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vnd.openxmlformats-officedocument.presentationml.tags+xml" PartName="/ppt/tags/tag3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jpe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ppt/media/img_cc_black.png" Type="http://schemas.openxmlformats.org/officeDocument/2006/relationships/image"/><Relationship Id="rId20" Target="ppt/presentation.xml" Type="http://schemas.openxmlformats.org/officeDocument/2006/relationships/officeDocument"/><Relationship Id="rId21" Target="docProps/core.xml" Type="http://schemas.openxmlformats.org/package/2006/relationships/metadata/core-properties"/><Relationship Id="rId22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43500" type="screen16x9"/>
  <p:notesSz cx="9144000" cy="5143500"/>
  <p:embeddedFontLst>
    <p:embeddedFont>
      <p:font typeface="Zoho Puvi-light"/>
      <p:regular r:id="rId23"/>
    </p:embeddedFont>
    <p:embeddedFont>
      <p:font typeface="Zoho Puvi"/>
      <p:regular r:id="rId24"/>
      <p:bold r:id="rId27"/>
    </p:embeddedFont>
    <p:embeddedFont>
      <p:font typeface="Roboto"/>
      <p:regular r:id="rId28"/>
    </p:embeddedFont>
    <p:embeddedFont>
      <p:font typeface="Zoho Puvi-demi_bold"/>
      <p:regular r:id="rId26"/>
    </p:embeddedFont>
    <p:embeddedFont>
      <p:font typeface="Zoho Puvi-medium"/>
      <p:regular r:id="rId25"/>
    </p:embeddedFont>
    <p:embeddedFont>
      <p:font typeface="Open Sans"/>
      <p:regular r:id="rId29"/>
      <p:bold r:id="rId30"/>
    </p:embeddedFont>
  </p:embeddedFontLst>
  <p:custDataLst>
    <p:tags r:id="rId31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tableStyles.xml" Type="http://schemas.openxmlformats.org/officeDocument/2006/relationships/tableStyles"/><Relationship Id="rId23" Target="fonts/font1.fntdata" Type="http://schemas.openxmlformats.org/officeDocument/2006/relationships/font"/><Relationship Id="rId24" Target="fonts/font2.fntdata" Type="http://schemas.openxmlformats.org/officeDocument/2006/relationships/font"/><Relationship Id="rId25" Target="fonts/font3.fntdata" Type="http://schemas.openxmlformats.org/officeDocument/2006/relationships/font"/><Relationship Id="rId26" Target="fonts/font4.fntdata" Type="http://schemas.openxmlformats.org/officeDocument/2006/relationships/font"/><Relationship Id="rId27" Target="fonts/font5.fntdata" Type="http://schemas.openxmlformats.org/officeDocument/2006/relationships/font"/><Relationship Id="rId28" Target="fonts/font6.fntdata" Type="http://schemas.openxmlformats.org/officeDocument/2006/relationships/font"/><Relationship Id="rId29" Target="fonts/font7.fntdata" Type="http://schemas.openxmlformats.org/officeDocument/2006/relationships/font"/><Relationship Id="rId30" Target="fonts/font8.fntdata" Type="http://schemas.openxmlformats.org/officeDocument/2006/relationships/font"/><Relationship Id="rId31" Target="tags/tag3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2" Target="../media/image4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92A0EEC-AE1C-49F5-8AF0-0BAA6B16535D}">
                <a16:creationId xmlns:a16="http://schemas.microsoft.com/office/drawing/2010/main" id="{7CAE276F-CAE1-4F63-BD2B-2144BC518AD4}"/>
              </a:ext>
            </a:extLst>
          </p:cNvPr>
          <p:cNvSpPr/>
          <p:nvPr userDrawn="1"/>
        </p:nvSpPr>
        <p:spPr>
          <a:xfrm flipH="false" flipV="false" rot="0">
            <a:off x="0" y="0"/>
            <a:ext cx="9144000" cy="5162550"/>
          </a:xfrm>
          <a:prstGeom prst="rect">
            <a:avLst/>
          </a:prstGeom>
          <a:gradFill rotWithShape="1">
            <a:gsLst>
              <a:gs pos="0">
                <a:srgbClr val="4b6ef6"/>
              </a:gs>
              <a:gs pos="100000">
                <a:srgbClr val="000414"/>
              </a:gs>
            </a:gsLst>
            <a:lin ang="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B94430FC-A9AA-4E86-B7B8-C70CC80B072E}">
                <a16:creationId xmlns:a16="http://schemas.microsoft.com/office/drawing/2010/main" id="{8BBB6442-7DA6-4756-B8C8-BDE39AA03936}"/>
              </a:ext>
            </a:extLst>
          </p:cNvPr>
          <p:cNvPicPr>
            <a:picLocks noChangeAspect="true"/>
          </p:cNvPicPr>
          <p:nvPr userDrawn="1"/>
        </p:nvPicPr>
        <p:blipFill>
          <a:blip r:embed="rId2">
            <a:alphaModFix amt="35000"/>
            <a:lum bright="0"/>
            <a:extLst>
              <a:ext uri="{89F3CBA7-D7F7-4B01-9F4C-D1AE257CCDA8}">
                <a14:imgProps xmlns:a14="http://schemas.microsoft.com/office/drawing/2010/main">
                  <a14:imgLayer>
                    <a14:imgEffect>
                      <a14:brightnessContrast bright="0"/>
                    </a14:imgEffect>
                  </a14:imgLayer>
                </a14:imgProps>
              </a:ext>
              <a:ext uri="{714A9A6B-3D8C-4028-ABE5-1DCCD115E079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-664616" y="-7305"/>
            <a:ext cx="12479476" cy="5200650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0726A036-0FF3-4CED-8B0C-EA6813F269B1}">
                <a16:creationId xmlns:a16="http://schemas.microsoft.com/office/drawing/2010/main" id="{B7A278A5-4913-4E10-AEA4-A144E5916E1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5" name="Subtitle 2">
            <a:extLst>
              <a:ext uri="{9B30A358-B054-4E6E-A47F-1AB3368D1C86}">
                <a16:creationId xmlns:a16="http://schemas.microsoft.com/office/drawing/2010/main" id="{A0C81206-ED27-406A-8B3E-48F6B0547F50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6" name="Slide Number Placeholder 5">
            <a:extLst>
              <a:ext uri="{F117F868-8BF8-445B-BF1F-757FFC68D56D}">
                <a16:creationId xmlns:a16="http://schemas.microsoft.com/office/drawing/2010/main" id="{B80E3EB8-74BB-42B2-A9F3-4F863E3A432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4">
            <a:extLst>
              <a:ext uri="{AF4EA023-6596-4320-8AA1-7F59F50D4CB1}">
                <a16:creationId xmlns:a16="http://schemas.microsoft.com/office/drawing/2010/main" id="{4650D77F-68F3-4E5D-94C0-3E5FA2C195C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3">
            <a:extLst>
              <a:ext uri="{222D2A5D-99DD-44B2-BD9B-A33E7C2373AD}">
                <a16:creationId xmlns:a16="http://schemas.microsoft.com/office/drawing/2010/main" id="{2E2DE9D8-D5CE-48BC-BBE6-E4506EE19EB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052506F-2E29-4F20-84CA-F65FBCAFA460}">
        <p14:creationId xmlns:p14="http://schemas.microsoft.com/office/powerpoint/2010/main" val="1750741943410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37835500-2E2A-4667-88BD-60BD1F3F4AAA}">
                <a16:creationId xmlns:a16="http://schemas.microsoft.com/office/drawing/2010/main" id="{9C8F401B-92B5-4E8F-ADDE-84526A1A3310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9AC0228B-ED8D-4B32-B996-398F54807C07}">
                <a16:creationId xmlns:a16="http://schemas.microsoft.com/office/drawing/2010/main" id="{CCC6BAC5-932C-4F80-A084-31040B5BA457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91569286-1390-48AB-8AD1-24B5BC63B51B}">
                <a16:creationId xmlns:a16="http://schemas.microsoft.com/office/drawing/2010/main" id="{343A0A6B-DBE2-4FF0-8843-8AB0B61EA3D2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85144FF2-A03D-4AE8-BDEE-92D493F847C9}">
                <a16:creationId xmlns:a16="http://schemas.microsoft.com/office/drawing/2010/main" id="{0C6E001B-8C8C-4FD5-9324-F3C9B2C70D6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A6075559-F076-48FA-B7E3-C4FA0C12D146}">
                <a16:creationId xmlns:a16="http://schemas.microsoft.com/office/drawing/2010/main" id="{8721D98A-2CE1-4FED-808E-92801BB5813F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71E2A841-E630-4492-B73D-72816BCE62B1}">
                <a16:creationId xmlns:a16="http://schemas.microsoft.com/office/drawing/2010/main" id="{C0F99436-A34E-465C-BEE0-F30AA0B7D353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BB336A51-6577-4928-A577-89A38AAA995D}">
                <a16:creationId xmlns:a16="http://schemas.microsoft.com/office/drawing/2010/main" id="{4C849B0E-4B93-4B08-975B-B34D6E58591F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E24CF073-3054-4F49-8310-6EE7677033E8}">
                <a16:creationId xmlns:a16="http://schemas.microsoft.com/office/drawing/2010/main" id="{0797D6CA-D4FC-4D11-A0F4-A1C526CA0ECF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4F925604-0366-46DD-A277-DAE9E856DF3B}">
                <a16:creationId xmlns:a16="http://schemas.microsoft.com/office/drawing/2010/main" id="{E3D2421F-D884-4B49-A6B3-8CC0A573AAA8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A845D5A4-DFA4-4D5F-9A01-2788843B149F}">
                <a16:creationId xmlns:a16="http://schemas.microsoft.com/office/drawing/2010/main" id="{A7E07C38-E54B-423D-AF0D-C2E0069E8BC9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8D128DF7-FCC4-46BA-985D-777058BCDA7A}">
                <a16:creationId xmlns:a16="http://schemas.microsoft.com/office/drawing/2010/main" id="{02D6504A-ABB9-468D-8874-7BFB6B520BD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40676049-13BE-422F-BBC7-D9FE86227CD9}">
                <a16:creationId xmlns:a16="http://schemas.microsoft.com/office/drawing/2010/main" id="{D39C14D9-A8A2-4774-8AD0-3B14CDE5D48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4DEDDF1D-5BC5-463C-AC65-5335457DD263}">
                <a16:creationId xmlns:a16="http://schemas.microsoft.com/office/drawing/2010/main" id="{3C39D1F9-7164-4074-9E3B-F0C3A397BFE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6FDE88E7-03FE-4BFE-9F4D-A3897449A127}">
        <p14:creationId xmlns:p14="http://schemas.microsoft.com/office/powerpoint/2010/main" val="1750741943420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27C90200-9911-4E35-A918-40CBE7BF9826}">
                <a16:creationId xmlns:a16="http://schemas.microsoft.com/office/drawing/2010/main" id="{B51D9255-9B45-43B3-ABF1-027830E71DC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5BE4F336-1677-4808-9852-AD64D32468EF}">
                <a16:creationId xmlns:a16="http://schemas.microsoft.com/office/drawing/2010/main" id="{D87AE3E4-6FCD-46D4-A32F-A137983D5659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258716FC-0131-4EED-A98F-5BECD51C856D}">
                <a16:creationId xmlns:a16="http://schemas.microsoft.com/office/drawing/2010/main" id="{8F1DB177-474F-4DAC-8362-5AB95BB5814D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58B53E98-7D86-4AA8-B281-8F2EF1BCF04F}">
                <a16:creationId xmlns:a16="http://schemas.microsoft.com/office/drawing/2010/main" id="{4827AC7B-B38B-4178-83BA-18966F37B5F9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8DFCFC06-470A-412A-8CF1-BC940E51434E}">
                <a16:creationId xmlns:a16="http://schemas.microsoft.com/office/drawing/2010/main" id="{528B0A9C-07D2-4252-86AD-4F19C88C108F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CE026005-84C9-4CE1-8625-CCB1319828AC}">
                <a16:creationId xmlns:a16="http://schemas.microsoft.com/office/drawing/2010/main" id="{4C8A81F0-B3FF-4082-AFE1-A4A5D19AB0F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B1698950-2AEA-4DFB-8BB7-B0758C640132}">
                <a16:creationId xmlns:a16="http://schemas.microsoft.com/office/drawing/2010/main" id="{F9053520-D203-4A2F-9301-28FECD201D6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CFC7D917-6331-4D94-B4E0-956A56E61242}">
                <a16:creationId xmlns:a16="http://schemas.microsoft.com/office/drawing/2010/main" id="{22593E42-C1B7-45D5-8333-ECA4046CCAC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70754A1B-B214-40A6-9122-27712A41973D}">
        <p14:creationId xmlns:p14="http://schemas.microsoft.com/office/powerpoint/2010/main" val="1750741943421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4986F1F7-7225-4FFB-AA06-2441AD0C3609}">
                <a16:creationId xmlns:a16="http://schemas.microsoft.com/office/drawing/2010/main" id="{9C2174E9-67CE-47BA-BE90-DC48E0163286}"/>
              </a:ext>
            </a:extLst>
          </p:cNvPr>
          <p:cNvSpPr/>
          <p:nvPr userDrawn="1"/>
        </p:nvSpPr>
        <p:spPr>
          <a:xfrm flipH="false" flipV="false" rot="0">
            <a:off x="0" y="0"/>
            <a:ext cx="9144000" cy="5162550"/>
          </a:xfrm>
          <a:prstGeom prst="rect">
            <a:avLst/>
          </a:prstGeom>
          <a:gradFill rotWithShape="1">
            <a:gsLst>
              <a:gs pos="0">
                <a:srgbClr val="4b6ef6"/>
              </a:gs>
              <a:gs pos="100000">
                <a:srgbClr val="000414"/>
              </a:gs>
            </a:gsLst>
            <a:lin ang="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F78F47E0-3C2D-433B-AA5E-F4269F70A79F}">
                <a16:creationId xmlns:a16="http://schemas.microsoft.com/office/drawing/2010/main" id="{42AE8551-00EA-477B-AF86-6118820BDDEA}"/>
              </a:ext>
            </a:extLst>
          </p:cNvPr>
          <p:cNvPicPr>
            <a:picLocks noChangeAspect="true"/>
          </p:cNvPicPr>
          <p:nvPr userDrawn="1"/>
        </p:nvPicPr>
        <p:blipFill>
          <a:blip r:embed="rId2">
            <a:alphaModFix amt="35000"/>
            <a:lum bright="0"/>
            <a:extLst>
              <a:ext uri="{C90ACB34-A74E-4E39-AFAB-235FB94E02E2}">
                <a14:imgProps xmlns:a14="http://schemas.microsoft.com/office/drawing/2010/main">
                  <a14:imgLayer>
                    <a14:imgEffect>
                      <a14:brightnessContrast bright="0"/>
                    </a14:imgEffect>
                  </a14:imgLayer>
                </a14:imgProps>
              </a:ext>
              <a:ext uri="{AB0848F3-7445-4382-A741-7D6C44173BBD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-664616" y="0"/>
            <a:ext cx="12479476" cy="5200650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18DF0D48-D362-4678-BF8C-5A2C49D527EF}">
                <a16:creationId xmlns:a16="http://schemas.microsoft.com/office/drawing/2010/main" id="{55F2933D-C35E-495C-A4F1-A0976D94ADE6}"/>
              </a:ext>
            </a:extLst>
          </p:cNvPr>
          <p:cNvPicPr>
            <a:picLocks noChangeAspect="true"/>
          </p:cNvPicPr>
          <p:nvPr userDrawn="1"/>
        </p:nvPicPr>
        <p:blipFill>
          <a:blip r:embed="rId3">
            <a:alphaModFix amt="16000"/>
          </a:blip>
          <a:stretch>
            <a:fillRect/>
          </a:stretch>
        </p:blipFill>
        <p:spPr>
          <a:xfrm flipH="false" flipV="false" rot="0">
            <a:off x="-3185493" y="-2774565"/>
            <a:ext cx="7282548" cy="6534788"/>
          </a:xfrm>
          <a:prstGeom prst="rect">
            <a:avLst/>
          </a:prstGeom>
          <a:noFill/>
        </p:spPr>
      </p:pic>
      <p:sp>
        <p:nvSpPr>
          <p:cNvPr id="5" name="">
            <a:extLst>
              <a:ext uri="{B5EE7E09-4506-466E-B49A-235CFF6467B6}">
                <a16:creationId xmlns:a16="http://schemas.microsoft.com/office/drawing/2010/main" id="{437ADD72-B403-44E4-BF13-50F5A4232629}"/>
              </a:ext>
            </a:extLst>
          </p:cNvPr>
          <p:cNvSpPr/>
          <p:nvPr userDrawn="1"/>
        </p:nvSpPr>
        <p:spPr>
          <a:xfrm flipH="false" flipV="false" rot="0">
            <a:off x="-14611" y="0"/>
            <a:ext cx="9144000" cy="5141671"/>
          </a:xfrm>
          <a:prstGeom prst="rect">
            <a:avLst/>
          </a:prstGeom>
          <a:gradFill rotWithShape="1">
            <a:gsLst>
              <a:gs pos="0">
                <a:srgbClr val="4b6ef6">
                  <a:alpha val="0"/>
                </a:srgbClr>
              </a:gs>
              <a:gs pos="100000">
                <a:srgbClr val="becaf8">
                  <a:alpha val="10000"/>
                </a:srgbClr>
              </a:gs>
            </a:gsLst>
            <a:lin ang="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true" id="6" name="Title 7">
            <a:extLst>
              <a:ext uri="{AC6C7017-5EA9-49B5-956A-0C013D6298E6}">
                <a16:creationId xmlns:a16="http://schemas.microsoft.com/office/drawing/2010/main" id="{E80224C3-888F-44F4-A3B2-F8FD3497508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3"/>
            <a:ext cx="7620000" cy="857250"/>
          </a:xfrm>
        </p:spPr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7" name="Content Placeholder 2">
            <a:extLst>
              <a:ext uri="{CE579440-02C2-48F4-B657-2DBB1A0B9B4F}">
                <a16:creationId xmlns:a16="http://schemas.microsoft.com/office/drawing/2010/main" id="{4FD4CB6C-AB07-417A-9F21-17638B9F5B4C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8" name="Slide Number Placeholder 4">
            <a:extLst>
              <a:ext uri="{FEBE8CCA-359D-4A5C-9309-2C9AF734392C}">
                <a16:creationId xmlns:a16="http://schemas.microsoft.com/office/drawing/2010/main" id="{38ABDFC4-E1DF-4FA8-9C08-A0C1FB8EC8D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3">
            <a:extLst>
              <a:ext uri="{BA32C74A-766D-4F7A-985A-63BF27EE7AAC}">
                <a16:creationId xmlns:a16="http://schemas.microsoft.com/office/drawing/2010/main" id="{A6B76D58-744A-4B36-826E-263458E0D24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xfrm rot="0">
            <a:off x="2495550" y="4686300"/>
            <a:ext cx="5181600" cy="285750"/>
          </a:xfrm>
        </p:spPr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1">
            <a:extLst>
              <a:ext uri="{63156266-E477-4F5D-9DF9-3E3EFF5593A9}">
                <a16:creationId xmlns:a16="http://schemas.microsoft.com/office/drawing/2010/main" id="{20A6CFE9-423F-4153-9C0F-8347AD35CA8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pic>
        <p:nvPicPr>
          <p:cNvPr id="11" name="">
            <a:extLst>
              <a:ext uri="{78022B38-1C02-4FB8-883A-7ECF0901F6F5}">
                <a16:creationId xmlns:a16="http://schemas.microsoft.com/office/drawing/2010/main" id="{D47F4313-D633-4BA2-B2B8-B37725D23E1A}"/>
              </a:ext>
            </a:extLst>
          </p:cNvPr>
          <p:cNvPicPr>
            <a:picLocks noChangeAspect="true"/>
          </p:cNvPicPr>
          <p:nvPr userDrawn="1"/>
        </p:nvPicPr>
        <p:blipFill>
          <a:blip r:embed="rId4"/>
          <a:stretch>
            <a:fillRect/>
          </a:stretch>
        </p:blipFill>
        <p:spPr>
          <a:xfrm flipH="false" flipV="false" rot="0">
            <a:off x="7684046" y="210083"/>
            <a:ext cx="1207684" cy="321830"/>
          </a:xfrm>
          <a:prstGeom prst="rect">
            <a:avLst/>
          </a:prstGeom>
          <a:noFill/>
        </p:spPr>
      </p:pic>
    </p:spTree>
    <p:extLst>
      <p:ext uri="{0EFED391-0F00-4CC7-B38F-9329FD539D2C}">
        <p14:creationId xmlns:p14="http://schemas.microsoft.com/office/powerpoint/2010/main" val="1750741943411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6F68A9B2-1D2A-4B4C-8858-C78E47D4DC49}">
                <a16:creationId xmlns:a16="http://schemas.microsoft.com/office/drawing/2010/main" id="{75316F74-E750-4CFF-BE8B-B3A5C8DF4956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E320FE72-63DA-4D8F-8712-DD6DD243B1B1}">
                <a16:creationId xmlns:a16="http://schemas.microsoft.com/office/drawing/2010/main" id="{33574CD5-48BC-4A01-B9D2-F1368F658CBE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4612478A-749F-40EF-8DEB-521E64A3A7FC}">
                <a16:creationId xmlns:a16="http://schemas.microsoft.com/office/drawing/2010/main" id="{DC310BE6-64BD-4A97-AC08-869295F9D60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71979205-253D-41A1-82D9-9C688D17B6AD}">
                <a16:creationId xmlns:a16="http://schemas.microsoft.com/office/drawing/2010/main" id="{7A54A237-62D6-41A7-9046-C47FC7D9818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F9944126-6A2C-4911-A1D8-1772B03A8787}">
                <a16:creationId xmlns:a16="http://schemas.microsoft.com/office/drawing/2010/main" id="{294F442F-A770-4194-99E1-E865ABFFB0F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B054F55A-B51F-4555-99B0-1A9FBD2C6A8F}">
        <p14:creationId xmlns:p14="http://schemas.microsoft.com/office/powerpoint/2010/main" val="1750741943412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3DDA9F8-0332-4805-8497-4F984255B33C}">
                <a16:creationId xmlns:a16="http://schemas.microsoft.com/office/drawing/2010/main" id="{2A3A2053-D57C-47DD-BFDD-078697E8060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93D7847A-0580-4B5F-A557-591883473785}">
                <a16:creationId xmlns:a16="http://schemas.microsoft.com/office/drawing/2010/main" id="{95FB3C79-9AAD-46E8-8C74-E98DD587BB2E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8283F6C5-5D23-4687-9F29-ECA144438860}">
                <a16:creationId xmlns:a16="http://schemas.microsoft.com/office/drawing/2010/main" id="{B8BAAF6D-165D-458A-9261-75FB39680D4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31DD679F-A476-4481-A7BD-02A305FBC0C0}">
                <a16:creationId xmlns:a16="http://schemas.microsoft.com/office/drawing/2010/main" id="{ED420528-77DC-4863-857B-6E793BC1C80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763AEC87-C42F-4594-B057-7834EAEE0DA1}">
                <a16:creationId xmlns:a16="http://schemas.microsoft.com/office/drawing/2010/main" id="{BF808104-6512-4C61-8D48-5DCC0C77D2A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23729E13-3C0D-4A2E-8F46-A2C455D43602}">
                <a16:creationId xmlns:a16="http://schemas.microsoft.com/office/drawing/2010/main" id="{A29F248E-0E11-421F-9D6E-5F58FFFD283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03320288-886B-48FD-B069-7D81E5F91A9D}">
        <p14:creationId xmlns:p14="http://schemas.microsoft.com/office/powerpoint/2010/main" val="1750741943413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ECE52A0-992F-4EFC-B464-AC48BC6FE1C7}">
                <a16:creationId xmlns:a16="http://schemas.microsoft.com/office/drawing/2010/main" id="{D077748C-375A-4A2B-8635-8C686C34C19A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7820E4CE-A193-4625-8178-CCC63970876C}">
                <a16:creationId xmlns:a16="http://schemas.microsoft.com/office/drawing/2010/main" id="{4EAFCBED-4455-4EBF-A80C-A94503C25BD5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B7799825-3B26-44D3-A005-F14500D12B28}">
                <a16:creationId xmlns:a16="http://schemas.microsoft.com/office/drawing/2010/main" id="{A6116C2E-B611-4A51-8610-09DDBD57970E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762CEA89-CD71-46D5-A0E0-2DE03BBE1DE6}">
                <a16:creationId xmlns:a16="http://schemas.microsoft.com/office/drawing/2010/main" id="{B8D6174A-9A97-400D-80F2-D299CDC4FF22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AD846423-1C16-4A24-A98F-316C7D2937B2}">
                <a16:creationId xmlns:a16="http://schemas.microsoft.com/office/drawing/2010/main" id="{61B4DF6E-DA05-4E72-901A-818823C79566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AE3A6B83-8E65-487D-8C61-B5305561B753}">
                <a16:creationId xmlns:a16="http://schemas.microsoft.com/office/drawing/2010/main" id="{FDD90ADA-36E9-4DC9-B42D-A067CA0D8D0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E0BA31AA-83B6-4A65-8549-C84AE06080AA}">
                <a16:creationId xmlns:a16="http://schemas.microsoft.com/office/drawing/2010/main" id="{9D170A44-F7B4-4D3F-A284-6E346056F48D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3FEDCDE6-A6F5-4CB5-B5D7-442B347EAA1C}">
                <a16:creationId xmlns:a16="http://schemas.microsoft.com/office/drawing/2010/main" id="{21245BB4-F71C-4CC5-A69C-2111E0084D3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0846EA31-9597-4771-80B1-36EB44397372}">
        <p14:creationId xmlns:p14="http://schemas.microsoft.com/office/powerpoint/2010/main" val="1750741943414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BFF9EFF-55AC-46BB-A7B0-378F988CA3E8}">
                <a16:creationId xmlns:a16="http://schemas.microsoft.com/office/drawing/2010/main" id="{42CD7AF4-7BFD-4553-871B-0104B86177D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B67C9D34-6F14-4CDF-8B4C-C71F65A01800}">
                <a16:creationId xmlns:a16="http://schemas.microsoft.com/office/drawing/2010/main" id="{DC638ECB-CD9D-4AB8-B958-5689228D513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8C17A9BC-0A3E-4E93-855E-D470FB10106F}">
                <a16:creationId xmlns:a16="http://schemas.microsoft.com/office/drawing/2010/main" id="{5CCF8698-1EA9-43AA-8191-6446B47D856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DEA92A11-A21F-41A1-A2E2-CF85558DBE11}">
                <a16:creationId xmlns:a16="http://schemas.microsoft.com/office/drawing/2010/main" id="{D42508A3-1B31-4D69-81E4-0BAFCB4E65A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92FA1A09-0918-4F59-8C77-9B33059C307E}">
        <p14:creationId xmlns:p14="http://schemas.microsoft.com/office/powerpoint/2010/main" val="1750741943415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71C4CFB6-3964-4373-B802-CA6A8C14827D}">
                <a16:creationId xmlns:a16="http://schemas.microsoft.com/office/drawing/2010/main" id="{A2BB2BDB-1804-4BBE-A913-77D98163E3F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5FD8C983-9B2F-477D-B102-0505CE0B4325}">
                <a16:creationId xmlns:a16="http://schemas.microsoft.com/office/drawing/2010/main" id="{E83971DC-9BB0-488D-8826-4024E4E856D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7A33F70B-FD21-4186-99EB-B6D35B710A0E}">
                <a16:creationId xmlns:a16="http://schemas.microsoft.com/office/drawing/2010/main" id="{4EE30767-356F-42D9-B727-2B76C4AD723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4763F06-CE76-4856-BBD5-E865B38F743B}">
        <p14:creationId xmlns:p14="http://schemas.microsoft.com/office/powerpoint/2010/main" val="1750741943416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B20D231-0824-40B4-8BFE-ED28F959C2F7}">
                <a16:creationId xmlns:a16="http://schemas.microsoft.com/office/drawing/2010/main" id="{2A72FEFA-B50D-4E27-924A-FE21154CA10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D923BAFB-B618-479F-85B6-35D3D7D19E86}">
                <a16:creationId xmlns:a16="http://schemas.microsoft.com/office/drawing/2010/main" id="{B02CCDAF-40F4-4F52-924E-E60BA12DB69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D1E76D3C-D20C-4FAD-9572-7499D17327C1}">
                <a16:creationId xmlns:a16="http://schemas.microsoft.com/office/drawing/2010/main" id="{8EF8C09F-AB10-4869-B33B-06332465606C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D871203D-04E4-41EE-B9A6-F6EE71C9C005}">
                <a16:creationId xmlns:a16="http://schemas.microsoft.com/office/drawing/2010/main" id="{0A555B30-E04A-46DE-8669-D4812A4CF23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C513E1FF-2F73-4901-B1BD-D2626C7AADE6}">
                <a16:creationId xmlns:a16="http://schemas.microsoft.com/office/drawing/2010/main" id="{259E728F-C40B-4B7E-A587-2B4A99FDD65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E8F315F0-6FC3-4D69-8793-719A942050E9}">
                <a16:creationId xmlns:a16="http://schemas.microsoft.com/office/drawing/2010/main" id="{B83AFFC2-7937-4E51-B0CE-C464F8F20D2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A43A0F15-AD9C-43EC-8B61-4A9DF203E5B5}">
        <p14:creationId xmlns:p14="http://schemas.microsoft.com/office/powerpoint/2010/main" val="1750741943417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912C571-FBE9-4AB9-9FDA-50B264BC9196}">
                <a16:creationId xmlns:a16="http://schemas.microsoft.com/office/drawing/2010/main" id="{E1A39D69-57D1-407E-B033-5349AD73AED0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1ABC4176-CF11-4293-99F0-D04ECBE96906}">
                <a16:creationId xmlns:a16="http://schemas.microsoft.com/office/drawing/2010/main" id="{E3257EC2-106E-419F-BEFD-FE3E7E58891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892453F2-7120-43B4-923D-5A811B89E0F7}">
                <a16:creationId xmlns:a16="http://schemas.microsoft.com/office/drawing/2010/main" id="{FF486D22-1D94-4AD7-BCCC-A7C01C7916E9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7FE24A1E-1038-4B67-B18B-F5AA725B1057}">
                <a16:creationId xmlns:a16="http://schemas.microsoft.com/office/drawing/2010/main" id="{AB5A32A9-9D98-44BB-A1C0-7D796C845B25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15AF34D7-BB62-47A7-8096-C72AC3EE7205}">
                <a16:creationId xmlns:a16="http://schemas.microsoft.com/office/drawing/2010/main" id="{6EC2D57F-7F90-4155-A573-E67468E96AD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2A4B343F-B131-458E-B504-A4AE8980C9D6}">
                <a16:creationId xmlns:a16="http://schemas.microsoft.com/office/drawing/2010/main" id="{280FAEB1-2464-438B-B5FD-83CB7E3531F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D479C7F9-162E-46C4-B23B-D5472066852C}">
                <a16:creationId xmlns:a16="http://schemas.microsoft.com/office/drawing/2010/main" id="{C53F69F2-F724-4E4E-9337-9E3F1832A07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043B3C6-AB06-461F-9708-2810D9B21610}">
        <p14:creationId xmlns:p14="http://schemas.microsoft.com/office/powerpoint/2010/main" val="1750741943418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C24C694C-6069-4DFD-B7F1-97A1F086BFBD}">
                <a16:creationId xmlns:a16="http://schemas.microsoft.com/office/drawing/2010/main" id="{3896BD7E-9180-4926-8FD3-49A720530CF5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E5FFBCD3-7561-4861-B88B-DB6A6934A8F0}">
                <a16:creationId xmlns:a16="http://schemas.microsoft.com/office/drawing/2010/main" id="{ADDEE8E7-484C-4D5C-97A6-71204D70ED32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0FBA4362-D762-452D-BE9D-427B66B943A3}">
                <a16:creationId xmlns:a16="http://schemas.microsoft.com/office/drawing/2010/main" id="{FB8E19F2-AB61-47B7-8CC5-3CC0D2820C1C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95F4CF72-44CA-4508-AA60-9E3DFFA0A5C4}">
                <a16:creationId xmlns:a16="http://schemas.microsoft.com/office/drawing/2010/main" id="{34F8D9A4-75C4-41A6-B24A-6FFD49299316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053B45FB-2CB4-4B56-A69A-1036D510E9EE}">
                <a16:creationId xmlns:a16="http://schemas.microsoft.com/office/drawing/2010/main" id="{9E7E6EF7-EB76-426E-9514-E26FA2219A12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6E99A48B-37C2-4475-8FED-CC047D28631E}">
                <a16:creationId xmlns:a16="http://schemas.microsoft.com/office/drawing/2010/main" id="{F8ABCCCD-FC6E-4DEB-A913-1F70DBB81415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439CFB80-D70F-4A51-841B-3231C91D464F}">
                <a16:creationId xmlns:a16="http://schemas.microsoft.com/office/drawing/2010/main" id="{78EFA138-AF9E-4667-94EF-8803643615D2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D2AC19CA-756B-42E8-8F4E-03D9D410A27F}">
                <a16:creationId xmlns:a16="http://schemas.microsoft.com/office/drawing/2010/main" id="{A397D96E-F9AE-4EE5-A44C-76411A93D340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8517BB72-8B05-4BC8-8DA0-D38CFE6724B3}">
                <a16:creationId xmlns:a16="http://schemas.microsoft.com/office/drawing/2010/main" id="{91BE7B11-1819-4685-AADB-1E89839A06CD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D671AFF5-2907-49E2-99DF-F7B450CCF634}">
                <a16:creationId xmlns:a16="http://schemas.microsoft.com/office/drawing/2010/main" id="{B9D97EF4-2DD5-4F48-8F7A-4C46DDE3BA5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3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91F911C0-8986-4D2A-BB5F-5B3A73D0A039}">
                <a16:creationId xmlns:a16="http://schemas.microsoft.com/office/drawing/2010/main" id="{C6ADFB45-D8B3-447C-8E86-2FEB48455025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45479F9C-AA6D-4ADC-B890-FBF672C8D64B}">
                <a16:creationId xmlns:a16="http://schemas.microsoft.com/office/drawing/2010/main" id="{86220108-70A0-4A4F-AB29-B143173ACBCD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8391E943-4709-4C4B-95E3-37D3A6C9EB61}">
                <a16:creationId xmlns:a16="http://schemas.microsoft.com/office/drawing/2010/main" id="{DD85859F-57FC-454D-A28C-4D51FDB7A956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3A02AA4E-DD64-4305-B6A5-4E45714CBED2}">
                <a16:creationId xmlns:a16="http://schemas.microsoft.com/office/drawing/2010/main" id="{CBDDEBA1-FA8F-4021-B4A7-48A01510FFE0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har char="•"/>
        <a:buClr>
          <a:schemeClr val="accent1"/>
        </a:buClr>
        <a:buFont typeface="Arial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9.png" Type="http://schemas.openxmlformats.org/officeDocument/2006/relationships/image"/><Relationship Id="rId3" Target="../media/image12.png" Type="http://schemas.openxmlformats.org/officeDocument/2006/relationships/image"/><Relationship Id="rId4" Target="../media/image3.png" Type="http://schemas.openxmlformats.org/officeDocument/2006/relationships/image"/><Relationship Id="rId5" Target="../media/image11.png" Type="http://schemas.openxmlformats.org/officeDocument/2006/relationships/image"/><Relationship Id="rId6" Target="../media/image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1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2" Target="../media/image1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2" Target="https://www.manageengine.com/products/ad-manager/pricing-details.html" TargetMode="External" Type="http://schemas.openxmlformats.org/officeDocument/2006/relationships/hyperlink"/><Relationship Id="rId3" Target="https://www.manageengine.com/products/ad-manager/pricing-details.html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9.png" Type="http://schemas.openxmlformats.org/officeDocument/2006/relationships/image"/><Relationship Id="rId5" Target="mailto:support@admanagerplus.com" TargetMode="External" Type="http://schemas.openxmlformats.org/officeDocument/2006/relationships/hyperlink"/><Relationship Id="rId6" Target="mailto:support@admanagerplus.com" TargetMode="External" Type="http://schemas.openxmlformats.org/officeDocument/2006/relationships/hyperlink"/><Relationship Id="rId7" Target="mailto:support@admanagerplus.com" TargetMode="External" Type="http://schemas.openxmlformats.org/officeDocument/2006/relationships/hyperlink"/><Relationship Id="rId8" Target="https://www.manageengine.com/products/ad-manager/" TargetMode="External" Type="http://schemas.openxmlformats.org/officeDocument/2006/relationships/hyperlink"/><Relationship Id="rId9" Target="https://www.manageengine.com/products/ad-manager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1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2F3296D6-35FD-43D3-A3AC-BABA33552D61}">
                <a16:creationId xmlns:a16="http://schemas.microsoft.com/office/drawing/2010/main" id="{FD1EF5F4-C48A-4414-89CA-92A8B0DD219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4980000">
            <a:off x="-2523458" y="-7305"/>
            <a:ext cx="7282548" cy="6534788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60D4BCAF-FA6D-4713-BA11-70D96D4270B8}">
                <a16:creationId xmlns:a16="http://schemas.microsoft.com/office/drawing/2010/main" id="{922D5075-3BEB-4521-9B71-C4FEA14021B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69000"/>
            <a:lum contrast="-50000"/>
            <a:extLst>
              <a:ext uri="{08A0D663-2464-4F5E-B7F5-CE0276479240}">
                <a14:imgProps xmlns:a14="http://schemas.microsoft.com/office/drawing/2010/main">
                  <a14:imgLayer>
                    <a14:imgEffect>
                      <a14:brightnessContrast contrast="-50000"/>
                    </a14:imgEffect>
                  </a14:imgLayer>
                </a14:imgProps>
              </a:ext>
              <a:ext uri="{61A95094-18E0-4D56-85E5-C3908AED8406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0" y="1531696"/>
            <a:ext cx="9144000" cy="3609975"/>
          </a:xfrm>
          <a:prstGeom prst="rect">
            <a:avLst/>
          </a:prstGeom>
          <a:noFill/>
        </p:spPr>
      </p:pic>
      <p:sp>
        <p:nvSpPr>
          <p:cNvPr id="4" name="">
            <a:extLst>
              <a:ext uri="{D70B1BE9-76F2-4A8D-9CB0-0373F570B25A}">
                <a16:creationId xmlns:a16="http://schemas.microsoft.com/office/drawing/2010/main" id="{C66E68D0-EF0A-4D4C-9E53-B9BE6BAB0C71}"/>
              </a:ext>
            </a:extLst>
          </p:cNvPr>
          <p:cNvSpPr txBox="1"/>
          <p:nvPr/>
        </p:nvSpPr>
        <p:spPr>
          <a:xfrm flipH="false" flipV="false" rot="0">
            <a:off x="1540545" y="1649248"/>
            <a:ext cx="6062910" cy="6033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10000"/>
              </a:lnSpc>
              <a:defRPr dirty="0" lang="en-US" sz="1400"/>
            </a:pPr>
            <a:r>
              <a:rPr b="1" dirty="0" lang="en-US" sz="3600">
                <a:solidFill>
                  <a:schemeClr val="bg1"/>
                </a:solidFill>
                <a:latin typeface="Zoho Puvi"/>
              </a:rPr>
              <a:t>Workflows a</a:t>
            </a:r>
            <a:r>
              <a:rPr b="1" dirty="0" lang="en-US" sz="3600">
                <a:solidFill>
                  <a:schemeClr val="bg1"/>
                </a:solidFill>
                <a:latin typeface="Zoho Puvi"/>
              </a:rPr>
              <a:t>nd D</a:t>
            </a:r>
            <a:r>
              <a:rPr b="1" dirty="0" lang="en-US" sz="3600">
                <a:solidFill>
                  <a:schemeClr val="bg1"/>
                </a:solidFill>
                <a:latin typeface="Zoho Puvi"/>
              </a:rPr>
              <a:t>elegation</a:t>
            </a:r>
            <a:endParaRPr b="1" dirty="0" lang="en-US" sz="36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5" name="">
            <a:extLst>
              <a:ext uri="{32742D4C-E3FC-4157-8C9C-965878FD78A3}">
                <a16:creationId xmlns:a16="http://schemas.microsoft.com/office/drawing/2010/main" id="{2A48BDAF-F942-4DC6-AE06-53B6813F4FD5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545601" y="4594707"/>
            <a:ext cx="346957" cy="346957"/>
            <a:chOff x="803871" y="4238529"/>
            <a:chExt cx="510073" cy="510073"/>
          </a:xfrm>
        </p:grpSpPr>
        <p:sp>
          <p:nvSpPr>
            <p:cNvPr id="6" name="">
              <a:extLst>
                <a:ext uri="{B3104249-C8D7-4F0F-B8AF-476DA1E33D9F}">
                  <a16:creationId xmlns:a16="http://schemas.microsoft.com/office/drawing/2010/main" id="{58D02989-3604-4BEA-857A-54A110DE9951}"/>
                </a:ext>
              </a:extLst>
            </p:cNvPr>
            <p:cNvSpPr/>
            <p:nvPr/>
          </p:nvSpPr>
          <p:spPr>
            <a:xfrm flipH="false" flipV="false" rot="0">
              <a:off x="803871" y="4238529"/>
              <a:ext cx="510073" cy="510073"/>
            </a:xfrm>
            <a:prstGeom prst="ellipse">
              <a:avLst/>
            </a:prstGeom>
            <a:solidFill>
              <a:srgbClr val="efaea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7" name="">
              <a:extLst>
                <a:ext uri="{D03BFDBE-3430-46F7-8731-B828090A390B}">
                  <a16:creationId xmlns:a16="http://schemas.microsoft.com/office/drawing/2010/main" id="{F415FDA9-3873-4CFF-9135-A8F126197D6C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4">
              <a:alphaModFix amt="100000"/>
              <a:lum bright="-100000"/>
              <a:extLst>
                <a:ext uri="{F9556A11-38FD-45D2-907D-CBAB04C1D63F}">
                  <a14:imgProps xmlns:a14="http://schemas.microsoft.com/office/drawing/2010/main">
                    <a14:imgLayer>
                      <a14:imgEffect>
                        <a14:brightnessContrast bright="-100000"/>
                      </a14:imgEffect>
                    </a14:imgLayer>
                  </a14:imgProps>
                </a:ext>
                <a:ext uri="{17B6C492-961F-4AD4-8B88-379FDE9C0212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false" flipV="false" rot="0">
              <a:off x="984846" y="4429029"/>
              <a:ext cx="146894" cy="126244"/>
            </a:xfrm>
            <a:prstGeom prst="rect">
              <a:avLst/>
            </a:prstGeom>
            <a:noFill/>
          </p:spPr>
        </p:pic>
      </p:grpSp>
      <p:pic>
        <p:nvPicPr>
          <p:cNvPr id="8" name="">
            <a:extLst>
              <a:ext uri="{70ED01B6-B661-45CC-AB9B-9AC78E3D59C5}">
                <a16:creationId xmlns:a16="http://schemas.microsoft.com/office/drawing/2010/main" id="{981BB46C-2F6B-4986-9D4F-D96CA31DF94D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2036340" y="2913707"/>
            <a:ext cx="5085721" cy="2320423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26D38918-4783-4DAB-8CA6-ECD82CEC9CA4}">
                <a16:creationId xmlns:a16="http://schemas.microsoft.com/office/drawing/2010/main" id="{C1D4CBE4-6699-423E-8CC0-F43BC21201CA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3689830" y="561595"/>
            <a:ext cx="1764338" cy="470170"/>
          </a:xfrm>
          <a:prstGeom prst="rect">
            <a:avLst/>
          </a:prstGeom>
          <a:noFill/>
        </p:spPr>
      </p:pic>
    </p:spTree>
    <p:extLst>
      <p:ext uri="{F0FD4BFB-021E-4C9C-AA6E-13DE348E4C63}">
        <p14:creationId xmlns:p14="http://schemas.microsoft.com/office/powerpoint/2010/main" val="175074194342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9C9203D-EDE2-4004-98AD-24C3960F73F2}">
                <a16:creationId xmlns:a16="http://schemas.microsoft.com/office/drawing/2010/main" id="{0DDFC4E5-0281-48B1-A393-9706D27AE164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Workflow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s</a:t>
            </a:r>
            <a:endParaRPr b="1" dirty="0" lang="en-US" sz="2400">
              <a:solidFill>
                <a:srgbClr val="efaea6"/>
              </a:solidFill>
              <a:latin typeface="Zoho Puvi"/>
            </a:endParaRPr>
          </a:p>
        </p:txBody>
      </p:sp>
      <p:sp>
        <p:nvSpPr>
          <p:cNvPr id="3" name="">
            <a:extLst>
              <a:ext uri="{C6DB0A92-FBAA-4A97-92E1-C0D628FDB018}">
                <a16:creationId xmlns:a16="http://schemas.microsoft.com/office/drawing/2010/main" id="{7C70E5E0-73C3-47B3-AB1A-1DEAD5BA5B30}"/>
              </a:ext>
            </a:extLst>
          </p:cNvPr>
          <p:cNvSpPr txBox="1"/>
          <p:nvPr/>
        </p:nvSpPr>
        <p:spPr>
          <a:xfrm flipH="false" flipV="false" rot="0">
            <a:off x="651948" y="967682"/>
            <a:ext cx="574719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‌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You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can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exercise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control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over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automated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tasks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by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setting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up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multi-level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workflows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validate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prioritize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user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requests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with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efficient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SLA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management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4" name="">
            <a:extLst>
              <a:ext uri="{C3B67530-D1E8-42AD-B443-1D45289AF871}">
                <a16:creationId xmlns:a16="http://schemas.microsoft.com/office/drawing/2010/main" id="{67AF0416-A496-47FB-9B37-85FD9486360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651948" y="1622641"/>
            <a:ext cx="7777638" cy="2996117"/>
          </a:xfrm>
          <a:prstGeom prst="rect">
            <a:avLst/>
          </a:prstGeom>
          <a:noFill/>
        </p:spPr>
      </p:pic>
    </p:spTree>
    <p:extLst>
      <p:ext uri="{6D8A7C66-4146-4644-BC39-2E004DF7F5BF}">
        <p14:creationId xmlns:p14="http://schemas.microsoft.com/office/powerpoint/2010/main" val="1750741943445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">
            <a:extLst>
              <a:ext uri="{79CF1EF4-D9DA-4098-8D29-9E9B8CF4C0EC}">
                <a16:creationId xmlns:a16="http://schemas.microsoft.com/office/drawing/2010/main" id="{00BFB1E4-7CF0-4F1A-87D2-15B283FEBC0A}"/>
              </a:ext>
            </a:extLst>
          </p:cNvPr>
          <p:cNvCxnSpPr/>
          <p:nvPr/>
        </p:nvCxnSpPr>
        <p:spPr>
          <a:xfrm flipH="true" flipV="false" rot="10800000">
            <a:off x="1328556" y="2181225"/>
            <a:ext cx="6787581" cy="25231"/>
          </a:xfrm>
          <a:prstGeom prst="line">
            <a:avLst/>
          </a:prstGeom>
          <a:ln cap="flat" w="9525">
            <a:solidFill>
              <a:srgbClr val="90a5f9">
                <a:alpha val="22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3" name="">
            <a:extLst>
              <a:ext uri="{9C8E8515-6A88-4453-A29A-6B3A2C48A363}">
                <a16:creationId xmlns:a16="http://schemas.microsoft.com/office/drawing/2010/main" id="{C6218899-9D26-4CBB-B3E1-3F829AFE0501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4240720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Ticketing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using workflow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CC6D8404-F9F3-40A9-934D-0A2510A218DE}">
                <a16:creationId xmlns:a16="http://schemas.microsoft.com/office/drawing/2010/main" id="{6260BB15-F139-4D2F-9CA7-7997D82CFCFC}"/>
              </a:ext>
            </a:extLst>
          </p:cNvPr>
          <p:cNvSpPr txBox="1"/>
          <p:nvPr/>
        </p:nvSpPr>
        <p:spPr>
          <a:xfrm flipH="false" flipV="false" rot="0">
            <a:off x="475183" y="1058246"/>
            <a:ext cx="3802046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42900">
              <a:lnSpc>
                <a:spcPct val="135000"/>
              </a:lnSpc>
              <a:buChar char="•"/>
              <a:buSzPct val="14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Workflows support a pool of requests that are submitted, routed, reviewed, and executed, with statuses tracked and notifications sent at each stage 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EC48E97F-B842-444E-AB86-DFB57600D416}">
                <a16:creationId xmlns:a16="http://schemas.microsoft.com/office/drawing/2010/main" id="{D8687479-4CF8-4AFF-9439-903615B3F8B2}"/>
              </a:ext>
            </a:extLst>
          </p:cNvPr>
          <p:cNvSpPr txBox="1"/>
          <p:nvPr/>
        </p:nvSpPr>
        <p:spPr>
          <a:xfrm flipH="false" flipV="false" rot="0">
            <a:off x="4524413" y="1058246"/>
            <a:ext cx="3413826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42900">
              <a:lnSpc>
                <a:spcPct val="135000"/>
              </a:lnSpc>
              <a:buChar char="•"/>
              <a:buSzPct val="140000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This streamlines request management, improves response times, and enhances collaboration among teams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6" name="">
            <a:extLst>
              <a:ext uri="{C38E9F93-6EB3-48A2-98F8-0DFEE78D2BA9}">
                <a16:creationId xmlns:a16="http://schemas.microsoft.com/office/drawing/2010/main" id="{2E120CA3-38F2-4644-8AAC-7404EAD62767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226543" y="2047875"/>
            <a:ext cx="666750" cy="275986"/>
            <a:chOff x="1130017" y="2109854"/>
            <a:chExt cx="666750" cy="275986"/>
          </a:xfrm>
        </p:grpSpPr>
        <p:sp>
          <p:nvSpPr>
            <p:cNvPr id="7" name="">
              <a:extLst>
                <a:ext uri="{69C76CEB-4FF4-4EE3-A747-7358C14E9F72}">
                  <a16:creationId xmlns:a16="http://schemas.microsoft.com/office/drawing/2010/main" id="{918EE17B-8B6B-4AAB-AA7A-30092AA1EB9B}"/>
                </a:ext>
              </a:extLst>
            </p:cNvPr>
            <p:cNvSpPr/>
            <p:nvPr/>
          </p:nvSpPr>
          <p:spPr>
            <a:xfrm flipH="false" flipV="false" rot="0">
              <a:off x="1130017" y="2109854"/>
              <a:ext cx="666750" cy="275986"/>
            </a:xfrm>
            <a:prstGeom prst="roundRect">
              <a:avLst/>
            </a:prstGeom>
            <a:solidFill>
              <a:srgbClr val="efaea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" name="">
              <a:extLst>
                <a:ext uri="{221D7858-2AC6-4179-8C4D-5CEE91F66436}">
                  <a16:creationId xmlns:a16="http://schemas.microsoft.com/office/drawing/2010/main" id="{F0E6B0EB-A47C-40FD-85E9-744DB9BE2065}"/>
                </a:ext>
              </a:extLst>
            </p:cNvPr>
            <p:cNvSpPr txBox="1"/>
            <p:nvPr/>
          </p:nvSpPr>
          <p:spPr>
            <a:xfrm flipH="false" flipV="false" rot="0">
              <a:off x="1267872" y="2122798"/>
              <a:ext cx="400050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Step 1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9" name="">
            <a:extLst>
              <a:ext uri="{0F71B321-9C09-48AB-9017-5100D03B2F11}">
                <a16:creationId xmlns:a16="http://schemas.microsoft.com/office/drawing/2010/main" id="{0C4B0293-AAC0-457A-8180-50AFC35AE214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653529" y="2660123"/>
            <a:ext cx="1737340" cy="1737340"/>
            <a:chOff x="615429" y="2660123"/>
            <a:chExt cx="1737340" cy="1737340"/>
          </a:xfrm>
        </p:grpSpPr>
        <p:sp>
          <p:nvSpPr>
            <p:cNvPr id="10" name="">
              <a:extLst>
                <a:ext uri="{6C6D663A-3DCC-47BC-B1B7-B383B5A4BB00}">
                  <a16:creationId xmlns:a16="http://schemas.microsoft.com/office/drawing/2010/main" id="{0934452C-634B-480F-B0FE-BD52173FDE1D}"/>
                </a:ext>
              </a:extLst>
            </p:cNvPr>
            <p:cNvSpPr/>
            <p:nvPr/>
          </p:nvSpPr>
          <p:spPr>
            <a:xfrm flipH="false" flipV="false" rot="0">
              <a:off x="615429" y="2660123"/>
              <a:ext cx="1737340" cy="1737340"/>
            </a:xfrm>
            <a:prstGeom prst="ellipse">
              <a:avLst/>
            </a:prstGeom>
            <a:gradFill rotWithShape="1">
              <a:gsLst>
                <a:gs pos="0">
                  <a:srgbClr val="ffd4d1">
                    <a:tint val="100000"/>
                    <a:satMod val="130000"/>
                  </a:srgbClr>
                </a:gs>
                <a:gs pos="100000">
                  <a:srgbClr val="ae4a3d"/>
                </a:gs>
              </a:gsLst>
              <a:lin ang="5400000" scaled="0"/>
            </a:gra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" name="">
              <a:extLst>
                <a:ext uri="{6CFFDA31-6BB6-4CDF-9254-F482624F203F}">
                  <a16:creationId xmlns:a16="http://schemas.microsoft.com/office/drawing/2010/main" id="{123DD266-FB40-4819-A0FA-DB288801DD3D}"/>
                </a:ext>
              </a:extLst>
            </p:cNvPr>
            <p:cNvSpPr/>
            <p:nvPr/>
          </p:nvSpPr>
          <p:spPr>
            <a:xfrm flipH="false" flipV="false" rot="0">
              <a:off x="761152" y="2800350"/>
              <a:ext cx="1448295" cy="1448295"/>
            </a:xfrm>
            <a:prstGeom prst="ellipse">
              <a:avLst/>
            </a:prstGeom>
            <a:solidFill>
              <a:srgbClr val="fbecea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" name="">
              <a:extLst>
                <a:ext uri="{CDF0CD1C-BF8D-495A-A807-E5CA39D88715}">
                  <a16:creationId xmlns:a16="http://schemas.microsoft.com/office/drawing/2010/main" id="{F133EA31-EA86-4F46-AE34-CA1F19906528}"/>
                </a:ext>
              </a:extLst>
            </p:cNvPr>
            <p:cNvSpPr txBox="1"/>
            <p:nvPr/>
          </p:nvSpPr>
          <p:spPr>
            <a:xfrm flipH="false" flipV="false" rot="0">
              <a:off x="917514" y="3220164"/>
              <a:ext cx="1095089" cy="608666"/>
            </a:xfrm>
            <a:prstGeom prst="rect">
              <a:avLst/>
            </a:prstGeom>
          </p:spPr>
          <p:txBody>
            <a:bodyPr bIns="47625" lIns="95250" rIns="95250" rtlCol="0" tIns="47625">
              <a:noAutofit/>
            </a:bodyPr>
            <a:lstStyle/>
            <a:p>
              <a:pPr algn="ctr"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A requester raises a request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13" name="">
            <a:extLst>
              <a:ext uri="{E0027E31-678B-40B4-A49B-2A00F371FC20}">
                <a16:creationId xmlns:a16="http://schemas.microsoft.com/office/drawing/2010/main" id="{5FB2DE4B-4709-439C-8A0F-A77C59088650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2721311" y="2635643"/>
            <a:ext cx="1737340" cy="1737340"/>
            <a:chOff x="2675905" y="2642949"/>
            <a:chExt cx="1737340" cy="1737340"/>
          </a:xfrm>
        </p:grpSpPr>
        <p:sp>
          <p:nvSpPr>
            <p:cNvPr id="14" name="">
              <a:extLst>
                <a:ext uri="{D9FEC507-0985-437B-A249-96DADBBAC2BC}">
                  <a16:creationId xmlns:a16="http://schemas.microsoft.com/office/drawing/2010/main" id="{71388D8B-DB6B-4F8C-B4CE-366372314491}"/>
                </a:ext>
              </a:extLst>
            </p:cNvPr>
            <p:cNvSpPr/>
            <p:nvPr/>
          </p:nvSpPr>
          <p:spPr>
            <a:xfrm flipH="false" flipV="false" rot="0">
              <a:off x="2675905" y="2642949"/>
              <a:ext cx="1737340" cy="1737340"/>
            </a:xfrm>
            <a:prstGeom prst="ellipse">
              <a:avLst/>
            </a:prstGeom>
            <a:solidFill>
              <a:srgbClr val="4b6ef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5" name="">
              <a:extLst>
                <a:ext uri="{438F5405-D585-4F5D-B17E-FB0EB9CEF779}">
                  <a16:creationId xmlns:a16="http://schemas.microsoft.com/office/drawing/2010/main" id="{E81A0703-449D-41C2-B426-37F8A24A6D55}"/>
                </a:ext>
              </a:extLst>
            </p:cNvPr>
            <p:cNvSpPr/>
            <p:nvPr/>
          </p:nvSpPr>
          <p:spPr>
            <a:xfrm flipH="false" flipV="false" rot="0">
              <a:off x="2828934" y="2783176"/>
              <a:ext cx="1448295" cy="1448295"/>
            </a:xfrm>
            <a:prstGeom prst="ellipse">
              <a:avLst/>
            </a:prstGeom>
            <a:solidFill>
              <a:srgbClr val="ebefff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6" name="">
              <a:extLst>
                <a:ext uri="{87B1CE2A-E84B-4893-B04A-757463CFAFA7}">
                  <a16:creationId xmlns:a16="http://schemas.microsoft.com/office/drawing/2010/main" id="{3B38AA10-D227-4EBD-9BA6-722D712D4E9B}"/>
                </a:ext>
              </a:extLst>
            </p:cNvPr>
            <p:cNvSpPr txBox="1"/>
            <p:nvPr/>
          </p:nvSpPr>
          <p:spPr>
            <a:xfrm flipH="false" flipV="false" rot="0">
              <a:off x="2969018" y="3224898"/>
              <a:ext cx="1184395" cy="608666"/>
            </a:xfrm>
            <a:prstGeom prst="rect">
              <a:avLst/>
            </a:prstGeom>
          </p:spPr>
          <p:txBody>
            <a:bodyPr bIns="47625" lIns="95250" rIns="95250" rtlCol="0" tIns="47625">
              <a:noAutofit/>
            </a:bodyPr>
            <a:lstStyle/>
            <a:p>
              <a:pPr algn="ctr"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A customized workflow is triggered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17" name="">
            <a:extLst>
              <a:ext uri="{8129373A-D56A-4067-9C67-A0690A21EECD}">
                <a16:creationId xmlns:a16="http://schemas.microsoft.com/office/drawing/2010/main" id="{0553A39A-B807-4A97-8925-9732020E3411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3245482" y="2047875"/>
            <a:ext cx="666750" cy="275986"/>
            <a:chOff x="3131182" y="2091261"/>
            <a:chExt cx="666750" cy="275986"/>
          </a:xfrm>
        </p:grpSpPr>
        <p:sp>
          <p:nvSpPr>
            <p:cNvPr id="18" name="">
              <a:extLst>
                <a:ext uri="{9665C024-615B-4142-9F86-3BE27EE4B206}">
                  <a16:creationId xmlns:a16="http://schemas.microsoft.com/office/drawing/2010/main" id="{8B371848-852B-4502-BF2F-1D386CF3EF0E}"/>
                </a:ext>
              </a:extLst>
            </p:cNvPr>
            <p:cNvSpPr/>
            <p:nvPr/>
          </p:nvSpPr>
          <p:spPr>
            <a:xfrm flipH="false" flipV="false" rot="0">
              <a:off x="3131182" y="2091261"/>
              <a:ext cx="666750" cy="275986"/>
            </a:xfrm>
            <a:prstGeom prst="roundRect">
              <a:avLst/>
            </a:prstGeom>
            <a:solidFill>
              <a:srgbClr val="4b6ef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9" name="">
              <a:extLst>
                <a:ext uri="{7D656E0F-2293-4F83-979C-718A545EB44A}">
                  <a16:creationId xmlns:a16="http://schemas.microsoft.com/office/drawing/2010/main" id="{BB75423F-E474-4104-95F3-28CA3D613556}"/>
                </a:ext>
              </a:extLst>
            </p:cNvPr>
            <p:cNvSpPr txBox="1"/>
            <p:nvPr/>
          </p:nvSpPr>
          <p:spPr>
            <a:xfrm flipH="false" flipV="false" rot="0">
              <a:off x="3269035" y="2104201"/>
              <a:ext cx="428625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medium"/>
                </a:rPr>
                <a:t>Step 2</a:t>
              </a:r>
              <a:endParaRPr dirty="0" lang="en-US" sz="1000">
                <a:solidFill>
                  <a:schemeClr val="bg1"/>
                </a:solidFill>
                <a:latin typeface="Zoho Puvi-medium"/>
              </a:endParaRPr>
            </a:p>
          </p:txBody>
        </p:sp>
      </p:grpSp>
      <p:grpSp>
        <p:nvGrpSpPr>
          <p:cNvPr id="20" name="">
            <a:extLst>
              <a:ext uri="{AA52E521-E96D-4682-ADFC-CBC2E7D83AE1}">
                <a16:creationId xmlns:a16="http://schemas.microsoft.com/office/drawing/2010/main" id="{07010219-FC24-4F59-B8D3-F9CB42D20002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4803886" y="2624766"/>
            <a:ext cx="1737340" cy="1737340"/>
            <a:chOff x="4651486" y="2624766"/>
            <a:chExt cx="1737340" cy="1737340"/>
          </a:xfrm>
        </p:grpSpPr>
        <p:sp>
          <p:nvSpPr>
            <p:cNvPr id="21" name="">
              <a:extLst>
                <a:ext uri="{668DA071-4755-416B-9089-C55337FE3809}">
                  <a16:creationId xmlns:a16="http://schemas.microsoft.com/office/drawing/2010/main" id="{FC8834F8-0AE2-4DAB-8494-D50D9956B54B}"/>
                </a:ext>
              </a:extLst>
            </p:cNvPr>
            <p:cNvSpPr/>
            <p:nvPr/>
          </p:nvSpPr>
          <p:spPr>
            <a:xfrm flipH="false" flipV="false" rot="0">
              <a:off x="4651486" y="2624766"/>
              <a:ext cx="1737340" cy="1737340"/>
            </a:xfrm>
            <a:prstGeom prst="ellipse">
              <a:avLst/>
            </a:prstGeom>
            <a:gradFill rotWithShape="1">
              <a:gsLst>
                <a:gs pos="0">
                  <a:srgbClr val="ffd4d1">
                    <a:tint val="100000"/>
                    <a:satMod val="130000"/>
                  </a:srgbClr>
                </a:gs>
                <a:gs pos="100000">
                  <a:srgbClr val="ae4a3d"/>
                </a:gs>
              </a:gsLst>
              <a:lin ang="5400000" scaled="0"/>
            </a:gra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2" name="">
              <a:extLst>
                <a:ext uri="{32D716A1-E42C-4022-A031-32B42F3B6525}">
                  <a16:creationId xmlns:a16="http://schemas.microsoft.com/office/drawing/2010/main" id="{74406FBF-C26F-410B-AFDA-D2187ED784D3}"/>
                </a:ext>
              </a:extLst>
            </p:cNvPr>
            <p:cNvSpPr/>
            <p:nvPr/>
          </p:nvSpPr>
          <p:spPr>
            <a:xfrm flipH="false" flipV="false" rot="0">
              <a:off x="4804515" y="2764993"/>
              <a:ext cx="1448295" cy="1448295"/>
            </a:xfrm>
            <a:prstGeom prst="ellipse">
              <a:avLst/>
            </a:prstGeom>
            <a:solidFill>
              <a:srgbClr val="fbecea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3" name="">
              <a:extLst>
                <a:ext uri="{F65F12AE-B902-4423-9ABA-040CF11CFCEC}">
                  <a16:creationId xmlns:a16="http://schemas.microsoft.com/office/drawing/2010/main" id="{4428C9F4-528A-4B92-9573-37E3C5B9886D}"/>
                </a:ext>
              </a:extLst>
            </p:cNvPr>
            <p:cNvSpPr txBox="1"/>
            <p:nvPr/>
          </p:nvSpPr>
          <p:spPr>
            <a:xfrm flipH="false" flipV="false" rot="0">
              <a:off x="4936464" y="3149908"/>
              <a:ext cx="1184395" cy="758266"/>
            </a:xfrm>
            <a:prstGeom prst="rect">
              <a:avLst/>
            </a:prstGeom>
          </p:spPr>
          <p:txBody>
            <a:bodyPr bIns="47625" lIns="95250" rIns="95250" rtlCol="0" tIns="47625">
              <a:noAutofit/>
            </a:bodyPr>
            <a:lstStyle/>
            <a:p>
              <a:pPr algn="ctr"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Stakeholders review and approve the request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24" name="">
            <a:extLst>
              <a:ext uri="{AFC9A87F-D323-482E-9F24-B52E9864A117}">
                <a16:creationId xmlns:a16="http://schemas.microsoft.com/office/drawing/2010/main" id="{9F84A66F-4AE1-404F-9552-09D2414F55F8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5354831" y="2047875"/>
            <a:ext cx="666750" cy="275986"/>
            <a:chOff x="5126231" y="2082165"/>
            <a:chExt cx="666750" cy="275986"/>
          </a:xfrm>
        </p:grpSpPr>
        <p:sp>
          <p:nvSpPr>
            <p:cNvPr id="25" name="">
              <a:extLst>
                <a:ext uri="{FB60AE2F-9DF6-467A-975E-C588D4288ECC}">
                  <a16:creationId xmlns:a16="http://schemas.microsoft.com/office/drawing/2010/main" id="{4A043760-0C9C-4345-BF8F-7F3E21EC5392}"/>
                </a:ext>
              </a:extLst>
            </p:cNvPr>
            <p:cNvSpPr/>
            <p:nvPr/>
          </p:nvSpPr>
          <p:spPr>
            <a:xfrm flipH="false" flipV="false" rot="0">
              <a:off x="5126231" y="2082165"/>
              <a:ext cx="666750" cy="275986"/>
            </a:xfrm>
            <a:prstGeom prst="roundRect">
              <a:avLst/>
            </a:prstGeom>
            <a:solidFill>
              <a:srgbClr val="efaea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6" name="">
              <a:extLst>
                <a:ext uri="{B1B2BA11-27A3-4E55-B3D1-166063EC3354}">
                  <a16:creationId xmlns:a16="http://schemas.microsoft.com/office/drawing/2010/main" id="{ED4F593A-5AA7-4B91-8499-BDA67F3A0BBA}"/>
                </a:ext>
              </a:extLst>
            </p:cNvPr>
            <p:cNvSpPr txBox="1"/>
            <p:nvPr/>
          </p:nvSpPr>
          <p:spPr>
            <a:xfrm flipH="false" flipV="false" rot="0">
              <a:off x="5278574" y="2101129"/>
              <a:ext cx="428625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Step 3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27" name="">
            <a:extLst>
              <a:ext uri="{5DEA379F-6A1E-447A-AD5F-7741C1948B63}">
                <a16:creationId xmlns:a16="http://schemas.microsoft.com/office/drawing/2010/main" id="{5192CB02-92B6-4E9A-B945-EB18170DB181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6914664" y="2664418"/>
            <a:ext cx="1737340" cy="1737340"/>
            <a:chOff x="6724164" y="2664418"/>
            <a:chExt cx="1737340" cy="1737340"/>
          </a:xfrm>
        </p:grpSpPr>
        <p:sp>
          <p:nvSpPr>
            <p:cNvPr id="28" name="">
              <a:extLst>
                <a:ext uri="{EFD6283F-36BC-48C3-AAF1-F4DE8187D855}">
                  <a16:creationId xmlns:a16="http://schemas.microsoft.com/office/drawing/2010/main" id="{D613CDF9-DF9B-487F-8746-EAB40B6CAC6C}"/>
                </a:ext>
              </a:extLst>
            </p:cNvPr>
            <p:cNvSpPr/>
            <p:nvPr/>
          </p:nvSpPr>
          <p:spPr>
            <a:xfrm flipH="false" flipV="false" rot="0">
              <a:off x="6724164" y="2664418"/>
              <a:ext cx="1737340" cy="1737340"/>
            </a:xfrm>
            <a:prstGeom prst="ellipse">
              <a:avLst/>
            </a:prstGeom>
            <a:solidFill>
              <a:srgbClr val="4b6ef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9" name="">
              <a:extLst>
                <a:ext uri="{EB810A48-1E56-431E-95DB-AD0045024AE6}">
                  <a16:creationId xmlns:a16="http://schemas.microsoft.com/office/drawing/2010/main" id="{A156416E-564D-456F-8D8B-0991E251376E}"/>
                </a:ext>
              </a:extLst>
            </p:cNvPr>
            <p:cNvSpPr/>
            <p:nvPr/>
          </p:nvSpPr>
          <p:spPr>
            <a:xfrm flipH="false" flipV="false" rot="0">
              <a:off x="6877193" y="2804645"/>
              <a:ext cx="1448295" cy="1448295"/>
            </a:xfrm>
            <a:prstGeom prst="ellipse">
              <a:avLst/>
            </a:prstGeom>
            <a:solidFill>
              <a:srgbClr val="ebefff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0" name="">
              <a:extLst>
                <a:ext uri="{269E6925-C70B-43CC-BA57-7CCA2ECA7A4E}">
                  <a16:creationId xmlns:a16="http://schemas.microsoft.com/office/drawing/2010/main" id="{8EA29378-A1FA-4A8B-A0A7-61FF694849FC}"/>
                </a:ext>
              </a:extLst>
            </p:cNvPr>
            <p:cNvSpPr txBox="1"/>
            <p:nvPr/>
          </p:nvSpPr>
          <p:spPr>
            <a:xfrm flipH="false" flipV="false" rot="0">
              <a:off x="7009142" y="3251911"/>
              <a:ext cx="1184395" cy="524798"/>
            </a:xfrm>
            <a:prstGeom prst="rect">
              <a:avLst/>
            </a:prstGeom>
          </p:spPr>
          <p:txBody>
            <a:bodyPr bIns="47625" lIns="95250" rIns="95250" rtlCol="0" tIns="47625">
              <a:noAutofit/>
            </a:bodyPr>
            <a:lstStyle/>
            <a:p>
              <a:pPr algn="ctr">
                <a:defRPr dirty="0" lang="en-US" sz="1400"/>
              </a:pPr>
              <a:r>
                <a:rPr dirty="0" lang="en-US"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Zoho Puvi-medium"/>
                </a:rPr>
                <a:t>An executor executes the task</a:t>
              </a:r>
              <a:endPara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endParaRPr>
            </a:p>
          </p:txBody>
        </p:sp>
      </p:grpSp>
      <p:grpSp>
        <p:nvGrpSpPr>
          <p:cNvPr id="31" name="">
            <a:extLst>
              <a:ext uri="{74F58C75-3552-4D29-AC0D-D2CF64453A45}">
                <a16:creationId xmlns:a16="http://schemas.microsoft.com/office/drawing/2010/main" id="{CB23615B-55B2-4D42-A084-2DE627405FF2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7449389" y="2047875"/>
            <a:ext cx="666750" cy="275986"/>
            <a:chOff x="7258889" y="2101991"/>
            <a:chExt cx="666750" cy="275986"/>
          </a:xfrm>
        </p:grpSpPr>
        <p:sp>
          <p:nvSpPr>
            <p:cNvPr id="32" name="">
              <a:extLst>
                <a:ext uri="{C72F27E7-8693-44C7-B3E7-7BBD234E0AF2}">
                  <a16:creationId xmlns:a16="http://schemas.microsoft.com/office/drawing/2010/main" id="{F848F3A3-D278-4B29-8E97-98D57AD61132}"/>
                </a:ext>
              </a:extLst>
            </p:cNvPr>
            <p:cNvSpPr/>
            <p:nvPr/>
          </p:nvSpPr>
          <p:spPr>
            <a:xfrm flipH="false" flipV="false" rot="0">
              <a:off x="7258889" y="2101991"/>
              <a:ext cx="666750" cy="275986"/>
            </a:xfrm>
            <a:prstGeom prst="roundRect">
              <a:avLst/>
            </a:prstGeom>
            <a:solidFill>
              <a:srgbClr val="4b6ef6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33" name="">
              <a:extLst>
                <a:ext uri="{55C8A521-47F0-40D4-9247-461A16687994}">
                  <a16:creationId xmlns:a16="http://schemas.microsoft.com/office/drawing/2010/main" id="{2EAB8C64-D730-4ED8-8B79-315FE0465A5A}"/>
                </a:ext>
              </a:extLst>
            </p:cNvPr>
            <p:cNvSpPr txBox="1"/>
            <p:nvPr/>
          </p:nvSpPr>
          <p:spPr>
            <a:xfrm flipH="false" flipV="false" rot="0">
              <a:off x="7399858" y="2122589"/>
              <a:ext cx="428625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medium"/>
                </a:rPr>
                <a:t>Step 4</a:t>
              </a:r>
              <a:endParaRPr dirty="0" lang="en-US" sz="1000">
                <a:solidFill>
                  <a:schemeClr val="bg1"/>
                </a:solidFill>
                <a:latin typeface="Zoho Puvi-medium"/>
              </a:endParaRPr>
            </a:p>
          </p:txBody>
        </p:sp>
      </p:grpSp>
    </p:spTree>
    <p:extLst>
      <p:ext uri="{6720BCE0-AF64-4E1E-B2BA-B88D6C09688E}">
        <p14:creationId xmlns:p14="http://schemas.microsoft.com/office/powerpoint/2010/main" val="175074194344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49A64FD-17C2-43B9-BFE3-B4A3D8461199}">
                <a16:creationId xmlns:a16="http://schemas.microsoft.com/office/drawing/2010/main" id="{143685D8-C85F-416C-A769-51BF69940AE9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SLAs</a:t>
            </a: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in</a:t>
            </a: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workflows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C432AC8E-56F5-47C0-A514-F798776A7601}">
                <a16:creationId xmlns:a16="http://schemas.microsoft.com/office/drawing/2010/main" id="{A46CC981-255C-422F-9439-43E404B82E0E}"/>
              </a:ext>
            </a:extLst>
          </p:cNvPr>
          <p:cNvSpPr txBox="1"/>
          <p:nvPr/>
        </p:nvSpPr>
        <p:spPr>
          <a:xfrm flipH="false" flipV="false" rot="0">
            <a:off x="651948" y="967682"/>
            <a:ext cx="574719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SLA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features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allow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organizations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define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enforce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expected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response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times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,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resolution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targets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,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service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quality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standards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for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tasks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8D9EF638-A018-43B2-936D-33D09BBA32FE}">
                <a16:creationId xmlns:a16="http://schemas.microsoft.com/office/drawing/2010/main" id="{E601DB93-F1F1-4CE5-BBC4-A3E20289AD01}"/>
              </a:ext>
            </a:extLst>
          </p:cNvPr>
          <p:cNvSpPr txBox="1"/>
          <p:nvPr/>
        </p:nvSpPr>
        <p:spPr>
          <a:xfrm flipH="false" flipV="false" rot="0">
            <a:off x="826265" y="2286695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err="1" lang="en-US" sz="1000">
                <a:solidFill>
                  <a:srgbClr val="efaea6"/>
                </a:solidFill>
                <a:latin typeface="Zoho Puvi-demi_bold"/>
              </a:rPr>
              <a:t>SLA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 rule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4FD49E44-BFF5-40DB-B8BA-006E4415A4B5}">
                <a16:creationId xmlns:a16="http://schemas.microsoft.com/office/drawing/2010/main" id="{6DE12DF2-C242-4AF5-B89B-A97B919D9322}"/>
              </a:ext>
            </a:extLst>
          </p:cNvPr>
          <p:cNvSpPr/>
          <p:nvPr/>
        </p:nvSpPr>
        <p:spPr>
          <a:xfrm flipH="false" flipV="false" rot="0">
            <a:off x="659253" y="2345369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8E605B1A-B21E-4B0E-99DE-C21255C1BBAB}">
                <a16:creationId xmlns:a16="http://schemas.microsoft.com/office/drawing/2010/main" id="{0FB69D52-2965-4255-8704-F715F18A9CA7}"/>
              </a:ext>
            </a:extLst>
          </p:cNvPr>
          <p:cNvSpPr txBox="1"/>
          <p:nvPr/>
        </p:nvSpPr>
        <p:spPr>
          <a:xfrm flipH="false" flipV="false" rot="0">
            <a:off x="826265" y="2582246"/>
            <a:ext cx="2021424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You can configure attributes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as the basis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on which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w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orkflow requests must be filtered and SLAs must be applied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BF5D9154-6047-46A1-8B1F-D1676DD2593B}">
                <a16:creationId xmlns:a16="http://schemas.microsoft.com/office/drawing/2010/main" id="{9B2B514C-912D-43C9-9D24-E604C02C198B}"/>
              </a:ext>
            </a:extLst>
          </p:cNvPr>
          <p:cNvSpPr/>
          <p:nvPr/>
        </p:nvSpPr>
        <p:spPr>
          <a:xfrm flipH="false" flipV="false" rot="0">
            <a:off x="3307261" y="2346683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45EF4849-FC1B-4BA0-9465-AB36F863F217}">
                <a16:creationId xmlns:a16="http://schemas.microsoft.com/office/drawing/2010/main" id="{CA3933E0-7D86-40C5-AA7C-DF8B8EC5A030}"/>
              </a:ext>
            </a:extLst>
          </p:cNvPr>
          <p:cNvSpPr txBox="1"/>
          <p:nvPr/>
        </p:nvSpPr>
        <p:spPr>
          <a:xfrm flipH="false" flipV="false" rot="0">
            <a:off x="3474272" y="2288009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Response</a:t>
            </a:r>
            <a:r>
              <a:rPr dirty="0" err="1" lang="en-US" sz="1000">
                <a:solidFill>
                  <a:srgbClr val="efaea6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time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F670B917-F91C-4243-BD7F-E12670A73AEA}">
                <a16:creationId xmlns:a16="http://schemas.microsoft.com/office/drawing/2010/main" id="{978A03B6-DBED-47F0-B3E0-E9EA9B35BD48}"/>
              </a:ext>
            </a:extLst>
          </p:cNvPr>
          <p:cNvSpPr txBox="1"/>
          <p:nvPr/>
        </p:nvSpPr>
        <p:spPr>
          <a:xfrm flipH="false" flipV="false" rot="0">
            <a:off x="3474272" y="2583560"/>
            <a:ext cx="1911867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You can set the expected response times in terms of days, hours, or minutes, according to organizational requirements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C6A5804C-9B56-4605-8E1D-8C82BEB3C540}">
                <a16:creationId xmlns:a16="http://schemas.microsoft.com/office/drawing/2010/main" id="{89329B9F-CCDB-4A65-943E-4FA609F00CB3}"/>
              </a:ext>
            </a:extLst>
          </p:cNvPr>
          <p:cNvSpPr/>
          <p:nvPr/>
        </p:nvSpPr>
        <p:spPr>
          <a:xfrm flipH="false" flipV="false" rot="0">
            <a:off x="6012028" y="2324100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F753233E-20BB-44CA-B4CC-62E5C86F37F3}">
                <a16:creationId xmlns:a16="http://schemas.microsoft.com/office/drawing/2010/main" id="{16188480-DA00-4727-94D7-8872B65F9636}"/>
              </a:ext>
            </a:extLst>
          </p:cNvPr>
          <p:cNvSpPr txBox="1"/>
          <p:nvPr/>
        </p:nvSpPr>
        <p:spPr>
          <a:xfrm flipH="false" flipV="false" rot="0">
            <a:off x="6179039" y="2265426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Escalation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199C0202-F915-4004-BDED-C6C17922A4CB}">
                <a16:creationId xmlns:a16="http://schemas.microsoft.com/office/drawing/2010/main" id="{A406DB3E-D466-44C0-B947-A2A60A0EBE4F}"/>
              </a:ext>
            </a:extLst>
          </p:cNvPr>
          <p:cNvSpPr txBox="1"/>
          <p:nvPr/>
        </p:nvSpPr>
        <p:spPr>
          <a:xfrm flipH="false" flipV="false" rot="0">
            <a:off x="6179039" y="2560977"/>
            <a:ext cx="2101853" cy="143984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If a request isn't completed within the specified time, you can choose to notify admins, reassign it, change the priority, or change the status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;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you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can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also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set multiple escalations to occur at specific intervals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13" name="">
            <a:extLst>
              <a:ext uri="{9D61231F-17A3-4F59-8919-064DFF21BF7C}">
                <a16:creationId xmlns:a16="http://schemas.microsoft.com/office/drawing/2010/main" id="{AC8C4653-2B00-4ECB-A096-76DEAB174D87}"/>
              </a:ext>
            </a:extLst>
          </p:cNvPr>
          <p:cNvCxnSpPr/>
          <p:nvPr/>
        </p:nvCxnSpPr>
        <p:spPr>
          <a:xfrm flipH="true" flipV="false" rot="10800000">
            <a:off x="3013548" y="2345369"/>
            <a:ext cx="0" cy="1562814"/>
          </a:xfrm>
          <a:prstGeom prst="line">
            <a:avLst/>
          </a:prstGeom>
          <a:ln cap="flat" w="9525">
            <a:solidFill>
              <a:srgbClr val="aabbfd">
                <a:alpha val="18000"/>
              </a:srgbClr>
            </a:solidFill>
            <a:prstDash val="dash"/>
            <a:round/>
            <a:headEnd len="med" type="triangle" w="med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4" name="">
            <a:extLst>
              <a:ext uri="{02043036-117F-4972-8054-DC841022F777}">
                <a16:creationId xmlns:a16="http://schemas.microsoft.com/office/drawing/2010/main" id="{EC9965CA-08AD-4E36-B22E-DF3F1540BF05}"/>
              </a:ext>
            </a:extLst>
          </p:cNvPr>
          <p:cNvCxnSpPr/>
          <p:nvPr/>
        </p:nvCxnSpPr>
        <p:spPr>
          <a:xfrm flipH="true" flipV="false" rot="10800000">
            <a:off x="5776645" y="2286695"/>
            <a:ext cx="0" cy="1687210"/>
          </a:xfrm>
          <a:prstGeom prst="line">
            <a:avLst/>
          </a:prstGeom>
          <a:ln cap="flat" w="9525">
            <a:solidFill>
              <a:srgbClr val="aabbfd">
                <a:alpha val="18000"/>
              </a:srgbClr>
            </a:solidFill>
            <a:prstDash val="dash"/>
            <a:round/>
            <a:headEnd len="med" type="triangle" w="med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5" name="">
            <a:extLst>
              <a:ext uri="{27E5049F-A2AF-4841-AF92-2875E81729C3}">
                <a16:creationId xmlns:a16="http://schemas.microsoft.com/office/drawing/2010/main" id="{C310B47E-5D2A-4676-95D8-CC54B65E2A93}"/>
              </a:ext>
            </a:extLst>
          </p:cNvPr>
          <p:cNvSpPr txBox="1"/>
          <p:nvPr/>
        </p:nvSpPr>
        <p:spPr>
          <a:xfrm flipH="false" flipV="false" rot="0">
            <a:off x="659253" y="1679286"/>
            <a:ext cx="5747194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With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ADManager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Plus'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SLA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features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,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users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can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configure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the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following</a:t>
            </a:r>
            <a:r>
              <a:rPr dirty="0" err="1" lang="en-US" sz="1000">
                <a:solidFill>
                  <a:schemeClr val="bg1"/>
                </a:solidFill>
                <a:latin typeface="Zoho Puvi-demi_bold"/>
              </a:rPr>
              <a:t>:</a:t>
            </a:r>
            <a:endParaRPr dirty="0" err="1" lang="en-US" sz="1000">
              <a:solidFill>
                <a:schemeClr val="bg1"/>
              </a:solidFill>
              <a:latin typeface="Zoho Puvi-demi_bold"/>
            </a:endParaRPr>
          </a:p>
        </p:txBody>
      </p:sp>
    </p:spTree>
    <p:extLst>
      <p:ext uri="{6300B0F8-4B4B-4451-9700-C4E3261493B4}">
        <p14:creationId xmlns:p14="http://schemas.microsoft.com/office/powerpoint/2010/main" val="1750741943450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9475C15-D656-4F92-B7BC-82FD1B1C5934}">
                <a16:creationId xmlns:a16="http://schemas.microsoft.com/office/drawing/2010/main" id="{7D81D488-CF75-4E3B-A02F-7920B211DA32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Key</a:t>
            </a:r>
            <a:r>
              <a:rPr b="1" dirty="0"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features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grpSp>
        <p:nvGrpSpPr>
          <p:cNvPr id="3" name="">
            <a:extLst>
              <a:ext uri="{5FCC9E07-0896-477C-96DB-6BBCD2B6E3C7}">
                <a16:creationId xmlns:a16="http://schemas.microsoft.com/office/drawing/2010/main" id="{5A266F61-13A5-4F49-AFDB-1718F43C8E59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90911" y="1123854"/>
            <a:ext cx="6818862" cy="706936"/>
            <a:chOff x="651948" y="1161954"/>
            <a:chExt cx="6818862" cy="706936"/>
          </a:xfrm>
        </p:grpSpPr>
        <p:sp>
          <p:nvSpPr>
            <p:cNvPr id="4" name="">
              <a:extLst>
                <a:ext uri="{C3D6560A-2C03-4AAA-B5F2-7728ADD2609D}">
                  <a16:creationId xmlns:a16="http://schemas.microsoft.com/office/drawing/2010/main" id="{946F5291-AFD8-4CF6-AD8E-112CDE34E41B}"/>
                </a:ext>
              </a:extLst>
            </p:cNvPr>
            <p:cNvSpPr txBox="1"/>
            <p:nvPr/>
          </p:nvSpPr>
          <p:spPr>
            <a:xfrm flipH="false" flipV="false" rot="0">
              <a:off x="651948" y="1161954"/>
              <a:ext cx="2021424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 indent="0" marL="0">
                <a:lnSpc>
                  <a:spcPct val="135000"/>
                </a:lnSpc>
                <a:buNone/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Customizable</a:t>
              </a:r>
              <a:r>
                <a:rPr dirty="0" err="1" lang="en-US" sz="1000">
                  <a:solidFill>
                    <a:schemeClr val="bg1"/>
                  </a:solidFill>
                  <a:latin typeface="Zoho Puvi-demi_bold"/>
                </a:rPr>
                <a:t> </a:t>
              </a: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workflow</a:t>
              </a:r>
              <a:r>
                <a:rPr dirty="0" err="1" lang="en-US" sz="1000">
                  <a:solidFill>
                    <a:schemeClr val="bg1"/>
                  </a:solidFill>
                  <a:latin typeface="Zoho Puvi-demi_bold"/>
                </a:rPr>
                <a:t> </a:t>
              </a: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stages</a:t>
              </a:r>
              <a:endParaRPr dirty="0" lang="en-US" sz="1000">
                <a:solidFill>
                  <a:schemeClr val="bg1"/>
                </a:solidFill>
                <a:latin typeface="Zoho Puvi-demi_bold"/>
              </a:endParaRPr>
            </a:p>
          </p:txBody>
        </p:sp>
        <p:sp>
          <p:nvSpPr>
            <p:cNvPr id="5" name="">
              <a:extLst>
                <a:ext uri="{BB04CAE5-F5DC-46CD-BA90-CE8B9D8A81A4}">
                  <a16:creationId xmlns:a16="http://schemas.microsoft.com/office/drawing/2010/main" id="{5D88DE7D-6E2E-442D-9264-FCB1FAC66A19}"/>
                </a:ext>
              </a:extLst>
            </p:cNvPr>
            <p:cNvSpPr txBox="1"/>
            <p:nvPr/>
          </p:nvSpPr>
          <p:spPr>
            <a:xfrm flipH="false" flipV="false" rot="0">
              <a:off x="651948" y="1457506"/>
              <a:ext cx="6818862" cy="41138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Define multiple workflow stages, such as request initiation, review, approval, and execution, tailored to </a:t>
              </a: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your</a:t>
              </a: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 organizational needs</a:t>
              </a:r>
              <a:endParaRPr b="0" dirty="0" lang="en-US" sz="1000">
                <a:solidFill>
                  <a:schemeClr val="bg1"/>
                </a:solidFill>
                <a:latin typeface="Zoho Puvi"/>
              </a:endParaRPr>
            </a:p>
          </p:txBody>
        </p:sp>
      </p:grpSp>
      <p:grpSp>
        <p:nvGrpSpPr>
          <p:cNvPr id="6" name="">
            <a:extLst>
              <a:ext uri="{5F414B79-4CC1-4460-98CD-75F6E2F2213A}">
                <a16:creationId xmlns:a16="http://schemas.microsoft.com/office/drawing/2010/main" id="{E014FD36-D14A-4CDB-A690-A580F1986997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90911" y="2086336"/>
            <a:ext cx="6818862" cy="501243"/>
            <a:chOff x="651948" y="2162536"/>
            <a:chExt cx="6818862" cy="501243"/>
          </a:xfrm>
        </p:grpSpPr>
        <p:sp>
          <p:nvSpPr>
            <p:cNvPr id="7" name="">
              <a:extLst>
                <a:ext uri="{7EC6ACF5-41B3-449D-A5C1-DA00A68C28B6}">
                  <a16:creationId xmlns:a16="http://schemas.microsoft.com/office/drawing/2010/main" id="{FECA5CBC-46A8-4CF2-9FB7-6AEAA81C66EB}"/>
                </a:ext>
              </a:extLst>
            </p:cNvPr>
            <p:cNvSpPr txBox="1"/>
            <p:nvPr/>
          </p:nvSpPr>
          <p:spPr>
            <a:xfrm flipH="false" flipV="false" rot="0">
              <a:off x="651948" y="2458087"/>
              <a:ext cx="6818862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Automate repetitive tasks, reducing manual effort and improving efficiency in Active Directory management</a:t>
              </a:r>
              <a:endParaRPr b="0" dirty="0" lang="en-US" sz="1000">
                <a:solidFill>
                  <a:schemeClr val="bg1"/>
                </a:solidFill>
                <a:latin typeface="Zoho Puvi"/>
              </a:endParaRPr>
            </a:p>
          </p:txBody>
        </p:sp>
        <p:sp>
          <p:nvSpPr>
            <p:cNvPr id="8" name="">
              <a:extLst>
                <a:ext uri="{3FBDD802-395B-42A9-9A6D-E3E0B24C13D3}">
                  <a16:creationId xmlns:a16="http://schemas.microsoft.com/office/drawing/2010/main" id="{B173B41B-0BE0-4E75-B3E0-0077DF7B8191}"/>
                </a:ext>
              </a:extLst>
            </p:cNvPr>
            <p:cNvSpPr txBox="1"/>
            <p:nvPr/>
          </p:nvSpPr>
          <p:spPr>
            <a:xfrm flipH="false" flipV="false" rot="0">
              <a:off x="651948" y="2162536"/>
              <a:ext cx="2021424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The a</a:t>
              </a: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utomation of routine tasks</a:t>
              </a:r>
              <a:endParaRPr dirty="0" lang="en-US" sz="1000">
                <a:solidFill>
                  <a:schemeClr val="bg1"/>
                </a:solidFill>
                <a:latin typeface="Zoho Puvi-demi_bold"/>
              </a:endParaRPr>
            </a:p>
          </p:txBody>
        </p:sp>
      </p:grpSp>
      <p:grpSp>
        <p:nvGrpSpPr>
          <p:cNvPr id="9" name="">
            <a:extLst>
              <a:ext uri="{CED46E29-9BA7-41B8-B025-2E980FC2BC58}">
                <a16:creationId xmlns:a16="http://schemas.microsoft.com/office/drawing/2010/main" id="{069B4B43-62DA-44DE-85C9-7389C8E8573C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76300" y="2866749"/>
            <a:ext cx="6818862" cy="706936"/>
            <a:chOff x="651948" y="2790548"/>
            <a:chExt cx="6818862" cy="706936"/>
          </a:xfrm>
        </p:grpSpPr>
        <p:sp>
          <p:nvSpPr>
            <p:cNvPr id="10" name="">
              <a:extLst>
                <a:ext uri="{7BD5A095-EC34-4604-B6E2-EF7AB06E05C2}">
                  <a16:creationId xmlns:a16="http://schemas.microsoft.com/office/drawing/2010/main" id="{B76A7D45-FAB9-4D91-8DC2-CD4ED40E2300}"/>
                </a:ext>
              </a:extLst>
            </p:cNvPr>
            <p:cNvSpPr txBox="1"/>
            <p:nvPr/>
          </p:nvSpPr>
          <p:spPr>
            <a:xfrm flipH="false" flipV="false" rot="0">
              <a:off x="651948" y="3086100"/>
              <a:ext cx="6818862" cy="41138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Maintain comprehensive audit trails of all actions performed, ensuring accountability and compliance with organizational policies</a:t>
              </a:r>
              <a:endParaRPr b="0" dirty="0" lang="en-US" sz="1000">
                <a:solidFill>
                  <a:schemeClr val="bg1"/>
                </a:solidFill>
                <a:latin typeface="Zoho Puvi"/>
              </a:endParaRPr>
            </a:p>
          </p:txBody>
        </p:sp>
        <p:sp>
          <p:nvSpPr>
            <p:cNvPr id="11" name="">
              <a:extLst>
                <a:ext uri="{F0E0135B-3846-40DD-A67B-83926212181F}">
                  <a16:creationId xmlns:a16="http://schemas.microsoft.com/office/drawing/2010/main" id="{D6E6F884-36B5-466E-825B-F7B9294FD599}"/>
                </a:ext>
              </a:extLst>
            </p:cNvPr>
            <p:cNvSpPr txBox="1"/>
            <p:nvPr/>
          </p:nvSpPr>
          <p:spPr>
            <a:xfrm flipH="false" flipV="false" rot="0">
              <a:off x="651948" y="2790548"/>
              <a:ext cx="2385631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Audit trails and compliance monitoring</a:t>
              </a:r>
              <a:endParaRPr dirty="0" lang="en-US" sz="1000">
                <a:solidFill>
                  <a:schemeClr val="bg1"/>
                </a:solidFill>
                <a:latin typeface="Zoho Puvi-demi_bold"/>
              </a:endParaRPr>
            </a:p>
          </p:txBody>
        </p:sp>
      </p:grpSp>
      <p:grpSp>
        <p:nvGrpSpPr>
          <p:cNvPr id="12" name="">
            <a:extLst>
              <a:ext uri="{C5511579-81C4-4E72-AF15-4BE9BDEFAD03}">
                <a16:creationId xmlns:a16="http://schemas.microsoft.com/office/drawing/2010/main" id="{22026726-CE48-4F5C-AB27-9035A59549AF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76300" y="3810485"/>
            <a:ext cx="6818862" cy="706936"/>
            <a:chOff x="651948" y="3696184"/>
            <a:chExt cx="6818862" cy="706936"/>
          </a:xfrm>
        </p:grpSpPr>
        <p:sp>
          <p:nvSpPr>
            <p:cNvPr id="13" name="">
              <a:extLst>
                <a:ext uri="{664AF789-82E4-4D5A-BA55-036FF1BD3E6C}">
                  <a16:creationId xmlns:a16="http://schemas.microsoft.com/office/drawing/2010/main" id="{012DB7A2-0367-4878-80E9-A63DBDCFA4FC}"/>
                </a:ext>
              </a:extLst>
            </p:cNvPr>
            <p:cNvSpPr txBox="1"/>
            <p:nvPr/>
          </p:nvSpPr>
          <p:spPr>
            <a:xfrm flipH="false" flipV="false" rot="0">
              <a:off x="651948" y="3991735"/>
              <a:ext cx="6818862" cy="411384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b="0" dirty="0" lang="en-US" sz="1000">
                  <a:solidFill>
                    <a:schemeClr val="bg1"/>
                  </a:solidFill>
                  <a:latin typeface="Zoho Puvi"/>
                </a:rPr>
                <a:t>Maintain comprehensive audit trails of all actions performed, ensuring accountability and compliance with organizational policies</a:t>
              </a:r>
              <a:endParaRPr b="0" dirty="0" lang="en-US" sz="1000">
                <a:solidFill>
                  <a:schemeClr val="bg1"/>
                </a:solidFill>
                <a:latin typeface="Zoho Puvi"/>
              </a:endParaRPr>
            </a:p>
          </p:txBody>
        </p:sp>
        <p:sp>
          <p:nvSpPr>
            <p:cNvPr id="14" name="">
              <a:extLst>
                <a:ext uri="{00B09FD0-FD29-4C95-9DA6-4BACEA1ECD43}">
                  <a16:creationId xmlns:a16="http://schemas.microsoft.com/office/drawing/2010/main" id="{4F3EB9D9-6DC4-4884-B7DF-DB6DBB189483}"/>
                </a:ext>
              </a:extLst>
            </p:cNvPr>
            <p:cNvSpPr txBox="1"/>
            <p:nvPr/>
          </p:nvSpPr>
          <p:spPr>
            <a:xfrm flipH="false" flipV="false" rot="0">
              <a:off x="651948" y="3696184"/>
              <a:ext cx="2385631" cy="205692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 algn="l">
                <a:lnSpc>
                  <a:spcPct val="135000"/>
                </a:lnSpc>
                <a:defRPr dirty="0" lang="en-US" sz="1400"/>
              </a:pPr>
              <a:r>
                <a:rPr dirty="0" lang="en-US" sz="1000">
                  <a:solidFill>
                    <a:schemeClr val="bg1"/>
                  </a:solidFill>
                  <a:latin typeface="Zoho Puvi-demi_bold"/>
                </a:rPr>
                <a:t>Audit trails and compliance monitoring</a:t>
              </a:r>
              <a:endParaRPr dirty="0" lang="en-US" sz="1000">
                <a:solidFill>
                  <a:schemeClr val="bg1"/>
                </a:solidFill>
                <a:latin typeface="Zoho Puvi-demi_bold"/>
              </a:endParaRPr>
            </a:p>
          </p:txBody>
        </p:sp>
      </p:grpSp>
      <p:pic>
        <p:nvPicPr>
          <p:cNvPr id="15" name="">
            <a:extLst>
              <a:ext uri="{76F25E7F-EDCF-4A7B-8909-B7EE301931F3}">
                <a16:creationId xmlns:a16="http://schemas.microsoft.com/office/drawing/2010/main" id="{47A22BD8-6D0D-4FFE-899E-1D2747345221}"/>
              </a:ext>
            </a:extLst>
          </p:cNvPr>
          <p:cNvPicPr>
            <a:picLocks noChangeAspect="true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flipH="false" flipV="false" rot="0">
            <a:off x="659253" y="1176080"/>
            <a:ext cx="110423" cy="107480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12364D6D-C250-42C7-A1CE-51A5BAA683DA}">
                <a16:creationId xmlns:a16="http://schemas.microsoft.com/office/drawing/2010/main" id="{5B5FA66E-E64E-49B3-A775-5B6D029E0F5E}"/>
              </a:ext>
            </a:extLst>
          </p:cNvPr>
          <p:cNvPicPr>
            <a:picLocks noChangeAspect="true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flipH="false" flipV="false" rot="0">
            <a:off x="659253" y="2162536"/>
            <a:ext cx="110423" cy="10748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6C4ECA43-69A9-42C9-AAD0-17A2797D1F4A}">
                <a16:creationId xmlns:a16="http://schemas.microsoft.com/office/drawing/2010/main" id="{F0FA6F24-744C-4CE6-A080-E85961FEEFAC}"/>
              </a:ext>
            </a:extLst>
          </p:cNvPr>
          <p:cNvPicPr>
            <a:picLocks noChangeAspect="true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flipH="false" flipV="false" rot="0">
            <a:off x="651948" y="2951321"/>
            <a:ext cx="110423" cy="107480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2A00C6E7-3571-4001-B57F-F4AFFFC228FB}">
                <a16:creationId xmlns:a16="http://schemas.microsoft.com/office/drawing/2010/main" id="{92D2506B-60C5-4EF9-ABC2-7DCE825A00CA}"/>
              </a:ext>
            </a:extLst>
          </p:cNvPr>
          <p:cNvPicPr>
            <a:picLocks noChangeAspect="true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flipH="false" flipV="false" rot="0">
            <a:off x="651948" y="3886685"/>
            <a:ext cx="110423" cy="107480"/>
          </a:xfrm>
          <a:prstGeom prst="rect">
            <a:avLst/>
          </a:prstGeom>
          <a:noFill/>
        </p:spPr>
      </p:pic>
    </p:spTree>
    <p:extLst>
      <p:ext uri="{B54B1FCF-B405-46B0-9A0D-85126F1E2B4C}">
        <p14:creationId xmlns:p14="http://schemas.microsoft.com/office/powerpoint/2010/main" val="1750741943453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C836FE88-133D-4EF2-A35E-3CC2E04FD53E}">
                <a16:creationId xmlns:a16="http://schemas.microsoft.com/office/drawing/2010/main" id="{A3EFDE95-FF18-4019-8D1C-AAEDCDB01822}"/>
              </a:ext>
            </a:extLst>
          </p:cNvPr>
          <p:cNvSpPr txBox="1"/>
          <p:nvPr/>
        </p:nvSpPr>
        <p:spPr>
          <a:xfrm flipH="false" flipV="false" rot="0">
            <a:off x="1711442" y="419681"/>
            <a:ext cx="4963287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Use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 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case: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Disabling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 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inactive users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0B9134D8-9B6B-4096-B041-6081E7E6A93D}">
                <a16:creationId xmlns:a16="http://schemas.microsoft.com/office/drawing/2010/main" id="{B348FEDE-932E-41BF-B500-D3F9A6974DA6}"/>
              </a:ext>
            </a:extLst>
          </p:cNvPr>
          <p:cNvSpPr/>
          <p:nvPr/>
        </p:nvSpPr>
        <p:spPr>
          <a:xfrm flipH="false" flipV="false" rot="0">
            <a:off x="1718748" y="1299048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D2FD4512-8341-4A09-B3E9-BE029E2AE8F3}">
                <a16:creationId xmlns:a16="http://schemas.microsoft.com/office/drawing/2010/main" id="{6D4FD8EB-D473-409C-9E7D-125F66B46B81}"/>
              </a:ext>
            </a:extLst>
          </p:cNvPr>
          <p:cNvSpPr txBox="1"/>
          <p:nvPr/>
        </p:nvSpPr>
        <p:spPr>
          <a:xfrm flipH="false" flipV="false" rot="0">
            <a:off x="1893065" y="1240621"/>
            <a:ext cx="5008559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Say a sys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admin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wants to disable the accounts of employees who have been absent for a prolonged time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39FB64D0-0BC0-4621-B998-77A259C3DE8B}">
                <a16:creationId xmlns:a16="http://schemas.microsoft.com/office/drawing/2010/main" id="{9A929F6C-C778-46A8-9592-6C858835E9EA}"/>
              </a:ext>
            </a:extLst>
          </p:cNvPr>
          <p:cNvSpPr txBox="1"/>
          <p:nvPr/>
        </p:nvSpPr>
        <p:spPr>
          <a:xfrm flipH="false" flipV="false" rot="0">
            <a:off x="1885759" y="1934451"/>
            <a:ext cx="501586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To do this, the sys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admin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has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to identify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users who have not logged in for a long time and then raise a request to disable their accounts, which will be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reviewed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by the respective employees'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managers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 executed by the HR manager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9CECF88D-C4A3-4859-94B4-7D96F3AEA8D3}">
                <a16:creationId xmlns:a16="http://schemas.microsoft.com/office/drawing/2010/main" id="{F8DF3530-6641-400B-86DA-8CB16B13174F}"/>
              </a:ext>
            </a:extLst>
          </p:cNvPr>
          <p:cNvSpPr/>
          <p:nvPr/>
        </p:nvSpPr>
        <p:spPr>
          <a:xfrm flipH="false" flipV="false" rot="0">
            <a:off x="1718748" y="1992877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A407037F-5EEE-4436-ACD1-660F3A24F562}">
                <a16:creationId xmlns:a16="http://schemas.microsoft.com/office/drawing/2010/main" id="{B674E253-96E8-4A32-84DA-64EF4DD4D804}"/>
              </a:ext>
            </a:extLst>
          </p:cNvPr>
          <p:cNvSpPr txBox="1"/>
          <p:nvPr/>
        </p:nvSpPr>
        <p:spPr>
          <a:xfrm flipH="false" flipV="false" rot="0">
            <a:off x="1893065" y="2854690"/>
            <a:ext cx="5877677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T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his process can be eased by using a standardized workflow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26979A81-0A8A-41E7-9502-16184026D38C}">
                <a16:creationId xmlns:a16="http://schemas.microsoft.com/office/drawing/2010/main" id="{7E74D73C-96A8-4596-93AE-ED7B28E10807}"/>
              </a:ext>
            </a:extLst>
          </p:cNvPr>
          <p:cNvSpPr/>
          <p:nvPr/>
        </p:nvSpPr>
        <p:spPr>
          <a:xfrm flipH="false" flipV="false" rot="0">
            <a:off x="1718748" y="2913116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A6E468B1-A146-46EA-A368-151EACD0FE05}">
                <a16:creationId xmlns:a16="http://schemas.microsoft.com/office/drawing/2010/main" id="{D6A260C2-8C6E-467A-8A7E-25C14B91F0A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257803" y="-22821"/>
            <a:ext cx="1693445" cy="5229225"/>
          </a:xfrm>
          <a:prstGeom prst="rect">
            <a:avLst/>
          </a:prstGeom>
          <a:noFill/>
        </p:spPr>
      </p:pic>
    </p:spTree>
    <p:extLst>
      <p:ext uri="{846CD7CF-612A-4BA8-A26E-94D7C747DC7C}">
        <p14:creationId xmlns:p14="http://schemas.microsoft.com/office/powerpoint/2010/main" val="1750741943455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174CE27-52BA-418D-9C17-FA91783BA405}">
                <a16:creationId xmlns:a16="http://schemas.microsoft.com/office/drawing/2010/main" id="{E6A1ED13-92F1-4780-84FE-83AFFA062983}"/>
              </a:ext>
            </a:extLst>
          </p:cNvPr>
          <p:cNvSpPr txBox="1"/>
          <p:nvPr/>
        </p:nvSpPr>
        <p:spPr>
          <a:xfrm flipH="false" flipV="false" rot="0">
            <a:off x="1711442" y="419681"/>
            <a:ext cx="4028437" cy="84103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Use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 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case: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Temporary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 group membership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B8F4B068-4D99-4A11-9C1B-7F1DF0D73B26}">
                <a16:creationId xmlns:a16="http://schemas.microsoft.com/office/drawing/2010/main" id="{ABD88739-3DD1-4263-8C73-B24F42901C6D}"/>
              </a:ext>
            </a:extLst>
          </p:cNvPr>
          <p:cNvSpPr txBox="1"/>
          <p:nvPr/>
        </p:nvSpPr>
        <p:spPr>
          <a:xfrm flipH="false" flipV="false" rot="0">
            <a:off x="1893065" y="1583521"/>
            <a:ext cx="5008559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‌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Picture a marketing team tackling a time-sensitive campaign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that requires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additional resources and permissions not typical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for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the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members'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roles 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42AC2105-3975-4ED7-8689-26E31C872635}">
                <a16:creationId xmlns:a16="http://schemas.microsoft.com/office/drawing/2010/main" id="{BACF02F9-EF67-4453-BCE0-8D78BB8FD774}"/>
              </a:ext>
            </a:extLst>
          </p:cNvPr>
          <p:cNvSpPr/>
          <p:nvPr/>
        </p:nvSpPr>
        <p:spPr>
          <a:xfrm flipH="false" flipV="false" rot="0">
            <a:off x="1718748" y="1641948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02C49E75-648C-4446-9BA0-4D4AB50B59F3}">
                <a16:creationId xmlns:a16="http://schemas.microsoft.com/office/drawing/2010/main" id="{9DEB14E4-4971-4C10-9478-5B7811FF7334}"/>
              </a:ext>
            </a:extLst>
          </p:cNvPr>
          <p:cNvSpPr/>
          <p:nvPr/>
        </p:nvSpPr>
        <p:spPr>
          <a:xfrm flipH="false" flipV="false" rot="0">
            <a:off x="1711442" y="2299268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71C146B5-CB3E-462E-ADF4-D0656AB12E10}">
                <a16:creationId xmlns:a16="http://schemas.microsoft.com/office/drawing/2010/main" id="{0A523E5D-1A41-44BC-AB58-067D90F18E08}"/>
              </a:ext>
            </a:extLst>
          </p:cNvPr>
          <p:cNvSpPr txBox="1"/>
          <p:nvPr/>
        </p:nvSpPr>
        <p:spPr>
          <a:xfrm flipH="false" flipV="false" rot="0">
            <a:off x="1885759" y="2240842"/>
            <a:ext cx="5008559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Instead of making permanent changes to group memberships and permissions, which could pose security threats or increase complexity,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Plus provides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j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ust-in-time access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,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which limits privileges to a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particular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time frame that can be specified when granting access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7" name="">
            <a:extLst>
              <a:ext uri="{7C7F7342-74A0-4A04-A784-359600C3D230}">
                <a16:creationId xmlns:a16="http://schemas.microsoft.com/office/drawing/2010/main" id="{6D7012DE-4560-4876-AE2F-ECF1CC5B02B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26774" y="-6638"/>
            <a:ext cx="1809750" cy="5205140"/>
          </a:xfrm>
          <a:prstGeom prst="rect">
            <a:avLst/>
          </a:prstGeom>
          <a:noFill/>
        </p:spPr>
      </p:pic>
    </p:spTree>
    <p:extLst>
      <p:ext uri="{97B87BC1-6078-411A-9CC4-BCC8DF1504A4}">
        <p14:creationId xmlns:p14="http://schemas.microsoft.com/office/powerpoint/2010/main" val="1750741943457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C6B44C63-211B-4082-BB3C-9C7BDDBC1F1B}">
                <a16:creationId xmlns:a16="http://schemas.microsoft.com/office/drawing/2010/main" id="{2B23E083-2B00-4EC4-AE40-76CD290215FC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License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requirement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463F5DB8-5904-4BC0-BB5D-92C06DDB680E}">
                <a16:creationId xmlns:a16="http://schemas.microsoft.com/office/drawing/2010/main" id="{C8F3D74A-541D-4D51-A148-C8529128F672}"/>
              </a:ext>
            </a:extLst>
          </p:cNvPr>
          <p:cNvSpPr/>
          <p:nvPr/>
        </p:nvSpPr>
        <p:spPr>
          <a:xfrm flipH="false" flipV="false" rot="0">
            <a:off x="644013" y="1109338"/>
            <a:ext cx="4000500" cy="3479339"/>
          </a:xfrm>
          <a:prstGeom prst="roundRect">
            <a:avLst>
              <a:gd fmla="val 5366" name="adj"/>
            </a:avLst>
          </a:prstGeom>
          <a:solidFill>
            <a:srgbClr val="edf0f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EC83FD53-AAEF-4EDD-A499-EF921E338AD6}">
                <a16:creationId xmlns:a16="http://schemas.microsoft.com/office/drawing/2010/main" id="{DD674B9F-292C-4619-9A43-F8969CA286B5}"/>
              </a:ext>
            </a:extLst>
          </p:cNvPr>
          <p:cNvSpPr/>
          <p:nvPr/>
        </p:nvSpPr>
        <p:spPr>
          <a:xfrm flipH="false" flipV="false" rot="0">
            <a:off x="4799714" y="1109338"/>
            <a:ext cx="4000500" cy="3448050"/>
          </a:xfrm>
          <a:prstGeom prst="roundRect">
            <a:avLst>
              <a:gd fmla="val 5366" name="adj"/>
            </a:avLst>
          </a:prstGeom>
          <a:solidFill>
            <a:srgbClr val="f1f2f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42ECA452-176C-484D-873E-99359D444691}">
                <a16:creationId xmlns:a16="http://schemas.microsoft.com/office/drawing/2010/main" id="{3BCBFDDE-4B34-4438-A73F-6334694E5411}"/>
              </a:ext>
            </a:extLst>
          </p:cNvPr>
          <p:cNvSpPr/>
          <p:nvPr/>
        </p:nvSpPr>
        <p:spPr>
          <a:xfrm flipH="false" flipV="false" rot="0">
            <a:off x="644642" y="1093155"/>
            <a:ext cx="4000328" cy="446131"/>
          </a:xfrm>
          <a:prstGeom prst="roundRect">
            <a:avLst>
              <a:gd fmla="val 5366" name="adj"/>
            </a:avLst>
          </a:prstGeom>
          <a:solidFill>
            <a:srgbClr val="ffd4d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BC6FEAF7-0FEC-4775-86B7-686C0E262F89}">
                <a16:creationId xmlns:a16="http://schemas.microsoft.com/office/drawing/2010/main" id="{E9DE5FA1-67AA-4892-9407-D0B94C8E4143}"/>
              </a:ext>
            </a:extLst>
          </p:cNvPr>
          <p:cNvSpPr txBox="1"/>
          <p:nvPr/>
        </p:nvSpPr>
        <p:spPr>
          <a:xfrm flipH="false" flipV="false" rot="0">
            <a:off x="1497692" y="1206074"/>
            <a:ext cx="186853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0" marL="0">
              <a:lnSpc>
                <a:spcPct val="135000"/>
              </a:lnSpc>
              <a:buNone/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Customizable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workflow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stages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F07E7FD8-73F4-43AC-AB1E-2E4B70543771}">
                <a16:creationId xmlns:a16="http://schemas.microsoft.com/office/drawing/2010/main" id="{8CB40033-98AC-4F15-A9ED-3818D69CA825}"/>
              </a:ext>
            </a:extLst>
          </p:cNvPr>
          <p:cNvSpPr txBox="1"/>
          <p:nvPr/>
        </p:nvSpPr>
        <p:spPr>
          <a:xfrm flipH="false" flipV="false" rot="0">
            <a:off x="950966" y="1726244"/>
            <a:ext cx="3453946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Char char="•"/>
              <a:buSzPct val="114000"/>
              <a:buFont typeface="Arial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Based on the number of domains and the number of help desk technicians, the licensing will vary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8" name="">
            <a:extLst>
              <a:ext uri="{19A952AE-29BD-4243-A4AA-51DFF963A2D5}">
                <a16:creationId xmlns:a16="http://schemas.microsoft.com/office/drawing/2010/main" id="{7B5F2710-A1D9-4278-8E99-99E5100E4857}"/>
              </a:ext>
            </a:extLst>
          </p:cNvPr>
          <p:cNvSpPr txBox="1"/>
          <p:nvPr/>
        </p:nvSpPr>
        <p:spPr>
          <a:xfrm flipH="false" flipV="false" rot="0">
            <a:off x="955309" y="2263540"/>
            <a:ext cx="3453946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Char char="•"/>
              <a:buSzPct val="114000"/>
              <a:buFont typeface="Arial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Delegation is a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vailable in the Standard edition with limited functionality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9" name="">
            <a:extLst>
              <a:ext uri="{DAF804B3-31A9-4C09-9722-5A233883EDEE}">
                <a16:creationId xmlns:a16="http://schemas.microsoft.com/office/drawing/2010/main" id="{B002214B-EEA2-4481-94A2-96112D80FC6B}"/>
              </a:ext>
            </a:extLst>
          </p:cNvPr>
          <p:cNvSpPr txBox="1"/>
          <p:nvPr/>
        </p:nvSpPr>
        <p:spPr>
          <a:xfrm flipH="false" flipV="false" rot="0">
            <a:off x="955300" y="2831144"/>
            <a:ext cx="3453946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Char char="•"/>
              <a:buSzPct val="114000"/>
              <a:buFont typeface="Arial"/>
              <a:defRPr dirty="0" lang="en-US" sz="1400"/>
            </a:pPr>
            <a:r>
              <a:rPr b="0"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OU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-based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, group-based, cross-domain, and multiple-domain AD delegation; Microsoft 365 and Google Workspace delegation; and technician-specific templates are only available in the Professional edition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10" name="">
            <a:extLst>
              <a:ext uri="{293CC14D-8825-4DC3-947E-F56B27F7BFEC}">
                <a16:creationId xmlns:a16="http://schemas.microsoft.com/office/drawing/2010/main" id="{E245CE85-54FD-4F51-91AB-1FA8EBDB7BC6}"/>
              </a:ext>
            </a:extLst>
          </p:cNvPr>
          <p:cNvSpPr/>
          <p:nvPr/>
        </p:nvSpPr>
        <p:spPr>
          <a:xfrm flipH="false" flipV="false" rot="0">
            <a:off x="4799714" y="1078544"/>
            <a:ext cx="4000328" cy="446131"/>
          </a:xfrm>
          <a:prstGeom prst="roundRect">
            <a:avLst>
              <a:gd fmla="val 5366" name="adj"/>
            </a:avLst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3F610F68-756D-4F42-87C0-5DF4B584C387}">
                <a16:creationId xmlns:a16="http://schemas.microsoft.com/office/drawing/2010/main" id="{4B889FE2-87FF-4914-9F5D-66483A453369}"/>
              </a:ext>
            </a:extLst>
          </p:cNvPr>
          <p:cNvSpPr txBox="1"/>
          <p:nvPr/>
        </p:nvSpPr>
        <p:spPr>
          <a:xfrm flipH="false" flipV="false" rot="0">
            <a:off x="5881792" y="1195111"/>
            <a:ext cx="186853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 indent="0" marL="0">
              <a:lnSpc>
                <a:spcPct val="135000"/>
              </a:lnSpc>
              <a:buNone/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Workflow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C1A61CD7-0449-4E05-ACB2-C2D313E00362}">
                <a16:creationId xmlns:a16="http://schemas.microsoft.com/office/drawing/2010/main" id="{1641DCF2-987B-439B-8589-BBE71655A54D}"/>
              </a:ext>
            </a:extLst>
          </p:cNvPr>
          <p:cNvSpPr txBox="1"/>
          <p:nvPr/>
        </p:nvSpPr>
        <p:spPr>
          <a:xfrm flipH="false" flipV="false" rot="0">
            <a:off x="5065604" y="1764344"/>
            <a:ext cx="3453946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Char char="•"/>
              <a:buSzPct val="114000"/>
              <a:buFont typeface="Arial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‌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Workflows are a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vailable in the Professional edition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13" name="">
            <a:extLst>
              <a:ext uri="{21E0F658-0AB9-45AD-A533-D9C37CF599AD}">
                <a16:creationId xmlns:a16="http://schemas.microsoft.com/office/drawing/2010/main" id="{1DF85866-9240-4796-8E7A-0EDEAD3BB2D5}"/>
              </a:ext>
            </a:extLst>
          </p:cNvPr>
          <p:cNvSpPr txBox="1"/>
          <p:nvPr/>
        </p:nvSpPr>
        <p:spPr>
          <a:xfrm flipH="false" flipV="false" rot="0">
            <a:off x="5065604" y="2092394"/>
            <a:ext cx="3453946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Char char="•"/>
              <a:buSzPct val="114000"/>
              <a:buFont typeface="Arial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Any user can be added as a workflow requestor or reviewer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14" name="">
            <a:extLst>
              <a:ext uri="{490CB365-7503-4B26-A9D1-F1C937C05688}">
                <a16:creationId xmlns:a16="http://schemas.microsoft.com/office/drawing/2010/main" id="{3F68386B-6408-41B1-A647-8FCEE96AB244}"/>
              </a:ext>
            </a:extLst>
          </p:cNvPr>
          <p:cNvSpPr txBox="1"/>
          <p:nvPr/>
        </p:nvSpPr>
        <p:spPr>
          <a:xfrm flipH="false" flipV="false" rot="0">
            <a:off x="5065604" y="2645368"/>
            <a:ext cx="3453946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indent="-190500" marL="314325">
              <a:lnSpc>
                <a:spcPct val="135000"/>
              </a:lnSpc>
              <a:buChar char="•"/>
              <a:buSzPct val="114000"/>
              <a:buFont typeface="Arial"/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An approver or executor for the workflow must be a help desk technician, which requires a license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15" name="">
            <a:extLst>
              <a:ext uri="{6ED64BED-3213-40CA-A783-F0310C6D23C9}">
                <a16:creationId xmlns:a16="http://schemas.microsoft.com/office/drawing/2010/main" id="{EE23E4E1-D771-4B7F-95FE-8E6B673AB92E}"/>
              </a:ext>
            </a:extLst>
          </p:cNvPr>
          <p:cNvSpPr/>
          <p:nvPr/>
        </p:nvSpPr>
        <p:spPr>
          <a:xfrm flipH="false" flipV="false" rot="0">
            <a:off x="1744084" y="4143375"/>
            <a:ext cx="5655821" cy="633431"/>
          </a:xfrm>
          <a:prstGeom prst="roundRect">
            <a:avLst>
              <a:gd fmla="val 5623" name="adj"/>
            </a:avLst>
          </a:prstGeom>
          <a:solidFill>
            <a:schemeClr val="bg1"/>
          </a:solidFill>
          <a:ln cap="flat" w="9525">
            <a:solidFill>
              <a:srgbClr val="4b6ef6">
                <a:alpha val="25000"/>
              </a:srgbClr>
            </a:solidFill>
            <a:prstDash val="solid"/>
            <a:round/>
          </a:ln>
          <a:effectLst>
            <a:outerShdw blurRad="520700" dir="2700000" dist="19050">
              <a:srgbClr val="3f3f3f">
                <a:alpha val="14999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16" name="">
            <a:extLst>
              <a:ext uri="{19CFBC96-EADB-434E-B699-0202FBB0EDF2}">
                <a16:creationId xmlns:a16="http://schemas.microsoft.com/office/drawing/2010/main" id="{A6A8DD9C-1D48-42AB-B4FB-422A7FBAF0F4}"/>
              </a:ext>
            </a:extLst>
          </p:cNvPr>
          <p:cNvSpPr txBox="1">
            <a:spLocks noGrp="true"/>
          </p:cNvSpPr>
          <p:nvPr/>
        </p:nvSpPr>
        <p:spPr>
          <a:xfrm rot="0">
            <a:off x="2224087" y="4274353"/>
            <a:ext cx="4695825" cy="27622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accent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For more details, visit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2"/>
              </a:rPr>
              <a:t>manageengine.com/products/ad-manager/pricing-details.html</a:t>
            </a:r>
            <a:endParaRPr b="0" dirty="0" i="0" lang="en-US" sz="900">
              <a:solidFill>
                <a:schemeClr val="tx1"/>
              </a:solidFill>
              <a:latin typeface="Zoho Puvi"/>
              <a:hlinkClick r:id="rId3"/>
            </a:endParaRPr>
          </a:p>
        </p:txBody>
      </p:sp>
    </p:spTree>
    <p:extLst>
      <p:ext uri="{EC6E5EFD-2C22-4DE7-A6CB-D26C6493C8AD}">
        <p14:creationId xmlns:p14="http://schemas.microsoft.com/office/powerpoint/2010/main" val="1750741943459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B322916-B055-4B50-9E2D-2392C70199CF}">
                <a16:creationId xmlns:a16="http://schemas.microsoft.com/office/drawing/2010/main" id="{F1DED1A6-7153-4902-996B-DD765BDCDBF7}"/>
              </a:ext>
            </a:extLst>
          </p:cNvPr>
          <p:cNvSpPr/>
          <p:nvPr/>
        </p:nvSpPr>
        <p:spPr>
          <a:xfrm flipH="false" flipV="false" rot="0">
            <a:off x="0" y="0"/>
            <a:ext cx="9144000" cy="5162550"/>
          </a:xfrm>
          <a:prstGeom prst="rect">
            <a:avLst/>
          </a:prstGeom>
          <a:gradFill rotWithShape="1">
            <a:gsLst>
              <a:gs pos="0">
                <a:srgbClr val="4b6ef6"/>
              </a:gs>
              <a:gs pos="100000">
                <a:srgbClr val="040f39"/>
              </a:gs>
            </a:gsLst>
            <a:lin ang="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B3A82F0B-22FC-4762-AAB6-420B397E1683}">
                <a16:creationId xmlns:a16="http://schemas.microsoft.com/office/drawing/2010/main" id="{34D93D7D-B829-4C9E-8663-91D049FFA9E6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5000"/>
            <a:lum bright="0"/>
            <a:extLst>
              <a:ext uri="{A9541C2C-B5AA-4BF3-AD30-183C88E0C6E2}">
                <a14:imgProps xmlns:a14="http://schemas.microsoft.com/office/drawing/2010/main">
                  <a14:imgLayer>
                    <a14:imgEffect>
                      <a14:brightnessContrast bright="0"/>
                    </a14:imgEffect>
                  </a14:imgLayer>
                </a14:imgProps>
              </a:ext>
              <a:ext uri="{BF0DBEB4-0B83-4026-A4F1-BB84DEA6A4EB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-803386" y="-43824"/>
            <a:ext cx="12479476" cy="5200650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725D7687-7060-47E5-9F25-24748AAE3B2B}">
                <a16:creationId xmlns:a16="http://schemas.microsoft.com/office/drawing/2010/main" id="{C368A7E7-820C-4EB5-9F4A-4B0AB3922DA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752850" y="1253652"/>
            <a:ext cx="1629594" cy="434254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52E16096-ACB0-429E-B9B1-D34F50E1CC85}">
                <a16:creationId xmlns:a16="http://schemas.microsoft.com/office/drawing/2010/main" id="{D10390FC-22BD-4A4A-89BE-42682E73F6C3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393539" y="888577"/>
            <a:ext cx="7282548" cy="6534788"/>
          </a:xfrm>
          <a:prstGeom prst="rect">
            <a:avLst/>
          </a:prstGeom>
          <a:noFill/>
        </p:spPr>
      </p:pic>
      <p:grpSp>
        <p:nvGrpSpPr>
          <p:cNvPr id="6" name="">
            <a:extLst>
              <a:ext uri="{4FB8A9B4-6B19-4D04-A4F6-1A7BF3DC9218}">
                <a16:creationId xmlns:a16="http://schemas.microsoft.com/office/drawing/2010/main" id="{7D78FE97-821B-4E1B-9163-5C83537DE306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2037616" y="1939566"/>
            <a:ext cx="5068776" cy="731339"/>
            <a:chOff x="1978428" y="1932270"/>
            <a:chExt cx="5068776" cy="731339"/>
          </a:xfrm>
        </p:grpSpPr>
        <p:sp>
          <p:nvSpPr>
            <p:cNvPr id="7" name="">
              <a:extLst>
                <a:ext uri="{5BC30F90-B84D-48F4-B660-9D1BE9700473}">
                  <a16:creationId xmlns:a16="http://schemas.microsoft.com/office/drawing/2010/main" id="{E5723828-1BEC-4DA4-9E62-A694D6C80A76}"/>
                </a:ext>
              </a:extLst>
            </p:cNvPr>
            <p:cNvSpPr txBox="1"/>
            <p:nvPr/>
          </p:nvSpPr>
          <p:spPr>
            <a:xfrm flipH="false" flipV="false" rot="0">
              <a:off x="2643044" y="1932270"/>
              <a:ext cx="3857910" cy="731339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defRPr dirty="0" lang="en-US" sz="1400"/>
              </a:pPr>
              <a:r>
                <a:rPr b="1" cap="all" dirty="0" lang="en-US" sz="4800">
                  <a:solidFill>
                    <a:schemeClr val="bg1"/>
                  </a:solidFill>
                  <a:latin typeface="Zoho Puvi"/>
                </a:rPr>
                <a:t>Thank you!</a:t>
              </a:r>
              <a:endParaRPr b="1" cap="all" dirty="0" lang="en-US" sz="4800">
                <a:solidFill>
                  <a:schemeClr val="bg1"/>
                </a:solidFill>
                <a:latin typeface="Zoho Puvi"/>
              </a:endParaRPr>
            </a:p>
          </p:txBody>
        </p:sp>
        <p:cxnSp>
          <p:nvCxnSpPr>
            <p:cNvPr id="8" name="">
              <a:extLst>
                <a:ext uri="{07A99DD0-080E-4079-9369-166C28C3E3BE}">
                  <a16:creationId xmlns:a16="http://schemas.microsoft.com/office/drawing/2010/main" id="{73AC7CC0-20EE-4E4B-811B-2B627231CDE5}"/>
                </a:ext>
              </a:extLst>
            </p:cNvPr>
            <p:cNvCxnSpPr/>
            <p:nvPr/>
          </p:nvCxnSpPr>
          <p:spPr>
            <a:xfrm flipH="true" flipV="true" rot="10800000">
              <a:off x="6565173" y="2316013"/>
              <a:ext cx="482031" cy="0"/>
            </a:xfrm>
            <a:prstGeom prst="line">
              <a:avLst/>
            </a:prstGeom>
            <a:ln cap="flat" w="19050">
              <a:solidFill>
                <a:srgbClr val="4b6e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  <p:cxnSp>
          <p:nvCxnSpPr>
            <p:cNvPr id="9" name="">
              <a:extLst>
                <a:ext uri="{4871F92D-E602-4B46-8647-9554747D57B0}">
                  <a16:creationId xmlns:a16="http://schemas.microsoft.com/office/drawing/2010/main" id="{31BC9355-F99E-4DE5-9A0D-55B994CAF851}"/>
                </a:ext>
              </a:extLst>
            </p:cNvPr>
            <p:cNvCxnSpPr/>
            <p:nvPr/>
          </p:nvCxnSpPr>
          <p:spPr>
            <a:xfrm flipH="true" flipV="true" rot="10800000">
              <a:off x="1978428" y="2297934"/>
              <a:ext cx="482031" cy="0"/>
            </a:xfrm>
            <a:prstGeom prst="line">
              <a:avLst/>
            </a:prstGeom>
            <a:ln cap="flat" w="19050">
              <a:solidFill>
                <a:srgbClr val="4b6e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</p:grpSp>
      <p:sp>
        <p:nvSpPr>
          <p:cNvPr hidden="false" id="10" name="">
            <a:extLst>
              <a:ext uri="{0B2DB1E5-0259-4443-AB26-02A49509CB95}">
                <a16:creationId xmlns:a16="http://schemas.microsoft.com/office/drawing/2010/main" id="{0E6B67ED-212E-4AB1-9A91-4124F450D87E}"/>
              </a:ext>
            </a:extLst>
          </p:cNvPr>
          <p:cNvSpPr txBox="1">
            <a:spLocks noGrp="true"/>
          </p:cNvSpPr>
          <p:nvPr/>
        </p:nvSpPr>
        <p:spPr>
          <a:xfrm rot="0">
            <a:off x="2152650" y="2865748"/>
            <a:ext cx="4837728" cy="1162088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accent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None/>
            </a:pPr>
            <a:r>
              <a:rPr b="0" dirty="0" i="0" lang="en-US" sz="1600">
                <a:solidFill>
                  <a:schemeClr val="bg1"/>
                </a:solidFill>
                <a:latin typeface="Zoho Puvi"/>
              </a:rPr>
              <a:t>For more information, contact </a:t>
            </a:r>
            <a:r>
              <a:rPr b="0" dirty="0" i="0" lang="en-US" sz="1600">
                <a:solidFill>
                  <a:schemeClr val="bg1"/>
                </a:solidFill>
                <a:latin typeface="Zoho Puvi"/>
                <a:hlinkClick r:id="rId5"/>
              </a:rPr>
              <a:t>support@</a:t>
            </a:r>
            <a:r>
              <a:rPr b="0" dirty="0" err="1" i="0" lang="en-US" sz="1600">
                <a:solidFill>
                  <a:schemeClr val="bg1"/>
                </a:solidFill>
                <a:latin typeface="Zoho Puvi"/>
                <a:hlinkClick r:id="rId6"/>
              </a:rPr>
              <a:t>admanagerplus</a:t>
            </a:r>
            <a:r>
              <a:rPr b="0" dirty="0" i="0" lang="en-US" sz="1600">
                <a:solidFill>
                  <a:schemeClr val="bg1"/>
                </a:solidFill>
                <a:latin typeface="Zoho Puvi"/>
                <a:hlinkClick r:id="rId7"/>
              </a:rPr>
              <a:t>.com </a:t>
            </a:r>
            <a:r>
              <a:rPr b="0" dirty="0" i="0" lang="en-US" sz="1600">
                <a:solidFill>
                  <a:schemeClr val="bg1"/>
                </a:solidFill>
                <a:latin typeface="Zoho Puvi"/>
              </a:rPr>
              <a:t>or visit </a:t>
            </a:r>
            <a:r>
              <a:rPr b="0" dirty="0" i="0" lang="en-US" sz="1600">
                <a:solidFill>
                  <a:schemeClr val="bg1"/>
                </a:solidFill>
                <a:latin typeface="Zoho Puvi"/>
                <a:hlinkClick r:id="rId8"/>
              </a:rPr>
              <a:t>manageengine.com/products/ad-manager/</a:t>
            </a:r>
            <a:endParaRPr b="0" dirty="0" i="0" lang="en-US" sz="1600">
              <a:solidFill>
                <a:schemeClr val="bg1"/>
              </a:solidFill>
              <a:latin typeface="Zoho Puvi"/>
              <a:hlinkClick r:id="rId9"/>
            </a:endParaRPr>
          </a:p>
        </p:txBody>
      </p:sp>
      <p:pic>
        <p:nvPicPr>
          <p:cNvPr id="11" name="">
            <a:extLst>
              <a:ext uri="{A19B079E-E607-411E-A5C1-CF13756CF645}">
                <a16:creationId xmlns:a16="http://schemas.microsoft.com/office/drawing/2010/main" id="{26FB9056-DF72-4FE2-B3D8-E399EE474862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-3334521" y="-3150260"/>
            <a:ext cx="7282548" cy="6534788"/>
          </a:xfrm>
          <a:prstGeom prst="rect">
            <a:avLst/>
          </a:prstGeom>
          <a:noFill/>
        </p:spPr>
      </p:pic>
    </p:spTree>
    <p:extLst>
      <p:ext uri="{F1EC92E1-BE87-4EF3-BB2C-DEE18F91FCE8}">
        <p14:creationId xmlns:p14="http://schemas.microsoft.com/office/powerpoint/2010/main" val="1750741943461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90EF5D2-DA4D-45C0-9340-87AFBC234996}">
                <a16:creationId xmlns:a16="http://schemas.microsoft.com/office/drawing/2010/main" id="{AA2723AA-2281-437F-AAC5-8F161FE90EA3}"/>
              </a:ext>
            </a:extLst>
          </p:cNvPr>
          <p:cNvSpPr txBox="1"/>
          <p:nvPr/>
        </p:nvSpPr>
        <p:spPr>
          <a:xfrm flipH="false" flipV="false" rot="0">
            <a:off x="2136143" y="6863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Outline</a:t>
            </a:r>
            <a:endParaRPr b="1" dirty="0" lang="en-US" sz="2400">
              <a:solidFill>
                <a:srgbClr val="efaea6"/>
              </a:solidFill>
              <a:latin typeface="Zoho Puvi"/>
            </a:endParaRPr>
          </a:p>
        </p:txBody>
      </p:sp>
      <p:sp>
        <p:nvSpPr>
          <p:cNvPr id="3" name="">
            <a:extLst>
              <a:ext uri="{B0D03B68-1756-402B-98D4-1B2203CEDE83}">
                <a16:creationId xmlns:a16="http://schemas.microsoft.com/office/drawing/2010/main" id="{2CEA36BA-7A6F-42DD-97F1-238D4D10AE38}"/>
              </a:ext>
            </a:extLst>
          </p:cNvPr>
          <p:cNvSpPr txBox="1"/>
          <p:nvPr/>
        </p:nvSpPr>
        <p:spPr>
          <a:xfrm flipH="false" flipV="false" rot="0">
            <a:off x="2136143" y="1314488"/>
            <a:ext cx="3625281" cy="82126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142875">
              <a:lnSpc>
                <a:spcPct val="11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Plus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overview</a:t>
            </a:r>
          </a:p>
          <a:p>
            <a:pPr indent="-142875" marL="142875">
              <a:lnSpc>
                <a:spcPct val="11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Business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cha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l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l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enges</a:t>
            </a:r>
          </a:p>
          <a:p>
            <a:pPr indent="-142875" marL="142875">
              <a:lnSpc>
                <a:spcPct val="11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Delegation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B90EF8F0-00E1-4D18-932F-403393D873F5}">
                <a16:creationId xmlns:a16="http://schemas.microsoft.com/office/drawing/2010/main" id="{C5860A95-52C9-42B5-8801-E84BF007AD75}"/>
              </a:ext>
            </a:extLst>
          </p:cNvPr>
          <p:cNvSpPr txBox="1"/>
          <p:nvPr/>
        </p:nvSpPr>
        <p:spPr>
          <a:xfrm flipH="false" flipV="false" rot="0">
            <a:off x="2311422" y="2280132"/>
            <a:ext cx="1212932" cy="71613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0">
              <a:lnSpc>
                <a:spcPct val="115000"/>
              </a:lnSpc>
              <a:spcBef>
                <a:spcPts val="750"/>
              </a:spcBef>
              <a:buChar char=""/>
              <a:buFont typeface="Wingdings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How</a:t>
            </a: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to</a:t>
            </a: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delegate</a:t>
            </a:r>
          </a:p>
          <a:p>
            <a:pPr indent="-142875" marL="0">
              <a:lnSpc>
                <a:spcPct val="115000"/>
              </a:lnSpc>
              <a:spcBef>
                <a:spcPts val="750"/>
              </a:spcBef>
              <a:buChar char=""/>
              <a:buFont typeface="Wingdings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Key</a:t>
            </a: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 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features</a:t>
            </a:r>
          </a:p>
          <a:p>
            <a:pPr indent="-142875" marL="0">
              <a:lnSpc>
                <a:spcPct val="115000"/>
              </a:lnSpc>
              <a:spcBef>
                <a:spcPts val="750"/>
              </a:spcBef>
              <a:buChar char=""/>
              <a:buFont typeface="Wingdings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Use</a:t>
            </a: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 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cases</a:t>
            </a:r>
            <a:endParaRPr dirty="0" lang="en-US" sz="1000">
              <a:solidFill>
                <a:schemeClr val="bg1"/>
              </a:solidFill>
              <a:latin typeface="Zoho Puvi-light"/>
            </a:endParaRPr>
          </a:p>
        </p:txBody>
      </p:sp>
      <p:sp>
        <p:nvSpPr>
          <p:cNvPr id="5" name="">
            <a:extLst>
              <a:ext uri="{1B7FFCCF-56EF-44BD-B28B-3635F3A79906}">
                <a16:creationId xmlns:a16="http://schemas.microsoft.com/office/drawing/2010/main" id="{5520A734-180D-4EDD-BBE0-65B0BC8C637B}"/>
              </a:ext>
            </a:extLst>
          </p:cNvPr>
          <p:cNvSpPr txBox="1"/>
          <p:nvPr/>
        </p:nvSpPr>
        <p:spPr>
          <a:xfrm flipH="false" flipV="false" rot="0">
            <a:off x="2136143" y="3110569"/>
            <a:ext cx="1081468" cy="2102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142875">
              <a:lnSpc>
                <a:spcPct val="11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Workflow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s</a:t>
            </a:r>
            <a:endParaRPr b="0" dirty="0" err="1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0662500C-2B9F-4F39-8D6C-91EF31E4C435}">
                <a16:creationId xmlns:a16="http://schemas.microsoft.com/office/drawing/2010/main" id="{2286B973-0206-473D-8801-947A9E5EB7E8}"/>
              </a:ext>
            </a:extLst>
          </p:cNvPr>
          <p:cNvSpPr txBox="1"/>
          <p:nvPr/>
        </p:nvSpPr>
        <p:spPr>
          <a:xfrm flipH="false" flipV="false" rot="0">
            <a:off x="2311422" y="3435124"/>
            <a:ext cx="1724177" cy="98659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0">
              <a:lnSpc>
                <a:spcPct val="115000"/>
              </a:lnSpc>
              <a:spcBef>
                <a:spcPts val="750"/>
              </a:spcBef>
              <a:buChar char=""/>
              <a:buFont typeface="Wingdings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Ticketing using workflow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s</a:t>
            </a:r>
          </a:p>
          <a:p>
            <a:pPr indent="-142875">
              <a:lnSpc>
                <a:spcPct val="115000"/>
              </a:lnSpc>
              <a:spcBef>
                <a:spcPts val="750"/>
              </a:spcBef>
              <a:buChar char=""/>
              <a:buFont typeface="Wingdings"/>
              <a:defRPr dirty="0" lang="en-US" sz="1400"/>
            </a:pPr>
            <a:r>
              <a:rPr dirty="0" err="1" lang="en-US" sz="1000">
                <a:solidFill>
                  <a:schemeClr val="bg1"/>
                </a:solidFill>
                <a:latin typeface="Zoho Puvi-light"/>
              </a:rPr>
              <a:t>SLAs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 in workflows</a:t>
            </a:r>
          </a:p>
          <a:p>
            <a:pPr indent="-142875">
              <a:lnSpc>
                <a:spcPct val="115000"/>
              </a:lnSpc>
              <a:spcBef>
                <a:spcPts val="750"/>
              </a:spcBef>
              <a:buChar char=""/>
              <a:buFont typeface="Wingdings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Key features</a:t>
            </a:r>
          </a:p>
          <a:p>
            <a:pPr indent="-142875">
              <a:lnSpc>
                <a:spcPct val="115000"/>
              </a:lnSpc>
              <a:spcBef>
                <a:spcPts val="750"/>
              </a:spcBef>
              <a:buChar char=""/>
              <a:buFont typeface="Wingdings"/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light"/>
              </a:rPr>
              <a:t>Use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 </a:t>
            </a:r>
            <a:r>
              <a:rPr dirty="0" lang="en-US" sz="1000">
                <a:solidFill>
                  <a:schemeClr val="bg1"/>
                </a:solidFill>
                <a:latin typeface="Zoho Puvi-light"/>
              </a:rPr>
              <a:t>cases</a:t>
            </a:r>
            <a:endParaRPr dirty="0" lang="en-US" sz="1000">
              <a:solidFill>
                <a:schemeClr val="bg1"/>
              </a:solidFill>
              <a:latin typeface="Zoho Puvi-light"/>
            </a:endParaRPr>
          </a:p>
        </p:txBody>
      </p:sp>
      <p:sp>
        <p:nvSpPr>
          <p:cNvPr id="7" name="">
            <a:extLst>
              <a:ext uri="{2C00AE22-6B0C-4184-B1BA-41BBB07B81B3}">
                <a16:creationId xmlns:a16="http://schemas.microsoft.com/office/drawing/2010/main" id="{14329990-2592-4184-AD3C-01B1F7D68E0D}"/>
              </a:ext>
            </a:extLst>
          </p:cNvPr>
          <p:cNvSpPr txBox="1"/>
          <p:nvPr/>
        </p:nvSpPr>
        <p:spPr>
          <a:xfrm flipH="false" flipV="false" rot="0">
            <a:off x="2136143" y="4524375"/>
            <a:ext cx="2220811" cy="2102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42875" marL="142875">
              <a:lnSpc>
                <a:spcPct val="115000"/>
              </a:lnSpc>
              <a:spcBef>
                <a:spcPts val="750"/>
              </a:spcBef>
              <a:buChar char="•"/>
              <a:buFont typeface="Arial"/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License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requirement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s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AB6526E6-78E5-4889-9F32-8348FEDCC53C}">
                <a16:creationId xmlns:a16="http://schemas.microsoft.com/office/drawing/2010/main" id="{1D9F480E-1D60-4B0F-9A85-C6376D1F4E0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262918" y="-46320"/>
            <a:ext cx="1989550" cy="5229225"/>
          </a:xfrm>
          <a:prstGeom prst="rect">
            <a:avLst/>
          </a:prstGeom>
          <a:noFill/>
        </p:spPr>
      </p:pic>
    </p:spTree>
    <p:extLst>
      <p:ext uri="{6F60F138-53BC-4405-9B6E-D1D2C792D6C3}">
        <p14:creationId xmlns:p14="http://schemas.microsoft.com/office/powerpoint/2010/main" val="175074194342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458BE1A-D5B4-45AA-BA25-FF045D7658E0}">
                <a16:creationId xmlns:a16="http://schemas.microsoft.com/office/drawing/2010/main" id="{604A62B4-05D0-4E59-895F-D5140C098173}"/>
              </a:ext>
            </a:extLst>
          </p:cNvPr>
          <p:cNvSpPr/>
          <p:nvPr/>
        </p:nvSpPr>
        <p:spPr>
          <a:xfrm flipH="false" flipV="false" rot="0">
            <a:off x="5773455" y="1746018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2">
                <a:alpha val="100000"/>
                <a:lumMod val="90000"/>
                <a:lumOff val="10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A491391D-74F8-465D-9591-EE9327BA1553}">
                <a16:creationId xmlns:a16="http://schemas.microsoft.com/office/drawing/2010/main" id="{C6F8C1DD-A818-446B-86BD-82B52D645B0E}"/>
              </a:ext>
            </a:extLst>
          </p:cNvPr>
          <p:cNvSpPr/>
          <p:nvPr/>
        </p:nvSpPr>
        <p:spPr>
          <a:xfrm flipH="false" flipV="false" rot="0">
            <a:off x="682542" y="1744018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>
                <a:alpha val="100000"/>
              </a:srgbClr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3AD89C42-7E83-4D7C-B0A3-BCA08F2AEF33}">
                <a16:creationId xmlns:a16="http://schemas.microsoft.com/office/drawing/2010/main" id="{AF480C23-9ED4-493A-809F-673E4A91CC8B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912060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ADManager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 Plus</a:t>
            </a:r>
            <a:r>
              <a:rPr b="1" dirty="0"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overview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0319C1B9-5EC7-4BB8-A0CB-83AA0D2B0594}">
                <a16:creationId xmlns:a16="http://schemas.microsoft.com/office/drawing/2010/main" id="{776F4612-5D2F-49FA-8A19-AAC92D699DF0}"/>
              </a:ext>
            </a:extLst>
          </p:cNvPr>
          <p:cNvSpPr txBox="1"/>
          <p:nvPr/>
        </p:nvSpPr>
        <p:spPr>
          <a:xfrm flipH="false" flipV="false" rot="0">
            <a:off x="651948" y="967682"/>
            <a:ext cx="574719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Plus is an identity governance and administration (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IGA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) solution with features for securely managing and governing the identities in an organization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B9847188-E235-4019-A9FB-D3C349A0B144}">
                <a16:creationId xmlns:a16="http://schemas.microsoft.com/office/drawing/2010/main" id="{C34660A0-D313-4BD4-8E1C-4AE033DA0345}"/>
              </a:ext>
            </a:extLst>
          </p:cNvPr>
          <p:cNvSpPr txBox="1"/>
          <p:nvPr/>
        </p:nvSpPr>
        <p:spPr>
          <a:xfrm flipH="false" flipV="false" rot="0">
            <a:off x="958767" y="1905943"/>
            <a:ext cx="1706861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‌Streamlined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identity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life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cycle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management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072F6A86-3B5B-4A78-8595-28CC900B3CF8}">
                <a16:creationId xmlns:a16="http://schemas.microsoft.com/office/drawing/2010/main" id="{736449A8-3D82-4550-B31D-738D9571337D}"/>
              </a:ext>
            </a:extLst>
          </p:cNvPr>
          <p:cNvSpPr/>
          <p:nvPr/>
        </p:nvSpPr>
        <p:spPr>
          <a:xfrm flipH="false" flipV="false" rot="0">
            <a:off x="3209925" y="1743075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795A3C0E-1154-4783-AD16-71534830E52F}">
                <a16:creationId xmlns:a16="http://schemas.microsoft.com/office/drawing/2010/main" id="{825E3A84-57B1-4665-B96F-1EB259E55FE8}"/>
              </a:ext>
            </a:extLst>
          </p:cNvPr>
          <p:cNvSpPr txBox="1"/>
          <p:nvPr/>
        </p:nvSpPr>
        <p:spPr>
          <a:xfrm flipH="false" flipV="false" rot="0">
            <a:off x="3533775" y="1905000"/>
            <a:ext cx="161191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Compliance-oriented reporting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B5D0AD1F-2BC4-42B7-866E-F170C33DA2FA}">
                <a16:creationId xmlns:a16="http://schemas.microsoft.com/office/drawing/2010/main" id="{26AB9E8B-16D7-40C8-AD0C-140B5BAC0828}"/>
              </a:ext>
            </a:extLst>
          </p:cNvPr>
          <p:cNvSpPr txBox="1"/>
          <p:nvPr/>
        </p:nvSpPr>
        <p:spPr>
          <a:xfrm flipH="false" flipV="false" rot="0">
            <a:off x="6097305" y="1907943"/>
            <a:ext cx="161191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Multi-level business workflows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2697C4F0-8B9C-4D8B-87B7-4FEDC596D433}">
                <a16:creationId xmlns:a16="http://schemas.microsoft.com/office/drawing/2010/main" id="{EF00C9F1-BA43-4994-AB85-AD622544F504}"/>
              </a:ext>
            </a:extLst>
          </p:cNvPr>
          <p:cNvSpPr/>
          <p:nvPr/>
        </p:nvSpPr>
        <p:spPr>
          <a:xfrm flipH="false" flipV="false" rot="0">
            <a:off x="5770950" y="2710081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FE69AA6F-29DD-478E-B677-1053DC2F7768}">
                <a16:creationId xmlns:a16="http://schemas.microsoft.com/office/drawing/2010/main" id="{0FB1C4D5-2656-405C-893A-5BBE697D8C0F}"/>
              </a:ext>
            </a:extLst>
          </p:cNvPr>
          <p:cNvSpPr/>
          <p:nvPr/>
        </p:nvSpPr>
        <p:spPr>
          <a:xfrm flipH="false" flipV="false" rot="0">
            <a:off x="680037" y="2708081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E97C5ED9-F65C-4D00-BD09-C8BEC8090D29}">
                <a16:creationId xmlns:a16="http://schemas.microsoft.com/office/drawing/2010/main" id="{27DF65DA-ABB5-4CF1-B9E2-CBEFDFEC49C4}"/>
              </a:ext>
            </a:extLst>
          </p:cNvPr>
          <p:cNvSpPr txBox="1"/>
          <p:nvPr/>
        </p:nvSpPr>
        <p:spPr>
          <a:xfrm flipH="false" flipV="false" rot="0">
            <a:off x="956262" y="2870006"/>
            <a:ext cx="1706861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Granular access controls and delegation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3" name="">
            <a:extLst>
              <a:ext uri="{E7E0F1A5-DA3D-4F49-A803-A5CE29D54667}">
                <a16:creationId xmlns:a16="http://schemas.microsoft.com/office/drawing/2010/main" id="{4CEF3CA3-4568-4C2D-AD97-CB6037F8D871}"/>
              </a:ext>
            </a:extLst>
          </p:cNvPr>
          <p:cNvSpPr/>
          <p:nvPr/>
        </p:nvSpPr>
        <p:spPr>
          <a:xfrm flipH="false" flipV="false" rot="0">
            <a:off x="3207420" y="2707138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">
            <a:extLst>
              <a:ext uri="{CC8DA21A-1E26-4D68-947A-4EE5433554AF}">
                <a16:creationId xmlns:a16="http://schemas.microsoft.com/office/drawing/2010/main" id="{17854326-41EF-4F82-8FE8-AEE74D49C6ED}"/>
              </a:ext>
            </a:extLst>
          </p:cNvPr>
          <p:cNvSpPr txBox="1"/>
          <p:nvPr/>
        </p:nvSpPr>
        <p:spPr>
          <a:xfrm flipH="false" flipV="false" rot="0">
            <a:off x="3538575" y="2830963"/>
            <a:ext cx="161191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Automated access certification campaigns 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5" name="">
            <a:extLst>
              <a:ext uri="{26E7DE8D-1460-44F8-B140-86B93EB99E96}">
                <a16:creationId xmlns:a16="http://schemas.microsoft.com/office/drawing/2010/main" id="{FC8C5097-5BBE-46F2-A304-FE78453AB240}"/>
              </a:ext>
            </a:extLst>
          </p:cNvPr>
          <p:cNvSpPr txBox="1"/>
          <p:nvPr/>
        </p:nvSpPr>
        <p:spPr>
          <a:xfrm flipH="false" flipV="false" rot="0">
            <a:off x="6056700" y="2864701"/>
            <a:ext cx="1678019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Inter-forest and intra-forest migration of AD objects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6" name="">
            <a:extLst>
              <a:ext uri="{EB07F5B2-E229-4B4C-9D46-7F76F4450CB0}">
                <a16:creationId xmlns:a16="http://schemas.microsoft.com/office/drawing/2010/main" id="{4030D320-2E23-4024-B0F2-E94F3EB4B9DE}"/>
              </a:ext>
            </a:extLst>
          </p:cNvPr>
          <p:cNvSpPr/>
          <p:nvPr/>
        </p:nvSpPr>
        <p:spPr>
          <a:xfrm flipH="false" flipV="false" rot="0">
            <a:off x="682542" y="3667125"/>
            <a:ext cx="2264625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5320FBC6-0D04-4AA2-86BB-6F332923987B}">
                <a16:creationId xmlns:a16="http://schemas.microsoft.com/office/drawing/2010/main" id="{DB93755E-28A3-4B18-9FAE-002EBEDC9967}"/>
              </a:ext>
            </a:extLst>
          </p:cNvPr>
          <p:cNvSpPr txBox="1"/>
          <p:nvPr/>
        </p:nvSpPr>
        <p:spPr>
          <a:xfrm flipH="false" flipV="false" rot="0">
            <a:off x="949880" y="3829050"/>
            <a:ext cx="1706861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Secure data backup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and recovery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18" name="">
            <a:extLst>
              <a:ext uri="{466C7DC9-43CC-4203-A73A-0D315B98A0FB}">
                <a16:creationId xmlns:a16="http://schemas.microsoft.com/office/drawing/2010/main" id="{DF913013-70DC-4B31-A376-EB3EFAF8A889}"/>
              </a:ext>
            </a:extLst>
          </p:cNvPr>
          <p:cNvSpPr/>
          <p:nvPr/>
        </p:nvSpPr>
        <p:spPr>
          <a:xfrm flipH="false" flipV="false" rot="0">
            <a:off x="3209925" y="3666182"/>
            <a:ext cx="2642673" cy="737120"/>
          </a:xfrm>
          <a:prstGeom prst="roundRect">
            <a:avLst/>
          </a:prstGeom>
          <a:solidFill>
            <a:schemeClr val="bg1"/>
          </a:solidFill>
          <a:ln cap="flat" w="9525">
            <a:solidFill>
              <a:srgbClr val="4b6ef6"/>
            </a:solidFill>
            <a:prstDash val="solid"/>
            <a:round/>
          </a:ln>
          <a:effectLst>
            <a:outerShdw blurRad="0" dir="2700000" dist="28575">
              <a:schemeClr val="tx1">
                <a:alpha val="100000"/>
                <a:lumMod val="95000"/>
                <a:lumOff val="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9" name="">
            <a:extLst>
              <a:ext uri="{3B97BC8C-4784-4172-9372-9647ECF8DDC6}">
                <a16:creationId xmlns:a16="http://schemas.microsoft.com/office/drawing/2010/main" id="{E6332331-3AD9-4495-8997-3B1048648717}"/>
              </a:ext>
            </a:extLst>
          </p:cNvPr>
          <p:cNvSpPr txBox="1"/>
          <p:nvPr/>
        </p:nvSpPr>
        <p:spPr>
          <a:xfrm flipH="false" flipV="false" rot="0">
            <a:off x="3570294" y="3828107"/>
            <a:ext cx="194077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Integration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with popular 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SIEM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, 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HCM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, </a:t>
            </a:r>
            <a:r>
              <a:rPr dirty="0" err="1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ITSM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,</a:t>
            </a: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 and help desk tools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</p:spTree>
    <p:extLst>
      <p:ext uri="{C6CC0BC6-DE68-4D48-AB16-A40603FBAA0B}">
        <p14:creationId xmlns:p14="http://schemas.microsoft.com/office/powerpoint/2010/main" val="1750741943430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BB60C3E-824F-4083-8D01-7758024A42D4}">
                <a16:creationId xmlns:a16="http://schemas.microsoft.com/office/drawing/2010/main" id="{4651CEA7-6CC5-4103-8F66-C33D3CAD6887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Business</a:t>
            </a: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challenges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1B08994E-0E74-4823-BFF8-9354B338E0A4}">
                <a16:creationId xmlns:a16="http://schemas.microsoft.com/office/drawing/2010/main" id="{B141EA41-8DB5-4C06-9A69-39A8B4745246}"/>
              </a:ext>
            </a:extLst>
          </p:cNvPr>
          <p:cNvSpPr txBox="1"/>
          <p:nvPr/>
        </p:nvSpPr>
        <p:spPr>
          <a:xfrm flipH="false" flipV="false" rot="0">
            <a:off x="651948" y="967682"/>
            <a:ext cx="6665490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Business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challenges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that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necessitate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implementation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of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workflows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delegation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include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3A33D75A-9B2A-4A2D-BACB-AD08C9505220}">
                <a16:creationId xmlns:a16="http://schemas.microsoft.com/office/drawing/2010/main" id="{064B7DA3-C756-4A65-A961-41055D97EB52}"/>
              </a:ext>
            </a:extLst>
          </p:cNvPr>
          <p:cNvSpPr txBox="1"/>
          <p:nvPr/>
        </p:nvSpPr>
        <p:spPr>
          <a:xfrm flipH="false" flipV="false" rot="0">
            <a:off x="571500" y="1458629"/>
            <a:ext cx="485775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cap="none" dirty="0" lang="en-US" sz="1800">
                <a:solidFill>
                  <a:srgbClr val="efaea6"/>
                </a:solidFill>
                <a:latin typeface="Zoho Puvi-demi_bold"/>
              </a:rPr>
              <a:t>01</a:t>
            </a:r>
            <a:endParaRPr cap="none"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5" name="">
            <a:extLst>
              <a:ext uri="{C55EB3C2-FAB7-4AE1-8D8B-49933F70798C}">
                <a16:creationId xmlns:a16="http://schemas.microsoft.com/office/drawing/2010/main" id="{042F78F6-A2A1-424E-9CCA-070E82AB098D}"/>
              </a:ext>
            </a:extLst>
          </p:cNvPr>
          <p:cNvSpPr txBox="1"/>
          <p:nvPr/>
        </p:nvSpPr>
        <p:spPr>
          <a:xfrm flipH="false" flipV="false" rot="0">
            <a:off x="1104900" y="1501787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Complex task management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1E6B2D31-A9A3-4C41-9EA1-E6934625FCF2}">
                <a16:creationId xmlns:a16="http://schemas.microsoft.com/office/drawing/2010/main" id="{7604704E-A050-45DD-B308-2B32B13FD690}"/>
              </a:ext>
            </a:extLst>
          </p:cNvPr>
          <p:cNvSpPr txBox="1"/>
          <p:nvPr/>
        </p:nvSpPr>
        <p:spPr>
          <a:xfrm flipH="false" flipV="false" rot="0">
            <a:off x="1104900" y="1797339"/>
            <a:ext cx="3622300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Managing a variety of tasks across different departments can become cumbersome without efficient workflow processes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67798972-77E2-4DE7-8E27-9ECEBECDF33B}">
                <a16:creationId xmlns:a16="http://schemas.microsoft.com/office/drawing/2010/main" id="{3E99A22F-DDCA-4103-8392-B86B6F56BBC3}"/>
              </a:ext>
            </a:extLst>
          </p:cNvPr>
          <p:cNvSpPr txBox="1"/>
          <p:nvPr/>
        </p:nvSpPr>
        <p:spPr>
          <a:xfrm flipH="false" flipV="false" rot="0">
            <a:off x="561975" y="2414778"/>
            <a:ext cx="485775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800">
                <a:solidFill>
                  <a:srgbClr val="efaea6"/>
                </a:solidFill>
                <a:latin typeface="Zoho Puvi-demi_bold"/>
              </a:rPr>
              <a:t>02</a:t>
            </a:r>
            <a:endParaRPr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8" name="">
            <a:extLst>
              <a:ext uri="{5F1370F9-AFF7-4A3D-B15E-B1D670D85DEF}">
                <a16:creationId xmlns:a16="http://schemas.microsoft.com/office/drawing/2010/main" id="{D101B9E3-9DD6-480C-8C92-A5D3725BA4C3}"/>
              </a:ext>
            </a:extLst>
          </p:cNvPr>
          <p:cNvSpPr txBox="1"/>
          <p:nvPr/>
        </p:nvSpPr>
        <p:spPr>
          <a:xfrm flipH="false" flipV="false" rot="0">
            <a:off x="1104900" y="2465241"/>
            <a:ext cx="1804739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Compliance 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with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 regulat</a:t>
            </a: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ions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D8E46BD2-90B0-4A75-A379-32919643C439}">
                <a16:creationId xmlns:a16="http://schemas.microsoft.com/office/drawing/2010/main" id="{781E23E4-CA34-4711-87CF-096C0B3FCD7C}"/>
              </a:ext>
            </a:extLst>
          </p:cNvPr>
          <p:cNvSpPr txBox="1"/>
          <p:nvPr/>
        </p:nvSpPr>
        <p:spPr>
          <a:xfrm flipH="false" flipV="false" rot="0">
            <a:off x="1104900" y="2760792"/>
            <a:ext cx="3622300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Organizations must ensure that tasks are executed in accordance with internal policies and external regulations,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requir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ing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clear workflows and delegated responsibilities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DD382ACD-26F5-40BA-AE32-B6EFF40F77AB}">
                <a16:creationId xmlns:a16="http://schemas.microsoft.com/office/drawing/2010/main" id="{86062429-70E8-4FE7-BBD9-86AD0E496F79}"/>
              </a:ext>
            </a:extLst>
          </p:cNvPr>
          <p:cNvSpPr txBox="1"/>
          <p:nvPr/>
        </p:nvSpPr>
        <p:spPr>
          <a:xfrm flipH="false" flipV="false" rot="0">
            <a:off x="523875" y="3519192"/>
            <a:ext cx="485775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800">
                <a:solidFill>
                  <a:srgbClr val="efaea6"/>
                </a:solidFill>
                <a:latin typeface="Zoho Puvi-demi_bold"/>
              </a:rPr>
              <a:t>03</a:t>
            </a:r>
            <a:endParaRPr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1" name="">
            <a:extLst>
              <a:ext uri="{621344BC-5384-4271-9539-D40548E5CEEB}">
                <a16:creationId xmlns:a16="http://schemas.microsoft.com/office/drawing/2010/main" id="{B7E31344-7912-418D-8948-7D2F1AC7F8DB}"/>
              </a:ext>
            </a:extLst>
          </p:cNvPr>
          <p:cNvSpPr txBox="1"/>
          <p:nvPr/>
        </p:nvSpPr>
        <p:spPr>
          <a:xfrm flipH="false" flipV="false" rot="0">
            <a:off x="1095375" y="3562350"/>
            <a:ext cx="1449095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Resource optimization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2D3BE796-B7F8-49CD-BF78-762D20C6DB74}">
                <a16:creationId xmlns:a16="http://schemas.microsoft.com/office/drawing/2010/main" id="{BD23DAF0-0AC9-4C18-B18E-CD6BEC1540DA}"/>
              </a:ext>
            </a:extLst>
          </p:cNvPr>
          <p:cNvSpPr txBox="1"/>
          <p:nvPr/>
        </p:nvSpPr>
        <p:spPr>
          <a:xfrm flipH="false" flipV="false" rot="0">
            <a:off x="1095375" y="3857901"/>
            <a:ext cx="363182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Efficiently allocating tasks among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available resources is essential for maximizing productivity and minimizing delays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3" name="">
            <a:extLst>
              <a:ext uri="{128260D2-8BD6-47E5-B192-2F2D6A3056DE}">
                <a16:creationId xmlns:a16="http://schemas.microsoft.com/office/drawing/2010/main" id="{31B5F7C7-97D1-4A5E-A20A-1FFDDFF0F880}"/>
              </a:ext>
            </a:extLst>
          </p:cNvPr>
          <p:cNvSpPr txBox="1"/>
          <p:nvPr/>
        </p:nvSpPr>
        <p:spPr>
          <a:xfrm flipH="false" flipV="false" rot="0">
            <a:off x="5733450" y="1796138"/>
            <a:ext cx="286843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Workflow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and delegation facilitate collaboration among different departments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by providing clear roles and responsibilities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4" name="">
            <a:extLst>
              <a:ext uri="{31EB2BBC-8ECB-44FC-9FBB-C192903F4EE7}">
                <a16:creationId xmlns:a16="http://schemas.microsoft.com/office/drawing/2010/main" id="{CAF98A3B-6537-4F2D-BB7C-A969BED41BF0}"/>
              </a:ext>
            </a:extLst>
          </p:cNvPr>
          <p:cNvSpPr txBox="1"/>
          <p:nvPr/>
        </p:nvSpPr>
        <p:spPr>
          <a:xfrm flipH="false" flipV="false" rot="0">
            <a:off x="5740755" y="1500587"/>
            <a:ext cx="188537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Cross-functional collaboration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15" name="Text Box 14">
            <a:extLst>
              <a:ext uri="{2578F5C6-302A-4087-8C3A-E8F04B097DDE}">
                <a16:creationId xmlns:a16="http://schemas.microsoft.com/office/drawing/2010/main" id="{1F177932-3928-419C-91B1-2F91A962EF08}"/>
              </a:ext>
            </a:extLst>
          </p:cNvPr>
          <p:cNvSpPr txBox="1"/>
          <p:nvPr/>
        </p:nvSpPr>
        <p:spPr>
          <a:xfrm flipH="false" flipV="false" rot="0">
            <a:off x="5207355" y="1457429"/>
            <a:ext cx="533400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800">
                <a:solidFill>
                  <a:srgbClr val="efaea6"/>
                </a:solidFill>
                <a:latin typeface="Zoho Puvi-demi_bold"/>
              </a:rPr>
              <a:t>04</a:t>
            </a:r>
            <a:endParaRPr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6" name="">
            <a:extLst>
              <a:ext uri="{258DE8A5-8169-4A87-B28A-F63CEAFEA472}">
                <a16:creationId xmlns:a16="http://schemas.microsoft.com/office/drawing/2010/main" id="{5A41E47E-9695-48F7-A8D9-0A3E0C20AB0A}"/>
              </a:ext>
            </a:extLst>
          </p:cNvPr>
          <p:cNvSpPr txBox="1"/>
          <p:nvPr/>
        </p:nvSpPr>
        <p:spPr>
          <a:xfrm flipH="false" flipV="false" rot="0">
            <a:off x="5171475" y="2700527"/>
            <a:ext cx="485775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800">
                <a:solidFill>
                  <a:srgbClr val="efaea6"/>
                </a:solidFill>
                <a:latin typeface="Zoho Puvi-demi_bold"/>
              </a:rPr>
              <a:t>05</a:t>
            </a:r>
            <a:endParaRPr dirty="0" lang="en-US" sz="18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7" name="">
            <a:extLst>
              <a:ext uri="{DAEB802E-50F4-4DC7-9013-4CF5634891E1}">
                <a16:creationId xmlns:a16="http://schemas.microsoft.com/office/drawing/2010/main" id="{D6FE3660-E987-4EF1-8D6A-0782B97731AD}"/>
              </a:ext>
            </a:extLst>
          </p:cNvPr>
          <p:cNvSpPr txBox="1"/>
          <p:nvPr/>
        </p:nvSpPr>
        <p:spPr>
          <a:xfrm flipH="false" flipV="false" rot="0">
            <a:off x="5704875" y="2743685"/>
            <a:ext cx="394820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demi_bold"/>
              </a:rPr>
              <a:t>SLAs</a:t>
            </a:r>
            <a:endParaRPr dirty="0" lang="en-US" sz="1000">
              <a:solidFill>
                <a:schemeClr val="bg1"/>
              </a:solidFill>
              <a:latin typeface="Zoho Puvi-demi_bold"/>
            </a:endParaRPr>
          </a:p>
        </p:txBody>
      </p:sp>
      <p:sp>
        <p:nvSpPr>
          <p:cNvPr id="18" name="">
            <a:extLst>
              <a:ext uri="{4AE4F8C4-AF29-4134-9D0A-47651F7BF457}">
                <a16:creationId xmlns:a16="http://schemas.microsoft.com/office/drawing/2010/main" id="{90D75183-A28F-4B5E-931C-A424248AE955}"/>
              </a:ext>
            </a:extLst>
          </p:cNvPr>
          <p:cNvSpPr txBox="1"/>
          <p:nvPr/>
        </p:nvSpPr>
        <p:spPr>
          <a:xfrm flipH="false" flipV="false" rot="0">
            <a:off x="5704875" y="3039237"/>
            <a:ext cx="2790767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Meeting SLAs requires efficient task assignment, tracking, and completion, which can be achieved through workflow and delegation mechanisms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19" name="">
            <a:extLst>
              <a:ext uri="{FE9604AD-5571-4B0B-A194-F7EE15483609}">
                <a16:creationId xmlns:a16="http://schemas.microsoft.com/office/drawing/2010/main" id="{B390CD43-E6E5-485E-9870-8AAA9738BD46}"/>
              </a:ext>
            </a:extLst>
          </p:cNvPr>
          <p:cNvCxnSpPr/>
          <p:nvPr/>
        </p:nvCxnSpPr>
        <p:spPr>
          <a:xfrm flipH="true" flipV="true" rot="10800000">
            <a:off x="4955848" y="1528210"/>
            <a:ext cx="0" cy="2746114"/>
          </a:xfrm>
          <a:prstGeom prst="line">
            <a:avLst/>
          </a:prstGeom>
          <a:ln cap="flat" w="9525">
            <a:solidFill>
              <a:srgbClr val="f1f2f9">
                <a:alpha val="18000"/>
              </a:srgbClr>
            </a:solidFill>
            <a:prstDash val="dash"/>
            <a:round/>
            <a:headEnd len="med" type="triangle" w="med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FAAF3D60-CA21-4EF1-864C-245DBDFC0DC4}">
        <p14:creationId xmlns:p14="http://schemas.microsoft.com/office/powerpoint/2010/main" val="1750741943433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AA399F7-38A7-40DF-9294-E265F21A64CF}">
                <a16:creationId xmlns:a16="http://schemas.microsoft.com/office/drawing/2010/main" id="{38CC86A5-C3F8-49F0-807E-54E336FEEF7B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Delegation</a:t>
            </a:r>
            <a:endParaRPr b="1" dirty="0" lang="en-US" sz="2400">
              <a:solidFill>
                <a:srgbClr val="efaea6"/>
              </a:solidFill>
              <a:latin typeface="Zoho Puvi"/>
            </a:endParaRPr>
          </a:p>
        </p:txBody>
      </p:sp>
      <p:sp>
        <p:nvSpPr>
          <p:cNvPr id="3" name="">
            <a:extLst>
              <a:ext uri="{5239E26C-22F1-469B-B40A-697AD2DC7ABA}">
                <a16:creationId xmlns:a16="http://schemas.microsoft.com/office/drawing/2010/main" id="{B66F5403-31B2-45E8-A8BB-658C124ABD29}"/>
              </a:ext>
            </a:extLst>
          </p:cNvPr>
          <p:cNvSpPr txBox="1"/>
          <p:nvPr/>
        </p:nvSpPr>
        <p:spPr>
          <a:xfrm flipH="false" flipV="false" rot="0">
            <a:off x="651948" y="929582"/>
            <a:ext cx="6665490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Delegation involves granting help desk technicians restricted access and privileges to efficiently handle assigned tasks, such as password resets, user creation, and data migration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4" name="">
            <a:extLst>
              <a:ext uri="{0CDD3A84-93F7-4C75-B26E-5437827BDFD4}">
                <a16:creationId xmlns:a16="http://schemas.microsoft.com/office/drawing/2010/main" id="{0D49A0B6-1FD3-450C-B8E4-002494AE337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543050" y="1531943"/>
            <a:ext cx="6054604" cy="3450783"/>
          </a:xfrm>
          <a:prstGeom prst="rect">
            <a:avLst/>
          </a:prstGeom>
          <a:noFill/>
        </p:spPr>
      </p:pic>
    </p:spTree>
    <p:extLst>
      <p:ext uri="{B2D3FBA2-1613-4E5B-B38A-829CD5DA6474}">
        <p14:creationId xmlns:p14="http://schemas.microsoft.com/office/powerpoint/2010/main" val="175074194343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EA1F49DF-DBC3-4285-80F0-457F72593934}">
                <a16:creationId xmlns:a16="http://schemas.microsoft.com/office/drawing/2010/main" id="{496263F0-E551-48FE-84F9-09D2062CD1F5}"/>
              </a:ext>
            </a:extLst>
          </p:cNvPr>
          <p:cNvSpPr/>
          <p:nvPr/>
        </p:nvSpPr>
        <p:spPr>
          <a:xfrm flipH="false" flipV="false" rot="0">
            <a:off x="623030" y="938517"/>
            <a:ext cx="666750" cy="275986"/>
          </a:xfrm>
          <a:prstGeom prst="roundRect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A3491CA8-F583-49C6-A54D-E5CEAD3EAE27}">
                <a16:creationId xmlns:a16="http://schemas.microsoft.com/office/drawing/2010/main" id="{2B6D5CDA-EDC2-4BB1-81FC-81AB5EE4ED9B}"/>
              </a:ext>
            </a:extLst>
          </p:cNvPr>
          <p:cNvSpPr txBox="1"/>
          <p:nvPr/>
        </p:nvSpPr>
        <p:spPr>
          <a:xfrm flipH="false" flipV="false" rot="0">
            <a:off x="760885" y="951461"/>
            <a:ext cx="419100" cy="2095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rPr>
              <a:t>Step 1: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medium"/>
            </a:endParaRPr>
          </a:p>
        </p:txBody>
      </p:sp>
      <p:sp>
        <p:nvSpPr>
          <p:cNvPr id="4" name="">
            <a:extLst>
              <a:ext uri="{D072EF71-205F-4CE4-9D1A-56AB8FC9715E}">
                <a16:creationId xmlns:a16="http://schemas.microsoft.com/office/drawing/2010/main" id="{F0C67766-F817-4330-890B-76F9510DD4C0}"/>
              </a:ext>
            </a:extLst>
          </p:cNvPr>
          <p:cNvSpPr txBox="1"/>
          <p:nvPr/>
        </p:nvSpPr>
        <p:spPr>
          <a:xfrm flipH="false" flipV="false" rot="0">
            <a:off x="1360331" y="950680"/>
            <a:ext cx="3495818" cy="2468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1" dirty="0" lang="en-US" sz="1200">
                <a:solidFill>
                  <a:schemeClr val="bg1"/>
                </a:solidFill>
                <a:latin typeface="Zoho Puvi"/>
              </a:rPr>
              <a:t>Create a role with the desired permissions</a:t>
            </a:r>
            <a:endParaRPr b="1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9925CC07-C6E0-48DC-918A-35A8ED2386C8}">
                <a16:creationId xmlns:a16="http://schemas.microsoft.com/office/drawing/2010/main" id="{A8EE36C4-A822-4092-8BF5-267BDBDAD210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How to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delegate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69195F7A-41C6-4356-BD70-9DE10943FB0C}">
                <a16:creationId xmlns:a16="http://schemas.microsoft.com/office/drawing/2010/main" id="{63CE547B-AC58-487D-82AD-3F4E6EB8632F}"/>
              </a:ext>
            </a:extLst>
          </p:cNvPr>
          <p:cNvSpPr/>
          <p:nvPr/>
        </p:nvSpPr>
        <p:spPr>
          <a:xfrm flipH="false" flipV="false" rot="0">
            <a:off x="592235" y="1562100"/>
            <a:ext cx="1597285" cy="2094414"/>
          </a:xfrm>
          <a:prstGeom prst="wedgeRoundRectCallout">
            <a:avLst>
              <a:gd fmla="val 66404" name="adj1"/>
              <a:gd fmla="val 21086" name="adj2"/>
              <a:gd fmla="val 16667" name="adj3"/>
            </a:avLst>
          </a:prstGeom>
          <a:solidFill>
            <a:schemeClr val="bg1">
              <a:alpha val="18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chemeClr val="bg1"/>
                </a:solidFill>
              </a:rPr>
              <a:t/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7" name="">
            <a:extLst>
              <a:ext uri="{F4D22113-129F-4077-B23B-A9FBDED3D634}">
                <a16:creationId xmlns:a16="http://schemas.microsoft.com/office/drawing/2010/main" id="{C2B77093-02B2-47DA-8787-9D7918955D8B}"/>
              </a:ext>
            </a:extLst>
          </p:cNvPr>
          <p:cNvSpPr txBox="1"/>
          <p:nvPr/>
        </p:nvSpPr>
        <p:spPr>
          <a:xfrm flipH="false" flipV="false" rot="0">
            <a:off x="819388" y="1777269"/>
            <a:ext cx="1219200" cy="12341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medium"/>
              </a:rPr>
              <a:t>Create 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a 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role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 for 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help desk technicians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, specifying the tasks </a:t>
            </a:r>
            <a:r>
              <a:rPr dirty="0" lang="en-US" sz="1000">
                <a:solidFill>
                  <a:schemeClr val="bg1"/>
                </a:solidFill>
                <a:latin typeface="Zoho Puvi-medium"/>
              </a:rPr>
              <a:t>they are authorized to perform</a:t>
            </a:r>
            <a:endParaRPr dirty="0" lang="en-US" sz="1000">
              <a:solidFill>
                <a:schemeClr val="bg1"/>
              </a:solidFill>
              <a:latin typeface="Zoho Puvi-medium"/>
            </a:endParaRPr>
          </a:p>
        </p:txBody>
      </p:sp>
      <p:pic>
        <p:nvPicPr>
          <p:cNvPr id="8" name="">
            <a:extLst>
              <a:ext uri="{3E7C5F79-58D3-4EE4-B5AE-2E5D978E1F7C}">
                <a16:creationId xmlns:a16="http://schemas.microsoft.com/office/drawing/2010/main" id="{5F28B9B5-A1D2-4019-9D52-8BC0E8F9D41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2450744" y="1596628"/>
            <a:ext cx="6570097" cy="3577256"/>
          </a:xfrm>
          <a:prstGeom prst="rect">
            <a:avLst/>
          </a:prstGeom>
          <a:noFill/>
        </p:spPr>
      </p:pic>
    </p:spTree>
    <p:extLst>
      <p:ext uri="{64A1ABD4-67DE-4821-803C-A169FEF3BC01}">
        <p14:creationId xmlns:p14="http://schemas.microsoft.com/office/powerpoint/2010/main" val="1750741943436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8FB6E0A-AFCE-4C51-9AA0-AD6DBB41EFBD}">
                <a16:creationId xmlns:a16="http://schemas.microsoft.com/office/drawing/2010/main" id="{BD545EBA-68C8-4FEB-BAD5-1E0965212741}"/>
              </a:ext>
            </a:extLst>
          </p:cNvPr>
          <p:cNvSpPr/>
          <p:nvPr/>
        </p:nvSpPr>
        <p:spPr>
          <a:xfrm flipH="false" flipV="false" rot="0">
            <a:off x="623030" y="938517"/>
            <a:ext cx="666750" cy="275986"/>
          </a:xfrm>
          <a:prstGeom prst="roundRect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3463F537-B01A-4215-A03A-5CDA33EF75D4}">
                <a16:creationId xmlns:a16="http://schemas.microsoft.com/office/drawing/2010/main" id="{19DA3F0B-BBA4-4D0B-A4B5-274D5A07E3DA}"/>
              </a:ext>
            </a:extLst>
          </p:cNvPr>
          <p:cNvSpPr txBox="1"/>
          <p:nvPr/>
        </p:nvSpPr>
        <p:spPr>
          <a:xfrm flipH="false" flipV="false" rot="0">
            <a:off x="760885" y="951461"/>
            <a:ext cx="419100" cy="2095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medium"/>
              </a:rPr>
              <a:t>Step 2: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medium"/>
            </a:endParaRPr>
          </a:p>
        </p:txBody>
      </p:sp>
      <p:sp>
        <p:nvSpPr>
          <p:cNvPr id="4" name="">
            <a:extLst>
              <a:ext uri="{F29E00F9-D3DD-4D61-8C85-BA9B9FD8AA63}">
                <a16:creationId xmlns:a16="http://schemas.microsoft.com/office/drawing/2010/main" id="{8A6BE4DD-58F6-4C0E-B9D4-49A734EFF7BF}"/>
              </a:ext>
            </a:extLst>
          </p:cNvPr>
          <p:cNvSpPr txBox="1"/>
          <p:nvPr/>
        </p:nvSpPr>
        <p:spPr>
          <a:xfrm flipH="false" flipV="false" rot="0">
            <a:off x="1360331" y="950680"/>
            <a:ext cx="2990850" cy="2468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1" dirty="0" lang="en-US" sz="1200">
                <a:solidFill>
                  <a:schemeClr val="bg1"/>
                </a:solidFill>
                <a:latin typeface="Zoho Puvi"/>
              </a:rPr>
              <a:t>Assign the role to a technician</a:t>
            </a:r>
            <a:endParaRPr b="1" dirty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5" name="">
            <a:extLst>
              <a:ext uri="{D520A445-0C3A-4E12-98DD-7B6DE5830A48}">
                <a16:creationId xmlns:a16="http://schemas.microsoft.com/office/drawing/2010/main" id="{C13E5E7E-CA86-4B19-847E-64904635859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2454773" y="1609324"/>
            <a:ext cx="6557582" cy="3570446"/>
          </a:xfrm>
          <a:prstGeom prst="rect">
            <a:avLst/>
          </a:prstGeom>
          <a:noFill/>
        </p:spPr>
      </p:pic>
      <p:sp>
        <p:nvSpPr>
          <p:cNvPr id="6" name="">
            <a:extLst>
              <a:ext uri="{EC3C0CE2-6928-4179-9317-1775044A8E79}">
                <a16:creationId xmlns:a16="http://schemas.microsoft.com/office/drawing/2010/main" id="{0C9425B7-E4D2-4332-81F5-8F2B860E86DD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How to</a:t>
            </a:r>
            <a:r>
              <a:rPr b="1" dirty="0" lang="en-US" sz="2400">
                <a:solidFill>
                  <a:srgbClr val="4b6ef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delegate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B51C377F-1CF8-4AE8-8052-E0BAD8B9D871}">
                <a16:creationId xmlns:a16="http://schemas.microsoft.com/office/drawing/2010/main" id="{46BA908C-3C44-4414-85CB-310F3E3EBF2B}"/>
              </a:ext>
            </a:extLst>
          </p:cNvPr>
          <p:cNvSpPr/>
          <p:nvPr/>
        </p:nvSpPr>
        <p:spPr>
          <a:xfrm flipH="false" flipV="false" rot="0">
            <a:off x="592235" y="1562100"/>
            <a:ext cx="1597285" cy="2094414"/>
          </a:xfrm>
          <a:prstGeom prst="wedgeRoundRectCallout">
            <a:avLst>
              <a:gd fmla="val 66404" name="adj1"/>
              <a:gd fmla="val 21086" name="adj2"/>
              <a:gd fmla="val 16667" name="adj3"/>
            </a:avLst>
          </a:prstGeom>
          <a:solidFill>
            <a:schemeClr val="bg1">
              <a:alpha val="18000"/>
            </a:scheme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chemeClr val="bg1"/>
                </a:solidFill>
              </a:rPr>
              <a:t/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8" name="">
            <a:extLst>
              <a:ext uri="{340B0772-26F5-4159-9A28-F8D754F23FD8}">
                <a16:creationId xmlns:a16="http://schemas.microsoft.com/office/drawing/2010/main" id="{31880AE3-3C28-4742-B781-AA312B539DF9}"/>
              </a:ext>
            </a:extLst>
          </p:cNvPr>
          <p:cNvSpPr txBox="1"/>
          <p:nvPr/>
        </p:nvSpPr>
        <p:spPr>
          <a:xfrm flipH="false" flipV="false" rot="0">
            <a:off x="819388" y="1777269"/>
            <a:ext cx="1133475" cy="164553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bg1"/>
                </a:solidFill>
                <a:latin typeface="Zoho Puvi-medium"/>
              </a:rPr>
              <a:t>Designate a technician or select an existing technician and assign the role to delegate the required actions to them</a:t>
            </a:r>
            <a:endParaRPr dirty="0" lang="en-US" sz="1000">
              <a:solidFill>
                <a:schemeClr val="bg1"/>
              </a:solidFill>
              <a:latin typeface="Zoho Puvi-medium"/>
            </a:endParaRPr>
          </a:p>
        </p:txBody>
      </p:sp>
    </p:spTree>
    <p:extLst>
      <p:ext uri="{819BF36A-967F-4942-A53A-957779F415EA}">
        <p14:creationId xmlns:p14="http://schemas.microsoft.com/office/powerpoint/2010/main" val="1750741943438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4791CCCB-B46B-42FF-BB3D-D67633581431}">
                <a16:creationId xmlns:a16="http://schemas.microsoft.com/office/drawing/2010/main" id="{BE32191A-49AF-45B1-9B42-59F0776206AA}"/>
              </a:ext>
            </a:extLst>
          </p:cNvPr>
          <p:cNvSpPr txBox="1"/>
          <p:nvPr/>
        </p:nvSpPr>
        <p:spPr>
          <a:xfrm flipH="false" flipV="false" rot="0">
            <a:off x="651948" y="4196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Key</a:t>
            </a:r>
            <a:r>
              <a:rPr b="1" dirty="0" err="1" lang="en-US" sz="2400">
                <a:solidFill>
                  <a:srgbClr val="efaea6"/>
                </a:solidFill>
                <a:latin typeface="Zoho Puvi"/>
              </a:rPr>
              <a:t> 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features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3" name="">
            <a:extLst>
              <a:ext uri="{1545520E-78F4-4960-BBAD-FFF5D8F3CC70}">
                <a16:creationId xmlns:a16="http://schemas.microsoft.com/office/drawing/2010/main" id="{9E62CB29-3409-4540-AE1F-5A0B0CF638C0}"/>
              </a:ext>
            </a:extLst>
          </p:cNvPr>
          <p:cNvSpPr txBox="1"/>
          <p:nvPr/>
        </p:nvSpPr>
        <p:spPr>
          <a:xfrm flipH="false" flipV="false" rot="0">
            <a:off x="826265" y="1296095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Non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-invasive delegation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4" name="">
            <a:extLst>
              <a:ext uri="{CF332FBC-51FA-4E01-86CA-A6D28A81C58C}">
                <a16:creationId xmlns:a16="http://schemas.microsoft.com/office/drawing/2010/main" id="{38099594-FD97-4ABD-A966-4A1CE9F57E77}"/>
              </a:ext>
            </a:extLst>
          </p:cNvPr>
          <p:cNvSpPr txBox="1"/>
          <p:nvPr/>
        </p:nvSpPr>
        <p:spPr>
          <a:xfrm flipH="false" flipV="false" rot="0">
            <a:off x="826265" y="1591646"/>
            <a:ext cx="342549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‌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Distribute administrative tasks effectively while maintaining security, compliance, and control over identity management tasks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5" name="">
            <a:extLst>
              <a:ext uri="{C9C57ED5-574C-4E29-B857-AD9D296D3316}">
                <a16:creationId xmlns:a16="http://schemas.microsoft.com/office/drawing/2010/main" id="{21355CA8-A06F-459B-ADB7-E6EE53E32925}"/>
              </a:ext>
            </a:extLst>
          </p:cNvPr>
          <p:cNvSpPr txBox="1"/>
          <p:nvPr/>
        </p:nvSpPr>
        <p:spPr>
          <a:xfrm flipH="false" flipV="false" rot="0">
            <a:off x="811653" y="2781509"/>
            <a:ext cx="3321453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Implement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RBAC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principles to define roles with specific permissions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E4A83C7D-83F7-4B67-88B1-C6C1E5C11BBD}">
                <a16:creationId xmlns:a16="http://schemas.microsoft.com/office/drawing/2010/main" id="{75A21F3F-43B8-4FD0-80DE-90B84927ABE2}"/>
              </a:ext>
            </a:extLst>
          </p:cNvPr>
          <p:cNvSpPr txBox="1"/>
          <p:nvPr/>
        </p:nvSpPr>
        <p:spPr>
          <a:xfrm flipH="false" flipV="false" rot="0">
            <a:off x="826265" y="2447858"/>
            <a:ext cx="2692374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Role-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b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ased 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a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ccess 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c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ontrol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 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(</a:t>
            </a:r>
            <a:r>
              <a:rPr dirty="0" err="1" lang="en-US" sz="1000">
                <a:solidFill>
                  <a:srgbClr val="efaea6"/>
                </a:solidFill>
                <a:latin typeface="Zoho Puvi-demi_bold"/>
              </a:rPr>
              <a:t>RBAC</a:t>
            </a:r>
            <a:r>
              <a:rPr dirty="0" err="1" lang="en-US" sz="1000">
                <a:solidFill>
                  <a:srgbClr val="efaea6"/>
                </a:solidFill>
                <a:latin typeface="Zoho Puvi-demi_bold"/>
              </a:rPr>
              <a:t>s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)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D56149EB-2F55-49BA-8E54-EE96223375D0}">
                <a16:creationId xmlns:a16="http://schemas.microsoft.com/office/drawing/2010/main" id="{6E05F42D-6EFF-4E88-81A3-9F17AAED84F7}"/>
              </a:ext>
            </a:extLst>
          </p:cNvPr>
          <p:cNvSpPr txBox="1"/>
          <p:nvPr/>
        </p:nvSpPr>
        <p:spPr>
          <a:xfrm flipH="false" flipV="false" rot="0">
            <a:off x="811653" y="3411921"/>
            <a:ext cx="2692374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Granular control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8" name="">
            <a:extLst>
              <a:ext uri="{D5BE4AF7-44EC-4735-856C-408333377A69}">
                <a16:creationId xmlns:a16="http://schemas.microsoft.com/office/drawing/2010/main" id="{7C8DDBF2-8458-47D5-8B27-72BDD7393E5A}"/>
              </a:ext>
            </a:extLst>
          </p:cNvPr>
          <p:cNvSpPr txBox="1"/>
          <p:nvPr/>
        </p:nvSpPr>
        <p:spPr>
          <a:xfrm flipH="false" flipV="false" rot="0">
            <a:off x="804348" y="3745572"/>
            <a:ext cx="3432772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Ensure users have the appropriate permissions to perform tasks without unnecessary access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7DE31BFC-7C92-4DB2-93E3-040FB3B5278D}">
                <a16:creationId xmlns:a16="http://schemas.microsoft.com/office/drawing/2010/main" id="{E8DEDC65-E34B-4682-B2AC-9E8FCD1AA714}"/>
              </a:ext>
            </a:extLst>
          </p:cNvPr>
          <p:cNvSpPr txBox="1"/>
          <p:nvPr/>
        </p:nvSpPr>
        <p:spPr>
          <a:xfrm flipH="false" flipV="false" rot="0">
            <a:off x="5262295" y="1591646"/>
            <a:ext cx="300459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Log and track all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delegated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actions performed by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administrators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92DA8347-C292-48AE-BFE8-C9B15F183330}">
                <a16:creationId xmlns:a16="http://schemas.microsoft.com/office/drawing/2010/main" id="{94BE9EA3-E02F-4003-9360-14D46821BB06}"/>
              </a:ext>
            </a:extLst>
          </p:cNvPr>
          <p:cNvSpPr txBox="1"/>
          <p:nvPr/>
        </p:nvSpPr>
        <p:spPr>
          <a:xfrm flipH="false" flipV="false" rot="0">
            <a:off x="5262295" y="1303401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Audit trails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1" name="">
            <a:extLst>
              <a:ext uri="{70C8099E-192C-4B42-AE49-C0AFBE503A82}">
                <a16:creationId xmlns:a16="http://schemas.microsoft.com/office/drawing/2010/main" id="{9E1EBF8A-ADDE-42EB-B957-919D83B1E6D4}"/>
              </a:ext>
            </a:extLst>
          </p:cNvPr>
          <p:cNvSpPr txBox="1"/>
          <p:nvPr/>
        </p:nvSpPr>
        <p:spPr>
          <a:xfrm flipH="false" flipV="false" rot="0">
            <a:off x="5262295" y="2475299"/>
            <a:ext cx="1706861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A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nomaly</a:t>
            </a:r>
            <a:r>
              <a:rPr dirty="0" lang="en-US" sz="1000">
                <a:solidFill>
                  <a:srgbClr val="efaea6"/>
                </a:solidFill>
                <a:latin typeface="Zoho Puvi-demi_bold"/>
              </a:rPr>
              <a:t> detection</a:t>
            </a:r>
            <a:endParaRPr dirty="0" lang="en-US" sz="1000">
              <a:solidFill>
                <a:srgbClr val="efaea6"/>
              </a:solidFill>
              <a:latin typeface="Zoho Puvi-demi_bold"/>
            </a:endParaRPr>
          </a:p>
        </p:txBody>
      </p:sp>
      <p:sp>
        <p:nvSpPr>
          <p:cNvPr id="12" name="Text Box 11">
            <a:extLst>
              <a:ext uri="{5D2193F7-E994-4D2E-BB7D-22B3BCC774B7}">
                <a16:creationId xmlns:a16="http://schemas.microsoft.com/office/drawing/2010/main" id="{6D3B13B9-E2F4-4C2F-83D0-758009EFB4EF}"/>
              </a:ext>
            </a:extLst>
          </p:cNvPr>
          <p:cNvSpPr txBox="1"/>
          <p:nvPr/>
        </p:nvSpPr>
        <p:spPr>
          <a:xfrm flipH="false" flipV="false" rot="0">
            <a:off x="5262295" y="2770841"/>
            <a:ext cx="300459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Detect anomalies in help desk technician activity by identifying deviations from typical behavior to flag unusual actions.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3" name="">
            <a:extLst>
              <a:ext uri="{B0B4CC14-8837-4988-8B90-6D64F225F1AC}">
                <a16:creationId xmlns:a16="http://schemas.microsoft.com/office/drawing/2010/main" id="{C7AD719A-83F0-45E5-B2DB-BEB1673F1F6D}"/>
              </a:ext>
            </a:extLst>
          </p:cNvPr>
          <p:cNvSpPr/>
          <p:nvPr/>
        </p:nvSpPr>
        <p:spPr>
          <a:xfrm flipH="false" flipV="false" rot="0">
            <a:off x="659253" y="1354769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sp>
        <p:nvSpPr>
          <p:cNvPr id="14" name="">
            <a:extLst>
              <a:ext uri="{D40983AD-4415-403C-84AC-23322B456464}">
                <a16:creationId xmlns:a16="http://schemas.microsoft.com/office/drawing/2010/main" id="{12E90A36-69C3-4448-8512-7877F2D13433}"/>
              </a:ext>
            </a:extLst>
          </p:cNvPr>
          <p:cNvSpPr/>
          <p:nvPr/>
        </p:nvSpPr>
        <p:spPr>
          <a:xfrm flipH="false" flipV="false" rot="0">
            <a:off x="651948" y="2507846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sp>
        <p:nvSpPr>
          <p:cNvPr id="15" name="">
            <a:extLst>
              <a:ext uri="{467AC42B-BCDA-44AC-9B64-FDF102C35028}">
                <a16:creationId xmlns:a16="http://schemas.microsoft.com/office/drawing/2010/main" id="{F1CA1E01-DE46-4040-B3ED-ECE78D09D328}"/>
              </a:ext>
            </a:extLst>
          </p:cNvPr>
          <p:cNvSpPr/>
          <p:nvPr/>
        </p:nvSpPr>
        <p:spPr>
          <a:xfrm flipH="false" flipV="false" rot="0">
            <a:off x="651948" y="3471910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sp>
        <p:nvSpPr>
          <p:cNvPr id="16" name="">
            <a:extLst>
              <a:ext uri="{3B8B2A59-1DF3-427C-9F88-8E2D2613D1AC}">
                <a16:creationId xmlns:a16="http://schemas.microsoft.com/office/drawing/2010/main" id="{9895F7FA-8071-4C46-BE2B-202C08838436}"/>
              </a:ext>
            </a:extLst>
          </p:cNvPr>
          <p:cNvSpPr/>
          <p:nvPr/>
        </p:nvSpPr>
        <p:spPr>
          <a:xfrm flipH="false" flipV="false" rot="0">
            <a:off x="5115010" y="1363389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sp>
        <p:nvSpPr>
          <p:cNvPr id="17" name="">
            <a:extLst>
              <a:ext uri="{AA2A7EE4-B20A-47A9-9598-7CBEE9A434B1}">
                <a16:creationId xmlns:a16="http://schemas.microsoft.com/office/drawing/2010/main" id="{A42D6DF7-38D6-417C-8DCC-DFC266EFD414}"/>
              </a:ext>
            </a:extLst>
          </p:cNvPr>
          <p:cNvSpPr/>
          <p:nvPr/>
        </p:nvSpPr>
        <p:spPr>
          <a:xfrm flipH="false" flipV="false" rot="0">
            <a:off x="5105485" y="2542584"/>
            <a:ext cx="85725" cy="85725"/>
          </a:xfrm>
          <a:prstGeom prst="rtTriangle">
            <a:avLst/>
          </a:prstGeom>
          <a:solidFill>
            <a:srgbClr val="efaea6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>
                <a:solidFill>
                  <a:srgbClr val="efaea6"/>
                </a:solidFill>
              </a:rPr>
              <a:t/>
            </a:r>
            <a:endParaRPr dirty="0" lang="en-US">
              <a:solidFill>
                <a:srgbClr val="efaea6"/>
              </a:solidFill>
            </a:endParaRPr>
          </a:p>
        </p:txBody>
      </p:sp>
      <p:cxnSp>
        <p:nvCxnSpPr>
          <p:cNvPr id="18" name="">
            <a:extLst>
              <a:ext uri="{30BA566E-1CF7-40F1-8CB6-9C75170799B1}">
                <a16:creationId xmlns:a16="http://schemas.microsoft.com/office/drawing/2010/main" id="{0F21A60C-155F-4675-9964-96FD2422323F}"/>
              </a:ext>
            </a:extLst>
          </p:cNvPr>
          <p:cNvCxnSpPr/>
          <p:nvPr/>
        </p:nvCxnSpPr>
        <p:spPr>
          <a:xfrm flipH="false" flipV="false" rot="10800000">
            <a:off x="4651657" y="1300819"/>
            <a:ext cx="0" cy="2906801"/>
          </a:xfrm>
          <a:prstGeom prst="line">
            <a:avLst/>
          </a:prstGeom>
          <a:ln cap="flat" w="9525">
            <a:solidFill>
              <a:srgbClr val="f1f2f9">
                <a:alpha val="18000"/>
              </a:srgbClr>
            </a:solidFill>
            <a:prstDash val="dash"/>
            <a:round/>
            <a:headEnd len="med" type="triangle" w="med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D2BCED1F-BC8D-45BF-890F-C5A7256C2DA9}">
        <p14:creationId xmlns:p14="http://schemas.microsoft.com/office/powerpoint/2010/main" val="1750741943440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DB68E5E-B757-4377-8341-6100A6F8857A}">
                <a16:creationId xmlns:a16="http://schemas.microsoft.com/office/drawing/2010/main" id="{5D8A2123-BE5A-4E21-B41D-067D2D75A1E8}"/>
              </a:ext>
            </a:extLst>
          </p:cNvPr>
          <p:cNvSpPr/>
          <p:nvPr/>
        </p:nvSpPr>
        <p:spPr>
          <a:xfrm flipH="false" flipV="false" rot="0">
            <a:off x="1763401" y="2819400"/>
            <a:ext cx="5769597" cy="1402613"/>
          </a:xfrm>
          <a:prstGeom prst="roundRect">
            <a:avLst>
              <a:gd fmla="val 7432" name="adj"/>
            </a:avLst>
          </a:prstGeom>
          <a:solidFill>
            <a:srgbClr val="edf0f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F88F5094-4B58-4D6F-B390-B52B16299752}">
                <a16:creationId xmlns:a16="http://schemas.microsoft.com/office/drawing/2010/main" id="{63607764-B454-4D2F-B9A1-D6C889E11FE2}"/>
              </a:ext>
            </a:extLst>
          </p:cNvPr>
          <p:cNvSpPr txBox="1"/>
          <p:nvPr/>
        </p:nvSpPr>
        <p:spPr>
          <a:xfrm flipH="false" flipV="false" rot="0">
            <a:off x="1763401" y="728881"/>
            <a:ext cx="3625281" cy="42051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400">
                <a:solidFill>
                  <a:srgbClr val="efaea6"/>
                </a:solidFill>
                <a:latin typeface="Zoho Puvi"/>
              </a:rPr>
              <a:t>Use</a:t>
            </a:r>
            <a:r>
              <a:rPr b="1" dirty="0" lang="en-US" sz="2400">
                <a:solidFill>
                  <a:srgbClr val="efaea6"/>
                </a:solidFill>
                <a:latin typeface="Zoho Puvi"/>
              </a:rPr>
              <a:t> </a:t>
            </a:r>
            <a:r>
              <a:rPr b="1" dirty="0" lang="en-US" sz="2400">
                <a:solidFill>
                  <a:schemeClr val="bg1"/>
                </a:solidFill>
                <a:latin typeface="Zoho Puvi"/>
              </a:rPr>
              <a:t>cases</a:t>
            </a:r>
            <a:endParaRPr b="1" dirty="0" lang="en-US" sz="24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BFD9EF26-BAD1-4178-84B1-F4BD173CB8E6}">
                <a16:creationId xmlns:a16="http://schemas.microsoft.com/office/drawing/2010/main" id="{F858E787-EF4F-4770-87F6-3DB3518FC690}"/>
              </a:ext>
            </a:extLst>
          </p:cNvPr>
          <p:cNvSpPr/>
          <p:nvPr/>
        </p:nvSpPr>
        <p:spPr>
          <a:xfrm flipH="false" flipV="false" rot="0">
            <a:off x="1762810" y="1316669"/>
            <a:ext cx="5769597" cy="1381315"/>
          </a:xfrm>
          <a:prstGeom prst="roundRect">
            <a:avLst>
              <a:gd fmla="val 7432" name="adj"/>
            </a:avLst>
          </a:prstGeom>
          <a:solidFill>
            <a:srgbClr val="edf0fd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0F11F8EC-C644-46F1-A63B-05523B471263}">
                <a16:creationId xmlns:a16="http://schemas.microsoft.com/office/drawing/2010/main" id="{C7999F5E-8811-449E-91EB-60388E26DB99}"/>
              </a:ext>
            </a:extLst>
          </p:cNvPr>
          <p:cNvSpPr txBox="1"/>
          <p:nvPr/>
        </p:nvSpPr>
        <p:spPr>
          <a:xfrm flipH="false" flipV="false" rot="0">
            <a:off x="2039378" y="1512960"/>
            <a:ext cx="248153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Help desk ticket management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E386CEAD-3984-466F-8DC4-7412BEDE4C0A}">
                <a16:creationId xmlns:a16="http://schemas.microsoft.com/office/drawing/2010/main" id="{899276F7-6A9A-4825-9A2E-A6ED09EC4A4C}"/>
              </a:ext>
            </a:extLst>
          </p:cNvPr>
          <p:cNvSpPr txBox="1"/>
          <p:nvPr/>
        </p:nvSpPr>
        <p:spPr>
          <a:xfrm flipH="false" flipV="false" rot="0">
            <a:off x="2032073" y="1808511"/>
            <a:ext cx="525931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Delegating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tasks to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help desk technicians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by giving them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 permissions to reset passwords, unlock user accounts, and modify user attributes helps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you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streamline ticket resolution processes without granting full administrative access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sp>
        <p:nvSpPr>
          <p:cNvPr id="7" name="">
            <a:extLst>
              <a:ext uri="{D1F6B9FC-6A47-4828-BD59-32062ED6CEBA}">
                <a16:creationId xmlns:a16="http://schemas.microsoft.com/office/drawing/2010/main" id="{ED2528E1-F147-45BE-8BC9-C2351B051E70}"/>
              </a:ext>
            </a:extLst>
          </p:cNvPr>
          <p:cNvSpPr txBox="1"/>
          <p:nvPr/>
        </p:nvSpPr>
        <p:spPr>
          <a:xfrm flipH="false" flipV="false" rot="0">
            <a:off x="2047532" y="3009900"/>
            <a:ext cx="2481538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-demi_bold"/>
              </a:rPr>
              <a:t>Access management</a:t>
            </a:r>
            <a:endParaRPr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-demi_bold"/>
            </a:endParaRPr>
          </a:p>
        </p:txBody>
      </p:sp>
      <p:sp>
        <p:nvSpPr>
          <p:cNvPr id="8" name="">
            <a:extLst>
              <a:ext uri="{DE22FF5E-E9C5-4E5A-B771-1112DCC5E782}">
                <a16:creationId xmlns:a16="http://schemas.microsoft.com/office/drawing/2010/main" id="{114FD556-6FF0-4AD6-8B9F-82B809D14C45}"/>
              </a:ext>
            </a:extLst>
          </p:cNvPr>
          <p:cNvSpPr txBox="1"/>
          <p:nvPr/>
        </p:nvSpPr>
        <p:spPr>
          <a:xfrm flipH="false" flipV="false" rot="0">
            <a:off x="2040226" y="3305451"/>
            <a:ext cx="525931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l" rtl="false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Allowing managers to 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review</a:t>
            </a:r>
            <a:r>
              <a:rPr b="0" dirty="0" lang="en-US" sz="1000">
                <a:solidFill>
                  <a:schemeClr val="tx1">
                    <a:lumMod val="95000"/>
                    <a:lumOff val="5000"/>
                  </a:schemeClr>
                </a:solidFill>
                <a:latin typeface="Zoho Puvi"/>
              </a:rPr>
              <a:t> user access and permissions within their teams by running access certification campaigns promotes efficient access management and enhanced data security</a:t>
            </a:r>
            <a:endParaRPr b="0" dirty="0" lang="en-US" sz="1000">
              <a:solidFill>
                <a:schemeClr val="tx1">
                  <a:lumMod val="95000"/>
                  <a:lumOff val="5000"/>
                </a:schemeClr>
              </a:solidFill>
              <a:latin typeface="Zoho Puvi"/>
            </a:endParaRPr>
          </a:p>
        </p:txBody>
      </p:sp>
      <p:pic>
        <p:nvPicPr>
          <p:cNvPr id="9" name="">
            <a:extLst>
              <a:ext uri="{A370AE3E-E267-4695-A9E7-DD474581DB24}">
                <a16:creationId xmlns:a16="http://schemas.microsoft.com/office/drawing/2010/main" id="{F1724803-CCD0-47DD-950F-B031CF3E284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938364" y="-43776"/>
            <a:ext cx="2906685" cy="5381625"/>
          </a:xfrm>
          <a:prstGeom prst="rect">
            <a:avLst/>
          </a:prstGeom>
          <a:noFill/>
        </p:spPr>
      </p:pic>
    </p:spTree>
    <p:extLst>
      <p:ext uri="{31A998A3-4732-4F6A-AC23-D093112BD89B}">
        <p14:creationId xmlns:p14="http://schemas.microsoft.com/office/powerpoint/2010/main" val="1750741943443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" val="Zoho Puvi-light"/>
  <p:tag name="webfont4" val="Zoho Puvi-demi_bold"/>
  <p:tag name="webfont3" val="Zoho Puvi-medium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2024-12-17T22:26:47Z</dcterms:created>
  <dcterms:modified xsi:type="dcterms:W3CDTF">2025-06-23T22:11:09Z</dcterms:modified>
</cp:coreProperties>
</file>