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Zoho Puvi"/>
      <p:regular r:id="rId27"/>
      <p:bold r:id="rId28"/>
    </p:embeddedFont>
    <p:embeddedFont>
      <p:font typeface="Zoho Puvi-medium"/>
      <p:regular r:id="rId29"/>
    </p:embeddedFont>
  </p:embeddedFontLst>
  <p:custDataLst>
    <p:tags r:id="rId30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>
        <p:scale>
          <a:sx n="39" d="100"/>
          <a:sy n="39" d="100"/>
        </p:scale>
        <p:origin x="3720" y="2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F92F064-BD61-4BDE-8F8E-4360B7561F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AE577F-5221-4388-95EF-7FB4CC2E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C12191B4-7727-47F1-91DC-5669FF64E3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876951B-5EAC-4FC0-BF7F-E4B7E87B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BE5CA4B1-D18E-4619-9A22-ABC25A09F27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1B3778-6E8E-43C0-A31B-65D0FC51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3E727FE0-A2BE-4CED-9FD7-A85DAF33AD8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CC2936-6FD6-40A1-88CB-A836C885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27392127-0905-4CE2-97CB-C4531436776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2232058-B92D-408E-A366-E8F1B05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2E95D381-B085-4589-97D3-CE5D1BE909F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CF0865B7-7707-408E-818E-2C3B324016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94294AE-C163-496D-BAA0-A8FD05C70913}"/>
              </a:ext>
            </a:extLst>
          </p:cNvPr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>
            <a:extLst>
              <a:ext uri="{E0F82B81-F539-4CB3-930B-7F8466E00EE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ED623F-AE1A-4FCB-8311-BE9715096145}"/>
              </a:ext>
            </a:extLst>
          </p:cNvPr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>
            <a:extLst>
              <a:ext uri="{17EED7B1-67BA-4405-939C-36D01BDC654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485C08D-9731-4F20-AB08-B781A06CE7A2}"/>
              </a:ext>
            </a:extLst>
          </p:cNvPr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073669F4-09F7-4FA0-B010-8FB09DC8935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1DD25A-21A8-4CBF-896C-F5E7392B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8E83F1F4-497F-408C-8AA7-83D81DF4E5F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05A6E58-FEC3-4C15-8759-DA824DFDD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8D5E0657-2D3F-44C9-A083-958B7AFF85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E505E7A-2369-4D08-AA5E-842C36ABBD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8276417F-B023-4E80-9D16-E71250F14C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02538A-1EDC-4321-8A89-854F5DFD052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34784948-9CEB-4461-A74D-7043BE3A0B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699174-D38C-499C-ACF9-9EDE522F185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ED846F33-638C-4885-8C3E-28EA48A7D38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9E39EB8-3628-4931-82EF-73F86008F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CF7ED8A4-3234-4DAC-928A-BB98B16AEBC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D6D0B51-E160-42B5-AFB6-674A2731DCAD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>
            <a:extLst>
              <a:ext uri="{A0E01AA5-1A07-41C1-B617-072B96C986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4A48454-1259-44F6-90CB-BE4788AD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>
            <a:extLst>
              <a:ext uri="{FAB63121-5A81-4264-AD76-F5BAE12C291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1D86FB-C139-4503-8D06-47993D17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>
            <a:extLst>
              <a:ext uri="{4D25E9A6-7C05-4BAB-B955-2A878A63DF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D893531-4AFE-4767-8897-7495B29D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D250147C-549D-423C-971B-86061D7A9C2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46F7092-FEA9-451F-935C-BCCB8D6949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A9D14E-5FCD-4F4B-95E2-D20EDAE8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94CD3332-CD8F-4D55-B44C-45C8ABC76F0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3AA935E-E0AC-4457-9ACB-78755FCC5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2D32C119-F357-4D25-902F-268F9198F2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A1CE9F-7937-423C-B0AE-747BC0E1675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>
            <a:extLst>
              <a:ext uri="{0CED4ECD-EDA3-47EE-B293-B72913E6A8A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C2E818B-BB11-4347-BD57-A4CDFFA24458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7F87234F-3A47-43A0-B9F7-EE23A9045B5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C9FF44-B4BC-4D78-9C08-EA326BB409BC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>
            <a:extLst>
              <a:ext uri="{A09E16DF-09E2-4769-A42F-4FF712B1CB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2C25F86-1BED-465C-BB87-3F3E5DE8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>
            <a:extLst>
              <a:ext uri="{8C1B9D8C-0AD1-4CEC-99C9-8CA54D9490C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0625F0-467A-4697-A7B6-8FCD64F1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>
            <a:extLst>
              <a:ext uri="{F33CE514-4B29-4EC6-8345-56E4D1B9089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9001F7-B328-4BBA-A4D5-1C9C9F53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5FD51442-0FDD-4AD9-BB5D-806589704FD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7A4632DB-145A-4FF9-AA2D-51B6308415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C133F7C-4159-45AE-9699-ED6DE3BC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6FCB7450-E458-43B8-9AFC-A4CF42270C6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34E6A3-3B3B-49E6-A5E7-89B7E986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A0EB5801-758D-4868-A340-4941C4AE92B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0D2705-5C4C-43A2-ABFA-8C870D27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2906C04B-85CC-4D62-AD17-92C51084F7F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49CCC9A-C0AB-4827-BAA0-0F8A5122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820A6B20-BE04-465E-B3FC-3895494FA3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6CCE5F2-248A-4BDF-A53E-41FCB427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EF684F8A-23C5-4B60-81E1-4439098272D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1CCEBD9D-D9BC-48F0-AA6F-E23AE3C373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E948FAD-522E-4EC0-B270-E26913C3AE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A9860CEF-7879-4515-99DF-6D342BF738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350321-88D1-4E76-8CB0-8C6FA52E9D89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39553B9A-03C2-4FEB-9A02-67A986AB48F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03ADD47-DC68-40DD-A573-F92419B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816123A9-69C5-4025-BEE4-2F4325D98AF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E4CD8F-4596-4975-A862-F25C3DB7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DAACA0E8-B445-44B9-B7B7-97F0458D2F7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8E62024-173D-4076-B22E-EA1CBB73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1459421E-247A-4AC0-B3C2-F79D59B8305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CF98E2E-1FD4-46FA-9417-57D79A7C95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742C7AE-F13E-4E2B-AD03-2F9B047A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20D38C2F-5ED9-4891-94E6-2A08396426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615BD33-6A29-4698-BBDE-97FE2F83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BD967083-8E06-441B-8BA9-D5A4539646D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0A4648-EB1F-4E6B-9581-778FEFE4FCC9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7714238F-6ADE-410E-B7D8-41AB4CE2C3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F2731B2-0880-4F13-9158-346A832D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>
            <a:extLst>
              <a:ext uri="{0028DC3F-B888-464E-96E6-2B980107636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B288CD-732E-49D1-97A6-11EA93DD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>
            <a:extLst>
              <a:ext uri="{76EBA22D-6E00-44B1-BA29-FDD6F89D8BA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746ABF0-D515-4E94-8900-E67E27B8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37AED03E-5AE5-47D4-91ED-726841448D3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0FF5D733-B042-4CB3-8710-C1255A7CEB2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92BCC7-155E-485D-AF97-1F8C642C67E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>
            <a:extLst>
              <a:ext uri="{3B1AEDF7-36EB-46FB-A5D4-62B2AF1F5AA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B7B002-BD0A-45DB-AE23-BDD6BC3A2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0F484DFA-1A36-4C83-9B06-348BD172C0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FEA0233-9002-4876-8B6C-FCE64718910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65F8B938-6AEE-4884-A724-A19FC4FF06D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1AA1C-A28B-42CC-B2EB-B160B5786F83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887AC929-D44D-4BFD-A722-341BE0E803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E7CBE84-19C0-4D42-B82B-8C84C78A535F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B78A9213-F515-48C2-9E1E-13206321995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926ADD4-5B6E-481E-8245-90F87A38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>
            <a:extLst>
              <a:ext uri="{6132E56B-368D-49EE-88BD-0AD76048959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44004C0-8EF0-4420-B185-C0AE3B68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>
            <a:extLst>
              <a:ext uri="{DF26129D-E183-4314-833E-729B4F62CF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AC8D59-9516-4BE0-BD52-6AA434B5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</p:spTree>
    <p:extLst>
      <p:ext uri="{221AB0A4-FDA2-427B-A86E-39F3E9BC7A0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5324626-1543-4FC3-9835-51C0097785F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E2337C-4FE7-49FD-BEDA-28F49F64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BFD264C1-4007-449C-9BD1-F945F708CB1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F8C6795-5368-4D69-B30A-A87CC1FF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E1BCD040-BF18-4AD2-9CB3-0770E3608B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BF040F8-80AD-40E2-AF69-4A28563A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581F755A-CD6E-4270-A1BB-4F63936B65B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D027FE5-8602-4744-98B0-B8FBD84E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78FDAFB6-BD14-453F-BFEA-241F9C1AF5E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80D48931-0ABE-4624-8ADB-81BDDAF372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88AC107-B873-450B-8EF0-72DF06FD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2201DE18-12C7-483F-AC7F-8A923E8C97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15746C-0B1A-4CB2-B8B7-ED08950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B84881FF-DAD0-4F64-AD02-4BD567E367A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772BFD1-AAB1-4AD8-930B-C2C007E1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C1FA19D2-A476-47F1-BB15-87123E089B0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01C247B-FACB-43D6-AA26-7B5BF0D0FF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4770CF8-808F-41F8-AEB7-C7693B9F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61E3293E-C7F7-4FF4-A2D5-638C77FAE9E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B699781-5FD9-431A-9D50-30B0EB30E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A865D83A-0E07-4C4F-97AE-C38DF66B6E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2D62781-E464-417C-AA33-4A376B167906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A1DABD88-1898-484B-95A6-B8C6558CBDB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AE256DC-1873-40B7-AF0D-7FD87843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>
            <a:extLst>
              <a:ext uri="{B0DCF14D-5E8D-4095-8221-E903DA39EE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9FADE0-8560-4F39-A020-0269DB58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7E172E46-F219-4B05-A98D-BEE161B62D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4BCDE97-8BB6-4DA2-B5D6-5CA082DF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D601F41B-29D4-4027-BA9C-ADC24FB11EC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D55BFCDE-309B-42DE-96F7-5C6CB26A131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F842F76-B826-4E1A-AE2E-EA92C7938CDB}"/>
              </a:ext>
            </a:extLst>
          </p:cNvPr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>
            <a:extLst>
              <a:ext uri="{01DF9346-166B-464E-83F1-3FFCC34832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D4B902B-E692-4761-BF8B-5582B0E7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284DE3B-CC45-472C-AD93-F6DF2CF87A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04A0E4F-FEAA-4BA4-ACB7-F1F34993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BB9B6612-86C0-4102-9511-2B463EA370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C8AC98B-F014-4ED2-B89E-7BEB40C6A3E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>
            <a:extLst>
              <a:ext uri="{D98C8F2D-D32F-4B46-9546-7B60424999D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1D72B3-2535-4FEC-B73C-AC8AA043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>
            <a:extLst>
              <a:ext uri="{7BF57D8E-2377-4F45-A494-82F7C880547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29DA48-944B-4535-9144-5C957666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>
            <a:extLst>
              <a:ext uri="{E599C33B-84CA-475A-9B92-B53BE2CAC07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AACF585-8B1C-424E-88EE-4527B2A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485D0725-05B7-4F96-8945-9EF54871F4A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1393476A-6D39-4113-879F-AE0E4E24095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57B6D0-50B5-4399-AA0C-5EC1A508AAD2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4B443B0B-D857-477A-B616-528D567A5EA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EFDFE6-7482-4C36-8DFF-EF3DB736D157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C0099246-1DFD-4060-9D3C-E4A69600AF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05CE03-4E3D-422C-8AEF-C79443EFE00E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AB2C67CB-D340-44D3-810A-9FE816B415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839BC50-8892-41EA-A48F-8DF1CD5422AB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86B0D553-C263-4110-B686-835FDCA7EEB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32CBE5-46A2-4803-AD92-09AD88777AFC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AB94C096-90AE-4BDE-9CB5-85C34B03ED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B7105D-C687-4F3B-ABEF-8E6F89A8D5CD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2C5A5CA3-31AA-4F5A-97BC-A49BEC5353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2539795-16EC-463A-BC0D-491B348B015D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7E851B5C-32C4-46CC-86B2-D374BBD8593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542E965-BB02-4B76-905A-659D6834F550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449EBEF8-8DF7-4E09-9F97-51A3928837A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6FE3AF-FED1-4C28-980E-328BCA49DC0C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21682E08-18BD-47C8-BFAF-A3457F900E2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2F1DDC7-036A-4547-97CD-3CCADD16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7CBE07D0-559E-4250-8065-B5B3C32025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0715738-7413-4FED-BD0B-DF4AC20A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130D3236-2A86-43A8-9C8D-D3214CD759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C246F46-8C61-4A2D-9C5D-169C9B471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1FAEC646-9CCD-4B6A-8A44-210919D65C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CFA7781-1AFE-40A4-A63C-BECAEB75C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BDB9FE86-B9B2-40D7-9ED1-DEB0F439948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716153D-9DAE-4EA9-B8EB-123598681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AC856FBC-A3E0-42AD-86B8-3BCEEE41C7C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C476A1-5BEC-4A71-93BC-A9DE9003F18C}"/>
              </a:ext>
            </a:extLst>
          </p:cNvPr>
          <p:cNvSpPr/>
          <p:nvPr/>
        </p:nvSpPr>
        <p:spPr>
          <a:xfrm>
            <a:off x="-38100" y="-104775"/>
            <a:ext cx="9228144" cy="5357374"/>
          </a:xfrm>
          <a:custGeom>
            <a:avLst/>
            <a:gdLst/>
            <a:ahLst/>
            <a:cxnLst/>
            <a:rect l="0" t="0" r="r" b="b"/>
            <a:pathLst>
              <a:path w="9319308" h="5357375">
                <a:moveTo>
                  <a:pt x="0" y="0"/>
                </a:moveTo>
                <a:lnTo>
                  <a:pt x="9319308" y="0"/>
                </a:lnTo>
                <a:lnTo>
                  <a:pt x="9319308" y="5357374"/>
                </a:lnTo>
                <a:lnTo>
                  <a:pt x="0" y="5357374"/>
                </a:lnTo>
                <a:close/>
              </a:path>
            </a:pathLst>
          </a:custGeom>
          <a:solidFill>
            <a:srgbClr val="BD20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E8B27B3E-D905-4256-B8E1-5E3BD598AD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66FAF0-BF2B-4D87-B720-8D36D098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35" y="1155639"/>
            <a:ext cx="1631080" cy="3835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28BF255D-D62C-40F5-83B4-9C91A95093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C02D223-B910-48B5-B6A9-66C37A1FBB39}"/>
              </a:ext>
            </a:extLst>
          </p:cNvPr>
          <p:cNvSpPr txBox="1">
            <a:spLocks noGrp="1"/>
          </p:cNvSpPr>
          <p:nvPr/>
        </p:nvSpPr>
        <p:spPr>
          <a:xfrm>
            <a:off x="718680" y="1900227"/>
            <a:ext cx="5082302" cy="150579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Zoho Puvi"/>
              </a:rPr>
              <a:t>An incident management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Zoho Puvi"/>
              </a:rPr>
              <a:t>architecture that keeps your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Zoho Puvi"/>
              </a:rPr>
              <a:t>business resilient</a:t>
            </a:r>
          </a:p>
        </p:txBody>
      </p:sp>
      <p:pic>
        <p:nvPicPr>
          <p:cNvPr id="6" name="Picture 5">
            <a:extLst>
              <a:ext uri="{FCFBCFCA-1FFA-493D-B6CF-171AB5B205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82C853-50BE-4AB0-9B85-E93F7163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6745" y="694744"/>
            <a:ext cx="5509812" cy="3733247"/>
          </a:xfrm>
          <a:prstGeom prst="rect">
            <a:avLst/>
          </a:prstGeom>
          <a:noFill/>
        </p:spPr>
      </p:pic>
    </p:spTree>
    <p:extLst>
      <p:ext uri="{CB4F9329-D0E5-4D68-BE17-F4D202B263F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D5534BD3-53C6-4A16-960D-290255F6A5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2A0E01-7E89-4CBA-8B68-8C746A4498F7}"/>
              </a:ext>
            </a:extLst>
          </p:cNvPr>
          <p:cNvPicPr>
            <a:picLocks noGrp="1"/>
          </p:cNvPicPr>
          <p:nvPr/>
        </p:nvPicPr>
        <p:blipFill>
          <a:blip r:embed="rId2"/>
          <a:srcRect l="10" r="10" b="-50"/>
          <a:stretch>
            <a:fillRect/>
          </a:stretch>
        </p:blipFill>
        <p:spPr>
          <a:xfrm>
            <a:off x="752475" y="333298"/>
            <a:ext cx="7620000" cy="4305300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FEE7D219-719A-43A2-BB4A-BE08AC5707D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496189-18C4-4063-B1F3-90A324B6D591}"/>
              </a:ext>
            </a:extLst>
          </p:cNvPr>
          <p:cNvSpPr txBox="1"/>
          <p:nvPr/>
        </p:nvSpPr>
        <p:spPr>
          <a:xfrm>
            <a:off x="1327966" y="4748622"/>
            <a:ext cx="6488068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All stakeholders including the </a:t>
            </a:r>
            <a:r>
              <a:rPr lang="en-US" sz="1000" dirty="0" err="1"/>
              <a:t>SRE,</a:t>
            </a:r>
            <a:r>
              <a:rPr lang="en-US" sz="1000" dirty="0"/>
              <a:t> Customer </a:t>
            </a:r>
            <a:r>
              <a:rPr lang="en-US" sz="1000" dirty="0" err="1"/>
              <a:t>Support</a:t>
            </a:r>
            <a:r>
              <a:rPr lang="en-US" sz="1000" dirty="0"/>
              <a:t>, </a:t>
            </a:r>
            <a:r>
              <a:rPr lang="en-US" sz="1000" dirty="0" err="1"/>
              <a:t>NOC</a:t>
            </a:r>
            <a:r>
              <a:rPr lang="en-US" sz="1000" dirty="0"/>
              <a:t>, DC Ops and Facilities teams are notified </a:t>
            </a:r>
          </a:p>
        </p:txBody>
      </p:sp>
    </p:spTree>
    <p:extLst>
      <p:ext uri="{DB7137E4-17D5-4609-AA12-E5639AAF907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9D56478F-7BCC-43C3-A350-709F0A28BD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C836821-CE5B-4DF9-A8C0-EFC66356C30E}"/>
              </a:ext>
            </a:extLst>
          </p:cNvPr>
          <p:cNvPicPr>
            <a:picLocks noGrp="1"/>
          </p:cNvPicPr>
          <p:nvPr/>
        </p:nvPicPr>
        <p:blipFill>
          <a:blip r:embed="rId2"/>
          <a:srcRect l="-100" r="-220" b="-1920"/>
          <a:stretch>
            <a:fillRect/>
          </a:stretch>
        </p:blipFill>
        <p:spPr>
          <a:xfrm>
            <a:off x="761961" y="333298"/>
            <a:ext cx="7620000" cy="4305300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F587C2EF-65CB-4963-821A-E934A53E0EC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795796-055B-4645-9480-D8C0FC8F07A5}"/>
              </a:ext>
            </a:extLst>
          </p:cNvPr>
          <p:cNvSpPr txBox="1"/>
          <p:nvPr/>
        </p:nvSpPr>
        <p:spPr>
          <a:xfrm>
            <a:off x="2129494" y="4743450"/>
            <a:ext cx="4885020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 detailed assessment is performed and the severity is determined</a:t>
            </a:r>
          </a:p>
        </p:txBody>
      </p:sp>
    </p:spTree>
    <p:extLst>
      <p:ext uri="{F0169795-249E-483A-B99D-09788C2D0D1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5EF1C3D6-C647-441E-B513-035960D44A5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F4C97ED-4004-492D-A8D6-DFEFB7A631F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10320" b="-120"/>
          <a:stretch>
            <a:fillRect/>
          </a:stretch>
        </p:blipFill>
        <p:spPr>
          <a:xfrm>
            <a:off x="762000" y="390486"/>
            <a:ext cx="7622114" cy="4277950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A286E5B6-A8F1-428C-A5DB-85BAD0983A5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9255073-73FC-4D91-9417-FC2ACA5B9546}"/>
              </a:ext>
            </a:extLst>
          </p:cNvPr>
          <p:cNvSpPr txBox="1"/>
          <p:nvPr/>
        </p:nvSpPr>
        <p:spPr>
          <a:xfrm>
            <a:off x="2129485" y="4686795"/>
            <a:ext cx="4885020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Upon determining the severity, it is reported as a major incident</a:t>
            </a:r>
          </a:p>
        </p:txBody>
      </p:sp>
    </p:spTree>
    <p:extLst>
      <p:ext uri="{141159A7-34C0-4D55-9628-FB54CFEAAA1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43A96BA9-47B5-4B6C-A095-DB4B7B90A2D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18A7980-1BB4-4B81-8FA8-559E192A35B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10090" b="8670"/>
          <a:stretch>
            <a:fillRect/>
          </a:stretch>
        </p:blipFill>
        <p:spPr>
          <a:xfrm>
            <a:off x="752475" y="590550"/>
            <a:ext cx="7603112" cy="3860589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FBA22E03-8851-4DDC-BBD3-A951F478E9C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B4FE64-E543-46A8-8B25-A3472355C8F5}"/>
              </a:ext>
            </a:extLst>
          </p:cNvPr>
          <p:cNvSpPr txBox="1"/>
          <p:nvPr/>
        </p:nvSpPr>
        <p:spPr>
          <a:xfrm>
            <a:off x="1435188" y="4676775"/>
            <a:ext cx="6273622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 custom function is triggered to post a message in the employees channel</a:t>
            </a:r>
          </a:p>
        </p:txBody>
      </p:sp>
      <p:sp>
        <p:nvSpPr>
          <p:cNvPr id="4" name="Rectangle 3">
            <a:extLst>
              <a:ext uri="{B4E918B7-28C4-42C1-B69B-6DB1C0593D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CC9DA3-085F-44A7-92F5-91B07F45FC2A}"/>
              </a:ext>
            </a:extLst>
          </p:cNvPr>
          <p:cNvSpPr/>
          <p:nvPr/>
        </p:nvSpPr>
        <p:spPr>
          <a:xfrm>
            <a:off x="6269898" y="2467803"/>
            <a:ext cx="2066753" cy="1192349"/>
          </a:xfrm>
          <a:prstGeom prst="rect">
            <a:avLst/>
          </a:prstGeom>
          <a:noFill/>
          <a:ln w="19050" cap="flat">
            <a:solidFill>
              <a:srgbClr val="C00000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56881F5C-28DE-408A-AF82-00437FF7706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048D26BE-2C9E-4F9B-9695-E1ABEFCB52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119148-6F5F-4058-81AB-404CBA93EA6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-180" r="-320"/>
          <a:stretch>
            <a:fillRect/>
          </a:stretch>
        </p:blipFill>
        <p:spPr>
          <a:xfrm>
            <a:off x="760942" y="323535"/>
            <a:ext cx="7622114" cy="4304366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3504D407-3723-4676-A27C-1E6E7BF2EF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0DD9F7-9AF3-4D60-B6E5-BE896A3450D4}"/>
              </a:ext>
            </a:extLst>
          </p:cNvPr>
          <p:cNvSpPr txBox="1"/>
          <p:nvPr/>
        </p:nvSpPr>
        <p:spPr>
          <a:xfrm>
            <a:off x="1334147" y="4750203"/>
            <a:ext cx="6475694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The relevant stakeholders are alerted and are kept in the loop</a:t>
            </a:r>
          </a:p>
        </p:txBody>
      </p:sp>
    </p:spTree>
    <p:extLst>
      <p:ext uri="{F8BBFA15-0C5F-4381-8237-FCEDA5C7F4B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E961FAF4-B4A8-40C4-BFFE-4FFF694677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931DCF-45F4-4C82-B480-3E9BC579303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9580" b="6790"/>
          <a:stretch>
            <a:fillRect/>
          </a:stretch>
        </p:blipFill>
        <p:spPr>
          <a:xfrm>
            <a:off x="752513" y="590550"/>
            <a:ext cx="7622114" cy="3983900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2CF42CAC-7C61-4A5E-9BDB-786812ED82E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87DA50-DF95-4762-8603-84FAAD20299E}"/>
              </a:ext>
            </a:extLst>
          </p:cNvPr>
          <p:cNvSpPr txBox="1"/>
          <p:nvPr/>
        </p:nvSpPr>
        <p:spPr>
          <a:xfrm>
            <a:off x="1681562" y="4677289"/>
            <a:ext cx="5780875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 custom function is triggered and a problem ticket is created to initiate a Root Cause analysis </a:t>
            </a:r>
          </a:p>
        </p:txBody>
      </p:sp>
    </p:spTree>
    <p:extLst>
      <p:ext uri="{24289CF5-2AE0-4EE1-9EAA-96E81E7D0B9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8468263-EF5A-412B-8F87-B6C8261E2E9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7FE275-5FDA-4CE9-A365-56FBD46B5AF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8480" b="10870"/>
          <a:stretch>
            <a:fillRect/>
          </a:stretch>
        </p:blipFill>
        <p:spPr>
          <a:xfrm>
            <a:off x="762000" y="390486"/>
            <a:ext cx="7622114" cy="3841624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4B618B84-7E8A-423B-95C3-95CD7E47555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C3EA9C4-A083-4047-982D-AF13FA8A0D7D}"/>
              </a:ext>
            </a:extLst>
          </p:cNvPr>
          <p:cNvSpPr txBox="1"/>
          <p:nvPr/>
        </p:nvSpPr>
        <p:spPr>
          <a:xfrm>
            <a:off x="761476" y="4553978"/>
            <a:ext cx="7621057" cy="399973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Once the </a:t>
            </a:r>
            <a:r>
              <a:rPr lang="en-US" sz="1000" dirty="0" err="1"/>
              <a:t>LMS</a:t>
            </a:r>
            <a:r>
              <a:rPr lang="en-US" sz="1000" dirty="0"/>
              <a:t> platform is restored to its normal operational levels, a problem ticket is automatically created and associated to the incident ticket</a:t>
            </a:r>
          </a:p>
        </p:txBody>
      </p:sp>
      <p:sp>
        <p:nvSpPr>
          <p:cNvPr id="4" name="Rectangle 3">
            <a:extLst>
              <a:ext uri="{374DD0D7-ED06-4F72-ABFC-27CBC9C99E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8A6D5A-9300-4311-9010-62FD8F326322}"/>
              </a:ext>
            </a:extLst>
          </p:cNvPr>
          <p:cNvSpPr/>
          <p:nvPr/>
        </p:nvSpPr>
        <p:spPr>
          <a:xfrm>
            <a:off x="6443282" y="3829317"/>
            <a:ext cx="1940833" cy="393306"/>
          </a:xfrm>
          <a:prstGeom prst="rect">
            <a:avLst/>
          </a:prstGeom>
          <a:noFill/>
          <a:ln w="19050" cap="flat">
            <a:solidFill>
              <a:srgbClr val="C00000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E330F492-AE95-4660-8D6B-9ACFD447CAD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A42B8A52-7194-415F-8E8F-4C48AF7876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AAE3CC1-DA7B-48F8-AA28-408A25089F0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5700" b="6890"/>
          <a:stretch>
            <a:fillRect/>
          </a:stretch>
        </p:blipFill>
        <p:spPr>
          <a:xfrm>
            <a:off x="762000" y="381000"/>
            <a:ext cx="7622114" cy="4164120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ACFDD02D-2F4C-4B18-A33F-7BFD1D28EC5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782B0ED-9184-48D7-B76A-4D9556FC9CF1}"/>
              </a:ext>
            </a:extLst>
          </p:cNvPr>
          <p:cNvSpPr txBox="1"/>
          <p:nvPr/>
        </p:nvSpPr>
        <p:spPr>
          <a:xfrm>
            <a:off x="1086612" y="4677289"/>
            <a:ext cx="6970766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The root cause is identified and is attributed to inefficiencies with the existing auditing tool</a:t>
            </a:r>
          </a:p>
        </p:txBody>
      </p:sp>
    </p:spTree>
    <p:extLst>
      <p:ext uri="{CEFEBFCA-AC38-429B-B580-9F3D5CA972A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ED0AE916-3821-4AF2-A65F-196F9E1770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6B89D71-0FDC-4BB0-B68F-6BA12D1CB9AA}"/>
              </a:ext>
            </a:extLst>
          </p:cNvPr>
          <p:cNvSpPr txBox="1"/>
          <p:nvPr/>
        </p:nvSpPr>
        <p:spPr>
          <a:xfrm>
            <a:off x="1086612" y="4677289"/>
            <a:ext cx="6970766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 change is initiated to upgrade the audit tool</a:t>
            </a:r>
          </a:p>
        </p:txBody>
      </p:sp>
      <p:pic>
        <p:nvPicPr>
          <p:cNvPr id="3" name="Picture 2">
            <a:extLst>
              <a:ext uri="{EBC956BF-333D-4BB1-866B-C3366562DC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F768EA5-5076-409B-AE12-B7CCA1E6CDA5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6000" b="9580"/>
          <a:stretch>
            <a:fillRect/>
          </a:stretch>
        </p:blipFill>
        <p:spPr>
          <a:xfrm>
            <a:off x="762000" y="390486"/>
            <a:ext cx="7622114" cy="4021842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</p:spTree>
    <p:extLst>
      <p:ext uri="{E21469E1-986D-483F-AC10-F225A111CAD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46998BEF-D2B5-41F9-8B3C-50AEE0967E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22C116-F61B-4B75-B06E-92874C4FF536}"/>
              </a:ext>
            </a:extLst>
          </p:cNvPr>
          <p:cNvSpPr txBox="1"/>
          <p:nvPr/>
        </p:nvSpPr>
        <p:spPr>
          <a:xfrm>
            <a:off x="123825" y="1024604"/>
            <a:ext cx="8897036" cy="369503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800" b="1" dirty="0">
                <a:solidFill>
                  <a:schemeClr val="tx1"/>
                </a:solidFill>
                <a:latin typeface="Zoho Puvi"/>
              </a:rPr>
              <a:t>An </a:t>
            </a:r>
            <a:r>
              <a:rPr lang="en-US" sz="1800" b="1" dirty="0" err="1">
                <a:solidFill>
                  <a:schemeClr val="tx1"/>
                </a:solidFill>
                <a:latin typeface="Zoho Puvi"/>
              </a:rPr>
              <a:t>ITSM</a:t>
            </a:r>
            <a:r>
              <a:rPr lang="en-US" sz="1800" b="1" dirty="0">
                <a:solidFill>
                  <a:schemeClr val="tx1"/>
                </a:solidFill>
                <a:latin typeface="Zoho Puvi"/>
              </a:rPr>
              <a:t> solution for all exigencies</a:t>
            </a:r>
          </a:p>
        </p:txBody>
      </p:sp>
      <p:sp>
        <p:nvSpPr>
          <p:cNvPr id="3" name="TextBox 2">
            <a:extLst>
              <a:ext uri="{C5703361-DD70-4234-B0C8-E21D7E460B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719D80-24C8-4C2B-B47A-F9C26AEAD3CE}"/>
              </a:ext>
            </a:extLst>
          </p:cNvPr>
          <p:cNvSpPr txBox="1">
            <a:spLocks noGrp="1"/>
          </p:cNvSpPr>
          <p:nvPr/>
        </p:nvSpPr>
        <p:spPr>
          <a:xfrm>
            <a:off x="737416" y="2762250"/>
            <a:ext cx="2302221" cy="18408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1200" b="0" dirty="0">
                <a:latin typeface="Zoho Puvi"/>
              </a:rPr>
              <a:t>Helps reduce the time taken to restore services to normal operating levels</a:t>
            </a:r>
          </a:p>
        </p:txBody>
      </p:sp>
      <p:sp>
        <p:nvSpPr>
          <p:cNvPr id="4" name="TextBox 3">
            <a:extLst>
              <a:ext uri="{60C0E0BF-FDB1-4DF8-9341-E5AE65BEB06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B49DB77-9C9D-4242-B2EF-1653A23D59C1}"/>
              </a:ext>
            </a:extLst>
          </p:cNvPr>
          <p:cNvSpPr txBox="1">
            <a:spLocks noGrp="1"/>
          </p:cNvSpPr>
          <p:nvPr/>
        </p:nvSpPr>
        <p:spPr>
          <a:xfrm>
            <a:off x="3318386" y="2762250"/>
            <a:ext cx="2665247" cy="20624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1200" b="0" dirty="0">
                <a:latin typeface="Zoho Puvi"/>
              </a:rPr>
              <a:t>Brings central visibility by integrating the </a:t>
            </a:r>
            <a:r>
              <a:rPr lang="en-US" sz="1200" b="0" dirty="0" err="1">
                <a:latin typeface="Zoho Puvi"/>
              </a:rPr>
              <a:t>CMDB</a:t>
            </a:r>
            <a:r>
              <a:rPr lang="en-US" sz="1200" b="0" dirty="0">
                <a:latin typeface="Zoho Puvi"/>
              </a:rPr>
              <a:t>, incident management, problem management, and change management on a single console</a:t>
            </a:r>
          </a:p>
        </p:txBody>
      </p:sp>
      <p:sp>
        <p:nvSpPr>
          <p:cNvPr id="5" name="TextBox 4">
            <a:extLst>
              <a:ext uri="{0AC6B7F2-F1C7-4F53-A6E5-F4AB2722905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A241AB-F6D0-4BB5-9F20-485FE8486542}"/>
              </a:ext>
            </a:extLst>
          </p:cNvPr>
          <p:cNvSpPr txBox="1">
            <a:spLocks noGrp="1"/>
          </p:cNvSpPr>
          <p:nvPr/>
        </p:nvSpPr>
        <p:spPr>
          <a:xfrm>
            <a:off x="6238874" y="2762250"/>
            <a:ext cx="2167709" cy="18408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1200" b="0" dirty="0">
                <a:latin typeface="Zoho Puvi"/>
              </a:rPr>
              <a:t>Connects teams in far-flung locations by using collaboration tools they are comfortable working with</a:t>
            </a:r>
          </a:p>
        </p:txBody>
      </p:sp>
      <p:pic>
        <p:nvPicPr>
          <p:cNvPr id="6" name="Picture 5">
            <a:extLst>
              <a:ext uri="{DD197459-C644-45E7-8BCE-70F495F60A3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573B8D-8E4F-4A37-AEC8-4E658B70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3500" y="1838325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4856FCCD-A901-4487-99E7-7EB9AF28D60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DA4C70-65E4-46C9-B084-A5B73329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7637" y="184785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9AC525E8-752A-46C9-99AE-EF7E3A879A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EFCC35-FD81-43FE-B53F-CA4DC2F14F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0374" y="1847850"/>
            <a:ext cx="762000" cy="762000"/>
          </a:xfrm>
          <a:prstGeom prst="rect">
            <a:avLst/>
          </a:prstGeom>
          <a:noFill/>
        </p:spPr>
      </p:pic>
    </p:spTree>
    <p:extLst>
      <p:ext uri="{9E7C452F-368C-4236-A3EC-C3BD199CBBF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8E7288C7-FBED-4F2B-80F0-2C86E0D3D51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9C57D32-8C8E-485E-9FBB-9B29440BF064}"/>
              </a:ext>
            </a:extLst>
          </p:cNvPr>
          <p:cNvSpPr txBox="1">
            <a:spLocks noGrp="1"/>
          </p:cNvSpPr>
          <p:nvPr/>
        </p:nvSpPr>
        <p:spPr>
          <a:xfrm>
            <a:off x="3908917" y="1569729"/>
            <a:ext cx="4579363" cy="303042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indent="-342900">
              <a:buClr>
                <a:srgbClr val="00AAFF"/>
              </a:buClr>
              <a:buFont typeface="Arial"/>
              <a:buChar char="•"/>
            </a:pPr>
            <a:r>
              <a:rPr lang="en-US" sz="1200" b="0" dirty="0">
                <a:latin typeface="Zoho Puvi"/>
              </a:rPr>
              <a:t>A global educational technology vendor helps universities solve remote and hybrid learning challenges with its SaaS-based </a:t>
            </a:r>
            <a:r>
              <a:rPr lang="en-US" sz="1200" b="0" dirty="0" err="1">
                <a:latin typeface="Zoho Puvi"/>
              </a:rPr>
              <a:t>LMS</a:t>
            </a:r>
          </a:p>
          <a:p>
            <a:pPr marL="0" indent="0">
              <a:buClr>
                <a:srgbClr val="00AAFF"/>
              </a:buClr>
              <a:buFont typeface="Arial"/>
              <a:buNone/>
            </a:pPr>
            <a:endParaRPr lang="en-US" sz="1200" b="0" dirty="0" err="1">
              <a:latin typeface="Zoho Puvi"/>
            </a:endParaRPr>
          </a:p>
          <a:p>
            <a:pPr marL="342900" indent="-342900">
              <a:buClr>
                <a:srgbClr val="00AAFF"/>
              </a:buClr>
              <a:buFont typeface="Arial"/>
              <a:buChar char="•"/>
            </a:pPr>
            <a:r>
              <a:rPr lang="en-US" sz="1200" b="0" dirty="0">
                <a:latin typeface="Zoho Puvi"/>
              </a:rPr>
              <a:t>The </a:t>
            </a:r>
            <a:r>
              <a:rPr lang="en-US" sz="1200" b="0" dirty="0" err="1">
                <a:latin typeface="Zoho Puvi"/>
              </a:rPr>
              <a:t>LMS</a:t>
            </a:r>
            <a:r>
              <a:rPr lang="en-US" sz="1200" b="0" dirty="0">
                <a:latin typeface="Zoho Puvi"/>
              </a:rPr>
              <a:t> is hosted across data </a:t>
            </a:r>
            <a:r>
              <a:rPr lang="en-US" sz="1200" b="0" dirty="0" err="1">
                <a:latin typeface="Zoho Puvi"/>
              </a:rPr>
              <a:t>centres</a:t>
            </a:r>
            <a:r>
              <a:rPr lang="en-US" sz="1200" b="0" dirty="0">
                <a:latin typeface="Zoho Puvi"/>
              </a:rPr>
              <a:t> owned by the vendor, while a backbone network links all these data </a:t>
            </a:r>
            <a:r>
              <a:rPr lang="en-US" sz="1200" b="0" dirty="0" err="1">
                <a:latin typeface="Zoho Puvi"/>
              </a:rPr>
              <a:t>centres</a:t>
            </a:r>
            <a:r>
              <a:rPr lang="en-US" sz="1200" b="0" dirty="0">
                <a:latin typeface="Zoho Puvi"/>
              </a:rPr>
              <a:t> together</a:t>
            </a:r>
          </a:p>
          <a:p>
            <a:pPr marL="342900" indent="-342900">
              <a:buClr>
                <a:srgbClr val="00AAFF"/>
              </a:buClr>
              <a:buFont typeface="Arial"/>
              <a:buChar char="•"/>
            </a:pPr>
            <a:endParaRPr lang="en-US" sz="1200" b="0" dirty="0">
              <a:latin typeface="Zoho Puvi"/>
            </a:endParaRPr>
          </a:p>
          <a:p>
            <a:pPr marL="342900" indent="-342900">
              <a:buClr>
                <a:srgbClr val="00AAFF"/>
              </a:buClr>
              <a:buFont typeface="Arial"/>
              <a:buChar char="•"/>
            </a:pPr>
            <a:r>
              <a:rPr lang="en-US" sz="1200" b="0" dirty="0">
                <a:latin typeface="Zoho Puvi"/>
              </a:rPr>
              <a:t>During a routine maintenance job to assess the backbone's capacity, the wrong command is issued, which takes down all the connections in the backbone network</a:t>
            </a:r>
          </a:p>
        </p:txBody>
      </p:sp>
      <p:pic>
        <p:nvPicPr>
          <p:cNvPr id="8" name="Picture 7">
            <a:extLst>
              <a:ext uri="{9FF8989F-8943-4598-8D4F-B7CCF2E8B1D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9FCF0E0-6EF9-499B-A4D3-951D73B4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" b="47"/>
          <a:stretch>
            <a:fillRect/>
          </a:stretch>
        </p:blipFill>
        <p:spPr>
          <a:xfrm>
            <a:off x="971550" y="2233736"/>
            <a:ext cx="2474176" cy="186173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43AE3AE0-DC9F-4EAC-AF88-D0A4AC9DFA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A76879D-0AE2-4575-AC94-2AE69FEEE080}"/>
              </a:ext>
            </a:extLst>
          </p:cNvPr>
          <p:cNvSpPr txBox="1">
            <a:spLocks noGrp="1"/>
          </p:cNvSpPr>
          <p:nvPr/>
        </p:nvSpPr>
        <p:spPr>
          <a:xfrm>
            <a:off x="895350" y="884186"/>
            <a:ext cx="2745133" cy="1197292"/>
          </a:xfrm>
          <a:prstGeom prst="rect">
            <a:avLst/>
          </a:prstGeom>
        </p:spPr>
        <p:txBody>
          <a:bodyPr rtlCol="0" anchor="t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Zoho Puvi"/>
              </a:rPr>
              <a:t>From routine maintenance to a major mishap</a:t>
            </a:r>
          </a:p>
        </p:txBody>
      </p:sp>
    </p:spTree>
    <p:extLst>
      <p:ext uri="{EF1BB97C-F81F-4F6A-AA13-39A9CA0A416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1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9BB2AF9D-7E55-4325-AB18-CEC7AC1B19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E9CDA73-0C45-4D6F-B99E-8E641C54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714700"/>
            <a:ext cx="3730837" cy="1711642"/>
          </a:xfrm>
          <a:prstGeom prst="rect">
            <a:avLst/>
          </a:prstGeom>
          <a:noFill/>
        </p:spPr>
      </p:pic>
    </p:spTree>
    <p:extLst>
      <p:ext uri="{3531A475-2B65-4C4E-B995-D02B5885DC3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EC28F581-9958-4760-ABFD-DFC4D58DFFA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53821E-F2F9-4D6D-A1F7-5EE13707CEB7}"/>
              </a:ext>
            </a:extLst>
          </p:cNvPr>
          <p:cNvSpPr txBox="1"/>
          <p:nvPr/>
        </p:nvSpPr>
        <p:spPr>
          <a:xfrm>
            <a:off x="222275" y="1026168"/>
            <a:ext cx="8897036" cy="61575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800" b="1" dirty="0">
                <a:solidFill>
                  <a:schemeClr val="tx1"/>
                </a:solidFill>
                <a:latin typeface="Zoho Puvi"/>
              </a:rPr>
              <a:t>Errors of their own making</a:t>
            </a:r>
          </a:p>
        </p:txBody>
      </p:sp>
      <p:sp>
        <p:nvSpPr>
          <p:cNvPr id="3" name="TextBox 2">
            <a:extLst>
              <a:ext uri="{1CC700E7-7C0E-4248-B3E7-1D135F2BE4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341DD5-6FF9-4ED9-B323-43D5AF03FEA4}"/>
              </a:ext>
            </a:extLst>
          </p:cNvPr>
          <p:cNvSpPr txBox="1">
            <a:spLocks noGrp="1"/>
          </p:cNvSpPr>
          <p:nvPr/>
        </p:nvSpPr>
        <p:spPr>
          <a:xfrm>
            <a:off x="983751" y="2800350"/>
            <a:ext cx="2322585" cy="18408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1200" b="0" dirty="0">
                <a:latin typeface="Zoho Puvi"/>
              </a:rPr>
              <a:t>The audit tool used by the company doesn't detect the erroneus command, while the IT team fails to </a:t>
            </a:r>
            <a:r>
              <a:rPr lang="en-US" sz="1200" b="0" dirty="0" err="1">
                <a:latin typeface="Zoho Puvi"/>
              </a:rPr>
              <a:t>realise</a:t>
            </a:r>
            <a:r>
              <a:rPr lang="en-US" sz="1200" b="0" dirty="0">
                <a:latin typeface="Zoho Puvi"/>
              </a:rPr>
              <a:t> the extent of the outage—which is everything</a:t>
            </a:r>
          </a:p>
        </p:txBody>
      </p:sp>
      <p:sp>
        <p:nvSpPr>
          <p:cNvPr id="4" name="TextBox 3">
            <a:extLst>
              <a:ext uri="{DFD3490A-B05E-454A-8593-576F6EA94F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AD91471-7041-4FC6-87D7-7F2486A8C9AA}"/>
              </a:ext>
            </a:extLst>
          </p:cNvPr>
          <p:cNvSpPr txBox="1">
            <a:spLocks noGrp="1"/>
          </p:cNvSpPr>
          <p:nvPr/>
        </p:nvSpPr>
        <p:spPr>
          <a:xfrm>
            <a:off x="3704129" y="2800350"/>
            <a:ext cx="2180653" cy="20624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1200" b="0" dirty="0">
                <a:latin typeface="Zoho Puvi"/>
              </a:rPr>
              <a:t>As they scramble to respond, there are internal communication pitfalls as all the teams are working remote</a:t>
            </a:r>
          </a:p>
        </p:txBody>
      </p:sp>
      <p:sp>
        <p:nvSpPr>
          <p:cNvPr id="5" name="TextBox 4">
            <a:extLst>
              <a:ext uri="{A5EB39B8-6715-41FA-882E-B2639317AE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D810873-2792-482D-9F97-C3B72F88657B}"/>
              </a:ext>
            </a:extLst>
          </p:cNvPr>
          <p:cNvSpPr txBox="1">
            <a:spLocks noGrp="1"/>
          </p:cNvSpPr>
          <p:nvPr/>
        </p:nvSpPr>
        <p:spPr>
          <a:xfrm>
            <a:off x="6315074" y="2800350"/>
            <a:ext cx="2127151" cy="18408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1200" b="0" dirty="0">
                <a:latin typeface="Zoho Puvi"/>
              </a:rPr>
              <a:t>The outage also takes down some internal tools, leading to employees badgering the help desk with tickets and calls</a:t>
            </a:r>
          </a:p>
        </p:txBody>
      </p:sp>
      <p:pic>
        <p:nvPicPr>
          <p:cNvPr id="6" name="Picture 5">
            <a:extLst>
              <a:ext uri="{68A68397-2F3A-49C5-B10E-15A31194BB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6004F4-3A66-4011-80AE-394E4638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72274" y="188595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9A2ABE3E-310A-404F-8130-DBD6693C83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6C5026-9C3F-43F4-BE92-F242C14ED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7675" y="188595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08F94BA9-74D7-4EB2-84EC-DFF1937E152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5E52C0-8B92-42DE-BFF1-856385F712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6400" y="1876425"/>
            <a:ext cx="762000" cy="762000"/>
          </a:xfrm>
          <a:prstGeom prst="rect">
            <a:avLst/>
          </a:prstGeom>
          <a:noFill/>
        </p:spPr>
      </p:pic>
    </p:spTree>
    <p:extLst>
      <p:ext uri="{C791D599-EA6C-4B1C-A876-92709B4BE75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74087966-3ECA-4811-B125-7220E33875E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3072DD-A47F-47DA-BCAA-1E87BE9A44C3}"/>
              </a:ext>
            </a:extLst>
          </p:cNvPr>
          <p:cNvSpPr/>
          <p:nvPr/>
        </p:nvSpPr>
        <p:spPr>
          <a:xfrm>
            <a:off x="-131578" y="-261537"/>
            <a:ext cx="9652587" cy="5505459"/>
          </a:xfrm>
          <a:prstGeom prst="rect">
            <a:avLst/>
          </a:prstGeom>
          <a:solidFill>
            <a:srgbClr val="FDBD1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18BF3EE7-A284-4571-A50F-70A25EC4E5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B6EF6B1-93E9-4E7F-B275-9C3BDD2BFD29}"/>
              </a:ext>
            </a:extLst>
          </p:cNvPr>
          <p:cNvSpPr txBox="1">
            <a:spLocks noGrp="1"/>
          </p:cNvSpPr>
          <p:nvPr/>
        </p:nvSpPr>
        <p:spPr>
          <a:xfrm>
            <a:off x="4991167" y="1500292"/>
            <a:ext cx="3503771" cy="2112597"/>
          </a:xfrm>
          <a:prstGeom prst="rect">
            <a:avLst/>
          </a:prstGeom>
        </p:spPr>
        <p:txBody>
          <a:bodyPr rtlCol="0" anchor="t"/>
          <a:lstStyle/>
          <a:p>
            <a:pPr algn="l"/>
            <a:r>
              <a:rPr lang="en-US" sz="2400" b="1" dirty="0">
                <a:solidFill>
                  <a:srgbClr val="171C23"/>
                </a:solidFill>
                <a:latin typeface="Zoho Puvi"/>
              </a:rPr>
              <a:t>Move fast to manage major outages—with your best minds on board no matter where they are</a:t>
            </a:r>
          </a:p>
        </p:txBody>
      </p:sp>
      <p:pic>
        <p:nvPicPr>
          <p:cNvPr id="4" name="Picture 3">
            <a:extLst>
              <a:ext uri="{F05831FF-8280-4B42-89B8-BEE009F4112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F439EB-9AB8-4BBC-B094-1F79BCEB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86" b="10186"/>
          <a:stretch>
            <a:fillRect/>
          </a:stretch>
        </p:blipFill>
        <p:spPr>
          <a:xfrm>
            <a:off x="650833" y="875690"/>
            <a:ext cx="3971315" cy="3418513"/>
          </a:xfrm>
          <a:prstGeom prst="rect">
            <a:avLst/>
          </a:prstGeom>
          <a:noFill/>
        </p:spPr>
      </p:pic>
    </p:spTree>
    <p:extLst>
      <p:ext uri="{52ED9D95-7137-4F75-A96B-28EF072647A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9FDF2146-F550-43A4-BF52-5CDEB688381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5D75A4-8787-4B15-812D-706178D8082D}"/>
              </a:ext>
            </a:extLst>
          </p:cNvPr>
          <p:cNvSpPr/>
          <p:nvPr/>
        </p:nvSpPr>
        <p:spPr>
          <a:xfrm>
            <a:off x="1403708" y="908542"/>
            <a:ext cx="3449640" cy="3990270"/>
          </a:xfrm>
          <a:custGeom>
            <a:avLst/>
            <a:gdLst/>
            <a:ahLst/>
            <a:cxnLst/>
            <a:rect l="0" t="0" r="r" b="b"/>
            <a:pathLst>
              <a:path w="2211935" h="3913174">
                <a:moveTo>
                  <a:pt x="185710" y="0"/>
                </a:moveTo>
                <a:lnTo>
                  <a:pt x="2001431" y="6629"/>
                </a:lnTo>
                <a:cubicBezTo>
                  <a:pt x="2196597" y="6629"/>
                  <a:pt x="2211935" y="60067"/>
                  <a:pt x="2211935" y="255233"/>
                </a:cubicBezTo>
                <a:lnTo>
                  <a:pt x="2211935" y="3712196"/>
                </a:lnTo>
                <a:cubicBezTo>
                  <a:pt x="2211935" y="3907361"/>
                  <a:pt x="2148972" y="3913175"/>
                  <a:pt x="1953806" y="3913175"/>
                </a:cubicBezTo>
                <a:lnTo>
                  <a:pt x="194770" y="3913175"/>
                </a:lnTo>
                <a:cubicBezTo>
                  <a:pt x="-396" y="3913175"/>
                  <a:pt x="0" y="3836332"/>
                  <a:pt x="0" y="3641166"/>
                </a:cubicBezTo>
                <a:lnTo>
                  <a:pt x="6633" y="208924"/>
                </a:lnTo>
                <a:cubicBezTo>
                  <a:pt x="6633" y="13758"/>
                  <a:pt x="161529" y="6629"/>
                  <a:pt x="185710" y="0"/>
                </a:cubicBezTo>
                <a:close/>
              </a:path>
            </a:pathLst>
          </a:custGeom>
          <a:solidFill>
            <a:srgbClr val="A8E8FF">
              <a:alpha val="36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313C7875-2484-44AF-ACF9-F4038095EA3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170B898-28CF-415A-A844-833AB293C1B7}"/>
              </a:ext>
            </a:extLst>
          </p:cNvPr>
          <p:cNvSpPr/>
          <p:nvPr/>
        </p:nvSpPr>
        <p:spPr>
          <a:xfrm>
            <a:off x="3367878" y="904875"/>
            <a:ext cx="2819752" cy="3990270"/>
          </a:xfrm>
          <a:custGeom>
            <a:avLst/>
            <a:gdLst/>
            <a:ahLst/>
            <a:cxnLst/>
            <a:rect l="0" t="0" r="r" b="b"/>
            <a:pathLst>
              <a:path w="2211935" h="3913174">
                <a:moveTo>
                  <a:pt x="185710" y="0"/>
                </a:moveTo>
                <a:lnTo>
                  <a:pt x="2001431" y="6629"/>
                </a:lnTo>
                <a:cubicBezTo>
                  <a:pt x="2196597" y="6629"/>
                  <a:pt x="2211935" y="60067"/>
                  <a:pt x="2211935" y="255233"/>
                </a:cubicBezTo>
                <a:lnTo>
                  <a:pt x="2211935" y="3712196"/>
                </a:lnTo>
                <a:cubicBezTo>
                  <a:pt x="2211935" y="3907361"/>
                  <a:pt x="2148972" y="3913175"/>
                  <a:pt x="1953806" y="3913175"/>
                </a:cubicBezTo>
                <a:lnTo>
                  <a:pt x="194770" y="3913175"/>
                </a:lnTo>
                <a:cubicBezTo>
                  <a:pt x="-396" y="3913175"/>
                  <a:pt x="0" y="3836332"/>
                  <a:pt x="0" y="3641166"/>
                </a:cubicBezTo>
                <a:lnTo>
                  <a:pt x="6633" y="208924"/>
                </a:lnTo>
                <a:cubicBezTo>
                  <a:pt x="6633" y="13758"/>
                  <a:pt x="161529" y="6629"/>
                  <a:pt x="185710" y="0"/>
                </a:cubicBezTo>
                <a:close/>
              </a:path>
            </a:pathLst>
          </a:custGeom>
          <a:solidFill>
            <a:srgbClr val="A8E8FF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3A62E6BB-257A-4950-9770-C819A21A397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AAC2503-3D08-4BF9-BD23-62B652665C38}"/>
              </a:ext>
            </a:extLst>
          </p:cNvPr>
          <p:cNvSpPr/>
          <p:nvPr/>
        </p:nvSpPr>
        <p:spPr>
          <a:xfrm>
            <a:off x="5401046" y="912028"/>
            <a:ext cx="2096376" cy="3990270"/>
          </a:xfrm>
          <a:custGeom>
            <a:avLst/>
            <a:gdLst/>
            <a:ahLst/>
            <a:cxnLst/>
            <a:rect l="0" t="0" r="r" b="b"/>
            <a:pathLst>
              <a:path w="2211935" h="3913174">
                <a:moveTo>
                  <a:pt x="185710" y="0"/>
                </a:moveTo>
                <a:lnTo>
                  <a:pt x="2001431" y="6629"/>
                </a:lnTo>
                <a:cubicBezTo>
                  <a:pt x="2196597" y="6629"/>
                  <a:pt x="2211935" y="60067"/>
                  <a:pt x="2211935" y="255233"/>
                </a:cubicBezTo>
                <a:lnTo>
                  <a:pt x="2211935" y="3712196"/>
                </a:lnTo>
                <a:cubicBezTo>
                  <a:pt x="2211935" y="3907361"/>
                  <a:pt x="2148972" y="3913175"/>
                  <a:pt x="1953806" y="3913175"/>
                </a:cubicBezTo>
                <a:lnTo>
                  <a:pt x="194770" y="3913175"/>
                </a:lnTo>
                <a:cubicBezTo>
                  <a:pt x="-396" y="3913175"/>
                  <a:pt x="0" y="3836332"/>
                  <a:pt x="0" y="3641166"/>
                </a:cubicBezTo>
                <a:lnTo>
                  <a:pt x="6633" y="208924"/>
                </a:lnTo>
                <a:cubicBezTo>
                  <a:pt x="6633" y="13758"/>
                  <a:pt x="161529" y="6629"/>
                  <a:pt x="185710" y="0"/>
                </a:cubicBezTo>
                <a:close/>
              </a:path>
            </a:pathLst>
          </a:custGeom>
          <a:solidFill>
            <a:srgbClr val="FFC000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7">
            <a:extLst>
              <a:ext uri="{C8ACC132-5120-4D4E-BBCA-074CBC723F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B9D5013-A338-4D30-A629-1F70D5AA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060" y="394268"/>
            <a:ext cx="3915880" cy="304419"/>
          </a:xfrm>
        </p:spPr>
        <p:txBody>
          <a:bodyPr rtlCol="0" anchor="t"/>
          <a:lstStyle/>
          <a:p>
            <a:pPr algn="l"/>
            <a:r>
              <a:rPr lang="en-US" sz="1600" b="1" dirty="0">
                <a:latin typeface="Zoho Puvi"/>
              </a:rPr>
              <a:t>Smooth sailing with </a:t>
            </a:r>
            <a:r>
              <a:rPr lang="en-US" sz="1600" b="1" dirty="0" err="1">
                <a:latin typeface="Zoho Puvi"/>
              </a:rPr>
              <a:t>ServiceDesk</a:t>
            </a:r>
            <a:r>
              <a:rPr lang="en-US" sz="1600" b="1" dirty="0">
                <a:latin typeface="Zoho Puvi"/>
              </a:rPr>
              <a:t> Plus</a:t>
            </a:r>
          </a:p>
        </p:txBody>
      </p:sp>
      <p:sp>
        <p:nvSpPr>
          <p:cNvPr id="6" name="TextBox 5">
            <a:extLst>
              <a:ext uri="{EAE517AC-CD4B-4FC3-A683-514E84FCB7B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1F6072B-F2FA-4731-8827-D7CFCFDF27CA}"/>
              </a:ext>
            </a:extLst>
          </p:cNvPr>
          <p:cNvSpPr txBox="1"/>
          <p:nvPr/>
        </p:nvSpPr>
        <p:spPr>
          <a:xfrm>
            <a:off x="5536254" y="1614811"/>
            <a:ext cx="1883406" cy="680313"/>
          </a:xfrm>
          <a:prstGeom prst="rect">
            <a:avLst/>
          </a:prstGeom>
        </p:spPr>
        <p:txBody>
          <a:bodyPr lIns="19050" tIns="47625" rIns="190500" bIns="47625" rtlCol="0" anchor="t">
            <a:spAutoFit/>
          </a:bodyPr>
          <a:lstStyle/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 err="1">
                <a:solidFill>
                  <a:schemeClr val="tx2"/>
                </a:solidFill>
                <a:latin typeface="Zoho Puvi-medium"/>
              </a:rPr>
              <a:t>ManageEngine</a:t>
            </a: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 integrations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Site24x7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 err="1">
                <a:solidFill>
                  <a:schemeClr val="tx2"/>
                </a:solidFill>
                <a:latin typeface="Zoho Puvi-medium"/>
              </a:rPr>
              <a:t>OpManager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Integrated change management</a:t>
            </a:r>
          </a:p>
        </p:txBody>
      </p:sp>
      <p:sp>
        <p:nvSpPr>
          <p:cNvPr id="7" name="TextBox 6">
            <a:extLst>
              <a:ext uri="{50FBD2A7-41BE-496F-91A9-AA51AA854F2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DE740E-4482-40AF-B2AC-7DD0411546CE}"/>
              </a:ext>
            </a:extLst>
          </p:cNvPr>
          <p:cNvSpPr txBox="1"/>
          <p:nvPr/>
        </p:nvSpPr>
        <p:spPr>
          <a:xfrm>
            <a:off x="5526929" y="2538736"/>
            <a:ext cx="1990591" cy="1415965"/>
          </a:xfrm>
          <a:prstGeom prst="rect">
            <a:avLst/>
          </a:prstGeom>
        </p:spPr>
        <p:txBody>
          <a:bodyPr lIns="95250" tIns="47625" rIns="190500" bIns="47625" rtlCol="0" anchor="t">
            <a:spAutoFit/>
          </a:bodyPr>
          <a:lstStyle/>
          <a:p>
            <a:pPr marL="0" indent="0">
              <a:lnSpc>
                <a:spcPct val="120000"/>
              </a:lnSpc>
              <a:buFont typeface="Arial"/>
              <a:buNone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Bidirectional integrations with collaboration tools: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 lang="en-US" sz="1400" dirty="0"/>
            </a:pPr>
            <a:endParaRPr lang="en-US" sz="800" cap="none" dirty="0">
              <a:solidFill>
                <a:schemeClr val="tx2"/>
              </a:solidFill>
              <a:latin typeface="Zoho Puvi-medium"/>
            </a:endParaRP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Microsoft tools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Slack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Jira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Request life cycle</a:t>
            </a: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Announcements</a:t>
            </a:r>
            <a:endParaRPr lang="en-US" sz="800" dirty="0">
              <a:solidFill>
                <a:schemeClr val="tx2"/>
              </a:solidFill>
              <a:latin typeface="Zoho Puvi-medium"/>
            </a:endParaRPr>
          </a:p>
          <a:p>
            <a:pPr marL="95250" indent="-95250">
              <a:lnSpc>
                <a:spcPct val="120000"/>
              </a:lnSpc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2"/>
                </a:solidFill>
                <a:latin typeface="Zoho Puvi-medium"/>
              </a:rPr>
              <a:t>OLAs</a:t>
            </a:r>
          </a:p>
        </p:txBody>
      </p:sp>
      <p:sp>
        <p:nvSpPr>
          <p:cNvPr id="8" name="TextBox 7">
            <a:extLst>
              <a:ext uri="{7ED1E6D1-5F38-4CAE-9096-1E31C5BC635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457384-787E-4665-BE27-0BA3A9BCE53D}"/>
              </a:ext>
            </a:extLst>
          </p:cNvPr>
          <p:cNvSpPr txBox="1"/>
          <p:nvPr/>
        </p:nvSpPr>
        <p:spPr>
          <a:xfrm>
            <a:off x="3533203" y="1786261"/>
            <a:ext cx="1951615" cy="346938"/>
          </a:xfrm>
          <a:prstGeom prst="rect">
            <a:avLst/>
          </a:prstGeom>
        </p:spPr>
        <p:txBody>
          <a:bodyPr lIns="95250" tIns="47625" rIns="190500" bIns="47625" rtlCol="0" anchor="t">
            <a:noAutofit/>
          </a:bodyPr>
          <a:lstStyle/>
          <a:p>
            <a:pPr marL="0" indent="0" algn="l">
              <a:lnSpc>
                <a:spcPct val="95000"/>
              </a:lnSpc>
              <a:buFont typeface="Arial"/>
              <a:buNone/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A diagnostic tool to alert teams about the outage and its extent</a:t>
            </a:r>
          </a:p>
        </p:txBody>
      </p:sp>
      <p:sp>
        <p:nvSpPr>
          <p:cNvPr id="9" name="TextBox 8">
            <a:extLst>
              <a:ext uri="{1808898F-DE25-44BB-9E8D-04BE7FDF574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2ED8FD-14EF-4F05-B40A-4E2C2513F1AC}"/>
              </a:ext>
            </a:extLst>
          </p:cNvPr>
          <p:cNvSpPr txBox="1"/>
          <p:nvPr/>
        </p:nvSpPr>
        <p:spPr>
          <a:xfrm>
            <a:off x="3546472" y="2919746"/>
            <a:ext cx="1946109" cy="642975"/>
          </a:xfrm>
          <a:prstGeom prst="rect">
            <a:avLst/>
          </a:prstGeom>
        </p:spPr>
        <p:txBody>
          <a:bodyPr lIns="95250" tIns="47625" rIns="190500" bIns="47625" rtlCol="0" anchor="t">
            <a:noAutofit/>
          </a:bodyPr>
          <a:lstStyle/>
          <a:p>
            <a:pPr marL="0" indent="0" algn="l">
              <a:lnSpc>
                <a:spcPct val="110000"/>
              </a:lnSpc>
              <a:buFont typeface="Arial"/>
              <a:buNone/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Collaboration channels to bring together teams (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SRE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, 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NOC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, Data Center Ops, Customer Support, etc.)  distributed across the globe</a:t>
            </a:r>
          </a:p>
        </p:txBody>
      </p:sp>
      <p:sp>
        <p:nvSpPr>
          <p:cNvPr id="10" name="TextBox 9">
            <a:extLst>
              <a:ext uri="{E62988C3-C915-42D4-9D83-DB5A857F12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A2A70F9-63BC-401F-9022-D35F7D9DAA44}"/>
              </a:ext>
            </a:extLst>
          </p:cNvPr>
          <p:cNvSpPr txBox="1"/>
          <p:nvPr/>
        </p:nvSpPr>
        <p:spPr>
          <a:xfrm>
            <a:off x="1589389" y="1733550"/>
            <a:ext cx="1685029" cy="574548"/>
          </a:xfrm>
          <a:prstGeom prst="rect">
            <a:avLst/>
          </a:prstGeom>
        </p:spPr>
        <p:txBody>
          <a:bodyPr lIns="95250" tIns="47625" rIns="190500" bIns="47625" rtlCol="0" anchor="t">
            <a:noAutofit/>
          </a:bodyPr>
          <a:lstStyle/>
          <a:p>
            <a:pPr marL="0" indent="0" algn="l">
              <a:lnSpc>
                <a:spcPct val="110000"/>
              </a:lnSpc>
              <a:buFont typeface="Arial"/>
              <a:buNone/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 The IT team fails to 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realise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 the extent of the outage—which is everything</a:t>
            </a:r>
          </a:p>
        </p:txBody>
      </p:sp>
      <p:sp>
        <p:nvSpPr>
          <p:cNvPr id="11" name="TextBox 10">
            <a:extLst>
              <a:ext uri="{D04AB159-E1EC-48D4-985E-36B59F8A6EC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59AC0BD-3442-4B7E-AF58-8808D595E1F2}"/>
              </a:ext>
            </a:extLst>
          </p:cNvPr>
          <p:cNvSpPr txBox="1"/>
          <p:nvPr/>
        </p:nvSpPr>
        <p:spPr>
          <a:xfrm>
            <a:off x="1582864" y="3105150"/>
            <a:ext cx="1565595" cy="373884"/>
          </a:xfrm>
          <a:prstGeom prst="rect">
            <a:avLst/>
          </a:prstGeom>
        </p:spPr>
        <p:txBody>
          <a:bodyPr lIns="95250" tIns="47625" rIns="190500" bIns="47625" rtlCol="0" anchor="t">
            <a:noAutofit/>
          </a:bodyPr>
          <a:lstStyle/>
          <a:p>
            <a:pPr marL="0" indent="0" algn="l">
              <a:lnSpc>
                <a:spcPct val="110000"/>
              </a:lnSpc>
              <a:buFont typeface="Arial"/>
              <a:buNone/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Internal communication pitfalls</a:t>
            </a:r>
          </a:p>
        </p:txBody>
      </p:sp>
      <p:sp>
        <p:nvSpPr>
          <p:cNvPr id="12" name="TextBox 11">
            <a:extLst>
              <a:ext uri="{A68DBFEE-62C3-4E6F-9889-49D88DD6741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270D6EE-6CA5-444F-9AA5-60FAEC61C024}"/>
              </a:ext>
            </a:extLst>
          </p:cNvPr>
          <p:cNvSpPr txBox="1">
            <a:spLocks noGrp="1"/>
          </p:cNvSpPr>
          <p:nvPr/>
        </p:nvSpPr>
        <p:spPr>
          <a:xfrm>
            <a:off x="5548360" y="1052798"/>
            <a:ext cx="1936023" cy="548582"/>
          </a:xfrm>
          <a:prstGeom prst="rect">
            <a:avLst/>
          </a:prstGeom>
        </p:spPr>
        <p:txBody>
          <a:bodyPr rtlCol="0"/>
          <a:lstStyle/>
          <a:p>
            <a:pPr algn="l"/>
            <a:r>
              <a:rPr lang="en-US" sz="1200" b="1" dirty="0">
                <a:solidFill>
                  <a:schemeClr val="tx2"/>
                </a:solidFill>
                <a:latin typeface="Zoho Puvi"/>
              </a:rPr>
              <a:t>The </a:t>
            </a:r>
            <a:r>
              <a:rPr lang="en-US" sz="1200" b="1" dirty="0" err="1">
                <a:solidFill>
                  <a:schemeClr val="tx2"/>
                </a:solidFill>
                <a:latin typeface="Zoho Puvi"/>
              </a:rPr>
              <a:t>ServiceDesk</a:t>
            </a:r>
            <a:r>
              <a:rPr lang="en-US" sz="1200" b="1" dirty="0">
                <a:solidFill>
                  <a:schemeClr val="tx2"/>
                </a:solidFill>
                <a:latin typeface="Zoho Puvi"/>
              </a:rPr>
              <a:t> Plus platform</a:t>
            </a:r>
          </a:p>
        </p:txBody>
      </p:sp>
      <p:sp>
        <p:nvSpPr>
          <p:cNvPr id="13" name="TextBox 12">
            <a:extLst>
              <a:ext uri="{CE09ABC3-D680-4F51-B7B4-39C9A0B1830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DF4598-B730-4970-A82E-CACC56657B9B}"/>
              </a:ext>
            </a:extLst>
          </p:cNvPr>
          <p:cNvSpPr txBox="1">
            <a:spLocks noGrp="1"/>
          </p:cNvSpPr>
          <p:nvPr/>
        </p:nvSpPr>
        <p:spPr>
          <a:xfrm>
            <a:off x="3792245" y="1100461"/>
            <a:ext cx="1642347" cy="311134"/>
          </a:xfrm>
          <a:prstGeom prst="rect">
            <a:avLst/>
          </a:prstGeom>
        </p:spPr>
        <p:txBody>
          <a:bodyPr rtlCol="0"/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Zoho Puvi"/>
              </a:rPr>
              <a:t>The </a:t>
            </a:r>
            <a:r>
              <a:rPr lang="en-US" sz="1200" b="1" dirty="0" err="1">
                <a:solidFill>
                  <a:schemeClr val="tx1"/>
                </a:solidFill>
                <a:latin typeface="Zoho Puvi"/>
              </a:rPr>
              <a:t>toolset</a:t>
            </a:r>
          </a:p>
        </p:txBody>
      </p:sp>
      <p:cxnSp>
        <p:nvCxnSpPr>
          <p:cNvPr id="14" name="Straight Connector 13">
            <a:extLst>
              <a:ext uri="{A3C4B78B-3E9C-4435-BFE4-4376D6202A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37E8FF9-A72C-408B-AD93-2441B190CB3A}"/>
              </a:ext>
            </a:extLst>
          </p:cNvPr>
          <p:cNvCxnSpPr/>
          <p:nvPr/>
        </p:nvCxnSpPr>
        <p:spPr>
          <a:xfrm rot="10800000">
            <a:off x="1418967" y="2473242"/>
            <a:ext cx="6057366" cy="21069"/>
          </a:xfrm>
          <a:prstGeom prst="line">
            <a:avLst/>
          </a:prstGeom>
          <a:ln w="9525" cap="flat">
            <a:solidFill>
              <a:schemeClr val="tx1">
                <a:alpha val="13999"/>
              </a:schemeClr>
            </a:solidFill>
            <a:prstDash val="solid"/>
            <a:round/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5" name="TextBox 14">
            <a:extLst>
              <a:ext uri="{A8AF75EA-AEBB-4800-94DC-CBFE4FE3A8B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F485AAA-2079-4B46-9AC7-1F14C69373EC}"/>
              </a:ext>
            </a:extLst>
          </p:cNvPr>
          <p:cNvSpPr txBox="1">
            <a:spLocks noGrp="1"/>
          </p:cNvSpPr>
          <p:nvPr/>
        </p:nvSpPr>
        <p:spPr>
          <a:xfrm>
            <a:off x="1422873" y="1067971"/>
            <a:ext cx="1642347" cy="311134"/>
          </a:xfrm>
          <a:prstGeom prst="rect">
            <a:avLst/>
          </a:prstGeom>
        </p:spPr>
        <p:txBody>
          <a:bodyPr rtlCol="0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Zoho Puvi"/>
              </a:rPr>
              <a:t>The challenge</a:t>
            </a:r>
          </a:p>
        </p:txBody>
      </p:sp>
      <p:sp>
        <p:nvSpPr>
          <p:cNvPr id="16" name="TextBox 15">
            <a:extLst>
              <a:ext uri="{B99D1200-4974-44E7-B92D-6C0A23DE097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71C64F-3310-4837-B0AA-E1694BE8D09F}"/>
              </a:ext>
            </a:extLst>
          </p:cNvPr>
          <p:cNvSpPr txBox="1"/>
          <p:nvPr/>
        </p:nvSpPr>
        <p:spPr>
          <a:xfrm>
            <a:off x="1579845" y="4248150"/>
            <a:ext cx="1653759" cy="339032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>
              <a:lnSpc>
                <a:spcPct val="100000"/>
              </a:lnSpc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Employees badger the help desk with tickets</a:t>
            </a:r>
          </a:p>
        </p:txBody>
      </p:sp>
      <p:sp>
        <p:nvSpPr>
          <p:cNvPr id="17" name="TextBox 16">
            <a:extLst>
              <a:ext uri="{013AF49E-B780-4E24-9D97-F230E5D4713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E4A652A-1266-451D-B289-2F140FA882F3}"/>
              </a:ext>
            </a:extLst>
          </p:cNvPr>
          <p:cNvSpPr txBox="1"/>
          <p:nvPr/>
        </p:nvSpPr>
        <p:spPr>
          <a:xfrm>
            <a:off x="3545681" y="4177046"/>
            <a:ext cx="1835839" cy="582815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>
              <a:lnSpc>
                <a:spcPct val="100000"/>
              </a:lnSpc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Effective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automations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to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manage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the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inflow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of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tickets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,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and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an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integrated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CMDB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to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map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the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affected</a:t>
            </a: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 </a:t>
            </a: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services</a:t>
            </a:r>
          </a:p>
        </p:txBody>
      </p:sp>
      <p:sp>
        <p:nvSpPr>
          <p:cNvPr id="18" name="TextBox 17">
            <a:extLst>
              <a:ext uri="{B3224C18-3DC1-4403-8902-D51BB49BE4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F3D1EB9-2254-449B-B6F8-502C5B0CB433}"/>
              </a:ext>
            </a:extLst>
          </p:cNvPr>
          <p:cNvSpPr txBox="1"/>
          <p:nvPr/>
        </p:nvSpPr>
        <p:spPr>
          <a:xfrm>
            <a:off x="5479256" y="4215146"/>
            <a:ext cx="1695250" cy="363416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marL="152400" indent="-152400">
              <a:lnSpc>
                <a:spcPct val="110000"/>
              </a:lnSpc>
              <a:buClr>
                <a:schemeClr val="tx1"/>
              </a:buClr>
              <a:buFont typeface="Arial"/>
              <a:buChar char="•"/>
              <a:defRPr lang="en-US" sz="1400" dirty="0"/>
            </a:pPr>
            <a:r>
              <a:rPr lang="en-US" sz="800" cap="none" dirty="0">
                <a:solidFill>
                  <a:schemeClr val="tx1"/>
                </a:solidFill>
                <a:latin typeface="Zoho Puvi-medium"/>
              </a:rPr>
              <a:t>Link and merge tickets</a:t>
            </a:r>
          </a:p>
          <a:p>
            <a:pPr marL="152400" indent="-152400">
              <a:lnSpc>
                <a:spcPct val="110000"/>
              </a:lnSpc>
              <a:buClr>
                <a:schemeClr val="tx1"/>
              </a:buClr>
              <a:buFont typeface="Arial"/>
              <a:buChar char="•"/>
              <a:defRPr lang="en-US" sz="1400" dirty="0"/>
            </a:pPr>
            <a:r>
              <a:rPr lang="en-US" sz="800" cap="none" dirty="0" err="1">
                <a:solidFill>
                  <a:schemeClr val="tx1"/>
                </a:solidFill>
                <a:latin typeface="Zoho Puvi-medium"/>
              </a:rPr>
              <a:t>CMDB</a:t>
            </a:r>
          </a:p>
        </p:txBody>
      </p:sp>
      <p:cxnSp>
        <p:nvCxnSpPr>
          <p:cNvPr id="19" name="Straight Connector 18">
            <a:extLst>
              <a:ext uri="{3F822194-6B60-48CA-BD74-4DD7FA1E74C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7012115-3101-4F37-86E8-E38F63FF2618}"/>
              </a:ext>
            </a:extLst>
          </p:cNvPr>
          <p:cNvCxnSpPr/>
          <p:nvPr/>
        </p:nvCxnSpPr>
        <p:spPr>
          <a:xfrm rot="10800000">
            <a:off x="1429512" y="4007262"/>
            <a:ext cx="6057366" cy="21069"/>
          </a:xfrm>
          <a:prstGeom prst="line">
            <a:avLst/>
          </a:prstGeom>
          <a:ln w="9525" cap="flat">
            <a:solidFill>
              <a:schemeClr val="tx1">
                <a:alpha val="13999"/>
              </a:schemeClr>
            </a:solidFill>
            <a:prstDash val="solid"/>
            <a:round/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BD4A5023-9555-409D-8B47-5380C474733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88C03D67-B10C-4CD4-8A54-61E9C1D605F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5A2C2D0-4A20-47D4-96FF-7EACE570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" r="394"/>
          <a:stretch>
            <a:fillRect/>
          </a:stretch>
        </p:blipFill>
        <p:spPr>
          <a:xfrm>
            <a:off x="162810" y="15811"/>
            <a:ext cx="8840467" cy="5013245"/>
          </a:xfrm>
          <a:prstGeom prst="rect">
            <a:avLst/>
          </a:prstGeom>
          <a:noFill/>
        </p:spPr>
      </p:pic>
    </p:spTree>
    <p:extLst>
      <p:ext uri="{F2C4F0F2-796B-498A-9FF0-6700CEB044E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35EBA337-DA75-41F2-871C-C2FB3BC4B65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7CC79C-0C43-4CB5-8DF9-29273C53A5B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-310" r="-200" b="-470"/>
          <a:stretch>
            <a:fillRect/>
          </a:stretch>
        </p:blipFill>
        <p:spPr>
          <a:xfrm>
            <a:off x="770429" y="244706"/>
            <a:ext cx="7622114" cy="4321092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B68B26E7-84A1-46AA-83FD-45F00BA165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DCEFB0-0250-459D-85F9-7CE1FC597346}"/>
              </a:ext>
            </a:extLst>
          </p:cNvPr>
          <p:cNvSpPr txBox="1"/>
          <p:nvPr/>
        </p:nvSpPr>
        <p:spPr>
          <a:xfrm>
            <a:off x="1470250" y="4676775"/>
            <a:ext cx="6203499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 network issue is detected by </a:t>
            </a:r>
            <a:r>
              <a:rPr lang="en-US" sz="1000" dirty="0" err="1"/>
              <a:t>OpManager</a:t>
            </a:r>
            <a:r>
              <a:rPr lang="en-US" sz="1000" dirty="0"/>
              <a:t> and a ticket is logged into </a:t>
            </a:r>
            <a:r>
              <a:rPr lang="en-US" sz="1000" dirty="0" err="1"/>
              <a:t>ServiceDesk</a:t>
            </a:r>
            <a:r>
              <a:rPr lang="en-US" sz="1000" dirty="0"/>
              <a:t> Plus </a:t>
            </a:r>
          </a:p>
        </p:txBody>
      </p:sp>
    </p:spTree>
    <p:extLst>
      <p:ext uri="{AF4618FE-8DD8-427A-AEC3-902792E5CB9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F5561EE-EA29-4B31-B5E8-632D3A5D768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CDED759-6463-4929-BCBE-FA93A3B0820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9850" b="200"/>
          <a:stretch>
            <a:fillRect/>
          </a:stretch>
        </p:blipFill>
        <p:spPr>
          <a:xfrm>
            <a:off x="767276" y="381038"/>
            <a:ext cx="7609446" cy="4277950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680EFD88-5372-4EE6-84AE-281ADE146E1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8D92C4B-5B9A-4FC4-9B1A-7CC764AA86FB}"/>
              </a:ext>
            </a:extLst>
          </p:cNvPr>
          <p:cNvSpPr txBox="1"/>
          <p:nvPr/>
        </p:nvSpPr>
        <p:spPr>
          <a:xfrm>
            <a:off x="2034635" y="4676775"/>
            <a:ext cx="4885020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>
              <a:defRPr lang="en-US" sz="1400" dirty="0"/>
            </a:pPr>
            <a:r>
              <a:rPr lang="en-US" sz="1000" dirty="0"/>
              <a:t>An incident ticket is created in </a:t>
            </a:r>
            <a:r>
              <a:rPr lang="en-US" sz="1000" dirty="0" err="1"/>
              <a:t>ServiceDesk</a:t>
            </a:r>
            <a:r>
              <a:rPr lang="en-US" sz="1000" dirty="0"/>
              <a:t> Plus</a:t>
            </a:r>
          </a:p>
        </p:txBody>
      </p:sp>
    </p:spTree>
    <p:extLst>
      <p:ext uri="{76AAEDC1-95E4-4F13-9A98-640E835A35D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5AD79E7-2616-41B8-B57E-42D999F1244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BCB2F3F-AC2D-4B11-BDB9-8D1386FE849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9680" b="7290"/>
          <a:stretch>
            <a:fillRect/>
          </a:stretch>
        </p:blipFill>
        <p:spPr>
          <a:xfrm>
            <a:off x="760942" y="592845"/>
            <a:ext cx="7622114" cy="3955444"/>
          </a:xfrm>
          <a:prstGeom prst="rect">
            <a:avLst/>
          </a:prstGeom>
          <a:noFill/>
          <a:ln w="9525" cap="flat">
            <a:solidFill>
              <a:schemeClr val="tx1">
                <a:alpha val="13000"/>
              </a:schemeClr>
            </a:solidFill>
            <a:prstDash val="solid"/>
            <a:round/>
          </a:ln>
        </p:spPr>
      </p:pic>
      <p:sp>
        <p:nvSpPr>
          <p:cNvPr id="3" name="TextBox 2">
            <a:extLst>
              <a:ext uri="{0A0627A3-14FC-4BE7-B516-5371A97C98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AD46A95-BB28-4943-BDA8-128AF4005B48}"/>
              </a:ext>
            </a:extLst>
          </p:cNvPr>
          <p:cNvSpPr txBox="1"/>
          <p:nvPr/>
        </p:nvSpPr>
        <p:spPr>
          <a:xfrm>
            <a:off x="762000" y="4676775"/>
            <a:ext cx="7622114" cy="247611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/>
            </a:pPr>
            <a:r>
              <a:rPr lang="en-US" sz="1000" dirty="0">
                <a:solidFill>
                  <a:schemeClr val="tx1"/>
                </a:solidFill>
                <a:latin typeface="Open Sans"/>
              </a:rPr>
              <a:t>A custom function is triggered from within the assigned </a:t>
            </a:r>
            <a:r>
              <a:rPr lang="en-US" sz="1000" dirty="0" err="1">
                <a:solidFill>
                  <a:schemeClr val="tx1"/>
                </a:solidFill>
                <a:latin typeface="Open Sans"/>
              </a:rPr>
              <a:t>RLC</a:t>
            </a:r>
            <a:r>
              <a:rPr lang="en-US" sz="1000" dirty="0">
                <a:solidFill>
                  <a:schemeClr val="tx1"/>
                </a:solidFill>
                <a:latin typeface="Open Sans"/>
              </a:rPr>
              <a:t> to notify all the Team leads in a dedicated collaboration channel</a:t>
            </a:r>
          </a:p>
        </p:txBody>
      </p:sp>
      <p:sp>
        <p:nvSpPr>
          <p:cNvPr id="4" name="Rectangle 3">
            <a:extLst>
              <a:ext uri="{741937C2-761D-41C2-BDD2-16DB8C2660B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77EAAC-CA58-430E-BEFF-4609E5691358}"/>
              </a:ext>
            </a:extLst>
          </p:cNvPr>
          <p:cNvSpPr/>
          <p:nvPr/>
        </p:nvSpPr>
        <p:spPr>
          <a:xfrm>
            <a:off x="6286500" y="2447925"/>
            <a:ext cx="2095500" cy="1066800"/>
          </a:xfrm>
          <a:prstGeom prst="rect">
            <a:avLst/>
          </a:prstGeom>
          <a:noFill/>
          <a:ln w="19050" cap="flat">
            <a:solidFill>
              <a:srgbClr val="C00000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EFCA5A5A-77F2-4C67-916F-B423550B35E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11445553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2" val="Zoho Puvi-medi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rtlCol="0" anchor="ctr"/>
      <a:lstStyle>
        <a:lvl1pPr lvl="0"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rtlCol="0" anchor="ctr"/>
      <a:lstStyle>
        <a:lvl1pPr lvl="0"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Macintosh PowerPoint</Application>
  <PresentationFormat>On-screen Show (16:9)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</vt:lpstr>
      <vt:lpstr>Zoho Puvi</vt:lpstr>
      <vt:lpstr>Arial</vt:lpstr>
      <vt:lpstr>Zoho Puvi-medium</vt:lpstr>
      <vt:lpstr>Whitepaper</vt:lpstr>
      <vt:lpstr>PowerPoint Presentation</vt:lpstr>
      <vt:lpstr>PowerPoint Presentation</vt:lpstr>
      <vt:lpstr>PowerPoint Presentation</vt:lpstr>
      <vt:lpstr>PowerPoint Presentation</vt:lpstr>
      <vt:lpstr>Smooth sailing with ServiceDesk 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Alex-16936</cp:lastModifiedBy>
  <cp:revision>2</cp:revision>
  <dcterms:created xsi:type="dcterms:W3CDTF">2023-12-06T03:04:34Z</dcterms:created>
  <dcterms:modified xsi:type="dcterms:W3CDTF">2024-03-28T08:56:47Z</dcterms:modified>
</cp:coreProperties>
</file>