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92" r:id="rId2"/>
    <p:sldId id="509" r:id="rId3"/>
    <p:sldId id="558" r:id="rId4"/>
    <p:sldId id="538" r:id="rId5"/>
    <p:sldId id="540" r:id="rId6"/>
    <p:sldId id="510" r:id="rId7"/>
    <p:sldId id="541" r:id="rId8"/>
    <p:sldId id="542" r:id="rId9"/>
    <p:sldId id="520" r:id="rId10"/>
    <p:sldId id="514" r:id="rId11"/>
    <p:sldId id="512" r:id="rId12"/>
    <p:sldId id="513" r:id="rId13"/>
    <p:sldId id="526" r:id="rId14"/>
    <p:sldId id="518" r:id="rId15"/>
    <p:sldId id="557" r:id="rId16"/>
    <p:sldId id="550" r:id="rId17"/>
    <p:sldId id="551" r:id="rId18"/>
    <p:sldId id="552" r:id="rId19"/>
    <p:sldId id="547" r:id="rId20"/>
    <p:sldId id="545" r:id="rId21"/>
    <p:sldId id="549" r:id="rId22"/>
    <p:sldId id="534" r:id="rId23"/>
    <p:sldId id="521" r:id="rId24"/>
    <p:sldId id="522" r:id="rId25"/>
    <p:sldId id="555" r:id="rId26"/>
    <p:sldId id="553" r:id="rId27"/>
    <p:sldId id="546" r:id="rId28"/>
    <p:sldId id="529" r:id="rId29"/>
    <p:sldId id="554" r:id="rId30"/>
    <p:sldId id="559" r:id="rId31"/>
    <p:sldId id="530" r:id="rId32"/>
    <p:sldId id="556" r:id="rId33"/>
    <p:sldId id="570" r:id="rId34"/>
    <p:sldId id="560" r:id="rId35"/>
    <p:sldId id="561" r:id="rId36"/>
    <p:sldId id="562" r:id="rId37"/>
    <p:sldId id="563" r:id="rId38"/>
    <p:sldId id="564" r:id="rId39"/>
    <p:sldId id="565" r:id="rId40"/>
    <p:sldId id="566" r:id="rId41"/>
    <p:sldId id="567" r:id="rId42"/>
    <p:sldId id="568" r:id="rId43"/>
    <p:sldId id="569" r:id="rId44"/>
    <p:sldId id="508" r:id="rId45"/>
  </p:sldIdLst>
  <p:sldSz cx="9144000" cy="6858000" type="screen4x3"/>
  <p:notesSz cx="7077075" cy="9077325"/>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Total</c:v>
                </c:pt>
              </c:strCache>
            </c:strRef>
          </c:tx>
          <c:invertIfNegative val="0"/>
          <c:dLbls>
            <c:dLbl>
              <c:idx val="0"/>
              <c:tx>
                <c:rich>
                  <a:bodyPr/>
                  <a:lstStyle/>
                  <a:p>
                    <a:r>
                      <a:rPr lang="en-IN"/>
                      <a:t>39%</a:t>
                    </a:r>
                  </a:p>
                </c:rich>
              </c:tx>
              <c:showLegendKey val="0"/>
              <c:showVal val="0"/>
              <c:showCatName val="0"/>
              <c:showSerName val="0"/>
              <c:showPercent val="0"/>
              <c:showBubbleSize val="0"/>
            </c:dLbl>
            <c:dLbl>
              <c:idx val="1"/>
              <c:tx>
                <c:rich>
                  <a:bodyPr/>
                  <a:lstStyle/>
                  <a:p>
                    <a:r>
                      <a:rPr lang="en-IN"/>
                      <a:t>29%</a:t>
                    </a:r>
                  </a:p>
                </c:rich>
              </c:tx>
              <c:showLegendKey val="0"/>
              <c:showVal val="0"/>
              <c:showCatName val="0"/>
              <c:showSerName val="0"/>
              <c:showPercent val="0"/>
              <c:showBubbleSize val="0"/>
            </c:dLbl>
            <c:dLbl>
              <c:idx val="2"/>
              <c:tx>
                <c:rich>
                  <a:bodyPr/>
                  <a:lstStyle/>
                  <a:p>
                    <a:r>
                      <a:rPr lang="en-IN"/>
                      <a:t>32%</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Sheet1!$C$2:$C$4</c:f>
              <c:numCache>
                <c:formatCode>0%</c:formatCode>
                <c:ptCount val="3"/>
                <c:pt idx="0">
                  <c:v>0.39000000000000062</c:v>
                </c:pt>
                <c:pt idx="1">
                  <c:v>0.29000000000000031</c:v>
                </c:pt>
                <c:pt idx="2">
                  <c:v>0.32000000000000062</c:v>
                </c:pt>
              </c:numCache>
            </c:numRef>
          </c:val>
        </c:ser>
        <c:ser>
          <c:idx val="1"/>
          <c:order val="1"/>
          <c:tx>
            <c:strRef>
              <c:f>Sheet1!$D$1</c:f>
              <c:strCache>
                <c:ptCount val="1"/>
                <c:pt idx="0">
                  <c:v>North America</c:v>
                </c:pt>
              </c:strCache>
            </c:strRef>
          </c:tx>
          <c:invertIfNegative val="0"/>
          <c:dLbls>
            <c:dLbl>
              <c:idx val="0"/>
              <c:tx>
                <c:rich>
                  <a:bodyPr/>
                  <a:lstStyle/>
                  <a:p>
                    <a:r>
                      <a:rPr/>
                      <a:t>47%</a:t>
                    </a:r>
                  </a:p>
                </c:rich>
              </c:tx>
              <c:showLegendKey val="0"/>
              <c:showVal val="0"/>
              <c:showCatName val="0"/>
              <c:showSerName val="0"/>
              <c:showPercent val="0"/>
              <c:showBubbleSize val="0"/>
            </c:dLbl>
            <c:dLbl>
              <c:idx val="1"/>
              <c:tx>
                <c:rich>
                  <a:bodyPr/>
                  <a:lstStyle/>
                  <a:p>
                    <a:r>
                      <a:rPr/>
                      <a:t>27%</a:t>
                    </a:r>
                  </a:p>
                </c:rich>
              </c:tx>
              <c:showLegendKey val="0"/>
              <c:showVal val="0"/>
              <c:showCatName val="0"/>
              <c:showSerName val="0"/>
              <c:showPercent val="0"/>
              <c:showBubbleSize val="0"/>
            </c:dLbl>
            <c:dLbl>
              <c:idx val="2"/>
              <c:tx>
                <c:rich>
                  <a:bodyPr/>
                  <a:lstStyle/>
                  <a:p>
                    <a:r>
                      <a:rPr/>
                      <a:t>25%</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Sheet1!$D$2:$D$4</c:f>
            </c:numRef>
          </c:val>
        </c:ser>
        <c:ser>
          <c:idx val="2"/>
          <c:order val="2"/>
          <c:tx>
            <c:strRef>
              <c:f>Sheet1!$E$1</c:f>
              <c:strCache>
                <c:ptCount val="1"/>
                <c:pt idx="0">
                  <c:v>Europe-Middle East-Africa (EMEA)</c:v>
                </c:pt>
              </c:strCache>
            </c:strRef>
          </c:tx>
          <c:invertIfNegative val="0"/>
          <c:dLbls>
            <c:dLbl>
              <c:idx val="0"/>
              <c:tx>
                <c:rich>
                  <a:bodyPr/>
                  <a:lstStyle/>
                  <a:p>
                    <a:r>
                      <a:rPr/>
                      <a:t>31%</a:t>
                    </a:r>
                  </a:p>
                </c:rich>
              </c:tx>
              <c:showLegendKey val="0"/>
              <c:showVal val="0"/>
              <c:showCatName val="0"/>
              <c:showSerName val="0"/>
              <c:showPercent val="0"/>
              <c:showBubbleSize val="0"/>
            </c:dLbl>
            <c:dLbl>
              <c:idx val="1"/>
              <c:tx>
                <c:rich>
                  <a:bodyPr/>
                  <a:lstStyle/>
                  <a:p>
                    <a:r>
                      <a:rPr/>
                      <a:t>31%</a:t>
                    </a:r>
                  </a:p>
                </c:rich>
              </c:tx>
              <c:showLegendKey val="0"/>
              <c:showVal val="0"/>
              <c:showCatName val="0"/>
              <c:showSerName val="0"/>
              <c:showPercent val="0"/>
              <c:showBubbleSize val="0"/>
            </c:dLbl>
            <c:dLbl>
              <c:idx val="2"/>
              <c:tx>
                <c:rich>
                  <a:bodyPr/>
                  <a:lstStyle/>
                  <a:p>
                    <a:r>
                      <a:rPr/>
                      <a:t>37%</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Sheet1!$E$2:$E$4</c:f>
            </c:numRef>
          </c:val>
        </c:ser>
        <c:dLbls>
          <c:showLegendKey val="0"/>
          <c:showVal val="0"/>
          <c:showCatName val="0"/>
          <c:showSerName val="0"/>
          <c:showPercent val="0"/>
          <c:showBubbleSize val="0"/>
        </c:dLbls>
        <c:gapWidth val="100"/>
        <c:axId val="83834752"/>
        <c:axId val="83836288"/>
      </c:barChart>
      <c:catAx>
        <c:axId val="83834752"/>
        <c:scaling>
          <c:orientation val="maxMin"/>
        </c:scaling>
        <c:delete val="0"/>
        <c:axPos val="l"/>
        <c:numFmt formatCode="General" sourceLinked="1"/>
        <c:majorTickMark val="out"/>
        <c:minorTickMark val="none"/>
        <c:tickLblPos val="nextTo"/>
        <c:spPr>
          <a:ln w="3989">
            <a:solidFill>
              <a:schemeClr val="tx1"/>
            </a:solidFill>
            <a:prstDash val="solid"/>
          </a:ln>
        </c:spPr>
        <c:txPr>
          <a:bodyPr rot="0" vert="horz"/>
          <a:lstStyle/>
          <a:p>
            <a:pPr>
              <a:defRPr sz="1200" b="1">
                <a:latin typeface="Arial" pitchFamily="34" charset="0"/>
                <a:cs typeface="Arial" pitchFamily="34" charset="0"/>
              </a:defRPr>
            </a:pPr>
            <a:endParaRPr lang="en-US"/>
          </a:p>
        </c:txPr>
        <c:crossAx val="83836288"/>
        <c:crosses val="autoZero"/>
        <c:auto val="1"/>
        <c:lblAlgn val="ctr"/>
        <c:lblOffset val="100"/>
        <c:tickLblSkip val="1"/>
        <c:tickMarkSkip val="1"/>
        <c:noMultiLvlLbl val="0"/>
      </c:catAx>
      <c:valAx>
        <c:axId val="83836288"/>
        <c:scaling>
          <c:orientation val="minMax"/>
          <c:min val="0"/>
        </c:scaling>
        <c:delete val="0"/>
        <c:axPos val="b"/>
        <c:majorGridlines>
          <c:spPr>
            <a:ln>
              <a:solidFill>
                <a:srgbClr val="D8D8D8"/>
              </a:solidFill>
              <a:prstDash val="solid"/>
              <a:round/>
            </a:ln>
          </c:spPr>
        </c:majorGridlines>
        <c:numFmt formatCode="0%" sourceLinked="1"/>
        <c:majorTickMark val="out"/>
        <c:minorTickMark val="none"/>
        <c:tickLblPos val="nextTo"/>
        <c:spPr>
          <a:ln w="3989">
            <a:solidFill>
              <a:schemeClr val="tx1"/>
            </a:solidFill>
            <a:prstDash val="solid"/>
          </a:ln>
        </c:spPr>
        <c:txPr>
          <a:bodyPr rot="0" vert="horz"/>
          <a:lstStyle/>
          <a:p>
            <a:pPr>
              <a:defRPr sz="1400" b="1">
                <a:latin typeface="Arial" pitchFamily="34" charset="0"/>
                <a:cs typeface="Arial" pitchFamily="34" charset="0"/>
              </a:defRPr>
            </a:pPr>
            <a:endParaRPr lang="en-US"/>
          </a:p>
        </c:txPr>
        <c:crossAx val="83834752"/>
        <c:crosses val="max"/>
        <c:crossBetween val="between"/>
      </c:valAx>
      <c:spPr>
        <a:noFill/>
        <a:ln w="3989">
          <a:noFill/>
          <a:prstDash val="solid"/>
        </a:ln>
      </c:spPr>
    </c:plotArea>
    <c:legend>
      <c:legendPos val="b"/>
      <c:overlay val="0"/>
      <c:spPr>
        <a:ln>
          <a:noFill/>
          <a:round/>
        </a:ln>
        <a:effectLst/>
      </c:sp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Total</c:v>
                </c:pt>
              </c:strCache>
            </c:strRef>
          </c:tx>
          <c:invertIfNegative val="0"/>
          <c:dLbls>
            <c:dLbl>
              <c:idx val="0"/>
              <c:tx>
                <c:rich>
                  <a:bodyPr/>
                  <a:lstStyle/>
                  <a:p>
                    <a:r>
                      <a:rPr lang="en-IN"/>
                      <a:t>18%</a:t>
                    </a:r>
                  </a:p>
                </c:rich>
              </c:tx>
              <c:showLegendKey val="0"/>
              <c:showVal val="0"/>
              <c:showCatName val="0"/>
              <c:showSerName val="0"/>
              <c:showPercent val="0"/>
              <c:showBubbleSize val="0"/>
            </c:dLbl>
            <c:dLbl>
              <c:idx val="1"/>
              <c:tx>
                <c:rich>
                  <a:bodyPr/>
                  <a:lstStyle/>
                  <a:p>
                    <a:r>
                      <a:rPr lang="en-IN"/>
                      <a:t>15%</a:t>
                    </a:r>
                  </a:p>
                </c:rich>
              </c:tx>
              <c:showLegendKey val="0"/>
              <c:showVal val="0"/>
              <c:showCatName val="0"/>
              <c:showSerName val="0"/>
              <c:showPercent val="0"/>
              <c:showBubbleSize val="0"/>
            </c:dLbl>
            <c:dLbl>
              <c:idx val="2"/>
              <c:tx>
                <c:rich>
                  <a:bodyPr/>
                  <a:lstStyle/>
                  <a:p>
                    <a:r>
                      <a:rPr lang="en-IN"/>
                      <a:t>14%</a:t>
                    </a:r>
                  </a:p>
                </c:rich>
              </c:tx>
              <c:showLegendKey val="0"/>
              <c:showVal val="0"/>
              <c:showCatName val="0"/>
              <c:showSerName val="0"/>
              <c:showPercent val="0"/>
              <c:showBubbleSize val="0"/>
            </c:dLbl>
            <c:dLbl>
              <c:idx val="3"/>
              <c:tx>
                <c:rich>
                  <a:bodyPr/>
                  <a:lstStyle/>
                  <a:p>
                    <a:r>
                      <a:rPr lang="en-IN"/>
                      <a:t>13%</a:t>
                    </a:r>
                  </a:p>
                </c:rich>
              </c:tx>
              <c:showLegendKey val="0"/>
              <c:showVal val="0"/>
              <c:showCatName val="0"/>
              <c:showSerName val="0"/>
              <c:showPercent val="0"/>
              <c:showBubbleSize val="0"/>
            </c:dLbl>
            <c:dLbl>
              <c:idx val="4"/>
              <c:tx>
                <c:rich>
                  <a:bodyPr/>
                  <a:lstStyle/>
                  <a:p>
                    <a:r>
                      <a:rPr lang="en-IN"/>
                      <a:t>12%</a:t>
                    </a:r>
                  </a:p>
                </c:rich>
              </c:tx>
              <c:showLegendKey val="0"/>
              <c:showVal val="0"/>
              <c:showCatName val="0"/>
              <c:showSerName val="0"/>
              <c:showPercent val="0"/>
              <c:showBubbleSize val="0"/>
            </c:dLbl>
            <c:dLbl>
              <c:idx val="5"/>
              <c:tx>
                <c:rich>
                  <a:bodyPr/>
                  <a:lstStyle/>
                  <a:p>
                    <a:r>
                      <a:rPr lang="en-IN"/>
                      <a:t>11%</a:t>
                    </a:r>
                  </a:p>
                </c:rich>
              </c:tx>
              <c:showLegendKey val="0"/>
              <c:showVal val="0"/>
              <c:showCatName val="0"/>
              <c:showSerName val="0"/>
              <c:showPercent val="0"/>
              <c:showBubbleSize val="0"/>
            </c:dLbl>
            <c:dLbl>
              <c:idx val="6"/>
              <c:tx>
                <c:rich>
                  <a:bodyPr/>
                  <a:lstStyle/>
                  <a:p>
                    <a:r>
                      <a:rPr lang="en-IN"/>
                      <a:t>7%</a:t>
                    </a:r>
                  </a:p>
                </c:rich>
              </c:tx>
              <c:showLegendKey val="0"/>
              <c:showVal val="0"/>
              <c:showCatName val="0"/>
              <c:showSerName val="0"/>
              <c:showPercent val="0"/>
              <c:showBubbleSize val="0"/>
            </c:dLbl>
            <c:dLbl>
              <c:idx val="7"/>
              <c:tx>
                <c:rich>
                  <a:bodyPr/>
                  <a:lstStyle/>
                  <a:p>
                    <a:r>
                      <a:rPr lang="en-IN"/>
                      <a:t>5%</a:t>
                    </a:r>
                  </a:p>
                </c:rich>
              </c:tx>
              <c:showLegendKey val="0"/>
              <c:showVal val="0"/>
              <c:showCatName val="0"/>
              <c:showSerName val="0"/>
              <c:showPercent val="0"/>
              <c:showBubbleSize val="0"/>
            </c:dLbl>
            <c:dLbl>
              <c:idx val="8"/>
              <c:tx>
                <c:rich>
                  <a:bodyPr/>
                  <a:lstStyle/>
                  <a:p>
                    <a:r>
                      <a:rPr lang="en-IN"/>
                      <a:t>3%</a:t>
                    </a:r>
                  </a:p>
                </c:rich>
              </c:tx>
              <c:showLegendKey val="0"/>
              <c:showVal val="0"/>
              <c:showCatName val="0"/>
              <c:showSerName val="0"/>
              <c:showPercent val="0"/>
              <c:showBubbleSize val="0"/>
            </c:dLbl>
            <c:dLbl>
              <c:idx val="9"/>
              <c:tx>
                <c:rich>
                  <a:bodyPr/>
                  <a:lstStyle/>
                  <a:p>
                    <a:r>
                      <a:rPr lang="en-IN"/>
                      <a:t>1%</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Sheet1!$B$2:$B$11</c:f>
              <c:strCache>
                <c:ptCount val="10"/>
                <c:pt idx="0">
                  <c:v>Fully integrated IT Service and Asset Management product</c:v>
                </c:pt>
                <c:pt idx="1">
                  <c:v>IT project and portfolio management features</c:v>
                </c:pt>
                <c:pt idx="2">
                  <c:v>Improved customization capabilities</c:v>
                </c:pt>
                <c:pt idx="3">
                  <c:v>Analytics</c:v>
                </c:pt>
                <c:pt idx="4">
                  <c:v>More advanced levels of automation</c:v>
                </c:pt>
                <c:pt idx="5">
                  <c:v>Cloud-non-cloud service provisioning</c:v>
                </c:pt>
                <c:pt idx="6">
                  <c:v>Integrated non-IT features (HR, facilities, fleet management, e.g.)</c:v>
                </c:pt>
                <c:pt idx="7">
                  <c:v>Social network features</c:v>
                </c:pt>
                <c:pt idx="8">
                  <c:v>Integrated with back office financials</c:v>
                </c:pt>
                <c:pt idx="9">
                  <c:v>Other (Please specify)</c:v>
                </c:pt>
              </c:strCache>
            </c:strRef>
          </c:cat>
          <c:val>
            <c:numRef>
              <c:f>Sheet1!$C$2:$C$11</c:f>
              <c:numCache>
                <c:formatCode>0%</c:formatCode>
                <c:ptCount val="10"/>
                <c:pt idx="0">
                  <c:v>0.18000000000000024</c:v>
                </c:pt>
                <c:pt idx="1">
                  <c:v>0.15000000000000024</c:v>
                </c:pt>
                <c:pt idx="2">
                  <c:v>0.14000000000000001</c:v>
                </c:pt>
                <c:pt idx="3">
                  <c:v>0.13</c:v>
                </c:pt>
                <c:pt idx="4">
                  <c:v>0.12000000000000002</c:v>
                </c:pt>
                <c:pt idx="5">
                  <c:v>0.11</c:v>
                </c:pt>
                <c:pt idx="6">
                  <c:v>7.0000000000000021E-2</c:v>
                </c:pt>
                <c:pt idx="7">
                  <c:v>0.05</c:v>
                </c:pt>
                <c:pt idx="8">
                  <c:v>3.0000000000000002E-2</c:v>
                </c:pt>
                <c:pt idx="9">
                  <c:v>1.0000000000000005E-2</c:v>
                </c:pt>
              </c:numCache>
            </c:numRef>
          </c:val>
        </c:ser>
        <c:ser>
          <c:idx val="1"/>
          <c:order val="1"/>
          <c:tx>
            <c:strRef>
              <c:f>Sheet1!$D$1</c:f>
              <c:strCache>
                <c:ptCount val="1"/>
                <c:pt idx="0">
                  <c:v>North America</c:v>
                </c:pt>
              </c:strCache>
            </c:strRef>
          </c:tx>
          <c:invertIfNegative val="0"/>
          <c:dLbls>
            <c:dLbl>
              <c:idx val="0"/>
              <c:tx>
                <c:rich>
                  <a:bodyPr/>
                  <a:lstStyle/>
                  <a:p>
                    <a:r>
                      <a:rPr/>
                      <a:t>19%</a:t>
                    </a:r>
                  </a:p>
                </c:rich>
              </c:tx>
              <c:showLegendKey val="0"/>
              <c:showVal val="0"/>
              <c:showCatName val="0"/>
              <c:showSerName val="0"/>
              <c:showPercent val="0"/>
              <c:showBubbleSize val="0"/>
            </c:dLbl>
            <c:dLbl>
              <c:idx val="1"/>
              <c:tx>
                <c:rich>
                  <a:bodyPr/>
                  <a:lstStyle/>
                  <a:p>
                    <a:r>
                      <a:rPr/>
                      <a:t>18%</a:t>
                    </a:r>
                  </a:p>
                </c:rich>
              </c:tx>
              <c:showLegendKey val="0"/>
              <c:showVal val="0"/>
              <c:showCatName val="0"/>
              <c:showSerName val="0"/>
              <c:showPercent val="0"/>
              <c:showBubbleSize val="0"/>
            </c:dLbl>
            <c:dLbl>
              <c:idx val="2"/>
              <c:tx>
                <c:rich>
                  <a:bodyPr/>
                  <a:lstStyle/>
                  <a:p>
                    <a:r>
                      <a:rPr/>
                      <a:t>11%</a:t>
                    </a:r>
                  </a:p>
                </c:rich>
              </c:tx>
              <c:showLegendKey val="0"/>
              <c:showVal val="0"/>
              <c:showCatName val="0"/>
              <c:showSerName val="0"/>
              <c:showPercent val="0"/>
              <c:showBubbleSize val="0"/>
            </c:dLbl>
            <c:dLbl>
              <c:idx val="3"/>
              <c:tx>
                <c:rich>
                  <a:bodyPr/>
                  <a:lstStyle/>
                  <a:p>
                    <a:r>
                      <a:rPr/>
                      <a:t>14%</a:t>
                    </a:r>
                  </a:p>
                </c:rich>
              </c:tx>
              <c:showLegendKey val="0"/>
              <c:showVal val="0"/>
              <c:showCatName val="0"/>
              <c:showSerName val="0"/>
              <c:showPercent val="0"/>
              <c:showBubbleSize val="0"/>
            </c:dLbl>
            <c:dLbl>
              <c:idx val="4"/>
              <c:tx>
                <c:rich>
                  <a:bodyPr/>
                  <a:lstStyle/>
                  <a:p>
                    <a:r>
                      <a:rPr/>
                      <a:t>11%</a:t>
                    </a:r>
                  </a:p>
                </c:rich>
              </c:tx>
              <c:showLegendKey val="0"/>
              <c:showVal val="0"/>
              <c:showCatName val="0"/>
              <c:showSerName val="0"/>
              <c:showPercent val="0"/>
              <c:showBubbleSize val="0"/>
            </c:dLbl>
            <c:dLbl>
              <c:idx val="5"/>
              <c:tx>
                <c:rich>
                  <a:bodyPr/>
                  <a:lstStyle/>
                  <a:p>
                    <a:r>
                      <a:rPr/>
                      <a:t>14%</a:t>
                    </a:r>
                  </a:p>
                </c:rich>
              </c:tx>
              <c:showLegendKey val="0"/>
              <c:showVal val="0"/>
              <c:showCatName val="0"/>
              <c:showSerName val="0"/>
              <c:showPercent val="0"/>
              <c:showBubbleSize val="0"/>
            </c:dLbl>
            <c:dLbl>
              <c:idx val="6"/>
              <c:tx>
                <c:rich>
                  <a:bodyPr/>
                  <a:lstStyle/>
                  <a:p>
                    <a:r>
                      <a:rPr/>
                      <a:t>5%</a:t>
                    </a:r>
                  </a:p>
                </c:rich>
              </c:tx>
              <c:showLegendKey val="0"/>
              <c:showVal val="0"/>
              <c:showCatName val="0"/>
              <c:showSerName val="0"/>
              <c:showPercent val="0"/>
              <c:showBubbleSize val="0"/>
            </c:dLbl>
            <c:dLbl>
              <c:idx val="7"/>
              <c:tx>
                <c:rich>
                  <a:bodyPr/>
                  <a:lstStyle/>
                  <a:p>
                    <a:r>
                      <a:rPr/>
                      <a:t>3%</a:t>
                    </a:r>
                  </a:p>
                </c:rich>
              </c:tx>
              <c:showLegendKey val="0"/>
              <c:showVal val="0"/>
              <c:showCatName val="0"/>
              <c:showSerName val="0"/>
              <c:showPercent val="0"/>
              <c:showBubbleSize val="0"/>
            </c:dLbl>
            <c:dLbl>
              <c:idx val="8"/>
              <c:tx>
                <c:rich>
                  <a:bodyPr/>
                  <a:lstStyle/>
                  <a:p>
                    <a:r>
                      <a:rPr/>
                      <a:t>3%</a:t>
                    </a:r>
                  </a:p>
                </c:rich>
              </c:tx>
              <c:showLegendKey val="0"/>
              <c:showVal val="0"/>
              <c:showCatName val="0"/>
              <c:showSerName val="0"/>
              <c:showPercent val="0"/>
              <c:showBubbleSize val="0"/>
            </c:dLbl>
            <c:dLbl>
              <c:idx val="9"/>
              <c:tx>
                <c:rich>
                  <a:bodyPr/>
                  <a:lstStyle/>
                  <a:p>
                    <a:r>
                      <a:rPr/>
                      <a:t>1%</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Sheet1!$B$2:$B$11</c:f>
              <c:strCache>
                <c:ptCount val="10"/>
                <c:pt idx="0">
                  <c:v>Fully integrated IT Service and Asset Management product</c:v>
                </c:pt>
                <c:pt idx="1">
                  <c:v>IT project and portfolio management features</c:v>
                </c:pt>
                <c:pt idx="2">
                  <c:v>Improved customization capabilities</c:v>
                </c:pt>
                <c:pt idx="3">
                  <c:v>Analytics</c:v>
                </c:pt>
                <c:pt idx="4">
                  <c:v>More advanced levels of automation</c:v>
                </c:pt>
                <c:pt idx="5">
                  <c:v>Cloud-non-cloud service provisioning</c:v>
                </c:pt>
                <c:pt idx="6">
                  <c:v>Integrated non-IT features (HR, facilities, fleet management, e.g.)</c:v>
                </c:pt>
                <c:pt idx="7">
                  <c:v>Social network features</c:v>
                </c:pt>
                <c:pt idx="8">
                  <c:v>Integrated with back office financials</c:v>
                </c:pt>
                <c:pt idx="9">
                  <c:v>Other (Please specify)</c:v>
                </c:pt>
              </c:strCache>
            </c:strRef>
          </c:cat>
          <c:val>
            <c:numRef>
              <c:f>Sheet1!$D$2:$D$11</c:f>
            </c:numRef>
          </c:val>
        </c:ser>
        <c:ser>
          <c:idx val="2"/>
          <c:order val="2"/>
          <c:tx>
            <c:strRef>
              <c:f>Sheet1!$E$1</c:f>
              <c:strCache>
                <c:ptCount val="1"/>
                <c:pt idx="0">
                  <c:v>Europe-Middle East-Africa (EMEA)</c:v>
                </c:pt>
              </c:strCache>
            </c:strRef>
          </c:tx>
          <c:invertIfNegative val="0"/>
          <c:dLbls>
            <c:dLbl>
              <c:idx val="0"/>
              <c:tx>
                <c:rich>
                  <a:bodyPr/>
                  <a:lstStyle/>
                  <a:p>
                    <a:r>
                      <a:rPr/>
                      <a:t>17%</a:t>
                    </a:r>
                  </a:p>
                </c:rich>
              </c:tx>
              <c:showLegendKey val="0"/>
              <c:showVal val="0"/>
              <c:showCatName val="0"/>
              <c:showSerName val="0"/>
              <c:showPercent val="0"/>
              <c:showBubbleSize val="0"/>
            </c:dLbl>
            <c:dLbl>
              <c:idx val="1"/>
              <c:tx>
                <c:rich>
                  <a:bodyPr/>
                  <a:lstStyle/>
                  <a:p>
                    <a:r>
                      <a:rPr/>
                      <a:t>13%</a:t>
                    </a:r>
                  </a:p>
                </c:rich>
              </c:tx>
              <c:showLegendKey val="0"/>
              <c:showVal val="0"/>
              <c:showCatName val="0"/>
              <c:showSerName val="0"/>
              <c:showPercent val="0"/>
              <c:showBubbleSize val="0"/>
            </c:dLbl>
            <c:dLbl>
              <c:idx val="2"/>
              <c:tx>
                <c:rich>
                  <a:bodyPr/>
                  <a:lstStyle/>
                  <a:p>
                    <a:r>
                      <a:rPr/>
                      <a:t>17%</a:t>
                    </a:r>
                  </a:p>
                </c:rich>
              </c:tx>
              <c:showLegendKey val="0"/>
              <c:showVal val="0"/>
              <c:showCatName val="0"/>
              <c:showSerName val="0"/>
              <c:showPercent val="0"/>
              <c:showBubbleSize val="0"/>
            </c:dLbl>
            <c:dLbl>
              <c:idx val="3"/>
              <c:tx>
                <c:rich>
                  <a:bodyPr/>
                  <a:lstStyle/>
                  <a:p>
                    <a:r>
                      <a:rPr/>
                      <a:t>12%</a:t>
                    </a:r>
                  </a:p>
                </c:rich>
              </c:tx>
              <c:showLegendKey val="0"/>
              <c:showVal val="0"/>
              <c:showCatName val="0"/>
              <c:showSerName val="0"/>
              <c:showPercent val="0"/>
              <c:showBubbleSize val="0"/>
            </c:dLbl>
            <c:dLbl>
              <c:idx val="4"/>
              <c:tx>
                <c:rich>
                  <a:bodyPr/>
                  <a:lstStyle/>
                  <a:p>
                    <a:r>
                      <a:rPr/>
                      <a:t>13%</a:t>
                    </a:r>
                  </a:p>
                </c:rich>
              </c:tx>
              <c:showLegendKey val="0"/>
              <c:showVal val="0"/>
              <c:showCatName val="0"/>
              <c:showSerName val="0"/>
              <c:showPercent val="0"/>
              <c:showBubbleSize val="0"/>
            </c:dLbl>
            <c:dLbl>
              <c:idx val="5"/>
              <c:tx>
                <c:rich>
                  <a:bodyPr/>
                  <a:lstStyle/>
                  <a:p>
                    <a:r>
                      <a:rPr/>
                      <a:t>8%</a:t>
                    </a:r>
                  </a:p>
                </c:rich>
              </c:tx>
              <c:showLegendKey val="0"/>
              <c:showVal val="0"/>
              <c:showCatName val="0"/>
              <c:showSerName val="0"/>
              <c:showPercent val="0"/>
              <c:showBubbleSize val="0"/>
            </c:dLbl>
            <c:dLbl>
              <c:idx val="6"/>
              <c:tx>
                <c:rich>
                  <a:bodyPr/>
                  <a:lstStyle/>
                  <a:p>
                    <a:r>
                      <a:rPr/>
                      <a:t>9%</a:t>
                    </a:r>
                  </a:p>
                </c:rich>
              </c:tx>
              <c:showLegendKey val="0"/>
              <c:showVal val="0"/>
              <c:showCatName val="0"/>
              <c:showSerName val="0"/>
              <c:showPercent val="0"/>
              <c:showBubbleSize val="0"/>
            </c:dLbl>
            <c:dLbl>
              <c:idx val="7"/>
              <c:tx>
                <c:rich>
                  <a:bodyPr/>
                  <a:lstStyle/>
                  <a:p>
                    <a:r>
                      <a:rPr/>
                      <a:t>7%</a:t>
                    </a:r>
                  </a:p>
                </c:rich>
              </c:tx>
              <c:showLegendKey val="0"/>
              <c:showVal val="0"/>
              <c:showCatName val="0"/>
              <c:showSerName val="0"/>
              <c:showPercent val="0"/>
              <c:showBubbleSize val="0"/>
            </c:dLbl>
            <c:dLbl>
              <c:idx val="8"/>
              <c:tx>
                <c:rich>
                  <a:bodyPr/>
                  <a:lstStyle/>
                  <a:p>
                    <a:r>
                      <a:rPr/>
                      <a:t>3%</a:t>
                    </a:r>
                  </a:p>
                </c:rich>
              </c:tx>
              <c:showLegendKey val="0"/>
              <c:showVal val="0"/>
              <c:showCatName val="0"/>
              <c:showSerName val="0"/>
              <c:showPercent val="0"/>
              <c:showBubbleSize val="0"/>
            </c:dLbl>
            <c:dLbl>
              <c:idx val="9"/>
              <c:tx>
                <c:rich>
                  <a:bodyPr/>
                  <a:lstStyle/>
                  <a:p>
                    <a:r>
                      <a:rPr/>
                      <a:t>1%</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Sheet1!$B$2:$B$11</c:f>
              <c:strCache>
                <c:ptCount val="10"/>
                <c:pt idx="0">
                  <c:v>Fully integrated IT Service and Asset Management product</c:v>
                </c:pt>
                <c:pt idx="1">
                  <c:v>IT project and portfolio management features</c:v>
                </c:pt>
                <c:pt idx="2">
                  <c:v>Improved customization capabilities</c:v>
                </c:pt>
                <c:pt idx="3">
                  <c:v>Analytics</c:v>
                </c:pt>
                <c:pt idx="4">
                  <c:v>More advanced levels of automation</c:v>
                </c:pt>
                <c:pt idx="5">
                  <c:v>Cloud-non-cloud service provisioning</c:v>
                </c:pt>
                <c:pt idx="6">
                  <c:v>Integrated non-IT features (HR, facilities, fleet management, e.g.)</c:v>
                </c:pt>
                <c:pt idx="7">
                  <c:v>Social network features</c:v>
                </c:pt>
                <c:pt idx="8">
                  <c:v>Integrated with back office financials</c:v>
                </c:pt>
                <c:pt idx="9">
                  <c:v>Other (Please specify)</c:v>
                </c:pt>
              </c:strCache>
            </c:strRef>
          </c:cat>
          <c:val>
            <c:numRef>
              <c:f>Sheet1!$E$2:$E$11</c:f>
            </c:numRef>
          </c:val>
        </c:ser>
        <c:dLbls>
          <c:showLegendKey val="0"/>
          <c:showVal val="0"/>
          <c:showCatName val="0"/>
          <c:showSerName val="0"/>
          <c:showPercent val="0"/>
          <c:showBubbleSize val="0"/>
        </c:dLbls>
        <c:gapWidth val="100"/>
        <c:axId val="83657088"/>
        <c:axId val="83658624"/>
      </c:barChart>
      <c:catAx>
        <c:axId val="83657088"/>
        <c:scaling>
          <c:orientation val="maxMin"/>
        </c:scaling>
        <c:delete val="0"/>
        <c:axPos val="l"/>
        <c:numFmt formatCode="General" sourceLinked="1"/>
        <c:majorTickMark val="out"/>
        <c:minorTickMark val="none"/>
        <c:tickLblPos val="nextTo"/>
        <c:spPr>
          <a:ln w="3989">
            <a:solidFill>
              <a:schemeClr val="tx1"/>
            </a:solidFill>
            <a:prstDash val="solid"/>
          </a:ln>
        </c:spPr>
        <c:txPr>
          <a:bodyPr rot="0" vert="horz"/>
          <a:lstStyle/>
          <a:p>
            <a:pPr>
              <a:defRPr sz="1200" b="1">
                <a:latin typeface="Arial" pitchFamily="34" charset="0"/>
                <a:cs typeface="Arial" pitchFamily="34" charset="0"/>
              </a:defRPr>
            </a:pPr>
            <a:endParaRPr lang="en-US"/>
          </a:p>
        </c:txPr>
        <c:crossAx val="83658624"/>
        <c:crosses val="autoZero"/>
        <c:auto val="1"/>
        <c:lblAlgn val="ctr"/>
        <c:lblOffset val="100"/>
        <c:tickLblSkip val="1"/>
        <c:tickMarkSkip val="1"/>
        <c:noMultiLvlLbl val="0"/>
      </c:catAx>
      <c:valAx>
        <c:axId val="83658624"/>
        <c:scaling>
          <c:orientation val="minMax"/>
          <c:min val="0"/>
        </c:scaling>
        <c:delete val="0"/>
        <c:axPos val="b"/>
        <c:majorGridlines>
          <c:spPr>
            <a:ln>
              <a:solidFill>
                <a:srgbClr val="D8D8D8"/>
              </a:solidFill>
              <a:prstDash val="solid"/>
              <a:round/>
            </a:ln>
          </c:spPr>
        </c:majorGridlines>
        <c:numFmt formatCode="0%" sourceLinked="1"/>
        <c:majorTickMark val="out"/>
        <c:minorTickMark val="none"/>
        <c:tickLblPos val="nextTo"/>
        <c:spPr>
          <a:ln w="3989">
            <a:solidFill>
              <a:schemeClr val="tx1"/>
            </a:solidFill>
            <a:prstDash val="solid"/>
          </a:ln>
        </c:spPr>
        <c:txPr>
          <a:bodyPr rot="0" vert="horz"/>
          <a:lstStyle/>
          <a:p>
            <a:pPr>
              <a:defRPr sz="1400" b="1">
                <a:latin typeface="Arial" pitchFamily="34" charset="0"/>
                <a:cs typeface="Arial" pitchFamily="34" charset="0"/>
              </a:defRPr>
            </a:pPr>
            <a:endParaRPr lang="en-US"/>
          </a:p>
        </c:txPr>
        <c:crossAx val="83657088"/>
        <c:crosses val="max"/>
        <c:crossBetween val="between"/>
      </c:valAx>
      <c:spPr>
        <a:noFill/>
        <a:ln w="3989">
          <a:noFill/>
          <a:prstDash val="solid"/>
        </a:ln>
      </c:spPr>
    </c:plotArea>
    <c:legend>
      <c:legendPos val="b"/>
      <c:overlay val="0"/>
      <c:spPr>
        <a:ln>
          <a:noFill/>
          <a:round/>
        </a:ln>
        <a:effectLst/>
      </c:sp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Total</c:v>
                </c:pt>
              </c:strCache>
            </c:strRef>
          </c:tx>
          <c:invertIfNegative val="0"/>
          <c:dLbls>
            <c:dLbl>
              <c:idx val="0"/>
              <c:tx>
                <c:rich>
                  <a:bodyPr/>
                  <a:lstStyle/>
                  <a:p>
                    <a:r>
                      <a:rPr lang="en-IN"/>
                      <a:t>43%</a:t>
                    </a:r>
                  </a:p>
                </c:rich>
              </c:tx>
              <c:showLegendKey val="0"/>
              <c:showVal val="0"/>
              <c:showCatName val="0"/>
              <c:showSerName val="0"/>
              <c:showPercent val="0"/>
              <c:showBubbleSize val="0"/>
            </c:dLbl>
            <c:dLbl>
              <c:idx val="1"/>
              <c:tx>
                <c:rich>
                  <a:bodyPr/>
                  <a:lstStyle/>
                  <a:p>
                    <a:r>
                      <a:rPr lang="en-IN"/>
                      <a:t>34%</a:t>
                    </a:r>
                  </a:p>
                </c:rich>
              </c:tx>
              <c:showLegendKey val="0"/>
              <c:showVal val="0"/>
              <c:showCatName val="0"/>
              <c:showSerName val="0"/>
              <c:showPercent val="0"/>
              <c:showBubbleSize val="0"/>
            </c:dLbl>
            <c:dLbl>
              <c:idx val="2"/>
              <c:tx>
                <c:rich>
                  <a:bodyPr/>
                  <a:lstStyle/>
                  <a:p>
                    <a:r>
                      <a:rPr lang="en-IN"/>
                      <a:t>32%</a:t>
                    </a:r>
                  </a:p>
                </c:rich>
              </c:tx>
              <c:showLegendKey val="0"/>
              <c:showVal val="0"/>
              <c:showCatName val="0"/>
              <c:showSerName val="0"/>
              <c:showPercent val="0"/>
              <c:showBubbleSize val="0"/>
            </c:dLbl>
            <c:dLbl>
              <c:idx val="3"/>
              <c:tx>
                <c:rich>
                  <a:bodyPr/>
                  <a:lstStyle/>
                  <a:p>
                    <a:r>
                      <a:rPr lang="en-IN"/>
                      <a:t>21%</a:t>
                    </a:r>
                  </a:p>
                </c:rich>
              </c:tx>
              <c:showLegendKey val="0"/>
              <c:showVal val="0"/>
              <c:showCatName val="0"/>
              <c:showSerName val="0"/>
              <c:showPercent val="0"/>
              <c:showBubbleSize val="0"/>
            </c:dLbl>
            <c:dLbl>
              <c:idx val="4"/>
              <c:tx>
                <c:rich>
                  <a:bodyPr/>
                  <a:lstStyle/>
                  <a:p>
                    <a:r>
                      <a:rPr lang="en-IN"/>
                      <a:t>19%</a:t>
                    </a:r>
                  </a:p>
                </c:rich>
              </c:tx>
              <c:showLegendKey val="0"/>
              <c:showVal val="0"/>
              <c:showCatName val="0"/>
              <c:showSerName val="0"/>
              <c:showPercent val="0"/>
              <c:showBubbleSize val="0"/>
            </c:dLbl>
            <c:dLbl>
              <c:idx val="5"/>
              <c:tx>
                <c:rich>
                  <a:bodyPr/>
                  <a:lstStyle/>
                  <a:p>
                    <a:r>
                      <a:rPr lang="en-IN"/>
                      <a:t>17%</a:t>
                    </a:r>
                  </a:p>
                </c:rich>
              </c:tx>
              <c:showLegendKey val="0"/>
              <c:showVal val="0"/>
              <c:showCatName val="0"/>
              <c:showSerName val="0"/>
              <c:showPercent val="0"/>
              <c:showBubbleSize val="0"/>
            </c:dLbl>
            <c:dLbl>
              <c:idx val="6"/>
              <c:tx>
                <c:rich>
                  <a:bodyPr/>
                  <a:lstStyle/>
                  <a:p>
                    <a:r>
                      <a:rPr lang="en-IN"/>
                      <a:t>17%</a:t>
                    </a:r>
                  </a:p>
                </c:rich>
              </c:tx>
              <c:showLegendKey val="0"/>
              <c:showVal val="0"/>
              <c:showCatName val="0"/>
              <c:showSerName val="0"/>
              <c:showPercent val="0"/>
              <c:showBubbleSize val="0"/>
            </c:dLbl>
            <c:dLbl>
              <c:idx val="7"/>
              <c:tx>
                <c:rich>
                  <a:bodyPr/>
                  <a:lstStyle/>
                  <a:p>
                    <a:r>
                      <a:rPr lang="en-IN"/>
                      <a:t>16%</a:t>
                    </a:r>
                  </a:p>
                </c:rich>
              </c:tx>
              <c:showLegendKey val="0"/>
              <c:showVal val="0"/>
              <c:showCatName val="0"/>
              <c:showSerName val="0"/>
              <c:showPercent val="0"/>
              <c:showBubbleSize val="0"/>
            </c:dLbl>
            <c:dLbl>
              <c:idx val="8"/>
              <c:tx>
                <c:rich>
                  <a:bodyPr/>
                  <a:lstStyle/>
                  <a:p>
                    <a:r>
                      <a:rPr lang="en-IN"/>
                      <a:t>1%</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Sheet1!$B$2:$B$10</c:f>
              <c:strCache>
                <c:ptCount val="9"/>
                <c:pt idx="0">
                  <c:v>Enhanced support/ visibility into user experience and end-user problems</c:v>
                </c:pt>
                <c:pt idx="1">
                  <c:v>Better visualization/control of work in progress</c:v>
                </c:pt>
                <c:pt idx="2">
                  <c:v>Enhanced levels of process automation </c:v>
                </c:pt>
                <c:pt idx="3">
                  <c:v>Enhanced project management capabilities </c:v>
                </c:pt>
                <c:pt idx="4">
                  <c:v>More effective use of CMDB/CMS </c:v>
                </c:pt>
                <c:pt idx="5">
                  <c:v>Enhanced analytics for project and financial planning</c:v>
                </c:pt>
                <c:pt idx="6">
                  <c:v>Service catalog (internal services only)</c:v>
                </c:pt>
                <c:pt idx="7">
                  <c:v>Service catalog (internal/external-cloud services)</c:v>
                </c:pt>
                <c:pt idx="8">
                  <c:v>Other (Please specify)</c:v>
                </c:pt>
              </c:strCache>
            </c:strRef>
          </c:cat>
          <c:val>
            <c:numRef>
              <c:f>Sheet1!$C$2:$C$10</c:f>
              <c:numCache>
                <c:formatCode>0%</c:formatCode>
                <c:ptCount val="9"/>
                <c:pt idx="0">
                  <c:v>0.43000000000000038</c:v>
                </c:pt>
                <c:pt idx="1">
                  <c:v>0.34</c:v>
                </c:pt>
                <c:pt idx="2">
                  <c:v>0.32000000000000156</c:v>
                </c:pt>
                <c:pt idx="3">
                  <c:v>0.21000000000000021</c:v>
                </c:pt>
                <c:pt idx="4">
                  <c:v>0.19</c:v>
                </c:pt>
                <c:pt idx="5">
                  <c:v>0.17</c:v>
                </c:pt>
                <c:pt idx="6">
                  <c:v>0.17</c:v>
                </c:pt>
                <c:pt idx="7">
                  <c:v>0.16</c:v>
                </c:pt>
                <c:pt idx="8">
                  <c:v>1.0000000000000005E-2</c:v>
                </c:pt>
              </c:numCache>
            </c:numRef>
          </c:val>
        </c:ser>
        <c:ser>
          <c:idx val="1"/>
          <c:order val="1"/>
          <c:tx>
            <c:strRef>
              <c:f>Sheet1!$D$1</c:f>
              <c:strCache>
                <c:ptCount val="1"/>
                <c:pt idx="0">
                  <c:v>North America</c:v>
                </c:pt>
              </c:strCache>
            </c:strRef>
          </c:tx>
          <c:invertIfNegative val="0"/>
          <c:dLbls>
            <c:dLbl>
              <c:idx val="0"/>
              <c:tx>
                <c:rich>
                  <a:bodyPr/>
                  <a:lstStyle/>
                  <a:p>
                    <a:r>
                      <a:rPr/>
                      <a:t>44%</a:t>
                    </a:r>
                  </a:p>
                </c:rich>
              </c:tx>
              <c:showLegendKey val="0"/>
              <c:showVal val="0"/>
              <c:showCatName val="0"/>
              <c:showSerName val="0"/>
              <c:showPercent val="0"/>
              <c:showBubbleSize val="0"/>
            </c:dLbl>
            <c:dLbl>
              <c:idx val="1"/>
              <c:tx>
                <c:rich>
                  <a:bodyPr/>
                  <a:lstStyle/>
                  <a:p>
                    <a:r>
                      <a:rPr/>
                      <a:t>33%</a:t>
                    </a:r>
                  </a:p>
                </c:rich>
              </c:tx>
              <c:showLegendKey val="0"/>
              <c:showVal val="0"/>
              <c:showCatName val="0"/>
              <c:showSerName val="0"/>
              <c:showPercent val="0"/>
              <c:showBubbleSize val="0"/>
            </c:dLbl>
            <c:dLbl>
              <c:idx val="2"/>
              <c:tx>
                <c:rich>
                  <a:bodyPr/>
                  <a:lstStyle/>
                  <a:p>
                    <a:r>
                      <a:rPr/>
                      <a:t>33%</a:t>
                    </a:r>
                  </a:p>
                </c:rich>
              </c:tx>
              <c:showLegendKey val="0"/>
              <c:showVal val="0"/>
              <c:showCatName val="0"/>
              <c:showSerName val="0"/>
              <c:showPercent val="0"/>
              <c:showBubbleSize val="0"/>
            </c:dLbl>
            <c:dLbl>
              <c:idx val="3"/>
              <c:tx>
                <c:rich>
                  <a:bodyPr/>
                  <a:lstStyle/>
                  <a:p>
                    <a:r>
                      <a:rPr/>
                      <a:t>23%</a:t>
                    </a:r>
                  </a:p>
                </c:rich>
              </c:tx>
              <c:showLegendKey val="0"/>
              <c:showVal val="0"/>
              <c:showCatName val="0"/>
              <c:showSerName val="0"/>
              <c:showPercent val="0"/>
              <c:showBubbleSize val="0"/>
            </c:dLbl>
            <c:dLbl>
              <c:idx val="4"/>
              <c:tx>
                <c:rich>
                  <a:bodyPr/>
                  <a:lstStyle/>
                  <a:p>
                    <a:r>
                      <a:rPr/>
                      <a:t>18%</a:t>
                    </a:r>
                  </a:p>
                </c:rich>
              </c:tx>
              <c:showLegendKey val="0"/>
              <c:showVal val="0"/>
              <c:showCatName val="0"/>
              <c:showSerName val="0"/>
              <c:showPercent val="0"/>
              <c:showBubbleSize val="0"/>
            </c:dLbl>
            <c:dLbl>
              <c:idx val="5"/>
              <c:tx>
                <c:rich>
                  <a:bodyPr/>
                  <a:lstStyle/>
                  <a:p>
                    <a:r>
                      <a:rPr/>
                      <a:t>20%</a:t>
                    </a:r>
                  </a:p>
                </c:rich>
              </c:tx>
              <c:showLegendKey val="0"/>
              <c:showVal val="0"/>
              <c:showCatName val="0"/>
              <c:showSerName val="0"/>
              <c:showPercent val="0"/>
              <c:showBubbleSize val="0"/>
            </c:dLbl>
            <c:dLbl>
              <c:idx val="6"/>
              <c:tx>
                <c:rich>
                  <a:bodyPr/>
                  <a:lstStyle/>
                  <a:p>
                    <a:r>
                      <a:rPr/>
                      <a:t>14%</a:t>
                    </a:r>
                  </a:p>
                </c:rich>
              </c:tx>
              <c:showLegendKey val="0"/>
              <c:showVal val="0"/>
              <c:showCatName val="0"/>
              <c:showSerName val="0"/>
              <c:showPercent val="0"/>
              <c:showBubbleSize val="0"/>
            </c:dLbl>
            <c:dLbl>
              <c:idx val="7"/>
              <c:tx>
                <c:rich>
                  <a:bodyPr/>
                  <a:lstStyle/>
                  <a:p>
                    <a:r>
                      <a:rPr/>
                      <a:t>14%</a:t>
                    </a:r>
                  </a:p>
                </c:rich>
              </c:tx>
              <c:showLegendKey val="0"/>
              <c:showVal val="0"/>
              <c:showCatName val="0"/>
              <c:showSerName val="0"/>
              <c:showPercent val="0"/>
              <c:showBubbleSize val="0"/>
            </c:dLbl>
            <c:dLbl>
              <c:idx val="8"/>
              <c:tx>
                <c:rich>
                  <a:bodyPr/>
                  <a:lstStyle/>
                  <a:p>
                    <a:r>
                      <a:rPr/>
                      <a:t>1%</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Sheet1!$B$2:$B$10</c:f>
              <c:strCache>
                <c:ptCount val="9"/>
                <c:pt idx="0">
                  <c:v>Enhanced support/ visibility into user experience and end-user problems</c:v>
                </c:pt>
                <c:pt idx="1">
                  <c:v>Better visualization/control of work in progress</c:v>
                </c:pt>
                <c:pt idx="2">
                  <c:v>Enhanced levels of process automation </c:v>
                </c:pt>
                <c:pt idx="3">
                  <c:v>Enhanced project management capabilities </c:v>
                </c:pt>
                <c:pt idx="4">
                  <c:v>More effective use of CMDB/CMS </c:v>
                </c:pt>
                <c:pt idx="5">
                  <c:v>Enhanced analytics for project and financial planning</c:v>
                </c:pt>
                <c:pt idx="6">
                  <c:v>Service catalog (internal services only)</c:v>
                </c:pt>
                <c:pt idx="7">
                  <c:v>Service catalog (internal/external-cloud services)</c:v>
                </c:pt>
                <c:pt idx="8">
                  <c:v>Other (Please specify)</c:v>
                </c:pt>
              </c:strCache>
            </c:strRef>
          </c:cat>
          <c:val>
            <c:numRef>
              <c:f>Sheet1!$D$2:$D$10</c:f>
            </c:numRef>
          </c:val>
        </c:ser>
        <c:ser>
          <c:idx val="2"/>
          <c:order val="2"/>
          <c:tx>
            <c:strRef>
              <c:f>Sheet1!$E$1</c:f>
              <c:strCache>
                <c:ptCount val="1"/>
                <c:pt idx="0">
                  <c:v>Europe-Middle East-Africa (EMEA)</c:v>
                </c:pt>
              </c:strCache>
            </c:strRef>
          </c:tx>
          <c:invertIfNegative val="0"/>
          <c:dLbls>
            <c:dLbl>
              <c:idx val="0"/>
              <c:tx>
                <c:rich>
                  <a:bodyPr/>
                  <a:lstStyle/>
                  <a:p>
                    <a:r>
                      <a:rPr/>
                      <a:t>41%</a:t>
                    </a:r>
                  </a:p>
                </c:rich>
              </c:tx>
              <c:showLegendKey val="0"/>
              <c:showVal val="0"/>
              <c:showCatName val="0"/>
              <c:showSerName val="0"/>
              <c:showPercent val="0"/>
              <c:showBubbleSize val="0"/>
            </c:dLbl>
            <c:dLbl>
              <c:idx val="1"/>
              <c:tx>
                <c:rich>
                  <a:bodyPr/>
                  <a:lstStyle/>
                  <a:p>
                    <a:r>
                      <a:rPr/>
                      <a:t>34%</a:t>
                    </a:r>
                  </a:p>
                </c:rich>
              </c:tx>
              <c:showLegendKey val="0"/>
              <c:showVal val="0"/>
              <c:showCatName val="0"/>
              <c:showSerName val="0"/>
              <c:showPercent val="0"/>
              <c:showBubbleSize val="0"/>
            </c:dLbl>
            <c:dLbl>
              <c:idx val="2"/>
              <c:tx>
                <c:rich>
                  <a:bodyPr/>
                  <a:lstStyle/>
                  <a:p>
                    <a:r>
                      <a:rPr/>
                      <a:t>31%</a:t>
                    </a:r>
                  </a:p>
                </c:rich>
              </c:tx>
              <c:showLegendKey val="0"/>
              <c:showVal val="0"/>
              <c:showCatName val="0"/>
              <c:showSerName val="0"/>
              <c:showPercent val="0"/>
              <c:showBubbleSize val="0"/>
            </c:dLbl>
            <c:dLbl>
              <c:idx val="3"/>
              <c:tx>
                <c:rich>
                  <a:bodyPr/>
                  <a:lstStyle/>
                  <a:p>
                    <a:r>
                      <a:rPr/>
                      <a:t>19%</a:t>
                    </a:r>
                  </a:p>
                </c:rich>
              </c:tx>
              <c:showLegendKey val="0"/>
              <c:showVal val="0"/>
              <c:showCatName val="0"/>
              <c:showSerName val="0"/>
              <c:showPercent val="0"/>
              <c:showBubbleSize val="0"/>
            </c:dLbl>
            <c:dLbl>
              <c:idx val="4"/>
              <c:tx>
                <c:rich>
                  <a:bodyPr/>
                  <a:lstStyle/>
                  <a:p>
                    <a:r>
                      <a:rPr/>
                      <a:t>21%</a:t>
                    </a:r>
                  </a:p>
                </c:rich>
              </c:tx>
              <c:showLegendKey val="0"/>
              <c:showVal val="0"/>
              <c:showCatName val="0"/>
              <c:showSerName val="0"/>
              <c:showPercent val="0"/>
              <c:showBubbleSize val="0"/>
            </c:dLbl>
            <c:dLbl>
              <c:idx val="5"/>
              <c:tx>
                <c:rich>
                  <a:bodyPr/>
                  <a:lstStyle/>
                  <a:p>
                    <a:r>
                      <a:rPr/>
                      <a:t>15%</a:t>
                    </a:r>
                  </a:p>
                </c:rich>
              </c:tx>
              <c:showLegendKey val="0"/>
              <c:showVal val="0"/>
              <c:showCatName val="0"/>
              <c:showSerName val="0"/>
              <c:showPercent val="0"/>
              <c:showBubbleSize val="0"/>
            </c:dLbl>
            <c:dLbl>
              <c:idx val="6"/>
              <c:tx>
                <c:rich>
                  <a:bodyPr/>
                  <a:lstStyle/>
                  <a:p>
                    <a:r>
                      <a:rPr/>
                      <a:t>20%</a:t>
                    </a:r>
                  </a:p>
                </c:rich>
              </c:tx>
              <c:showLegendKey val="0"/>
              <c:showVal val="0"/>
              <c:showCatName val="0"/>
              <c:showSerName val="0"/>
              <c:showPercent val="0"/>
              <c:showBubbleSize val="0"/>
            </c:dLbl>
            <c:dLbl>
              <c:idx val="7"/>
              <c:tx>
                <c:rich>
                  <a:bodyPr/>
                  <a:lstStyle/>
                  <a:p>
                    <a:r>
                      <a:rPr/>
                      <a:t>17%</a:t>
                    </a:r>
                  </a:p>
                </c:rich>
              </c:tx>
              <c:showLegendKey val="0"/>
              <c:showVal val="0"/>
              <c:showCatName val="0"/>
              <c:showSerName val="0"/>
              <c:showPercent val="0"/>
              <c:showBubbleSize val="0"/>
            </c:dLbl>
            <c:dLbl>
              <c:idx val="8"/>
              <c:tx>
                <c:rich>
                  <a:bodyPr/>
                  <a:lstStyle/>
                  <a:p>
                    <a:r>
                      <a:rPr/>
                      <a:t>0%</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Sheet1!$B$2:$B$10</c:f>
              <c:strCache>
                <c:ptCount val="9"/>
                <c:pt idx="0">
                  <c:v>Enhanced support/ visibility into user experience and end-user problems</c:v>
                </c:pt>
                <c:pt idx="1">
                  <c:v>Better visualization/control of work in progress</c:v>
                </c:pt>
                <c:pt idx="2">
                  <c:v>Enhanced levels of process automation </c:v>
                </c:pt>
                <c:pt idx="3">
                  <c:v>Enhanced project management capabilities </c:v>
                </c:pt>
                <c:pt idx="4">
                  <c:v>More effective use of CMDB/CMS </c:v>
                </c:pt>
                <c:pt idx="5">
                  <c:v>Enhanced analytics for project and financial planning</c:v>
                </c:pt>
                <c:pt idx="6">
                  <c:v>Service catalog (internal services only)</c:v>
                </c:pt>
                <c:pt idx="7">
                  <c:v>Service catalog (internal/external-cloud services)</c:v>
                </c:pt>
                <c:pt idx="8">
                  <c:v>Other (Please specify)</c:v>
                </c:pt>
              </c:strCache>
            </c:strRef>
          </c:cat>
          <c:val>
            <c:numRef>
              <c:f>Sheet1!$E$2:$E$10</c:f>
            </c:numRef>
          </c:val>
        </c:ser>
        <c:dLbls>
          <c:showLegendKey val="0"/>
          <c:showVal val="0"/>
          <c:showCatName val="0"/>
          <c:showSerName val="0"/>
          <c:showPercent val="0"/>
          <c:showBubbleSize val="0"/>
        </c:dLbls>
        <c:gapWidth val="100"/>
        <c:axId val="86968960"/>
        <c:axId val="87024000"/>
      </c:barChart>
      <c:catAx>
        <c:axId val="86968960"/>
        <c:scaling>
          <c:orientation val="maxMin"/>
        </c:scaling>
        <c:delete val="0"/>
        <c:axPos val="l"/>
        <c:numFmt formatCode="General" sourceLinked="1"/>
        <c:majorTickMark val="out"/>
        <c:minorTickMark val="none"/>
        <c:tickLblPos val="nextTo"/>
        <c:spPr>
          <a:ln w="3989">
            <a:solidFill>
              <a:schemeClr val="tx1"/>
            </a:solidFill>
            <a:prstDash val="solid"/>
          </a:ln>
        </c:spPr>
        <c:txPr>
          <a:bodyPr rot="0" vert="horz"/>
          <a:lstStyle/>
          <a:p>
            <a:pPr>
              <a:defRPr sz="1200" b="1">
                <a:latin typeface="Arial" pitchFamily="34" charset="0"/>
                <a:cs typeface="Arial" pitchFamily="34" charset="0"/>
              </a:defRPr>
            </a:pPr>
            <a:endParaRPr lang="en-US"/>
          </a:p>
        </c:txPr>
        <c:crossAx val="87024000"/>
        <c:crosses val="autoZero"/>
        <c:auto val="1"/>
        <c:lblAlgn val="ctr"/>
        <c:lblOffset val="100"/>
        <c:tickLblSkip val="1"/>
        <c:tickMarkSkip val="1"/>
        <c:noMultiLvlLbl val="0"/>
      </c:catAx>
      <c:valAx>
        <c:axId val="87024000"/>
        <c:scaling>
          <c:orientation val="minMax"/>
          <c:min val="0"/>
        </c:scaling>
        <c:delete val="0"/>
        <c:axPos val="b"/>
        <c:majorGridlines>
          <c:spPr>
            <a:ln>
              <a:solidFill>
                <a:srgbClr val="D8D8D8"/>
              </a:solidFill>
              <a:prstDash val="solid"/>
              <a:round/>
            </a:ln>
          </c:spPr>
        </c:majorGridlines>
        <c:numFmt formatCode="0%" sourceLinked="1"/>
        <c:majorTickMark val="out"/>
        <c:minorTickMark val="none"/>
        <c:tickLblPos val="nextTo"/>
        <c:spPr>
          <a:ln w="3989">
            <a:solidFill>
              <a:schemeClr val="tx1"/>
            </a:solidFill>
            <a:prstDash val="solid"/>
          </a:ln>
        </c:spPr>
        <c:txPr>
          <a:bodyPr rot="0" vert="horz"/>
          <a:lstStyle/>
          <a:p>
            <a:pPr>
              <a:defRPr sz="1400" b="1">
                <a:latin typeface="Arial" pitchFamily="34" charset="0"/>
                <a:cs typeface="Arial" pitchFamily="34" charset="0"/>
              </a:defRPr>
            </a:pPr>
            <a:endParaRPr lang="en-US"/>
          </a:p>
        </c:txPr>
        <c:crossAx val="86968960"/>
        <c:crosses val="max"/>
        <c:crossBetween val="between"/>
      </c:valAx>
      <c:spPr>
        <a:noFill/>
        <a:ln w="3989">
          <a:noFill/>
          <a:prstDash val="solid"/>
        </a:ln>
      </c:spPr>
    </c:plotArea>
    <c:legend>
      <c:legendPos val="b"/>
      <c:overlay val="0"/>
      <c:spPr>
        <a:ln>
          <a:noFill/>
          <a:round/>
        </a:ln>
        <a:effectLst/>
      </c:sp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Total</c:v>
                </c:pt>
              </c:strCache>
            </c:strRef>
          </c:tx>
          <c:invertIfNegative val="0"/>
          <c:dLbls>
            <c:dLbl>
              <c:idx val="0"/>
              <c:tx>
                <c:rich>
                  <a:bodyPr/>
                  <a:lstStyle/>
                  <a:p>
                    <a:r>
                      <a:rPr lang="en-IN"/>
                      <a:t>32%</a:t>
                    </a:r>
                  </a:p>
                </c:rich>
              </c:tx>
              <c:showLegendKey val="0"/>
              <c:showVal val="0"/>
              <c:showCatName val="0"/>
              <c:showSerName val="0"/>
              <c:showPercent val="0"/>
              <c:showBubbleSize val="0"/>
            </c:dLbl>
            <c:dLbl>
              <c:idx val="1"/>
              <c:tx>
                <c:rich>
                  <a:bodyPr/>
                  <a:lstStyle/>
                  <a:p>
                    <a:r>
                      <a:rPr lang="en-IN"/>
                      <a:t>32%</a:t>
                    </a:r>
                  </a:p>
                </c:rich>
              </c:tx>
              <c:showLegendKey val="0"/>
              <c:showVal val="0"/>
              <c:showCatName val="0"/>
              <c:showSerName val="0"/>
              <c:showPercent val="0"/>
              <c:showBubbleSize val="0"/>
            </c:dLbl>
            <c:dLbl>
              <c:idx val="2"/>
              <c:tx>
                <c:rich>
                  <a:bodyPr/>
                  <a:lstStyle/>
                  <a:p>
                    <a:r>
                      <a:rPr lang="en-IN"/>
                      <a:t>36%</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Sheet1!$C$2:$C$4</c:f>
              <c:numCache>
                <c:formatCode>0%</c:formatCode>
                <c:ptCount val="3"/>
                <c:pt idx="0">
                  <c:v>0.32000000000000089</c:v>
                </c:pt>
                <c:pt idx="1">
                  <c:v>0.32000000000000089</c:v>
                </c:pt>
                <c:pt idx="2">
                  <c:v>0.36000000000000032</c:v>
                </c:pt>
              </c:numCache>
            </c:numRef>
          </c:val>
        </c:ser>
        <c:ser>
          <c:idx val="1"/>
          <c:order val="1"/>
          <c:tx>
            <c:strRef>
              <c:f>Sheet1!$D$1</c:f>
              <c:strCache>
                <c:ptCount val="1"/>
                <c:pt idx="0">
                  <c:v>North America</c:v>
                </c:pt>
              </c:strCache>
            </c:strRef>
          </c:tx>
          <c:invertIfNegative val="0"/>
          <c:dLbls>
            <c:dLbl>
              <c:idx val="0"/>
              <c:tx>
                <c:rich>
                  <a:bodyPr/>
                  <a:lstStyle/>
                  <a:p>
                    <a:r>
                      <a:rPr/>
                      <a:t>40%</a:t>
                    </a:r>
                  </a:p>
                </c:rich>
              </c:tx>
              <c:showLegendKey val="0"/>
              <c:showVal val="0"/>
              <c:showCatName val="0"/>
              <c:showSerName val="0"/>
              <c:showPercent val="0"/>
              <c:showBubbleSize val="0"/>
            </c:dLbl>
            <c:dLbl>
              <c:idx val="1"/>
              <c:tx>
                <c:rich>
                  <a:bodyPr/>
                  <a:lstStyle/>
                  <a:p>
                    <a:r>
                      <a:rPr/>
                      <a:t>34%</a:t>
                    </a:r>
                  </a:p>
                </c:rich>
              </c:tx>
              <c:showLegendKey val="0"/>
              <c:showVal val="0"/>
              <c:showCatName val="0"/>
              <c:showSerName val="0"/>
              <c:showPercent val="0"/>
              <c:showBubbleSize val="0"/>
            </c:dLbl>
            <c:dLbl>
              <c:idx val="2"/>
              <c:tx>
                <c:rich>
                  <a:bodyPr/>
                  <a:lstStyle/>
                  <a:p>
                    <a:r>
                      <a:rPr/>
                      <a:t>27%</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Sheet1!$D$2:$D$4</c:f>
            </c:numRef>
          </c:val>
        </c:ser>
        <c:ser>
          <c:idx val="2"/>
          <c:order val="2"/>
          <c:tx>
            <c:strRef>
              <c:f>Sheet1!$E$1</c:f>
              <c:strCache>
                <c:ptCount val="1"/>
                <c:pt idx="0">
                  <c:v>Europe-Middle East-Africa (EMEA)</c:v>
                </c:pt>
              </c:strCache>
            </c:strRef>
          </c:tx>
          <c:invertIfNegative val="0"/>
          <c:dLbls>
            <c:dLbl>
              <c:idx val="0"/>
              <c:tx>
                <c:rich>
                  <a:bodyPr/>
                  <a:lstStyle/>
                  <a:p>
                    <a:r>
                      <a:rPr/>
                      <a:t>26%</a:t>
                    </a:r>
                  </a:p>
                </c:rich>
              </c:tx>
              <c:showLegendKey val="0"/>
              <c:showVal val="0"/>
              <c:showCatName val="0"/>
              <c:showSerName val="0"/>
              <c:showPercent val="0"/>
              <c:showBubbleSize val="0"/>
            </c:dLbl>
            <c:dLbl>
              <c:idx val="1"/>
              <c:tx>
                <c:rich>
                  <a:bodyPr/>
                  <a:lstStyle/>
                  <a:p>
                    <a:r>
                      <a:rPr/>
                      <a:t>30%</a:t>
                    </a:r>
                  </a:p>
                </c:rich>
              </c:tx>
              <c:showLegendKey val="0"/>
              <c:showVal val="0"/>
              <c:showCatName val="0"/>
              <c:showSerName val="0"/>
              <c:showPercent val="0"/>
              <c:showBubbleSize val="0"/>
            </c:dLbl>
            <c:dLbl>
              <c:idx val="2"/>
              <c:tx>
                <c:rich>
                  <a:bodyPr/>
                  <a:lstStyle/>
                  <a:p>
                    <a:r>
                      <a:rPr/>
                      <a:t>45%</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Sheet1!$E$2:$E$4</c:f>
            </c:numRef>
          </c:val>
        </c:ser>
        <c:dLbls>
          <c:showLegendKey val="0"/>
          <c:showVal val="0"/>
          <c:showCatName val="0"/>
          <c:showSerName val="0"/>
          <c:showPercent val="0"/>
          <c:showBubbleSize val="0"/>
        </c:dLbls>
        <c:gapWidth val="100"/>
        <c:axId val="87639168"/>
        <c:axId val="87640704"/>
      </c:barChart>
      <c:catAx>
        <c:axId val="87639168"/>
        <c:scaling>
          <c:orientation val="maxMin"/>
        </c:scaling>
        <c:delete val="0"/>
        <c:axPos val="l"/>
        <c:numFmt formatCode="General" sourceLinked="1"/>
        <c:majorTickMark val="out"/>
        <c:minorTickMark val="none"/>
        <c:tickLblPos val="nextTo"/>
        <c:spPr>
          <a:ln w="3989">
            <a:solidFill>
              <a:schemeClr val="tx1"/>
            </a:solidFill>
            <a:prstDash val="solid"/>
          </a:ln>
        </c:spPr>
        <c:txPr>
          <a:bodyPr rot="0" vert="horz"/>
          <a:lstStyle/>
          <a:p>
            <a:pPr>
              <a:defRPr sz="1200" b="1">
                <a:latin typeface="Arial" pitchFamily="34" charset="0"/>
                <a:cs typeface="Arial" pitchFamily="34" charset="0"/>
              </a:defRPr>
            </a:pPr>
            <a:endParaRPr lang="en-US"/>
          </a:p>
        </c:txPr>
        <c:crossAx val="87640704"/>
        <c:crosses val="autoZero"/>
        <c:auto val="1"/>
        <c:lblAlgn val="ctr"/>
        <c:lblOffset val="100"/>
        <c:tickLblSkip val="1"/>
        <c:tickMarkSkip val="1"/>
        <c:noMultiLvlLbl val="0"/>
      </c:catAx>
      <c:valAx>
        <c:axId val="87640704"/>
        <c:scaling>
          <c:orientation val="minMax"/>
          <c:min val="0"/>
        </c:scaling>
        <c:delete val="0"/>
        <c:axPos val="b"/>
        <c:majorGridlines>
          <c:spPr>
            <a:ln>
              <a:solidFill>
                <a:srgbClr val="D8D8D8"/>
              </a:solidFill>
              <a:prstDash val="solid"/>
              <a:round/>
            </a:ln>
          </c:spPr>
        </c:majorGridlines>
        <c:numFmt formatCode="0%" sourceLinked="1"/>
        <c:majorTickMark val="out"/>
        <c:minorTickMark val="none"/>
        <c:tickLblPos val="nextTo"/>
        <c:spPr>
          <a:ln w="3989">
            <a:solidFill>
              <a:schemeClr val="tx1"/>
            </a:solidFill>
            <a:prstDash val="solid"/>
          </a:ln>
        </c:spPr>
        <c:txPr>
          <a:bodyPr rot="0" vert="horz"/>
          <a:lstStyle/>
          <a:p>
            <a:pPr>
              <a:defRPr sz="1400" b="1">
                <a:latin typeface="Arial" pitchFamily="34" charset="0"/>
                <a:cs typeface="Arial" pitchFamily="34" charset="0"/>
              </a:defRPr>
            </a:pPr>
            <a:endParaRPr lang="en-US"/>
          </a:p>
        </c:txPr>
        <c:crossAx val="87639168"/>
        <c:crosses val="max"/>
        <c:crossBetween val="between"/>
      </c:valAx>
      <c:spPr>
        <a:noFill/>
        <a:ln w="3989">
          <a:noFill/>
          <a:prstDash val="solid"/>
        </a:ln>
      </c:spPr>
    </c:plotArea>
    <c:legend>
      <c:legendPos val="b"/>
      <c:overlay val="0"/>
      <c:spPr>
        <a:ln>
          <a:noFill/>
          <a:round/>
        </a:ln>
        <a:effectLst/>
      </c:sp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Total</c:v>
                </c:pt>
              </c:strCache>
            </c:strRef>
          </c:tx>
          <c:invertIfNegative val="0"/>
          <c:dLbls>
            <c:dLbl>
              <c:idx val="0"/>
              <c:tx>
                <c:rich>
                  <a:bodyPr/>
                  <a:lstStyle/>
                  <a:p>
                    <a:r>
                      <a:rPr lang="en-IN"/>
                      <a:t>49%</a:t>
                    </a:r>
                  </a:p>
                </c:rich>
              </c:tx>
              <c:showLegendKey val="0"/>
              <c:showVal val="0"/>
              <c:showCatName val="0"/>
              <c:showSerName val="0"/>
              <c:showPercent val="0"/>
              <c:showBubbleSize val="0"/>
            </c:dLbl>
            <c:dLbl>
              <c:idx val="1"/>
              <c:tx>
                <c:rich>
                  <a:bodyPr/>
                  <a:lstStyle/>
                  <a:p>
                    <a:r>
                      <a:rPr lang="en-IN"/>
                      <a:t>32%</a:t>
                    </a:r>
                  </a:p>
                </c:rich>
              </c:tx>
              <c:showLegendKey val="0"/>
              <c:showVal val="0"/>
              <c:showCatName val="0"/>
              <c:showSerName val="0"/>
              <c:showPercent val="0"/>
              <c:showBubbleSize val="0"/>
            </c:dLbl>
            <c:dLbl>
              <c:idx val="2"/>
              <c:tx>
                <c:rich>
                  <a:bodyPr/>
                  <a:lstStyle/>
                  <a:p>
                    <a:r>
                      <a:rPr lang="en-IN"/>
                      <a:t>19%</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Sheet1!$C$2:$C$4</c:f>
              <c:numCache>
                <c:formatCode>0%</c:formatCode>
                <c:ptCount val="3"/>
                <c:pt idx="0">
                  <c:v>0.49000000000000032</c:v>
                </c:pt>
                <c:pt idx="1">
                  <c:v>0.32000000000000073</c:v>
                </c:pt>
                <c:pt idx="2">
                  <c:v>0.19</c:v>
                </c:pt>
              </c:numCache>
            </c:numRef>
          </c:val>
        </c:ser>
        <c:ser>
          <c:idx val="1"/>
          <c:order val="1"/>
          <c:tx>
            <c:strRef>
              <c:f>Sheet1!$D$1</c:f>
              <c:strCache>
                <c:ptCount val="1"/>
                <c:pt idx="0">
                  <c:v>North America</c:v>
                </c:pt>
              </c:strCache>
            </c:strRef>
          </c:tx>
          <c:invertIfNegative val="0"/>
          <c:dLbls>
            <c:dLbl>
              <c:idx val="0"/>
              <c:tx>
                <c:rich>
                  <a:bodyPr/>
                  <a:lstStyle/>
                  <a:p>
                    <a:r>
                      <a:rPr/>
                      <a:t>52%</a:t>
                    </a:r>
                  </a:p>
                </c:rich>
              </c:tx>
              <c:showLegendKey val="0"/>
              <c:showVal val="0"/>
              <c:showCatName val="0"/>
              <c:showSerName val="0"/>
              <c:showPercent val="0"/>
              <c:showBubbleSize val="0"/>
            </c:dLbl>
            <c:dLbl>
              <c:idx val="1"/>
              <c:tx>
                <c:rich>
                  <a:bodyPr/>
                  <a:lstStyle/>
                  <a:p>
                    <a:r>
                      <a:rPr/>
                      <a:t>27%</a:t>
                    </a:r>
                  </a:p>
                </c:rich>
              </c:tx>
              <c:showLegendKey val="0"/>
              <c:showVal val="0"/>
              <c:showCatName val="0"/>
              <c:showSerName val="0"/>
              <c:showPercent val="0"/>
              <c:showBubbleSize val="0"/>
            </c:dLbl>
            <c:dLbl>
              <c:idx val="2"/>
              <c:tx>
                <c:rich>
                  <a:bodyPr/>
                  <a:lstStyle/>
                  <a:p>
                    <a:r>
                      <a:rPr/>
                      <a:t>21%</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Sheet1!$D$2:$D$4</c:f>
            </c:numRef>
          </c:val>
        </c:ser>
        <c:ser>
          <c:idx val="2"/>
          <c:order val="2"/>
          <c:tx>
            <c:strRef>
              <c:f>Sheet1!$E$1</c:f>
              <c:strCache>
                <c:ptCount val="1"/>
                <c:pt idx="0">
                  <c:v>Europe-Middle East-Africa (EMEA)</c:v>
                </c:pt>
              </c:strCache>
            </c:strRef>
          </c:tx>
          <c:invertIfNegative val="0"/>
          <c:dLbls>
            <c:dLbl>
              <c:idx val="0"/>
              <c:tx>
                <c:rich>
                  <a:bodyPr/>
                  <a:lstStyle/>
                  <a:p>
                    <a:r>
                      <a:rPr/>
                      <a:t>47%</a:t>
                    </a:r>
                  </a:p>
                </c:rich>
              </c:tx>
              <c:showLegendKey val="0"/>
              <c:showVal val="0"/>
              <c:showCatName val="0"/>
              <c:showSerName val="0"/>
              <c:showPercent val="0"/>
              <c:showBubbleSize val="0"/>
            </c:dLbl>
            <c:dLbl>
              <c:idx val="1"/>
              <c:tx>
                <c:rich>
                  <a:bodyPr/>
                  <a:lstStyle/>
                  <a:p>
                    <a:r>
                      <a:rPr/>
                      <a:t>36%</a:t>
                    </a:r>
                  </a:p>
                </c:rich>
              </c:tx>
              <c:showLegendKey val="0"/>
              <c:showVal val="0"/>
              <c:showCatName val="0"/>
              <c:showSerName val="0"/>
              <c:showPercent val="0"/>
              <c:showBubbleSize val="0"/>
            </c:dLbl>
            <c:dLbl>
              <c:idx val="2"/>
              <c:tx>
                <c:rich>
                  <a:bodyPr/>
                  <a:lstStyle/>
                  <a:p>
                    <a:r>
                      <a:rPr/>
                      <a:t>17%</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Sheet1!$E$2:$E$4</c:f>
            </c:numRef>
          </c:val>
        </c:ser>
        <c:dLbls>
          <c:showLegendKey val="0"/>
          <c:showVal val="0"/>
          <c:showCatName val="0"/>
          <c:showSerName val="0"/>
          <c:showPercent val="0"/>
          <c:showBubbleSize val="0"/>
        </c:dLbls>
        <c:gapWidth val="100"/>
        <c:axId val="87424384"/>
        <c:axId val="87446656"/>
      </c:barChart>
      <c:catAx>
        <c:axId val="87424384"/>
        <c:scaling>
          <c:orientation val="maxMin"/>
        </c:scaling>
        <c:delete val="0"/>
        <c:axPos val="l"/>
        <c:numFmt formatCode="General" sourceLinked="1"/>
        <c:majorTickMark val="out"/>
        <c:minorTickMark val="none"/>
        <c:tickLblPos val="nextTo"/>
        <c:spPr>
          <a:ln w="3989">
            <a:solidFill>
              <a:schemeClr val="tx1"/>
            </a:solidFill>
            <a:prstDash val="solid"/>
          </a:ln>
        </c:spPr>
        <c:txPr>
          <a:bodyPr rot="0" vert="horz"/>
          <a:lstStyle/>
          <a:p>
            <a:pPr>
              <a:defRPr sz="1200" b="1">
                <a:latin typeface="Arial" pitchFamily="34" charset="0"/>
                <a:cs typeface="Arial" pitchFamily="34" charset="0"/>
              </a:defRPr>
            </a:pPr>
            <a:endParaRPr lang="en-US"/>
          </a:p>
        </c:txPr>
        <c:crossAx val="87446656"/>
        <c:crosses val="autoZero"/>
        <c:auto val="1"/>
        <c:lblAlgn val="ctr"/>
        <c:lblOffset val="100"/>
        <c:tickLblSkip val="1"/>
        <c:tickMarkSkip val="1"/>
        <c:noMultiLvlLbl val="0"/>
      </c:catAx>
      <c:valAx>
        <c:axId val="87446656"/>
        <c:scaling>
          <c:orientation val="minMax"/>
          <c:min val="0"/>
        </c:scaling>
        <c:delete val="0"/>
        <c:axPos val="b"/>
        <c:majorGridlines>
          <c:spPr>
            <a:ln>
              <a:solidFill>
                <a:srgbClr val="D8D8D8"/>
              </a:solidFill>
              <a:prstDash val="solid"/>
              <a:round/>
            </a:ln>
          </c:spPr>
        </c:majorGridlines>
        <c:numFmt formatCode="0%" sourceLinked="1"/>
        <c:majorTickMark val="out"/>
        <c:minorTickMark val="none"/>
        <c:tickLblPos val="nextTo"/>
        <c:spPr>
          <a:ln w="3989">
            <a:solidFill>
              <a:schemeClr val="tx1"/>
            </a:solidFill>
            <a:prstDash val="solid"/>
          </a:ln>
        </c:spPr>
        <c:txPr>
          <a:bodyPr rot="0" vert="horz"/>
          <a:lstStyle/>
          <a:p>
            <a:pPr>
              <a:defRPr sz="1400" b="1">
                <a:latin typeface="Arial" pitchFamily="34" charset="0"/>
                <a:cs typeface="Arial" pitchFamily="34" charset="0"/>
              </a:defRPr>
            </a:pPr>
            <a:endParaRPr lang="en-US"/>
          </a:p>
        </c:txPr>
        <c:crossAx val="87424384"/>
        <c:crosses val="max"/>
        <c:crossBetween val="between"/>
      </c:valAx>
      <c:spPr>
        <a:noFill/>
        <a:ln w="3989">
          <a:noFill/>
          <a:prstDash val="solid"/>
        </a:ln>
      </c:spPr>
    </c:plotArea>
    <c:legend>
      <c:legendPos val="b"/>
      <c:overlay val="0"/>
      <c:spPr>
        <a:ln>
          <a:noFill/>
          <a:round/>
        </a:ln>
        <a:effectLst/>
      </c:sp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Total</c:v>
                </c:pt>
              </c:strCache>
            </c:strRef>
          </c:tx>
          <c:invertIfNegative val="0"/>
          <c:dLbls>
            <c:dLbl>
              <c:idx val="0"/>
              <c:tx>
                <c:rich>
                  <a:bodyPr/>
                  <a:lstStyle/>
                  <a:p>
                    <a:r>
                      <a:rPr lang="en-IN"/>
                      <a:t>45%</a:t>
                    </a:r>
                  </a:p>
                </c:rich>
              </c:tx>
              <c:showLegendKey val="0"/>
              <c:showVal val="0"/>
              <c:showCatName val="0"/>
              <c:showSerName val="0"/>
              <c:showPercent val="0"/>
              <c:showBubbleSize val="0"/>
            </c:dLbl>
            <c:dLbl>
              <c:idx val="1"/>
              <c:tx>
                <c:rich>
                  <a:bodyPr/>
                  <a:lstStyle/>
                  <a:p>
                    <a:r>
                      <a:rPr lang="en-IN"/>
                      <a:t>34%</a:t>
                    </a:r>
                  </a:p>
                </c:rich>
              </c:tx>
              <c:showLegendKey val="0"/>
              <c:showVal val="0"/>
              <c:showCatName val="0"/>
              <c:showSerName val="0"/>
              <c:showPercent val="0"/>
              <c:showBubbleSize val="0"/>
            </c:dLbl>
            <c:dLbl>
              <c:idx val="2"/>
              <c:tx>
                <c:rich>
                  <a:bodyPr/>
                  <a:lstStyle/>
                  <a:p>
                    <a:r>
                      <a:rPr lang="en-IN"/>
                      <a:t>21%</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Sheet1!$C$2:$C$4</c:f>
              <c:numCache>
                <c:formatCode>0%</c:formatCode>
                <c:ptCount val="3"/>
                <c:pt idx="0">
                  <c:v>0.45</c:v>
                </c:pt>
                <c:pt idx="1">
                  <c:v>0.34</c:v>
                </c:pt>
                <c:pt idx="2">
                  <c:v>0.21000000000000021</c:v>
                </c:pt>
              </c:numCache>
            </c:numRef>
          </c:val>
        </c:ser>
        <c:ser>
          <c:idx val="1"/>
          <c:order val="1"/>
          <c:tx>
            <c:strRef>
              <c:f>Sheet1!$D$1</c:f>
              <c:strCache>
                <c:ptCount val="1"/>
                <c:pt idx="0">
                  <c:v>North America</c:v>
                </c:pt>
              </c:strCache>
            </c:strRef>
          </c:tx>
          <c:invertIfNegative val="0"/>
          <c:dLbls>
            <c:dLbl>
              <c:idx val="0"/>
              <c:tx>
                <c:rich>
                  <a:bodyPr/>
                  <a:lstStyle/>
                  <a:p>
                    <a:r>
                      <a:rPr/>
                      <a:t>51%</a:t>
                    </a:r>
                  </a:p>
                </c:rich>
              </c:tx>
              <c:showLegendKey val="0"/>
              <c:showVal val="0"/>
              <c:showCatName val="0"/>
              <c:showSerName val="0"/>
              <c:showPercent val="0"/>
              <c:showBubbleSize val="0"/>
            </c:dLbl>
            <c:dLbl>
              <c:idx val="1"/>
              <c:tx>
                <c:rich>
                  <a:bodyPr/>
                  <a:lstStyle/>
                  <a:p>
                    <a:r>
                      <a:rPr/>
                      <a:t>28%</a:t>
                    </a:r>
                  </a:p>
                </c:rich>
              </c:tx>
              <c:showLegendKey val="0"/>
              <c:showVal val="0"/>
              <c:showCatName val="0"/>
              <c:showSerName val="0"/>
              <c:showPercent val="0"/>
              <c:showBubbleSize val="0"/>
            </c:dLbl>
            <c:dLbl>
              <c:idx val="2"/>
              <c:tx>
                <c:rich>
                  <a:bodyPr/>
                  <a:lstStyle/>
                  <a:p>
                    <a:r>
                      <a:rPr/>
                      <a:t>21%</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Sheet1!$D$2:$D$4</c:f>
            </c:numRef>
          </c:val>
        </c:ser>
        <c:ser>
          <c:idx val="2"/>
          <c:order val="2"/>
          <c:tx>
            <c:strRef>
              <c:f>Sheet1!$E$1</c:f>
              <c:strCache>
                <c:ptCount val="1"/>
                <c:pt idx="0">
                  <c:v>Europe-Middle East-Africa (EMEA)</c:v>
                </c:pt>
              </c:strCache>
            </c:strRef>
          </c:tx>
          <c:invertIfNegative val="0"/>
          <c:dLbls>
            <c:dLbl>
              <c:idx val="0"/>
              <c:tx>
                <c:rich>
                  <a:bodyPr/>
                  <a:lstStyle/>
                  <a:p>
                    <a:r>
                      <a:rPr/>
                      <a:t>40%</a:t>
                    </a:r>
                  </a:p>
                </c:rich>
              </c:tx>
              <c:showLegendKey val="0"/>
              <c:showVal val="0"/>
              <c:showCatName val="0"/>
              <c:showSerName val="0"/>
              <c:showPercent val="0"/>
              <c:showBubbleSize val="0"/>
            </c:dLbl>
            <c:dLbl>
              <c:idx val="1"/>
              <c:tx>
                <c:rich>
                  <a:bodyPr/>
                  <a:lstStyle/>
                  <a:p>
                    <a:r>
                      <a:rPr/>
                      <a:t>40%</a:t>
                    </a:r>
                  </a:p>
                </c:rich>
              </c:tx>
              <c:showLegendKey val="0"/>
              <c:showVal val="0"/>
              <c:showCatName val="0"/>
              <c:showSerName val="0"/>
              <c:showPercent val="0"/>
              <c:showBubbleSize val="0"/>
            </c:dLbl>
            <c:dLbl>
              <c:idx val="2"/>
              <c:tx>
                <c:rich>
                  <a:bodyPr/>
                  <a:lstStyle/>
                  <a:p>
                    <a:r>
                      <a:rPr/>
                      <a:t>21%</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Sheet1!$B$2:$B$4</c:f>
              <c:strCache>
                <c:ptCount val="3"/>
                <c:pt idx="0">
                  <c:v>Deployed</c:v>
                </c:pt>
                <c:pt idx="1">
                  <c:v>Planning to Deploy</c:v>
                </c:pt>
                <c:pt idx="2">
                  <c:v>No Plans to Deploy</c:v>
                </c:pt>
              </c:strCache>
            </c:strRef>
          </c:cat>
          <c:val>
            <c:numRef>
              <c:f>Sheet1!$E$2:$E$4</c:f>
            </c:numRef>
          </c:val>
        </c:ser>
        <c:dLbls>
          <c:showLegendKey val="0"/>
          <c:showVal val="0"/>
          <c:showCatName val="0"/>
          <c:showSerName val="0"/>
          <c:showPercent val="0"/>
          <c:showBubbleSize val="0"/>
        </c:dLbls>
        <c:gapWidth val="100"/>
        <c:axId val="87549824"/>
        <c:axId val="87551360"/>
      </c:barChart>
      <c:catAx>
        <c:axId val="87549824"/>
        <c:scaling>
          <c:orientation val="maxMin"/>
        </c:scaling>
        <c:delete val="0"/>
        <c:axPos val="l"/>
        <c:numFmt formatCode="General" sourceLinked="1"/>
        <c:majorTickMark val="out"/>
        <c:minorTickMark val="none"/>
        <c:tickLblPos val="nextTo"/>
        <c:spPr>
          <a:ln w="3989">
            <a:solidFill>
              <a:schemeClr val="tx1"/>
            </a:solidFill>
            <a:prstDash val="solid"/>
          </a:ln>
        </c:spPr>
        <c:txPr>
          <a:bodyPr rot="0" vert="horz"/>
          <a:lstStyle/>
          <a:p>
            <a:pPr>
              <a:defRPr sz="1200" b="1">
                <a:latin typeface="Arial" pitchFamily="34" charset="0"/>
                <a:cs typeface="Arial" pitchFamily="34" charset="0"/>
              </a:defRPr>
            </a:pPr>
            <a:endParaRPr lang="en-US"/>
          </a:p>
        </c:txPr>
        <c:crossAx val="87551360"/>
        <c:crosses val="autoZero"/>
        <c:auto val="1"/>
        <c:lblAlgn val="ctr"/>
        <c:lblOffset val="100"/>
        <c:tickLblSkip val="1"/>
        <c:tickMarkSkip val="1"/>
        <c:noMultiLvlLbl val="0"/>
      </c:catAx>
      <c:valAx>
        <c:axId val="87551360"/>
        <c:scaling>
          <c:orientation val="minMax"/>
          <c:min val="0"/>
        </c:scaling>
        <c:delete val="0"/>
        <c:axPos val="b"/>
        <c:majorGridlines>
          <c:spPr>
            <a:ln>
              <a:solidFill>
                <a:srgbClr val="D8D8D8"/>
              </a:solidFill>
              <a:prstDash val="solid"/>
              <a:round/>
            </a:ln>
          </c:spPr>
        </c:majorGridlines>
        <c:numFmt formatCode="0%" sourceLinked="1"/>
        <c:majorTickMark val="out"/>
        <c:minorTickMark val="none"/>
        <c:tickLblPos val="nextTo"/>
        <c:spPr>
          <a:ln w="3989">
            <a:solidFill>
              <a:schemeClr val="tx1"/>
            </a:solidFill>
            <a:prstDash val="solid"/>
          </a:ln>
        </c:spPr>
        <c:txPr>
          <a:bodyPr rot="0" vert="horz"/>
          <a:lstStyle/>
          <a:p>
            <a:pPr>
              <a:defRPr sz="1400" b="1">
                <a:latin typeface="Arial" pitchFamily="34" charset="0"/>
                <a:cs typeface="Arial" pitchFamily="34" charset="0"/>
              </a:defRPr>
            </a:pPr>
            <a:endParaRPr lang="en-US"/>
          </a:p>
        </c:txPr>
        <c:crossAx val="87549824"/>
        <c:crosses val="max"/>
        <c:crossBetween val="between"/>
      </c:valAx>
      <c:spPr>
        <a:noFill/>
        <a:ln w="3989">
          <a:noFill/>
          <a:prstDash val="solid"/>
        </a:ln>
      </c:spPr>
    </c:plotArea>
    <c:legend>
      <c:legendPos val="b"/>
      <c:overlay val="0"/>
      <c:spPr>
        <a:ln>
          <a:noFill/>
          <a:round/>
        </a:ln>
        <a:effectLst/>
      </c:sp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Total</c:v>
                </c:pt>
              </c:strCache>
            </c:strRef>
          </c:tx>
          <c:invertIfNegative val="0"/>
          <c:dLbls>
            <c:dLbl>
              <c:idx val="0"/>
              <c:tx>
                <c:rich>
                  <a:bodyPr/>
                  <a:lstStyle/>
                  <a:p>
                    <a:r>
                      <a:rPr lang="en-IN"/>
                      <a:t>39%</a:t>
                    </a:r>
                  </a:p>
                </c:rich>
              </c:tx>
              <c:showLegendKey val="0"/>
              <c:showVal val="0"/>
              <c:showCatName val="0"/>
              <c:showSerName val="0"/>
              <c:showPercent val="0"/>
              <c:showBubbleSize val="0"/>
            </c:dLbl>
            <c:dLbl>
              <c:idx val="1"/>
              <c:tx>
                <c:rich>
                  <a:bodyPr/>
                  <a:lstStyle/>
                  <a:p>
                    <a:r>
                      <a:rPr lang="en-IN"/>
                      <a:t>23%</a:t>
                    </a:r>
                  </a:p>
                </c:rich>
              </c:tx>
              <c:showLegendKey val="0"/>
              <c:showVal val="0"/>
              <c:showCatName val="0"/>
              <c:showSerName val="0"/>
              <c:showPercent val="0"/>
              <c:showBubbleSize val="0"/>
            </c:dLbl>
            <c:dLbl>
              <c:idx val="2"/>
              <c:tx>
                <c:rich>
                  <a:bodyPr/>
                  <a:lstStyle/>
                  <a:p>
                    <a:r>
                      <a:rPr lang="en-IN"/>
                      <a:t>20%</a:t>
                    </a:r>
                  </a:p>
                </c:rich>
              </c:tx>
              <c:showLegendKey val="0"/>
              <c:showVal val="0"/>
              <c:showCatName val="0"/>
              <c:showSerName val="0"/>
              <c:showPercent val="0"/>
              <c:showBubbleSize val="0"/>
            </c:dLbl>
            <c:dLbl>
              <c:idx val="3"/>
              <c:tx>
                <c:rich>
                  <a:bodyPr/>
                  <a:lstStyle/>
                  <a:p>
                    <a:r>
                      <a:rPr lang="en-IN"/>
                      <a:t>5%</a:t>
                    </a:r>
                  </a:p>
                </c:rich>
              </c:tx>
              <c:showLegendKey val="0"/>
              <c:showVal val="0"/>
              <c:showCatName val="0"/>
              <c:showSerName val="0"/>
              <c:showPercent val="0"/>
              <c:showBubbleSize val="0"/>
            </c:dLbl>
            <c:dLbl>
              <c:idx val="4"/>
              <c:tx>
                <c:rich>
                  <a:bodyPr/>
                  <a:lstStyle/>
                  <a:p>
                    <a:r>
                      <a:rPr lang="en-IN"/>
                      <a:t>4%</a:t>
                    </a:r>
                  </a:p>
                </c:rich>
              </c:tx>
              <c:showLegendKey val="0"/>
              <c:showVal val="0"/>
              <c:showCatName val="0"/>
              <c:showSerName val="0"/>
              <c:showPercent val="0"/>
              <c:showBubbleSize val="0"/>
            </c:dLbl>
            <c:dLbl>
              <c:idx val="5"/>
              <c:tx>
                <c:rich>
                  <a:bodyPr/>
                  <a:lstStyle/>
                  <a:p>
                    <a:r>
                      <a:rPr lang="en-IN"/>
                      <a:t>8%</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Sheet1!$B$2:$B$7</c:f>
              <c:strCache>
                <c:ptCount val="6"/>
                <c:pt idx="0">
                  <c:v>Less than 20%</c:v>
                </c:pt>
                <c:pt idx="1">
                  <c:v>20% - 39%</c:v>
                </c:pt>
                <c:pt idx="2">
                  <c:v>40% - 59%</c:v>
                </c:pt>
                <c:pt idx="3">
                  <c:v>60% - 80%</c:v>
                </c:pt>
                <c:pt idx="4">
                  <c:v>More than 80%</c:v>
                </c:pt>
                <c:pt idx="5">
                  <c:v>Don’t know</c:v>
                </c:pt>
              </c:strCache>
            </c:strRef>
          </c:cat>
          <c:val>
            <c:numRef>
              <c:f>Sheet1!$C$2:$C$7</c:f>
              <c:numCache>
                <c:formatCode>0%</c:formatCode>
                <c:ptCount val="6"/>
                <c:pt idx="0">
                  <c:v>0.39000000000000146</c:v>
                </c:pt>
                <c:pt idx="1">
                  <c:v>0.23</c:v>
                </c:pt>
                <c:pt idx="2">
                  <c:v>0.2</c:v>
                </c:pt>
                <c:pt idx="3">
                  <c:v>0.05</c:v>
                </c:pt>
                <c:pt idx="4">
                  <c:v>4.0000000000000022E-2</c:v>
                </c:pt>
                <c:pt idx="5">
                  <c:v>8.0000000000000043E-2</c:v>
                </c:pt>
              </c:numCache>
            </c:numRef>
          </c:val>
        </c:ser>
        <c:ser>
          <c:idx val="1"/>
          <c:order val="1"/>
          <c:tx>
            <c:strRef>
              <c:f>Sheet1!$D$1</c:f>
              <c:strCache>
                <c:ptCount val="1"/>
                <c:pt idx="0">
                  <c:v>North America</c:v>
                </c:pt>
              </c:strCache>
            </c:strRef>
          </c:tx>
          <c:invertIfNegative val="0"/>
          <c:dLbls>
            <c:dLbl>
              <c:idx val="0"/>
              <c:tx>
                <c:rich>
                  <a:bodyPr/>
                  <a:lstStyle/>
                  <a:p>
                    <a:r>
                      <a:rPr/>
                      <a:t>31%</a:t>
                    </a:r>
                  </a:p>
                </c:rich>
              </c:tx>
              <c:showLegendKey val="0"/>
              <c:showVal val="0"/>
              <c:showCatName val="0"/>
              <c:showSerName val="0"/>
              <c:showPercent val="0"/>
              <c:showBubbleSize val="0"/>
            </c:dLbl>
            <c:dLbl>
              <c:idx val="1"/>
              <c:tx>
                <c:rich>
                  <a:bodyPr/>
                  <a:lstStyle/>
                  <a:p>
                    <a:r>
                      <a:rPr/>
                      <a:t>28%</a:t>
                    </a:r>
                  </a:p>
                </c:rich>
              </c:tx>
              <c:showLegendKey val="0"/>
              <c:showVal val="0"/>
              <c:showCatName val="0"/>
              <c:showSerName val="0"/>
              <c:showPercent val="0"/>
              <c:showBubbleSize val="0"/>
            </c:dLbl>
            <c:dLbl>
              <c:idx val="2"/>
              <c:tx>
                <c:rich>
                  <a:bodyPr/>
                  <a:lstStyle/>
                  <a:p>
                    <a:r>
                      <a:rPr/>
                      <a:t>29%</a:t>
                    </a:r>
                  </a:p>
                </c:rich>
              </c:tx>
              <c:showLegendKey val="0"/>
              <c:showVal val="0"/>
              <c:showCatName val="0"/>
              <c:showSerName val="0"/>
              <c:showPercent val="0"/>
              <c:showBubbleSize val="0"/>
            </c:dLbl>
            <c:dLbl>
              <c:idx val="3"/>
              <c:tx>
                <c:rich>
                  <a:bodyPr/>
                  <a:lstStyle/>
                  <a:p>
                    <a:r>
                      <a:rPr/>
                      <a:t>6%</a:t>
                    </a:r>
                  </a:p>
                </c:rich>
              </c:tx>
              <c:showLegendKey val="0"/>
              <c:showVal val="0"/>
              <c:showCatName val="0"/>
              <c:showSerName val="0"/>
              <c:showPercent val="0"/>
              <c:showBubbleSize val="0"/>
            </c:dLbl>
            <c:dLbl>
              <c:idx val="4"/>
              <c:tx>
                <c:rich>
                  <a:bodyPr/>
                  <a:lstStyle/>
                  <a:p>
                    <a:r>
                      <a:rPr/>
                      <a:t>4%</a:t>
                    </a:r>
                  </a:p>
                </c:rich>
              </c:tx>
              <c:showLegendKey val="0"/>
              <c:showVal val="0"/>
              <c:showCatName val="0"/>
              <c:showSerName val="0"/>
              <c:showPercent val="0"/>
              <c:showBubbleSize val="0"/>
            </c:dLbl>
            <c:dLbl>
              <c:idx val="5"/>
              <c:tx>
                <c:rich>
                  <a:bodyPr/>
                  <a:lstStyle/>
                  <a:p>
                    <a:r>
                      <a:rPr/>
                      <a:t>3%</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Sheet1!$B$2:$B$7</c:f>
              <c:strCache>
                <c:ptCount val="6"/>
                <c:pt idx="0">
                  <c:v>Less than 20%</c:v>
                </c:pt>
                <c:pt idx="1">
                  <c:v>20% - 39%</c:v>
                </c:pt>
                <c:pt idx="2">
                  <c:v>40% - 59%</c:v>
                </c:pt>
                <c:pt idx="3">
                  <c:v>60% - 80%</c:v>
                </c:pt>
                <c:pt idx="4">
                  <c:v>More than 80%</c:v>
                </c:pt>
                <c:pt idx="5">
                  <c:v>Don’t know</c:v>
                </c:pt>
              </c:strCache>
            </c:strRef>
          </c:cat>
          <c:val>
            <c:numRef>
              <c:f>Sheet1!$D$2:$D$7</c:f>
            </c:numRef>
          </c:val>
        </c:ser>
        <c:ser>
          <c:idx val="2"/>
          <c:order val="2"/>
          <c:tx>
            <c:strRef>
              <c:f>Sheet1!$E$1</c:f>
              <c:strCache>
                <c:ptCount val="1"/>
                <c:pt idx="0">
                  <c:v>Europe-Middle East-Africa (EMEA)</c:v>
                </c:pt>
              </c:strCache>
            </c:strRef>
          </c:tx>
          <c:invertIfNegative val="0"/>
          <c:dLbls>
            <c:dLbl>
              <c:idx val="0"/>
              <c:tx>
                <c:rich>
                  <a:bodyPr/>
                  <a:lstStyle/>
                  <a:p>
                    <a:r>
                      <a:rPr/>
                      <a:t>45%</a:t>
                    </a:r>
                  </a:p>
                </c:rich>
              </c:tx>
              <c:showLegendKey val="0"/>
              <c:showVal val="0"/>
              <c:showCatName val="0"/>
              <c:showSerName val="0"/>
              <c:showPercent val="0"/>
              <c:showBubbleSize val="0"/>
            </c:dLbl>
            <c:dLbl>
              <c:idx val="1"/>
              <c:tx>
                <c:rich>
                  <a:bodyPr/>
                  <a:lstStyle/>
                  <a:p>
                    <a:r>
                      <a:rPr/>
                      <a:t>20%</a:t>
                    </a:r>
                  </a:p>
                </c:rich>
              </c:tx>
              <c:showLegendKey val="0"/>
              <c:showVal val="0"/>
              <c:showCatName val="0"/>
              <c:showSerName val="0"/>
              <c:showPercent val="0"/>
              <c:showBubbleSize val="0"/>
            </c:dLbl>
            <c:dLbl>
              <c:idx val="2"/>
              <c:tx>
                <c:rich>
                  <a:bodyPr/>
                  <a:lstStyle/>
                  <a:p>
                    <a:r>
                      <a:rPr/>
                      <a:t>13%</a:t>
                    </a:r>
                  </a:p>
                </c:rich>
              </c:tx>
              <c:showLegendKey val="0"/>
              <c:showVal val="0"/>
              <c:showCatName val="0"/>
              <c:showSerName val="0"/>
              <c:showPercent val="0"/>
              <c:showBubbleSize val="0"/>
            </c:dLbl>
            <c:dLbl>
              <c:idx val="3"/>
              <c:tx>
                <c:rich>
                  <a:bodyPr/>
                  <a:lstStyle/>
                  <a:p>
                    <a:r>
                      <a:rPr/>
                      <a:t>5%</a:t>
                    </a:r>
                  </a:p>
                </c:rich>
              </c:tx>
              <c:showLegendKey val="0"/>
              <c:showVal val="0"/>
              <c:showCatName val="0"/>
              <c:showSerName val="0"/>
              <c:showPercent val="0"/>
              <c:showBubbleSize val="0"/>
            </c:dLbl>
            <c:dLbl>
              <c:idx val="4"/>
              <c:tx>
                <c:rich>
                  <a:bodyPr/>
                  <a:lstStyle/>
                  <a:p>
                    <a:r>
                      <a:rPr/>
                      <a:t>4%</a:t>
                    </a:r>
                  </a:p>
                </c:rich>
              </c:tx>
              <c:showLegendKey val="0"/>
              <c:showVal val="0"/>
              <c:showCatName val="0"/>
              <c:showSerName val="0"/>
              <c:showPercent val="0"/>
              <c:showBubbleSize val="0"/>
            </c:dLbl>
            <c:dLbl>
              <c:idx val="5"/>
              <c:tx>
                <c:rich>
                  <a:bodyPr/>
                  <a:lstStyle/>
                  <a:p>
                    <a:r>
                      <a:rPr/>
                      <a:t>13%</a:t>
                    </a:r>
                  </a:p>
                </c:rich>
              </c:tx>
              <c:showLegendKey val="0"/>
              <c:showVal val="0"/>
              <c:showCatName val="0"/>
              <c:showSerName val="0"/>
              <c:showPercent val="0"/>
              <c:showBubbleSize val="0"/>
            </c:dLbl>
            <c:spPr>
              <a:noFill/>
              <a:ln w="31909">
                <a:noFill/>
              </a:ln>
            </c:spPr>
            <c:txPr>
              <a:bodyPr/>
              <a:lstStyle/>
              <a:p>
                <a:pPr algn="ctr">
                  <a:defRPr lang="en-US" sz="1200" b="1" i="0" u="none" strike="noStrike" kern="1200"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dLbls>
          <c:cat>
            <c:strRef>
              <c:f>Sheet1!$B$2:$B$7</c:f>
              <c:strCache>
                <c:ptCount val="6"/>
                <c:pt idx="0">
                  <c:v>Less than 20%</c:v>
                </c:pt>
                <c:pt idx="1">
                  <c:v>20% - 39%</c:v>
                </c:pt>
                <c:pt idx="2">
                  <c:v>40% - 59%</c:v>
                </c:pt>
                <c:pt idx="3">
                  <c:v>60% - 80%</c:v>
                </c:pt>
                <c:pt idx="4">
                  <c:v>More than 80%</c:v>
                </c:pt>
                <c:pt idx="5">
                  <c:v>Don’t know</c:v>
                </c:pt>
              </c:strCache>
            </c:strRef>
          </c:cat>
          <c:val>
            <c:numRef>
              <c:f>Sheet1!$E$2:$E$7</c:f>
            </c:numRef>
          </c:val>
        </c:ser>
        <c:dLbls>
          <c:showLegendKey val="0"/>
          <c:showVal val="0"/>
          <c:showCatName val="0"/>
          <c:showSerName val="0"/>
          <c:showPercent val="0"/>
          <c:showBubbleSize val="0"/>
        </c:dLbls>
        <c:gapWidth val="100"/>
        <c:axId val="87787776"/>
        <c:axId val="87826432"/>
      </c:barChart>
      <c:catAx>
        <c:axId val="87787776"/>
        <c:scaling>
          <c:orientation val="maxMin"/>
        </c:scaling>
        <c:delete val="0"/>
        <c:axPos val="l"/>
        <c:numFmt formatCode="General" sourceLinked="1"/>
        <c:majorTickMark val="out"/>
        <c:minorTickMark val="none"/>
        <c:tickLblPos val="nextTo"/>
        <c:spPr>
          <a:ln w="3989">
            <a:solidFill>
              <a:schemeClr val="tx1"/>
            </a:solidFill>
            <a:prstDash val="solid"/>
          </a:ln>
        </c:spPr>
        <c:txPr>
          <a:bodyPr rot="0" vert="horz"/>
          <a:lstStyle/>
          <a:p>
            <a:pPr>
              <a:defRPr sz="1200" b="1">
                <a:latin typeface="Arial" pitchFamily="34" charset="0"/>
                <a:cs typeface="Arial" pitchFamily="34" charset="0"/>
              </a:defRPr>
            </a:pPr>
            <a:endParaRPr lang="en-US"/>
          </a:p>
        </c:txPr>
        <c:crossAx val="87826432"/>
        <c:crosses val="autoZero"/>
        <c:auto val="1"/>
        <c:lblAlgn val="ctr"/>
        <c:lblOffset val="100"/>
        <c:tickLblSkip val="1"/>
        <c:tickMarkSkip val="1"/>
        <c:noMultiLvlLbl val="0"/>
      </c:catAx>
      <c:valAx>
        <c:axId val="87826432"/>
        <c:scaling>
          <c:orientation val="minMax"/>
          <c:min val="0"/>
        </c:scaling>
        <c:delete val="0"/>
        <c:axPos val="b"/>
        <c:majorGridlines>
          <c:spPr>
            <a:ln>
              <a:solidFill>
                <a:srgbClr val="D8D8D8"/>
              </a:solidFill>
              <a:prstDash val="solid"/>
              <a:round/>
            </a:ln>
          </c:spPr>
        </c:majorGridlines>
        <c:numFmt formatCode="0%" sourceLinked="1"/>
        <c:majorTickMark val="out"/>
        <c:minorTickMark val="none"/>
        <c:tickLblPos val="nextTo"/>
        <c:spPr>
          <a:ln w="3989">
            <a:solidFill>
              <a:schemeClr val="tx1"/>
            </a:solidFill>
            <a:prstDash val="solid"/>
          </a:ln>
        </c:spPr>
        <c:txPr>
          <a:bodyPr rot="0" vert="horz"/>
          <a:lstStyle/>
          <a:p>
            <a:pPr>
              <a:defRPr sz="1400" b="1">
                <a:latin typeface="Arial" pitchFamily="34" charset="0"/>
                <a:cs typeface="Arial" pitchFamily="34" charset="0"/>
              </a:defRPr>
            </a:pPr>
            <a:endParaRPr lang="en-US"/>
          </a:p>
        </c:txPr>
        <c:crossAx val="87787776"/>
        <c:crosses val="max"/>
        <c:crossBetween val="between"/>
      </c:valAx>
      <c:spPr>
        <a:noFill/>
        <a:ln w="3989">
          <a:noFill/>
          <a:prstDash val="solid"/>
        </a:ln>
      </c:spPr>
    </c:plotArea>
    <c:legend>
      <c:legendPos val="b"/>
      <c:overlay val="0"/>
      <c:spPr>
        <a:ln>
          <a:noFill/>
          <a:round/>
        </a:ln>
        <a:effectLst/>
      </c:sp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A0FD9-E6B1-466D-8124-309A317B648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74C1EFD-C4A5-464E-9973-813324DC1424}">
      <dgm:prSet phldrT="[Text]" custT="1"/>
      <dgm:spPr/>
      <dgm:t>
        <a:bodyPr/>
        <a:lstStyle/>
        <a:p>
          <a:r>
            <a:rPr lang="en-US" sz="2000" kern="1200" dirty="0">
              <a:solidFill>
                <a:schemeClr val="tx1"/>
              </a:solidFill>
              <a:latin typeface="+mn-lt"/>
              <a:ea typeface="+mn-ea"/>
              <a:cs typeface="+mn-cs"/>
            </a:rPr>
            <a:t>Project</a:t>
          </a:r>
        </a:p>
      </dgm:t>
    </dgm:pt>
    <dgm:pt modelId="{42877122-E104-4A49-B5F0-E634625F5D29}" type="parTrans" cxnId="{F39E74E1-640B-4842-A460-B1D551AC5C11}">
      <dgm:prSet/>
      <dgm:spPr/>
      <dgm:t>
        <a:bodyPr/>
        <a:lstStyle/>
        <a:p>
          <a:endParaRPr lang="en-US"/>
        </a:p>
      </dgm:t>
    </dgm:pt>
    <dgm:pt modelId="{BEAD8586-7D75-40FD-A53F-F8CCDB45CEFD}" type="sibTrans" cxnId="{F39E74E1-640B-4842-A460-B1D551AC5C11}">
      <dgm:prSet/>
      <dgm:spPr/>
      <dgm:t>
        <a:bodyPr/>
        <a:lstStyle/>
        <a:p>
          <a:endParaRPr lang="en-US"/>
        </a:p>
      </dgm:t>
    </dgm:pt>
    <dgm:pt modelId="{B9AF37F6-F5B0-4876-A8A6-C4C71D380AE1}">
      <dgm:prSet phldrT="[Text]" custT="1"/>
      <dgm:spPr/>
      <dgm:t>
        <a:bodyPr/>
        <a:lstStyle/>
        <a:p>
          <a:r>
            <a:rPr lang="en-US" sz="2000" kern="1200" dirty="0">
              <a:solidFill>
                <a:schemeClr val="tx1"/>
              </a:solidFill>
              <a:latin typeface="+mn-lt"/>
              <a:ea typeface="+mn-ea"/>
              <a:cs typeface="+mn-cs"/>
            </a:rPr>
            <a:t>Milestone</a:t>
          </a:r>
        </a:p>
      </dgm:t>
    </dgm:pt>
    <dgm:pt modelId="{CD0586A4-D121-49E8-AE76-00F94A61AD0F}" type="parTrans" cxnId="{C4950F9B-D12A-4687-BAFB-6F3C08DAEF68}">
      <dgm:prSet/>
      <dgm:spPr/>
      <dgm:t>
        <a:bodyPr/>
        <a:lstStyle/>
        <a:p>
          <a:endParaRPr lang="en-US"/>
        </a:p>
      </dgm:t>
    </dgm:pt>
    <dgm:pt modelId="{D40E744C-E695-4F87-80B9-A994FA5E3AF0}" type="sibTrans" cxnId="{C4950F9B-D12A-4687-BAFB-6F3C08DAEF68}">
      <dgm:prSet/>
      <dgm:spPr/>
      <dgm:t>
        <a:bodyPr/>
        <a:lstStyle/>
        <a:p>
          <a:endParaRPr lang="en-US"/>
        </a:p>
      </dgm:t>
    </dgm:pt>
    <dgm:pt modelId="{694CE675-A722-4F1F-B829-C420329C22AA}">
      <dgm:prSet phldrT="[Text]" custT="1"/>
      <dgm:spPr/>
      <dgm:t>
        <a:bodyPr/>
        <a:lstStyle/>
        <a:p>
          <a:r>
            <a:rPr lang="en-US" sz="2000" kern="1200" dirty="0" smtClean="0">
              <a:solidFill>
                <a:schemeClr val="tx1"/>
              </a:solidFill>
              <a:latin typeface="+mn-lt"/>
              <a:ea typeface="+mn-ea"/>
              <a:cs typeface="+mn-cs"/>
            </a:rPr>
            <a:t>Sub-Unit Task </a:t>
          </a:r>
          <a:r>
            <a:rPr lang="en-US" sz="2000" kern="1200" dirty="0">
              <a:solidFill>
                <a:schemeClr val="tx1"/>
              </a:solidFill>
              <a:latin typeface="+mn-lt"/>
              <a:ea typeface="+mn-ea"/>
              <a:cs typeface="+mn-cs"/>
            </a:rPr>
            <a:t>1</a:t>
          </a:r>
        </a:p>
      </dgm:t>
    </dgm:pt>
    <dgm:pt modelId="{F4B8A3F7-0F56-4012-BC97-BAA92E2223F5}" type="parTrans" cxnId="{B6C100C4-8F29-4F1B-9226-02AD35E2419D}">
      <dgm:prSet/>
      <dgm:spPr/>
      <dgm:t>
        <a:bodyPr/>
        <a:lstStyle/>
        <a:p>
          <a:endParaRPr lang="en-US"/>
        </a:p>
      </dgm:t>
    </dgm:pt>
    <dgm:pt modelId="{EDDE4419-F40E-408B-880D-1232BF818CE4}" type="sibTrans" cxnId="{B6C100C4-8F29-4F1B-9226-02AD35E2419D}">
      <dgm:prSet/>
      <dgm:spPr/>
      <dgm:t>
        <a:bodyPr/>
        <a:lstStyle/>
        <a:p>
          <a:endParaRPr lang="en-US"/>
        </a:p>
      </dgm:t>
    </dgm:pt>
    <dgm:pt modelId="{0D130BC8-FD5B-4BE4-B162-568DBA399411}">
      <dgm:prSet phldrT="[Text]" custT="1"/>
      <dgm:spPr/>
      <dgm:t>
        <a:bodyPr/>
        <a:lstStyle/>
        <a:p>
          <a:r>
            <a:rPr lang="en-US" sz="2000" kern="1200" dirty="0" smtClean="0">
              <a:solidFill>
                <a:schemeClr val="tx1"/>
              </a:solidFill>
              <a:latin typeface="+mn-lt"/>
              <a:ea typeface="+mn-ea"/>
              <a:cs typeface="+mn-cs"/>
            </a:rPr>
            <a:t>Sub-Unit Task </a:t>
          </a:r>
          <a:r>
            <a:rPr lang="en-US" sz="2000" kern="1200" dirty="0">
              <a:solidFill>
                <a:schemeClr val="tx1"/>
              </a:solidFill>
              <a:latin typeface="+mn-lt"/>
              <a:ea typeface="+mn-ea"/>
              <a:cs typeface="+mn-cs"/>
            </a:rPr>
            <a:t>2</a:t>
          </a:r>
        </a:p>
      </dgm:t>
    </dgm:pt>
    <dgm:pt modelId="{500CF9FC-C4DA-4FF2-9630-2C96941AE6B9}" type="parTrans" cxnId="{453150C1-0F10-4ECB-B6E4-0197186F8A93}">
      <dgm:prSet/>
      <dgm:spPr/>
      <dgm:t>
        <a:bodyPr/>
        <a:lstStyle/>
        <a:p>
          <a:endParaRPr lang="en-US"/>
        </a:p>
      </dgm:t>
    </dgm:pt>
    <dgm:pt modelId="{743B2D87-DEB4-4203-B5F5-F2716DEFB9D8}" type="sibTrans" cxnId="{453150C1-0F10-4ECB-B6E4-0197186F8A93}">
      <dgm:prSet/>
      <dgm:spPr/>
      <dgm:t>
        <a:bodyPr/>
        <a:lstStyle/>
        <a:p>
          <a:endParaRPr lang="en-US"/>
        </a:p>
      </dgm:t>
    </dgm:pt>
    <dgm:pt modelId="{73FE8BA8-EEEE-437D-9A29-25927CBFC8C2}">
      <dgm:prSet phldrT="[Text]" custT="1"/>
      <dgm:spPr/>
      <dgm:t>
        <a:bodyPr/>
        <a:lstStyle/>
        <a:p>
          <a:r>
            <a:rPr lang="en-US" sz="2000" kern="1200" dirty="0">
              <a:solidFill>
                <a:schemeClr val="tx1"/>
              </a:solidFill>
              <a:latin typeface="+mn-lt"/>
              <a:ea typeface="+mn-ea"/>
              <a:cs typeface="+mn-cs"/>
            </a:rPr>
            <a:t>Independent Tasks</a:t>
          </a:r>
        </a:p>
      </dgm:t>
    </dgm:pt>
    <dgm:pt modelId="{6FE400C2-0AAD-4A0E-9061-EAFA78C1C999}" type="parTrans" cxnId="{CA940F01-2B2C-41EA-97CA-A24336337AF1}">
      <dgm:prSet/>
      <dgm:spPr/>
      <dgm:t>
        <a:bodyPr/>
        <a:lstStyle/>
        <a:p>
          <a:endParaRPr lang="en-US"/>
        </a:p>
      </dgm:t>
    </dgm:pt>
    <dgm:pt modelId="{9A818AAE-BE73-4580-BC33-24B121E66813}" type="sibTrans" cxnId="{CA940F01-2B2C-41EA-97CA-A24336337AF1}">
      <dgm:prSet/>
      <dgm:spPr/>
      <dgm:t>
        <a:bodyPr/>
        <a:lstStyle/>
        <a:p>
          <a:endParaRPr lang="en-US"/>
        </a:p>
      </dgm:t>
    </dgm:pt>
    <dgm:pt modelId="{10495F0E-2673-48AA-BBEB-EBC0C58501D8}" type="pres">
      <dgm:prSet presAssocID="{833A0FD9-E6B1-466D-8124-309A317B648E}" presName="diagram" presStyleCnt="0">
        <dgm:presLayoutVars>
          <dgm:chPref val="1"/>
          <dgm:dir/>
          <dgm:animOne val="branch"/>
          <dgm:animLvl val="lvl"/>
          <dgm:resizeHandles val="exact"/>
        </dgm:presLayoutVars>
      </dgm:prSet>
      <dgm:spPr/>
      <dgm:t>
        <a:bodyPr/>
        <a:lstStyle/>
        <a:p>
          <a:endParaRPr lang="en-US"/>
        </a:p>
      </dgm:t>
    </dgm:pt>
    <dgm:pt modelId="{22934B2A-94CA-45F7-A47E-9705973890D1}" type="pres">
      <dgm:prSet presAssocID="{974C1EFD-C4A5-464E-9973-813324DC1424}" presName="root1" presStyleCnt="0"/>
      <dgm:spPr/>
      <dgm:t>
        <a:bodyPr/>
        <a:lstStyle/>
        <a:p>
          <a:endParaRPr lang="en-US"/>
        </a:p>
      </dgm:t>
    </dgm:pt>
    <dgm:pt modelId="{322E9909-6DB1-40B4-8F24-2DABB1951A67}" type="pres">
      <dgm:prSet presAssocID="{974C1EFD-C4A5-464E-9973-813324DC1424}" presName="LevelOneTextNode" presStyleLbl="node0" presStyleIdx="0" presStyleCnt="1">
        <dgm:presLayoutVars>
          <dgm:chPref val="3"/>
        </dgm:presLayoutVars>
      </dgm:prSet>
      <dgm:spPr/>
      <dgm:t>
        <a:bodyPr/>
        <a:lstStyle/>
        <a:p>
          <a:endParaRPr lang="en-US"/>
        </a:p>
      </dgm:t>
    </dgm:pt>
    <dgm:pt modelId="{627636E9-BDBE-49F1-85B1-C192B120B8E0}" type="pres">
      <dgm:prSet presAssocID="{974C1EFD-C4A5-464E-9973-813324DC1424}" presName="level2hierChild" presStyleCnt="0"/>
      <dgm:spPr/>
      <dgm:t>
        <a:bodyPr/>
        <a:lstStyle/>
        <a:p>
          <a:endParaRPr lang="en-US"/>
        </a:p>
      </dgm:t>
    </dgm:pt>
    <dgm:pt modelId="{51768852-058F-46A2-BA0D-D659A7A2DE2F}" type="pres">
      <dgm:prSet presAssocID="{CD0586A4-D121-49E8-AE76-00F94A61AD0F}" presName="conn2-1" presStyleLbl="parChTrans1D2" presStyleIdx="0" presStyleCnt="2"/>
      <dgm:spPr/>
      <dgm:t>
        <a:bodyPr/>
        <a:lstStyle/>
        <a:p>
          <a:endParaRPr lang="en-US"/>
        </a:p>
      </dgm:t>
    </dgm:pt>
    <dgm:pt modelId="{4DF565B4-784C-48AE-8C1B-B36CA4F993C0}" type="pres">
      <dgm:prSet presAssocID="{CD0586A4-D121-49E8-AE76-00F94A61AD0F}" presName="connTx" presStyleLbl="parChTrans1D2" presStyleIdx="0" presStyleCnt="2"/>
      <dgm:spPr/>
      <dgm:t>
        <a:bodyPr/>
        <a:lstStyle/>
        <a:p>
          <a:endParaRPr lang="en-US"/>
        </a:p>
      </dgm:t>
    </dgm:pt>
    <dgm:pt modelId="{C02F291A-4455-486F-B505-1DB6F5E79525}" type="pres">
      <dgm:prSet presAssocID="{B9AF37F6-F5B0-4876-A8A6-C4C71D380AE1}" presName="root2" presStyleCnt="0"/>
      <dgm:spPr/>
      <dgm:t>
        <a:bodyPr/>
        <a:lstStyle/>
        <a:p>
          <a:endParaRPr lang="en-US"/>
        </a:p>
      </dgm:t>
    </dgm:pt>
    <dgm:pt modelId="{62F4251A-F38C-425C-BC62-223AB612742E}" type="pres">
      <dgm:prSet presAssocID="{B9AF37F6-F5B0-4876-A8A6-C4C71D380AE1}" presName="LevelTwoTextNode" presStyleLbl="node2" presStyleIdx="0" presStyleCnt="2" custScaleX="130970" custScaleY="99832">
        <dgm:presLayoutVars>
          <dgm:chPref val="3"/>
        </dgm:presLayoutVars>
      </dgm:prSet>
      <dgm:spPr/>
      <dgm:t>
        <a:bodyPr/>
        <a:lstStyle/>
        <a:p>
          <a:endParaRPr lang="en-US"/>
        </a:p>
      </dgm:t>
    </dgm:pt>
    <dgm:pt modelId="{4033203E-7561-4075-AF29-425384A2CF53}" type="pres">
      <dgm:prSet presAssocID="{B9AF37F6-F5B0-4876-A8A6-C4C71D380AE1}" presName="level3hierChild" presStyleCnt="0"/>
      <dgm:spPr/>
      <dgm:t>
        <a:bodyPr/>
        <a:lstStyle/>
        <a:p>
          <a:endParaRPr lang="en-US"/>
        </a:p>
      </dgm:t>
    </dgm:pt>
    <dgm:pt modelId="{FB126702-FA6A-4D20-9F71-914432FD74B2}" type="pres">
      <dgm:prSet presAssocID="{F4B8A3F7-0F56-4012-BC97-BAA92E2223F5}" presName="conn2-1" presStyleLbl="parChTrans1D3" presStyleIdx="0" presStyleCnt="2"/>
      <dgm:spPr/>
      <dgm:t>
        <a:bodyPr/>
        <a:lstStyle/>
        <a:p>
          <a:endParaRPr lang="en-US"/>
        </a:p>
      </dgm:t>
    </dgm:pt>
    <dgm:pt modelId="{075F78A8-4399-4EE5-A8EB-27F06AFF5EAD}" type="pres">
      <dgm:prSet presAssocID="{F4B8A3F7-0F56-4012-BC97-BAA92E2223F5}" presName="connTx" presStyleLbl="parChTrans1D3" presStyleIdx="0" presStyleCnt="2"/>
      <dgm:spPr/>
      <dgm:t>
        <a:bodyPr/>
        <a:lstStyle/>
        <a:p>
          <a:endParaRPr lang="en-US"/>
        </a:p>
      </dgm:t>
    </dgm:pt>
    <dgm:pt modelId="{3FCCDE42-43A7-4D00-8850-D7471CBE2B85}" type="pres">
      <dgm:prSet presAssocID="{694CE675-A722-4F1F-B829-C420329C22AA}" presName="root2" presStyleCnt="0"/>
      <dgm:spPr/>
      <dgm:t>
        <a:bodyPr/>
        <a:lstStyle/>
        <a:p>
          <a:endParaRPr lang="en-US"/>
        </a:p>
      </dgm:t>
    </dgm:pt>
    <dgm:pt modelId="{142A8943-4762-450E-82D2-2A4893C30318}" type="pres">
      <dgm:prSet presAssocID="{694CE675-A722-4F1F-B829-C420329C22AA}" presName="LevelTwoTextNode" presStyleLbl="node3" presStyleIdx="0" presStyleCnt="2">
        <dgm:presLayoutVars>
          <dgm:chPref val="3"/>
        </dgm:presLayoutVars>
      </dgm:prSet>
      <dgm:spPr/>
      <dgm:t>
        <a:bodyPr/>
        <a:lstStyle/>
        <a:p>
          <a:endParaRPr lang="en-US"/>
        </a:p>
      </dgm:t>
    </dgm:pt>
    <dgm:pt modelId="{A372AC79-B96E-4B38-ADB9-E3EA833D5646}" type="pres">
      <dgm:prSet presAssocID="{694CE675-A722-4F1F-B829-C420329C22AA}" presName="level3hierChild" presStyleCnt="0"/>
      <dgm:spPr/>
      <dgm:t>
        <a:bodyPr/>
        <a:lstStyle/>
        <a:p>
          <a:endParaRPr lang="en-US"/>
        </a:p>
      </dgm:t>
    </dgm:pt>
    <dgm:pt modelId="{9B58303C-6E53-4314-B978-F6177F1709B0}" type="pres">
      <dgm:prSet presAssocID="{500CF9FC-C4DA-4FF2-9630-2C96941AE6B9}" presName="conn2-1" presStyleLbl="parChTrans1D3" presStyleIdx="1" presStyleCnt="2"/>
      <dgm:spPr/>
      <dgm:t>
        <a:bodyPr/>
        <a:lstStyle/>
        <a:p>
          <a:endParaRPr lang="en-US"/>
        </a:p>
      </dgm:t>
    </dgm:pt>
    <dgm:pt modelId="{915CCFC3-462A-427C-AE49-C3B94070914A}" type="pres">
      <dgm:prSet presAssocID="{500CF9FC-C4DA-4FF2-9630-2C96941AE6B9}" presName="connTx" presStyleLbl="parChTrans1D3" presStyleIdx="1" presStyleCnt="2"/>
      <dgm:spPr/>
      <dgm:t>
        <a:bodyPr/>
        <a:lstStyle/>
        <a:p>
          <a:endParaRPr lang="en-US"/>
        </a:p>
      </dgm:t>
    </dgm:pt>
    <dgm:pt modelId="{0FA768EA-0A51-4E50-A793-CD4A52A5F698}" type="pres">
      <dgm:prSet presAssocID="{0D130BC8-FD5B-4BE4-B162-568DBA399411}" presName="root2" presStyleCnt="0"/>
      <dgm:spPr/>
      <dgm:t>
        <a:bodyPr/>
        <a:lstStyle/>
        <a:p>
          <a:endParaRPr lang="en-US"/>
        </a:p>
      </dgm:t>
    </dgm:pt>
    <dgm:pt modelId="{0848D5E4-C922-4906-9B0E-16763269840E}" type="pres">
      <dgm:prSet presAssocID="{0D130BC8-FD5B-4BE4-B162-568DBA399411}" presName="LevelTwoTextNode" presStyleLbl="node3" presStyleIdx="1" presStyleCnt="2">
        <dgm:presLayoutVars>
          <dgm:chPref val="3"/>
        </dgm:presLayoutVars>
      </dgm:prSet>
      <dgm:spPr/>
      <dgm:t>
        <a:bodyPr/>
        <a:lstStyle/>
        <a:p>
          <a:endParaRPr lang="en-US"/>
        </a:p>
      </dgm:t>
    </dgm:pt>
    <dgm:pt modelId="{A6293474-FDF9-4AAA-849E-997CD3893300}" type="pres">
      <dgm:prSet presAssocID="{0D130BC8-FD5B-4BE4-B162-568DBA399411}" presName="level3hierChild" presStyleCnt="0"/>
      <dgm:spPr/>
      <dgm:t>
        <a:bodyPr/>
        <a:lstStyle/>
        <a:p>
          <a:endParaRPr lang="en-US"/>
        </a:p>
      </dgm:t>
    </dgm:pt>
    <dgm:pt modelId="{0EB19F2F-9BD4-46BE-AD1A-476256297056}" type="pres">
      <dgm:prSet presAssocID="{6FE400C2-0AAD-4A0E-9061-EAFA78C1C999}" presName="conn2-1" presStyleLbl="parChTrans1D2" presStyleIdx="1" presStyleCnt="2"/>
      <dgm:spPr/>
      <dgm:t>
        <a:bodyPr/>
        <a:lstStyle/>
        <a:p>
          <a:endParaRPr lang="en-US"/>
        </a:p>
      </dgm:t>
    </dgm:pt>
    <dgm:pt modelId="{A0446E1B-78A3-4175-9D60-B90FE240085A}" type="pres">
      <dgm:prSet presAssocID="{6FE400C2-0AAD-4A0E-9061-EAFA78C1C999}" presName="connTx" presStyleLbl="parChTrans1D2" presStyleIdx="1" presStyleCnt="2"/>
      <dgm:spPr/>
      <dgm:t>
        <a:bodyPr/>
        <a:lstStyle/>
        <a:p>
          <a:endParaRPr lang="en-US"/>
        </a:p>
      </dgm:t>
    </dgm:pt>
    <dgm:pt modelId="{323A3E4F-1B3C-4176-976C-1665C4685AC6}" type="pres">
      <dgm:prSet presAssocID="{73FE8BA8-EEEE-437D-9A29-25927CBFC8C2}" presName="root2" presStyleCnt="0"/>
      <dgm:spPr/>
      <dgm:t>
        <a:bodyPr/>
        <a:lstStyle/>
        <a:p>
          <a:endParaRPr lang="en-US"/>
        </a:p>
      </dgm:t>
    </dgm:pt>
    <dgm:pt modelId="{60B87DAA-415D-42EA-ADF6-7995585880A0}" type="pres">
      <dgm:prSet presAssocID="{73FE8BA8-EEEE-437D-9A29-25927CBFC8C2}" presName="LevelTwoTextNode" presStyleLbl="node2" presStyleIdx="1" presStyleCnt="2" custScaleX="131533">
        <dgm:presLayoutVars>
          <dgm:chPref val="3"/>
        </dgm:presLayoutVars>
      </dgm:prSet>
      <dgm:spPr/>
      <dgm:t>
        <a:bodyPr/>
        <a:lstStyle/>
        <a:p>
          <a:endParaRPr lang="en-US"/>
        </a:p>
      </dgm:t>
    </dgm:pt>
    <dgm:pt modelId="{677A4E43-3F74-4F6E-8D3B-F8DF2A14981B}" type="pres">
      <dgm:prSet presAssocID="{73FE8BA8-EEEE-437D-9A29-25927CBFC8C2}" presName="level3hierChild" presStyleCnt="0"/>
      <dgm:spPr/>
      <dgm:t>
        <a:bodyPr/>
        <a:lstStyle/>
        <a:p>
          <a:endParaRPr lang="en-US"/>
        </a:p>
      </dgm:t>
    </dgm:pt>
  </dgm:ptLst>
  <dgm:cxnLst>
    <dgm:cxn modelId="{757996EC-254C-418C-AA8E-3641D6F852FC}" type="presOf" srcId="{6FE400C2-0AAD-4A0E-9061-EAFA78C1C999}" destId="{A0446E1B-78A3-4175-9D60-B90FE240085A}" srcOrd="1" destOrd="0" presId="urn:microsoft.com/office/officeart/2005/8/layout/hierarchy2"/>
    <dgm:cxn modelId="{19E14D8E-6625-400B-8FDE-E7BE37EF2366}" type="presOf" srcId="{73FE8BA8-EEEE-437D-9A29-25927CBFC8C2}" destId="{60B87DAA-415D-42EA-ADF6-7995585880A0}" srcOrd="0" destOrd="0" presId="urn:microsoft.com/office/officeart/2005/8/layout/hierarchy2"/>
    <dgm:cxn modelId="{110B0FD0-B682-4978-81E1-4EBC487F8515}" type="presOf" srcId="{833A0FD9-E6B1-466D-8124-309A317B648E}" destId="{10495F0E-2673-48AA-BBEB-EBC0C58501D8}" srcOrd="0" destOrd="0" presId="urn:microsoft.com/office/officeart/2005/8/layout/hierarchy2"/>
    <dgm:cxn modelId="{A7AA17EE-7D60-409D-B7BF-97200CF7A11F}" type="presOf" srcId="{F4B8A3F7-0F56-4012-BC97-BAA92E2223F5}" destId="{075F78A8-4399-4EE5-A8EB-27F06AFF5EAD}" srcOrd="1" destOrd="0" presId="urn:microsoft.com/office/officeart/2005/8/layout/hierarchy2"/>
    <dgm:cxn modelId="{A39EBC73-1216-428C-B3FE-63D98985438A}" type="presOf" srcId="{500CF9FC-C4DA-4FF2-9630-2C96941AE6B9}" destId="{9B58303C-6E53-4314-B978-F6177F1709B0}" srcOrd="0" destOrd="0" presId="urn:microsoft.com/office/officeart/2005/8/layout/hierarchy2"/>
    <dgm:cxn modelId="{C4950F9B-D12A-4687-BAFB-6F3C08DAEF68}" srcId="{974C1EFD-C4A5-464E-9973-813324DC1424}" destId="{B9AF37F6-F5B0-4876-A8A6-C4C71D380AE1}" srcOrd="0" destOrd="0" parTransId="{CD0586A4-D121-49E8-AE76-00F94A61AD0F}" sibTransId="{D40E744C-E695-4F87-80B9-A994FA5E3AF0}"/>
    <dgm:cxn modelId="{F39E74E1-640B-4842-A460-B1D551AC5C11}" srcId="{833A0FD9-E6B1-466D-8124-309A317B648E}" destId="{974C1EFD-C4A5-464E-9973-813324DC1424}" srcOrd="0" destOrd="0" parTransId="{42877122-E104-4A49-B5F0-E634625F5D29}" sibTransId="{BEAD8586-7D75-40FD-A53F-F8CCDB45CEFD}"/>
    <dgm:cxn modelId="{67F48B8D-EF77-43AA-9E46-EBE6CC4CED43}" type="presOf" srcId="{CD0586A4-D121-49E8-AE76-00F94A61AD0F}" destId="{4DF565B4-784C-48AE-8C1B-B36CA4F993C0}" srcOrd="1" destOrd="0" presId="urn:microsoft.com/office/officeart/2005/8/layout/hierarchy2"/>
    <dgm:cxn modelId="{FF6986E3-F76E-470E-8DD0-6ACB4047A9E7}" type="presOf" srcId="{B9AF37F6-F5B0-4876-A8A6-C4C71D380AE1}" destId="{62F4251A-F38C-425C-BC62-223AB612742E}" srcOrd="0" destOrd="0" presId="urn:microsoft.com/office/officeart/2005/8/layout/hierarchy2"/>
    <dgm:cxn modelId="{F1C2D4AE-C9B4-4A80-8464-83EDAA443BC7}" type="presOf" srcId="{F4B8A3F7-0F56-4012-BC97-BAA92E2223F5}" destId="{FB126702-FA6A-4D20-9F71-914432FD74B2}" srcOrd="0" destOrd="0" presId="urn:microsoft.com/office/officeart/2005/8/layout/hierarchy2"/>
    <dgm:cxn modelId="{EAB9218F-C567-41E6-B705-C9468E0F9FFB}" type="presOf" srcId="{974C1EFD-C4A5-464E-9973-813324DC1424}" destId="{322E9909-6DB1-40B4-8F24-2DABB1951A67}" srcOrd="0" destOrd="0" presId="urn:microsoft.com/office/officeart/2005/8/layout/hierarchy2"/>
    <dgm:cxn modelId="{453150C1-0F10-4ECB-B6E4-0197186F8A93}" srcId="{B9AF37F6-F5B0-4876-A8A6-C4C71D380AE1}" destId="{0D130BC8-FD5B-4BE4-B162-568DBA399411}" srcOrd="1" destOrd="0" parTransId="{500CF9FC-C4DA-4FF2-9630-2C96941AE6B9}" sibTransId="{743B2D87-DEB4-4203-B5F5-F2716DEFB9D8}"/>
    <dgm:cxn modelId="{CA940F01-2B2C-41EA-97CA-A24336337AF1}" srcId="{974C1EFD-C4A5-464E-9973-813324DC1424}" destId="{73FE8BA8-EEEE-437D-9A29-25927CBFC8C2}" srcOrd="1" destOrd="0" parTransId="{6FE400C2-0AAD-4A0E-9061-EAFA78C1C999}" sibTransId="{9A818AAE-BE73-4580-BC33-24B121E66813}"/>
    <dgm:cxn modelId="{E12E5965-DC1B-4F4F-9357-2865B313F285}" type="presOf" srcId="{CD0586A4-D121-49E8-AE76-00F94A61AD0F}" destId="{51768852-058F-46A2-BA0D-D659A7A2DE2F}" srcOrd="0" destOrd="0" presId="urn:microsoft.com/office/officeart/2005/8/layout/hierarchy2"/>
    <dgm:cxn modelId="{81BC5CEA-02E8-4CEF-A2CA-C84DA616E2B6}" type="presOf" srcId="{500CF9FC-C4DA-4FF2-9630-2C96941AE6B9}" destId="{915CCFC3-462A-427C-AE49-C3B94070914A}" srcOrd="1" destOrd="0" presId="urn:microsoft.com/office/officeart/2005/8/layout/hierarchy2"/>
    <dgm:cxn modelId="{4DD96392-DF54-4F78-A158-1C04FE430C31}" type="presOf" srcId="{0D130BC8-FD5B-4BE4-B162-568DBA399411}" destId="{0848D5E4-C922-4906-9B0E-16763269840E}" srcOrd="0" destOrd="0" presId="urn:microsoft.com/office/officeart/2005/8/layout/hierarchy2"/>
    <dgm:cxn modelId="{B6C100C4-8F29-4F1B-9226-02AD35E2419D}" srcId="{B9AF37F6-F5B0-4876-A8A6-C4C71D380AE1}" destId="{694CE675-A722-4F1F-B829-C420329C22AA}" srcOrd="0" destOrd="0" parTransId="{F4B8A3F7-0F56-4012-BC97-BAA92E2223F5}" sibTransId="{EDDE4419-F40E-408B-880D-1232BF818CE4}"/>
    <dgm:cxn modelId="{4A2916A5-E800-4E29-96C4-D92810468224}" type="presOf" srcId="{694CE675-A722-4F1F-B829-C420329C22AA}" destId="{142A8943-4762-450E-82D2-2A4893C30318}" srcOrd="0" destOrd="0" presId="urn:microsoft.com/office/officeart/2005/8/layout/hierarchy2"/>
    <dgm:cxn modelId="{C87B73AF-31F7-4EAF-8231-087856B660F7}" type="presOf" srcId="{6FE400C2-0AAD-4A0E-9061-EAFA78C1C999}" destId="{0EB19F2F-9BD4-46BE-AD1A-476256297056}" srcOrd="0" destOrd="0" presId="urn:microsoft.com/office/officeart/2005/8/layout/hierarchy2"/>
    <dgm:cxn modelId="{6477D874-54C5-4AF5-86F0-3D89A7E6811D}" type="presParOf" srcId="{10495F0E-2673-48AA-BBEB-EBC0C58501D8}" destId="{22934B2A-94CA-45F7-A47E-9705973890D1}" srcOrd="0" destOrd="0" presId="urn:microsoft.com/office/officeart/2005/8/layout/hierarchy2"/>
    <dgm:cxn modelId="{303EA0AE-E93E-4536-8403-B12DB7DDC953}" type="presParOf" srcId="{22934B2A-94CA-45F7-A47E-9705973890D1}" destId="{322E9909-6DB1-40B4-8F24-2DABB1951A67}" srcOrd="0" destOrd="0" presId="urn:microsoft.com/office/officeart/2005/8/layout/hierarchy2"/>
    <dgm:cxn modelId="{40E7CB6E-0CD9-4E30-AE82-A5C6EAA8E616}" type="presParOf" srcId="{22934B2A-94CA-45F7-A47E-9705973890D1}" destId="{627636E9-BDBE-49F1-85B1-C192B120B8E0}" srcOrd="1" destOrd="0" presId="urn:microsoft.com/office/officeart/2005/8/layout/hierarchy2"/>
    <dgm:cxn modelId="{12E5ED80-7339-4EE9-93C4-869071A718E7}" type="presParOf" srcId="{627636E9-BDBE-49F1-85B1-C192B120B8E0}" destId="{51768852-058F-46A2-BA0D-D659A7A2DE2F}" srcOrd="0" destOrd="0" presId="urn:microsoft.com/office/officeart/2005/8/layout/hierarchy2"/>
    <dgm:cxn modelId="{EE3B9E1C-D57E-47D0-9FD8-9588B03F9572}" type="presParOf" srcId="{51768852-058F-46A2-BA0D-D659A7A2DE2F}" destId="{4DF565B4-784C-48AE-8C1B-B36CA4F993C0}" srcOrd="0" destOrd="0" presId="urn:microsoft.com/office/officeart/2005/8/layout/hierarchy2"/>
    <dgm:cxn modelId="{5820F10F-A661-4797-AB7E-278FF46633EB}" type="presParOf" srcId="{627636E9-BDBE-49F1-85B1-C192B120B8E0}" destId="{C02F291A-4455-486F-B505-1DB6F5E79525}" srcOrd="1" destOrd="0" presId="urn:microsoft.com/office/officeart/2005/8/layout/hierarchy2"/>
    <dgm:cxn modelId="{A79224CD-32B7-4B58-8666-61FC1E9C169F}" type="presParOf" srcId="{C02F291A-4455-486F-B505-1DB6F5E79525}" destId="{62F4251A-F38C-425C-BC62-223AB612742E}" srcOrd="0" destOrd="0" presId="urn:microsoft.com/office/officeart/2005/8/layout/hierarchy2"/>
    <dgm:cxn modelId="{098562DE-DBC1-44B1-A135-59AFF59BA349}" type="presParOf" srcId="{C02F291A-4455-486F-B505-1DB6F5E79525}" destId="{4033203E-7561-4075-AF29-425384A2CF53}" srcOrd="1" destOrd="0" presId="urn:microsoft.com/office/officeart/2005/8/layout/hierarchy2"/>
    <dgm:cxn modelId="{48332544-7E01-4D58-A37D-953F413404CB}" type="presParOf" srcId="{4033203E-7561-4075-AF29-425384A2CF53}" destId="{FB126702-FA6A-4D20-9F71-914432FD74B2}" srcOrd="0" destOrd="0" presId="urn:microsoft.com/office/officeart/2005/8/layout/hierarchy2"/>
    <dgm:cxn modelId="{5C1EBED6-D035-44FB-B8BA-A48BD990FB6D}" type="presParOf" srcId="{FB126702-FA6A-4D20-9F71-914432FD74B2}" destId="{075F78A8-4399-4EE5-A8EB-27F06AFF5EAD}" srcOrd="0" destOrd="0" presId="urn:microsoft.com/office/officeart/2005/8/layout/hierarchy2"/>
    <dgm:cxn modelId="{FBA6BA8D-79E8-44DB-A905-E7291A96C29E}" type="presParOf" srcId="{4033203E-7561-4075-AF29-425384A2CF53}" destId="{3FCCDE42-43A7-4D00-8850-D7471CBE2B85}" srcOrd="1" destOrd="0" presId="urn:microsoft.com/office/officeart/2005/8/layout/hierarchy2"/>
    <dgm:cxn modelId="{D1F1EE83-077E-4C71-AA47-755A4C4455CB}" type="presParOf" srcId="{3FCCDE42-43A7-4D00-8850-D7471CBE2B85}" destId="{142A8943-4762-450E-82D2-2A4893C30318}" srcOrd="0" destOrd="0" presId="urn:microsoft.com/office/officeart/2005/8/layout/hierarchy2"/>
    <dgm:cxn modelId="{36176398-3B9B-41FE-8D17-D26480B2509B}" type="presParOf" srcId="{3FCCDE42-43A7-4D00-8850-D7471CBE2B85}" destId="{A372AC79-B96E-4B38-ADB9-E3EA833D5646}" srcOrd="1" destOrd="0" presId="urn:microsoft.com/office/officeart/2005/8/layout/hierarchy2"/>
    <dgm:cxn modelId="{7E79F486-A92D-4CCF-A2CC-50C635B48BBE}" type="presParOf" srcId="{4033203E-7561-4075-AF29-425384A2CF53}" destId="{9B58303C-6E53-4314-B978-F6177F1709B0}" srcOrd="2" destOrd="0" presId="urn:microsoft.com/office/officeart/2005/8/layout/hierarchy2"/>
    <dgm:cxn modelId="{69D03FDC-CC29-43F7-B3CB-87510EF3AE1A}" type="presParOf" srcId="{9B58303C-6E53-4314-B978-F6177F1709B0}" destId="{915CCFC3-462A-427C-AE49-C3B94070914A}" srcOrd="0" destOrd="0" presId="urn:microsoft.com/office/officeart/2005/8/layout/hierarchy2"/>
    <dgm:cxn modelId="{AAC64E9C-EE6D-4FA4-BC7F-1CC4C95C8ED2}" type="presParOf" srcId="{4033203E-7561-4075-AF29-425384A2CF53}" destId="{0FA768EA-0A51-4E50-A793-CD4A52A5F698}" srcOrd="3" destOrd="0" presId="urn:microsoft.com/office/officeart/2005/8/layout/hierarchy2"/>
    <dgm:cxn modelId="{38AE8206-AB41-44AA-87EC-EA5E6789615C}" type="presParOf" srcId="{0FA768EA-0A51-4E50-A793-CD4A52A5F698}" destId="{0848D5E4-C922-4906-9B0E-16763269840E}" srcOrd="0" destOrd="0" presId="urn:microsoft.com/office/officeart/2005/8/layout/hierarchy2"/>
    <dgm:cxn modelId="{B48E899F-5D61-46D2-8DDD-A28EC23274D8}" type="presParOf" srcId="{0FA768EA-0A51-4E50-A793-CD4A52A5F698}" destId="{A6293474-FDF9-4AAA-849E-997CD3893300}" srcOrd="1" destOrd="0" presId="urn:microsoft.com/office/officeart/2005/8/layout/hierarchy2"/>
    <dgm:cxn modelId="{0E712A84-B3F2-46B3-AA8C-6E7EE69224AE}" type="presParOf" srcId="{627636E9-BDBE-49F1-85B1-C192B120B8E0}" destId="{0EB19F2F-9BD4-46BE-AD1A-476256297056}" srcOrd="2" destOrd="0" presId="urn:microsoft.com/office/officeart/2005/8/layout/hierarchy2"/>
    <dgm:cxn modelId="{BD711955-0A32-4FB4-BF76-730B92E26F4F}" type="presParOf" srcId="{0EB19F2F-9BD4-46BE-AD1A-476256297056}" destId="{A0446E1B-78A3-4175-9D60-B90FE240085A}" srcOrd="0" destOrd="0" presId="urn:microsoft.com/office/officeart/2005/8/layout/hierarchy2"/>
    <dgm:cxn modelId="{457DC53E-2BB4-424E-9952-A45AC60BF20A}" type="presParOf" srcId="{627636E9-BDBE-49F1-85B1-C192B120B8E0}" destId="{323A3E4F-1B3C-4176-976C-1665C4685AC6}" srcOrd="3" destOrd="0" presId="urn:microsoft.com/office/officeart/2005/8/layout/hierarchy2"/>
    <dgm:cxn modelId="{3833A398-030E-4656-9CD8-B019B35D2276}" type="presParOf" srcId="{323A3E4F-1B3C-4176-976C-1665C4685AC6}" destId="{60B87DAA-415D-42EA-ADF6-7995585880A0}" srcOrd="0" destOrd="0" presId="urn:microsoft.com/office/officeart/2005/8/layout/hierarchy2"/>
    <dgm:cxn modelId="{8F7D9BC6-A6E4-48B2-9478-65D9F48CC523}" type="presParOf" srcId="{323A3E4F-1B3C-4176-976C-1665C4685AC6}" destId="{677A4E43-3F74-4F6E-8D3B-F8DF2A14981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E9909-6DB1-40B4-8F24-2DABB1951A67}">
      <dsp:nvSpPr>
        <dsp:cNvPr id="0" name=""/>
        <dsp:cNvSpPr/>
      </dsp:nvSpPr>
      <dsp:spPr>
        <a:xfrm>
          <a:off x="23" y="1149753"/>
          <a:ext cx="1594442" cy="7972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mn-lt"/>
              <a:ea typeface="+mn-ea"/>
              <a:cs typeface="+mn-cs"/>
            </a:rPr>
            <a:t>Project</a:t>
          </a:r>
        </a:p>
      </dsp:txBody>
      <dsp:txXfrm>
        <a:off x="23373" y="1173103"/>
        <a:ext cx="1547742" cy="750521"/>
      </dsp:txXfrm>
    </dsp:sp>
    <dsp:sp modelId="{51768852-058F-46A2-BA0D-D659A7A2DE2F}">
      <dsp:nvSpPr>
        <dsp:cNvPr id="0" name=""/>
        <dsp:cNvSpPr/>
      </dsp:nvSpPr>
      <dsp:spPr>
        <a:xfrm rot="19457599">
          <a:off x="1520642" y="1291960"/>
          <a:ext cx="785424" cy="54404"/>
        </a:xfrm>
        <a:custGeom>
          <a:avLst/>
          <a:gdLst/>
          <a:ahLst/>
          <a:cxnLst/>
          <a:rect l="0" t="0" r="0" b="0"/>
          <a:pathLst>
            <a:path>
              <a:moveTo>
                <a:pt x="0" y="27202"/>
              </a:moveTo>
              <a:lnTo>
                <a:pt x="785424" y="272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93719" y="1299527"/>
        <a:ext cx="39271" cy="39271"/>
      </dsp:txXfrm>
    </dsp:sp>
    <dsp:sp modelId="{62F4251A-F38C-425C-BC62-223AB612742E}">
      <dsp:nvSpPr>
        <dsp:cNvPr id="0" name=""/>
        <dsp:cNvSpPr/>
      </dsp:nvSpPr>
      <dsp:spPr>
        <a:xfrm>
          <a:off x="2232243" y="692020"/>
          <a:ext cx="2088241" cy="7958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mn-lt"/>
              <a:ea typeface="+mn-ea"/>
              <a:cs typeface="+mn-cs"/>
            </a:rPr>
            <a:t>Milestone</a:t>
          </a:r>
        </a:p>
      </dsp:txBody>
      <dsp:txXfrm>
        <a:off x="2255554" y="715331"/>
        <a:ext cx="2041619" cy="749259"/>
      </dsp:txXfrm>
    </dsp:sp>
    <dsp:sp modelId="{FB126702-FA6A-4D20-9F71-914432FD74B2}">
      <dsp:nvSpPr>
        <dsp:cNvPr id="0" name=""/>
        <dsp:cNvSpPr/>
      </dsp:nvSpPr>
      <dsp:spPr>
        <a:xfrm rot="19457599">
          <a:off x="4246660" y="833558"/>
          <a:ext cx="785424" cy="54404"/>
        </a:xfrm>
        <a:custGeom>
          <a:avLst/>
          <a:gdLst/>
          <a:ahLst/>
          <a:cxnLst/>
          <a:rect l="0" t="0" r="0" b="0"/>
          <a:pathLst>
            <a:path>
              <a:moveTo>
                <a:pt x="0" y="27202"/>
              </a:moveTo>
              <a:lnTo>
                <a:pt x="785424" y="272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19737" y="841125"/>
        <a:ext cx="39271" cy="39271"/>
      </dsp:txXfrm>
    </dsp:sp>
    <dsp:sp modelId="{142A8943-4762-450E-82D2-2A4893C30318}">
      <dsp:nvSpPr>
        <dsp:cNvPr id="0" name=""/>
        <dsp:cNvSpPr/>
      </dsp:nvSpPr>
      <dsp:spPr>
        <a:xfrm>
          <a:off x="4958261" y="232948"/>
          <a:ext cx="1594442" cy="7972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n-lt"/>
              <a:ea typeface="+mn-ea"/>
              <a:cs typeface="+mn-cs"/>
            </a:rPr>
            <a:t>Sub-Unit Task </a:t>
          </a:r>
          <a:r>
            <a:rPr lang="en-US" sz="2000" kern="1200" dirty="0">
              <a:solidFill>
                <a:schemeClr val="tx1"/>
              </a:solidFill>
              <a:latin typeface="+mn-lt"/>
              <a:ea typeface="+mn-ea"/>
              <a:cs typeface="+mn-cs"/>
            </a:rPr>
            <a:t>1</a:t>
          </a:r>
        </a:p>
      </dsp:txBody>
      <dsp:txXfrm>
        <a:off x="4981611" y="256298"/>
        <a:ext cx="1547742" cy="750521"/>
      </dsp:txXfrm>
    </dsp:sp>
    <dsp:sp modelId="{9B58303C-6E53-4314-B978-F6177F1709B0}">
      <dsp:nvSpPr>
        <dsp:cNvPr id="0" name=""/>
        <dsp:cNvSpPr/>
      </dsp:nvSpPr>
      <dsp:spPr>
        <a:xfrm rot="2142401">
          <a:off x="4246660" y="1291960"/>
          <a:ext cx="785424" cy="54404"/>
        </a:xfrm>
        <a:custGeom>
          <a:avLst/>
          <a:gdLst/>
          <a:ahLst/>
          <a:cxnLst/>
          <a:rect l="0" t="0" r="0" b="0"/>
          <a:pathLst>
            <a:path>
              <a:moveTo>
                <a:pt x="0" y="27202"/>
              </a:moveTo>
              <a:lnTo>
                <a:pt x="785424" y="272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19737" y="1299527"/>
        <a:ext cx="39271" cy="39271"/>
      </dsp:txXfrm>
    </dsp:sp>
    <dsp:sp modelId="{0848D5E4-C922-4906-9B0E-16763269840E}">
      <dsp:nvSpPr>
        <dsp:cNvPr id="0" name=""/>
        <dsp:cNvSpPr/>
      </dsp:nvSpPr>
      <dsp:spPr>
        <a:xfrm>
          <a:off x="4958261" y="1149753"/>
          <a:ext cx="1594442" cy="7972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mn-lt"/>
              <a:ea typeface="+mn-ea"/>
              <a:cs typeface="+mn-cs"/>
            </a:rPr>
            <a:t>Sub-Unit Task </a:t>
          </a:r>
          <a:r>
            <a:rPr lang="en-US" sz="2000" kern="1200" dirty="0">
              <a:solidFill>
                <a:schemeClr val="tx1"/>
              </a:solidFill>
              <a:latin typeface="+mn-lt"/>
              <a:ea typeface="+mn-ea"/>
              <a:cs typeface="+mn-cs"/>
            </a:rPr>
            <a:t>2</a:t>
          </a:r>
        </a:p>
      </dsp:txBody>
      <dsp:txXfrm>
        <a:off x="4981611" y="1173103"/>
        <a:ext cx="1547742" cy="750521"/>
      </dsp:txXfrm>
    </dsp:sp>
    <dsp:sp modelId="{0EB19F2F-9BD4-46BE-AD1A-476256297056}">
      <dsp:nvSpPr>
        <dsp:cNvPr id="0" name=""/>
        <dsp:cNvSpPr/>
      </dsp:nvSpPr>
      <dsp:spPr>
        <a:xfrm rot="2140020">
          <a:off x="1520837" y="1750028"/>
          <a:ext cx="785034" cy="54404"/>
        </a:xfrm>
        <a:custGeom>
          <a:avLst/>
          <a:gdLst/>
          <a:ahLst/>
          <a:cxnLst/>
          <a:rect l="0" t="0" r="0" b="0"/>
          <a:pathLst>
            <a:path>
              <a:moveTo>
                <a:pt x="0" y="27202"/>
              </a:moveTo>
              <a:lnTo>
                <a:pt x="785034" y="272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93729" y="1757604"/>
        <a:ext cx="39251" cy="39251"/>
      </dsp:txXfrm>
    </dsp:sp>
    <dsp:sp modelId="{60B87DAA-415D-42EA-ADF6-7995585880A0}">
      <dsp:nvSpPr>
        <dsp:cNvPr id="0" name=""/>
        <dsp:cNvSpPr/>
      </dsp:nvSpPr>
      <dsp:spPr>
        <a:xfrm>
          <a:off x="2232243" y="1607485"/>
          <a:ext cx="2097217" cy="7972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latin typeface="+mn-lt"/>
              <a:ea typeface="+mn-ea"/>
              <a:cs typeface="+mn-cs"/>
            </a:rPr>
            <a:t>Independent Tasks</a:t>
          </a:r>
        </a:p>
      </dsp:txBody>
      <dsp:txXfrm>
        <a:off x="2255593" y="1630835"/>
        <a:ext cx="2050517" cy="7505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a:defRPr sz="1200"/>
            </a:lvl1pPr>
          </a:lstStyle>
          <a:p>
            <a:fld id="{97A6EB18-73FA-4863-A417-319F27F62AF8}" type="datetimeFigureOut">
              <a:rPr lang="en-US" smtClean="0"/>
              <a:pPr/>
              <a:t>3/19/2013</a:t>
            </a:fld>
            <a:endParaRPr lang="en-US"/>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a:defRPr sz="1200"/>
            </a:lvl1pPr>
          </a:lstStyle>
          <a:p>
            <a:fld id="{A77C5CA1-029E-48B2-8DEB-5D33C2D984A9}" type="slidenum">
              <a:rPr lang="en-US" smtClean="0"/>
              <a:pPr/>
              <a:t>‹#›</a:t>
            </a:fld>
            <a:endParaRPr lang="en-US"/>
          </a:p>
        </p:txBody>
      </p:sp>
    </p:spTree>
    <p:extLst>
      <p:ext uri="{BB962C8B-B14F-4D97-AF65-F5344CB8AC3E}">
        <p14:creationId xmlns:p14="http://schemas.microsoft.com/office/powerpoint/2010/main" val="210714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7CD9F-9D80-4FF3-A51A-7CB7833FC435}" type="slidenum">
              <a:rPr lang="en-US"/>
              <a:pPr/>
              <a:t>30</a:t>
            </a:fld>
            <a:endParaRPr lang="en-US"/>
          </a:p>
        </p:txBody>
      </p:sp>
      <p:sp>
        <p:nvSpPr>
          <p:cNvPr id="215042" name="Rectangle 2"/>
          <p:cNvSpPr>
            <a:spLocks noGrp="1" noRot="1" noChangeAspect="1" noChangeArrowheads="1" noTextEdit="1"/>
          </p:cNvSpPr>
          <p:nvPr>
            <p:ph type="sldImg"/>
          </p:nvPr>
        </p:nvSpPr>
        <p:spPr>
          <a:xfrm>
            <a:off x="1268413" y="679450"/>
            <a:ext cx="4540250" cy="3405188"/>
          </a:xfrm>
          <a:ln/>
        </p:spPr>
      </p:sp>
      <p:sp>
        <p:nvSpPr>
          <p:cNvPr id="215043" name="Rectangle 3"/>
          <p:cNvSpPr>
            <a:spLocks noGrp="1" noChangeArrowheads="1"/>
          </p:cNvSpPr>
          <p:nvPr>
            <p:ph type="body" idx="1"/>
          </p:nvPr>
        </p:nvSpPr>
        <p:spPr>
          <a:xfrm>
            <a:off x="942996" y="4312030"/>
            <a:ext cx="5191084" cy="408539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EMA_PPT-Title_BG.jpg"/>
          <p:cNvPicPr>
            <a:picLocks noChangeAspect="1"/>
          </p:cNvPicPr>
          <p:nvPr userDrawn="1"/>
        </p:nvPicPr>
        <p:blipFill>
          <a:blip r:embed="rId2" cstate="print"/>
          <a:srcRect/>
          <a:stretch>
            <a:fillRect/>
          </a:stretch>
        </p:blipFill>
        <p:spPr>
          <a:xfrm>
            <a:off x="0" y="0"/>
            <a:ext cx="9144000" cy="5029200"/>
          </a:xfrm>
          <a:prstGeom prst="rect">
            <a:avLst/>
          </a:prstGeom>
        </p:spPr>
      </p:pic>
      <p:sp>
        <p:nvSpPr>
          <p:cNvPr id="10282" name="Rectangle 42"/>
          <p:cNvSpPr>
            <a:spLocks noGrp="1" noChangeArrowheads="1"/>
          </p:cNvSpPr>
          <p:nvPr>
            <p:ph type="subTitle" idx="1"/>
          </p:nvPr>
        </p:nvSpPr>
        <p:spPr>
          <a:xfrm>
            <a:off x="304800" y="5181600"/>
            <a:ext cx="4114800" cy="1447800"/>
          </a:xfrm>
        </p:spPr>
        <p:txBody>
          <a:bodyPr/>
          <a:lstStyle>
            <a:lvl1pPr marL="0" indent="0">
              <a:spcBef>
                <a:spcPct val="0"/>
              </a:spcBef>
              <a:buFontTx/>
              <a:buNone/>
              <a:defRPr sz="1200"/>
            </a:lvl1pPr>
          </a:lstStyle>
          <a:p>
            <a:r>
              <a:rPr lang="en-US" smtClean="0"/>
              <a:t>Click to edit Master subtitle style</a:t>
            </a:r>
            <a:endParaRPr lang="en-US"/>
          </a:p>
        </p:txBody>
      </p:sp>
      <p:sp>
        <p:nvSpPr>
          <p:cNvPr id="10283" name="Rectangle 43"/>
          <p:cNvSpPr>
            <a:spLocks noGrp="1" noChangeArrowheads="1"/>
          </p:cNvSpPr>
          <p:nvPr>
            <p:ph type="ctrTitle"/>
          </p:nvPr>
        </p:nvSpPr>
        <p:spPr>
          <a:xfrm>
            <a:off x="228600" y="152400"/>
            <a:ext cx="8382000" cy="4648200"/>
          </a:xfrm>
        </p:spPr>
        <p:txBody>
          <a:bodyPr/>
          <a:lstStyle>
            <a:lvl1pPr>
              <a:defRPr sz="3600"/>
            </a:lvl1pPr>
          </a:lstStyle>
          <a:p>
            <a:r>
              <a:rPr lang="en-US" smtClean="0"/>
              <a:t>Click to edit Master title style</a:t>
            </a:r>
            <a:endParaRPr lang="en-US"/>
          </a:p>
        </p:txBody>
      </p:sp>
      <p:sp>
        <p:nvSpPr>
          <p:cNvPr id="6" name="Rectangle 51"/>
          <p:cNvSpPr>
            <a:spLocks noGrp="1" noChangeArrowheads="1"/>
          </p:cNvSpPr>
          <p:nvPr>
            <p:ph type="dt" sz="quarter" idx="10"/>
          </p:nvPr>
        </p:nvSpPr>
        <p:spPr>
          <a:xfrm>
            <a:off x="7086600" y="6450624"/>
            <a:ext cx="1905000" cy="228600"/>
          </a:xfrm>
          <a:prstGeom prst="rect">
            <a:avLst/>
          </a:prstGeom>
          <a:ln>
            <a:miter lim="800000"/>
          </a:ln>
        </p:spPr>
        <p:txBody>
          <a:bodyPr vert="horz" wrap="square" lIns="0" tIns="0" rIns="0" bIns="0" numCol="1" anchor="t" anchorCtr="0" compatLnSpc="1">
            <a:prstTxWarp prst="textNoShape">
              <a:avLst/>
            </a:prstTxWarp>
          </a:bodyPr>
          <a:lstStyle>
            <a:defPPr>
              <a:defRPr lang="en-US"/>
            </a:defPPr>
            <a:lvl1pPr marL="0" algn="r" defTabSz="0" rtl="0" eaLnBrk="0" fontAlgn="base" latinLnBrk="0" hangingPunct="0">
              <a:spcBef>
                <a:spcPct val="0"/>
              </a:spcBef>
              <a:spcAft>
                <a:spcPct val="0"/>
              </a:spcAft>
              <a:defRPr sz="1400" b="1" kern="1200">
                <a:solidFill>
                  <a:schemeClr val="tx2"/>
                </a:solidFill>
                <a:latin typeface="Univers 45 Light"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pPr>
              <a:defRPr/>
            </a:pPr>
            <a:fld id="{464C5451-4CFE-4A3A-97DB-F644C488BECD}" type="datetime4">
              <a:rPr lang="en-US" smtClean="0"/>
              <a:pPr>
                <a:defRPr/>
              </a:pPr>
              <a:t>March 19, 2013</a:t>
            </a:fld>
            <a:endParaRPr lang="en-US"/>
          </a:p>
        </p:txBody>
      </p:sp>
      <p:sp>
        <p:nvSpPr>
          <p:cNvPr id="7" name="Rectangle 95"/>
          <p:cNvSpPr>
            <a:spLocks noGrp="1" noChangeArrowheads="1"/>
          </p:cNvSpPr>
          <p:nvPr>
            <p:ph type="ftr" sz="quarter" idx="11"/>
          </p:nvPr>
        </p:nvSpPr>
        <p:spPr>
          <a:xfrm>
            <a:off x="6096000" y="6683375"/>
            <a:ext cx="2895600" cy="152400"/>
          </a:xfrm>
        </p:spPr>
        <p:txBody>
          <a:bodyPr/>
          <a:lstStyle>
            <a:lvl1pPr>
              <a:defRPr smtClean="0"/>
            </a:lvl1pPr>
          </a:lstStyle>
          <a:p>
            <a:pPr>
              <a:defRPr/>
            </a:pPr>
            <a:r>
              <a:rPr lang="en-US" dirty="0" smtClean="0"/>
              <a:t>© 2013 Enterprise Management Associates, </a:t>
            </a:r>
            <a:r>
              <a:rPr lang="en-US" dirty="0"/>
              <a:t>Inc.</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1"/>
          <p:cNvSpPr>
            <a:spLocks noGrp="1" noChangeArrowheads="1"/>
          </p:cNvSpPr>
          <p:nvPr>
            <p:ph type="sldNum" sz="quarter" idx="10"/>
          </p:nvPr>
        </p:nvSpPr>
        <p:spPr/>
        <p:txBody>
          <a:bodyPr/>
          <a:lstStyle>
            <a:lvl1pPr>
              <a:defRPr/>
            </a:lvl1pPr>
          </a:lstStyle>
          <a:p>
            <a:pPr>
              <a:defRPr/>
            </a:pPr>
            <a:r>
              <a:rPr lang="en-US" dirty="0" smtClean="0"/>
              <a:t>Slide </a:t>
            </a:r>
            <a:fld id="{4919DDB8-A9E9-4ABF-880D-19E46BDFF090}" type="slidenum">
              <a:rPr lang="en-US" smtClean="0"/>
              <a:pPr>
                <a:defRPr/>
              </a:pPr>
              <a:t>‹#›</a:t>
            </a:fld>
            <a:endParaRPr lang="en-US" dirty="0"/>
          </a:p>
        </p:txBody>
      </p:sp>
      <p:sp>
        <p:nvSpPr>
          <p:cNvPr id="5" name="Rectangle 52"/>
          <p:cNvSpPr>
            <a:spLocks noGrp="1" noChangeArrowheads="1"/>
          </p:cNvSpPr>
          <p:nvPr>
            <p:ph type="ftr" sz="quarter" idx="11"/>
          </p:nvPr>
        </p:nvSpPr>
        <p:spPr/>
        <p:txBody>
          <a:bodyPr/>
          <a:lstStyle>
            <a:lvl1pPr>
              <a:defRPr/>
            </a:lvl1pPr>
          </a:lstStyle>
          <a:p>
            <a:pPr>
              <a:defRPr/>
            </a:pPr>
            <a:r>
              <a:rPr lang="en-US" dirty="0" smtClean="0"/>
              <a:t>© 2013 Enterprise Management Associates, </a:t>
            </a:r>
            <a:r>
              <a:rPr lang="en-US" dirty="0"/>
              <a:t>Inc.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EMA_PPT-Section_BG.jpg"/>
          <p:cNvPicPr>
            <a:picLocks noChangeAspect="1"/>
          </p:cNvPicPr>
          <p:nvPr userDrawn="1"/>
        </p:nvPicPr>
        <p:blipFill>
          <a:blip r:embed="rId2" cstate="print"/>
          <a:srcRect/>
          <a:stretch>
            <a:fillRect/>
          </a:stretch>
        </p:blipFill>
        <p:spPr>
          <a:xfrm>
            <a:off x="0" y="0"/>
            <a:ext cx="9144000" cy="6400800"/>
          </a:xfrm>
          <a:prstGeom prst="rect">
            <a:avLst/>
          </a:prstGeom>
        </p:spPr>
      </p:pic>
      <p:sp>
        <p:nvSpPr>
          <p:cNvPr id="9" name="Rectangle 43"/>
          <p:cNvSpPr>
            <a:spLocks noGrp="1" noChangeArrowheads="1"/>
          </p:cNvSpPr>
          <p:nvPr>
            <p:ph type="ctrTitle"/>
          </p:nvPr>
        </p:nvSpPr>
        <p:spPr>
          <a:xfrm>
            <a:off x="228600" y="152400"/>
            <a:ext cx="8382000" cy="6019800"/>
          </a:xfrm>
        </p:spPr>
        <p:txBody>
          <a:bodyPr/>
          <a:lstStyle>
            <a:lvl1pPr>
              <a:defRPr sz="3600"/>
            </a:lvl1pPr>
          </a:lstStyle>
          <a:p>
            <a:r>
              <a:rPr lang="en-US" smtClean="0"/>
              <a:t>Click to edit Master title style</a:t>
            </a:r>
            <a:endParaRPr lang="en-US"/>
          </a:p>
        </p:txBody>
      </p:sp>
      <p:sp>
        <p:nvSpPr>
          <p:cNvPr id="14" name="Rectangle 95"/>
          <p:cNvSpPr>
            <a:spLocks noGrp="1" noChangeArrowheads="1"/>
          </p:cNvSpPr>
          <p:nvPr>
            <p:ph type="ftr" sz="quarter" idx="11"/>
          </p:nvPr>
        </p:nvSpPr>
        <p:spPr>
          <a:xfrm>
            <a:off x="6096000" y="6683375"/>
            <a:ext cx="2895600" cy="152400"/>
          </a:xfrm>
        </p:spPr>
        <p:txBody>
          <a:bodyPr/>
          <a:lstStyle>
            <a:lvl1pPr>
              <a:defRPr smtClean="0"/>
            </a:lvl1pPr>
          </a:lstStyle>
          <a:p>
            <a:pPr>
              <a:defRPr/>
            </a:pPr>
            <a:r>
              <a:rPr lang="en-US" dirty="0" smtClean="0"/>
              <a:t>© 2013 Enterprise Management Associates, </a:t>
            </a:r>
            <a:r>
              <a:rPr lang="en-US" dirty="0"/>
              <a:t>Inc.</a:t>
            </a:r>
          </a:p>
        </p:txBody>
      </p:sp>
      <p:sp>
        <p:nvSpPr>
          <p:cNvPr id="5" name="Rectangle 51"/>
          <p:cNvSpPr>
            <a:spLocks noGrp="1" noChangeArrowheads="1"/>
          </p:cNvSpPr>
          <p:nvPr>
            <p:ph type="sldNum" sz="quarter" idx="10"/>
          </p:nvPr>
        </p:nvSpPr>
        <p:spPr>
          <a:xfrm>
            <a:off x="234950" y="6683375"/>
            <a:ext cx="990600" cy="152400"/>
          </a:xfrm>
        </p:spPr>
        <p:txBody>
          <a:bodyPr/>
          <a:lstStyle>
            <a:lvl1pPr>
              <a:defRPr/>
            </a:lvl1pPr>
          </a:lstStyle>
          <a:p>
            <a:pPr>
              <a:defRPr/>
            </a:pPr>
            <a:r>
              <a:rPr lang="en-US" dirty="0" smtClean="0"/>
              <a:t>Slide </a:t>
            </a:r>
            <a:fld id="{4919DDB8-A9E9-4ABF-880D-19E46BDFF090}"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38481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447800"/>
            <a:ext cx="38481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1"/>
          <p:cNvSpPr>
            <a:spLocks noGrp="1" noChangeArrowheads="1"/>
          </p:cNvSpPr>
          <p:nvPr>
            <p:ph type="sldNum" sz="quarter" idx="10"/>
          </p:nvPr>
        </p:nvSpPr>
        <p:spPr/>
        <p:txBody>
          <a:bodyPr/>
          <a:lstStyle>
            <a:lvl1pPr>
              <a:defRPr/>
            </a:lvl1pPr>
          </a:lstStyle>
          <a:p>
            <a:pPr>
              <a:defRPr/>
            </a:pPr>
            <a:r>
              <a:rPr lang="en-US" dirty="0" smtClean="0"/>
              <a:t>Slide </a:t>
            </a:r>
            <a:fld id="{E77B7D31-60F5-4FF9-9CC5-9508F03B36D0}" type="slidenum">
              <a:rPr lang="en-US" smtClean="0"/>
              <a:pPr>
                <a:defRPr/>
              </a:pPr>
              <a:t>‹#›</a:t>
            </a:fld>
            <a:endParaRPr lang="en-US" dirty="0"/>
          </a:p>
        </p:txBody>
      </p:sp>
      <p:sp>
        <p:nvSpPr>
          <p:cNvPr id="6" name="Rectangle 52"/>
          <p:cNvSpPr>
            <a:spLocks noGrp="1" noChangeArrowheads="1"/>
          </p:cNvSpPr>
          <p:nvPr>
            <p:ph type="ftr" sz="quarter" idx="11"/>
          </p:nvPr>
        </p:nvSpPr>
        <p:spPr/>
        <p:txBody>
          <a:bodyPr/>
          <a:lstStyle>
            <a:lvl1pPr>
              <a:defRPr/>
            </a:lvl1pPr>
          </a:lstStyle>
          <a:p>
            <a:pPr>
              <a:defRPr/>
            </a:pPr>
            <a:r>
              <a:rPr lang="en-US" dirty="0" smtClean="0"/>
              <a:t>© 2013 Enterprise Management Associates, </a:t>
            </a:r>
            <a:r>
              <a:rPr lang="en-US" dirty="0"/>
              <a:t>Inc.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1"/>
          <p:cNvSpPr>
            <a:spLocks noGrp="1" noChangeArrowheads="1"/>
          </p:cNvSpPr>
          <p:nvPr>
            <p:ph type="sldNum" sz="quarter" idx="10"/>
          </p:nvPr>
        </p:nvSpPr>
        <p:spPr/>
        <p:txBody>
          <a:bodyPr/>
          <a:lstStyle>
            <a:lvl1pPr>
              <a:defRPr/>
            </a:lvl1pPr>
          </a:lstStyle>
          <a:p>
            <a:pPr>
              <a:defRPr/>
            </a:pPr>
            <a:r>
              <a:rPr lang="en-US" dirty="0" smtClean="0"/>
              <a:t>Slide </a:t>
            </a:r>
            <a:fld id="{CD80E7AA-0DF0-4145-9B5E-85637B054BE3}" type="slidenum">
              <a:rPr lang="en-US" smtClean="0"/>
              <a:pPr>
                <a:defRPr/>
              </a:pPr>
              <a:t>‹#›</a:t>
            </a:fld>
            <a:endParaRPr lang="en-US" dirty="0"/>
          </a:p>
        </p:txBody>
      </p:sp>
      <p:sp>
        <p:nvSpPr>
          <p:cNvPr id="8" name="Rectangle 52"/>
          <p:cNvSpPr>
            <a:spLocks noGrp="1" noChangeArrowheads="1"/>
          </p:cNvSpPr>
          <p:nvPr>
            <p:ph type="ftr" sz="quarter" idx="11"/>
          </p:nvPr>
        </p:nvSpPr>
        <p:spPr/>
        <p:txBody>
          <a:bodyPr/>
          <a:lstStyle>
            <a:lvl1pPr>
              <a:defRPr/>
            </a:lvl1pPr>
          </a:lstStyle>
          <a:p>
            <a:pPr>
              <a:defRPr/>
            </a:pPr>
            <a:r>
              <a:rPr lang="en-US" dirty="0" smtClean="0"/>
              <a:t>© 2013 Enterprise Management Associates, </a:t>
            </a:r>
            <a:r>
              <a:rPr lang="en-US" dirty="0"/>
              <a:t>Inc.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1"/>
          <p:cNvSpPr>
            <a:spLocks noGrp="1" noChangeArrowheads="1"/>
          </p:cNvSpPr>
          <p:nvPr>
            <p:ph type="sldNum" sz="quarter" idx="10"/>
          </p:nvPr>
        </p:nvSpPr>
        <p:spPr/>
        <p:txBody>
          <a:bodyPr/>
          <a:lstStyle>
            <a:lvl1pPr>
              <a:defRPr/>
            </a:lvl1pPr>
          </a:lstStyle>
          <a:p>
            <a:pPr>
              <a:defRPr/>
            </a:pPr>
            <a:r>
              <a:rPr lang="en-US" dirty="0" smtClean="0"/>
              <a:t>Slide </a:t>
            </a:r>
            <a:fld id="{C220C596-1762-408C-99CF-527998F589C9}" type="slidenum">
              <a:rPr lang="en-US" smtClean="0"/>
              <a:pPr>
                <a:defRPr/>
              </a:pPr>
              <a:t>‹#›</a:t>
            </a:fld>
            <a:endParaRPr lang="en-US" dirty="0"/>
          </a:p>
        </p:txBody>
      </p:sp>
      <p:sp>
        <p:nvSpPr>
          <p:cNvPr id="4" name="Rectangle 52"/>
          <p:cNvSpPr>
            <a:spLocks noGrp="1" noChangeArrowheads="1"/>
          </p:cNvSpPr>
          <p:nvPr>
            <p:ph type="ftr" sz="quarter" idx="11"/>
          </p:nvPr>
        </p:nvSpPr>
        <p:spPr/>
        <p:txBody>
          <a:bodyPr/>
          <a:lstStyle>
            <a:lvl1pPr>
              <a:defRPr/>
            </a:lvl1pPr>
          </a:lstStyle>
          <a:p>
            <a:pPr>
              <a:defRPr/>
            </a:pPr>
            <a:r>
              <a:rPr lang="en-US" dirty="0" smtClean="0"/>
              <a:t>© 2013 Enterprise Management Associates, </a:t>
            </a:r>
            <a:r>
              <a:rPr lang="en-US" dirty="0"/>
              <a:t>Inc.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1"/>
          <p:cNvSpPr>
            <a:spLocks noGrp="1" noChangeArrowheads="1"/>
          </p:cNvSpPr>
          <p:nvPr>
            <p:ph type="sldNum" sz="quarter" idx="10"/>
          </p:nvPr>
        </p:nvSpPr>
        <p:spPr/>
        <p:txBody>
          <a:bodyPr/>
          <a:lstStyle>
            <a:lvl1pPr>
              <a:defRPr/>
            </a:lvl1pPr>
          </a:lstStyle>
          <a:p>
            <a:pPr>
              <a:defRPr/>
            </a:pPr>
            <a:r>
              <a:rPr lang="en-US" dirty="0" smtClean="0"/>
              <a:t>Slide </a:t>
            </a:r>
            <a:fld id="{9D30B653-D18B-4AAD-923B-1F2DF168D022}" type="slidenum">
              <a:rPr lang="en-US" smtClean="0"/>
              <a:pPr>
                <a:defRPr/>
              </a:pPr>
              <a:t>‹#›</a:t>
            </a:fld>
            <a:endParaRPr lang="en-US" dirty="0"/>
          </a:p>
        </p:txBody>
      </p:sp>
      <p:sp>
        <p:nvSpPr>
          <p:cNvPr id="3" name="Rectangle 52"/>
          <p:cNvSpPr>
            <a:spLocks noGrp="1" noChangeArrowheads="1"/>
          </p:cNvSpPr>
          <p:nvPr>
            <p:ph type="ftr" sz="quarter" idx="11"/>
          </p:nvPr>
        </p:nvSpPr>
        <p:spPr/>
        <p:txBody>
          <a:bodyPr/>
          <a:lstStyle>
            <a:lvl1pPr>
              <a:defRPr/>
            </a:lvl1pPr>
          </a:lstStyle>
          <a:p>
            <a:pPr>
              <a:defRPr/>
            </a:pPr>
            <a:r>
              <a:rPr lang="en-US" dirty="0" smtClean="0"/>
              <a:t>© 2013 Enterprise Management Associates, </a:t>
            </a:r>
            <a:r>
              <a:rPr lang="en-US" dirty="0"/>
              <a:t>Inc.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0DE9A6E-8F21-484F-844E-94FEC60E2113}" type="slidenum">
              <a:rPr lang="en-US"/>
              <a:pPr/>
              <a:t>‹#›</a:t>
            </a:fld>
            <a:endParaRPr lang="en-US"/>
          </a:p>
        </p:txBody>
      </p:sp>
    </p:spTree>
    <p:extLst>
      <p:ext uri="{BB962C8B-B14F-4D97-AF65-F5344CB8AC3E}">
        <p14:creationId xmlns:p14="http://schemas.microsoft.com/office/powerpoint/2010/main" val="414779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1529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2500" y="1371600"/>
            <a:ext cx="41529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228600" y="6578600"/>
            <a:ext cx="990600" cy="279400"/>
          </a:xfrm>
        </p:spPr>
        <p:txBody>
          <a:bodyPr/>
          <a:lstStyle>
            <a:lvl1pPr>
              <a:defRPr/>
            </a:lvl1pPr>
          </a:lstStyle>
          <a:p>
            <a:r>
              <a:rPr lang="en-US"/>
              <a:t>Slide  </a:t>
            </a:r>
            <a:fld id="{15230B44-F2F3-4D95-9918-672A8B595F77}" type="slidenum">
              <a:rPr lang="en-US"/>
              <a:pPr/>
              <a:t>‹#›</a:t>
            </a:fld>
            <a:endParaRPr lang="en-US"/>
          </a:p>
        </p:txBody>
      </p:sp>
      <p:sp>
        <p:nvSpPr>
          <p:cNvPr id="6" name="Footer Placeholder 5"/>
          <p:cNvSpPr>
            <a:spLocks noGrp="1"/>
          </p:cNvSpPr>
          <p:nvPr>
            <p:ph type="ftr" sz="quarter" idx="11"/>
          </p:nvPr>
        </p:nvSpPr>
        <p:spPr>
          <a:xfrm>
            <a:off x="1143000" y="6604000"/>
            <a:ext cx="2514600" cy="250825"/>
          </a:xfrm>
        </p:spPr>
        <p:txBody>
          <a:bodyPr/>
          <a:lstStyle>
            <a:lvl1pPr>
              <a:defRPr/>
            </a:lvl1pPr>
          </a:lstStyle>
          <a:p>
            <a:r>
              <a:rPr lang="en-US"/>
              <a:t>©2006 Enterprise Management Associates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EMA_PPT-Header.jpg"/>
          <p:cNvPicPr>
            <a:picLocks noChangeAspect="1"/>
          </p:cNvPicPr>
          <p:nvPr userDrawn="1"/>
        </p:nvPicPr>
        <p:blipFill>
          <a:blip r:embed="rId11" cstate="print"/>
          <a:srcRect/>
          <a:stretch>
            <a:fillRect/>
          </a:stretch>
        </p:blipFill>
        <p:spPr>
          <a:xfrm>
            <a:off x="0" y="0"/>
            <a:ext cx="9144000" cy="1146048"/>
          </a:xfrm>
          <a:prstGeom prst="rect">
            <a:avLst/>
          </a:prstGeom>
        </p:spPr>
      </p:pic>
      <p:sp>
        <p:nvSpPr>
          <p:cNvPr id="1027" name="Rectangle 24"/>
          <p:cNvSpPr>
            <a:spLocks noGrp="1" noChangeArrowheads="1"/>
          </p:cNvSpPr>
          <p:nvPr>
            <p:ph type="body" idx="1"/>
          </p:nvPr>
        </p:nvSpPr>
        <p:spPr>
          <a:xfrm>
            <a:off x="381000" y="1447800"/>
            <a:ext cx="7848600" cy="5105400"/>
          </a:xfrm>
          <a:prstGeom prst="rect">
            <a:avLst/>
          </a:prstGeom>
          <a:noFill/>
          <a:ln w="9525">
            <a:noFill/>
            <a:miter lim="800000"/>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6"/>
          <p:cNvSpPr>
            <a:spLocks noGrp="1" noChangeArrowheads="1"/>
          </p:cNvSpPr>
          <p:nvPr>
            <p:ph type="title"/>
          </p:nvPr>
        </p:nvSpPr>
        <p:spPr>
          <a:xfrm>
            <a:off x="228600" y="152400"/>
            <a:ext cx="7239000" cy="838200"/>
          </a:xfrm>
          <a:prstGeom prst="rect">
            <a:avLst/>
          </a:prstGeom>
          <a:noFill/>
          <a:ln w="9525">
            <a:noFill/>
            <a:miter lim="800000"/>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75" name="Rectangle 51"/>
          <p:cNvSpPr>
            <a:spLocks noGrp="1" noChangeArrowheads="1"/>
          </p:cNvSpPr>
          <p:nvPr>
            <p:ph type="sldNum" sz="quarter" idx="4"/>
          </p:nvPr>
        </p:nvSpPr>
        <p:spPr>
          <a:xfrm>
            <a:off x="234950" y="6683375"/>
            <a:ext cx="990600" cy="152400"/>
          </a:xfrm>
          <a:prstGeom prst="rect">
            <a:avLst/>
          </a:prstGeom>
          <a:noFill/>
          <a:ln w="9525">
            <a:noFill/>
            <a:miter lim="800000"/>
          </a:ln>
          <a:effectLst/>
        </p:spPr>
        <p:txBody>
          <a:bodyPr vert="horz" wrap="square" lIns="0" tIns="0" rIns="0" bIns="0" numCol="1" anchor="t" anchorCtr="0" compatLnSpc="1">
            <a:prstTxWarp prst="textNoShape">
              <a:avLst/>
            </a:prstTxWarp>
          </a:bodyPr>
          <a:lstStyle>
            <a:defPPr>
              <a:defRPr lang="en-US"/>
            </a:defPPr>
            <a:lvl1pPr marL="0" algn="l" defTabSz="0" rtl="0" eaLnBrk="0" fontAlgn="base" latinLnBrk="0" hangingPunct="0">
              <a:spcBef>
                <a:spcPct val="0"/>
              </a:spcBef>
              <a:spcAft>
                <a:spcPct val="0"/>
              </a:spcAft>
              <a:defRPr sz="900" b="1" kern="1200">
                <a:solidFill>
                  <a:srgbClr val="00457C"/>
                </a:solidFill>
                <a:latin typeface="+mn-lt"/>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pPr>
              <a:defRPr/>
            </a:pPr>
            <a:r>
              <a:rPr lang="en-US" dirty="0" smtClean="0"/>
              <a:t>Slide </a:t>
            </a:r>
            <a:fld id="{93C3C671-091D-497D-B71E-FBA6275695E3}" type="slidenum">
              <a:rPr lang="en-US" smtClean="0"/>
              <a:pPr>
                <a:defRPr/>
              </a:pPr>
              <a:t>‹#›</a:t>
            </a:fld>
            <a:endParaRPr lang="en-US" dirty="0"/>
          </a:p>
        </p:txBody>
      </p:sp>
      <p:sp>
        <p:nvSpPr>
          <p:cNvPr id="1076" name="Rectangle 52"/>
          <p:cNvSpPr>
            <a:spLocks noGrp="1" noChangeArrowheads="1"/>
          </p:cNvSpPr>
          <p:nvPr>
            <p:ph type="ftr" sz="quarter" idx="3"/>
          </p:nvPr>
        </p:nvSpPr>
        <p:spPr>
          <a:xfrm>
            <a:off x="6096000" y="6683375"/>
            <a:ext cx="2895600" cy="152400"/>
          </a:xfrm>
          <a:prstGeom prst="rect">
            <a:avLst/>
          </a:prstGeom>
          <a:noFill/>
          <a:ln w="9525">
            <a:noFill/>
            <a:miter lim="800000"/>
          </a:ln>
          <a:effectLst/>
        </p:spPr>
        <p:txBody>
          <a:bodyPr vert="horz" wrap="square" lIns="0" tIns="0" rIns="0" bIns="0" numCol="1" anchor="t" anchorCtr="0" compatLnSpc="1">
            <a:prstTxWarp prst="textNoShape">
              <a:avLst/>
            </a:prstTxWarp>
          </a:bodyPr>
          <a:lstStyle>
            <a:defPPr>
              <a:defRPr lang="en-US"/>
            </a:defPPr>
            <a:lvl1pPr marL="0" algn="r" defTabSz="0" rtl="0" eaLnBrk="0" fontAlgn="base" latinLnBrk="0" hangingPunct="0">
              <a:spcBef>
                <a:spcPct val="0"/>
              </a:spcBef>
              <a:spcAft>
                <a:spcPct val="0"/>
              </a:spcAft>
              <a:defRPr sz="900" kern="1200">
                <a:solidFill>
                  <a:schemeClr val="tx2"/>
                </a:solidFill>
                <a:latin typeface="+mn-lt"/>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pPr>
              <a:defRPr/>
            </a:pPr>
            <a:r>
              <a:rPr lang="en-US" dirty="0" smtClean="0"/>
              <a:t>© 2013 Enterprise Management Associates, Inc.</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Narrow" pitchFamily="34" charset="0"/>
        </a:defRPr>
      </a:lvl6pPr>
      <a:lvl7pPr marL="914400" algn="l" rtl="0" eaLnBrk="1" fontAlgn="base" hangingPunct="1">
        <a:spcBef>
          <a:spcPct val="0"/>
        </a:spcBef>
        <a:spcAft>
          <a:spcPct val="0"/>
        </a:spcAft>
        <a:defRPr sz="2600" b="1">
          <a:solidFill>
            <a:schemeClr val="bg1"/>
          </a:solidFill>
          <a:latin typeface="Arial Narrow" pitchFamily="34" charset="0"/>
        </a:defRPr>
      </a:lvl7pPr>
      <a:lvl8pPr marL="1371600" algn="l" rtl="0" eaLnBrk="1" fontAlgn="base" hangingPunct="1">
        <a:spcBef>
          <a:spcPct val="0"/>
        </a:spcBef>
        <a:spcAft>
          <a:spcPct val="0"/>
        </a:spcAft>
        <a:defRPr sz="2600" b="1">
          <a:solidFill>
            <a:schemeClr val="bg1"/>
          </a:solidFill>
          <a:latin typeface="Arial Narrow" pitchFamily="34" charset="0"/>
        </a:defRPr>
      </a:lvl8pPr>
      <a:lvl9pPr marL="1828800" algn="l" rtl="0" eaLnBrk="1" fontAlgn="base" hangingPunct="1">
        <a:spcBef>
          <a:spcPct val="0"/>
        </a:spcBef>
        <a:spcAft>
          <a:spcPct val="0"/>
        </a:spcAft>
        <a:defRPr sz="2600" b="1">
          <a:solidFill>
            <a:schemeClr val="bg1"/>
          </a:solidFill>
          <a:latin typeface="Arial Narrow" pitchFamily="34" charset="0"/>
        </a:defRPr>
      </a:lvl9pPr>
    </p:titleStyle>
    <p:bodyStyle>
      <a:lvl1pPr marL="228600" indent="-228600" algn="l" rtl="0" eaLnBrk="1" fontAlgn="base" hangingPunct="1">
        <a:spcBef>
          <a:spcPct val="5000"/>
        </a:spcBef>
        <a:spcAft>
          <a:spcPct val="25000"/>
        </a:spcAft>
        <a:buClr>
          <a:srgbClr val="FF9900"/>
        </a:buClr>
        <a:buChar char="•"/>
        <a:defRPr sz="2000">
          <a:solidFill>
            <a:schemeClr val="tx1"/>
          </a:solidFill>
          <a:latin typeface="+mn-lt"/>
          <a:ea typeface="+mn-ea"/>
          <a:cs typeface="+mn-cs"/>
        </a:defRPr>
      </a:lvl1pPr>
      <a:lvl2pPr marL="571500" indent="-228600" algn="l" rtl="0" eaLnBrk="1" fontAlgn="base" hangingPunct="1">
        <a:spcBef>
          <a:spcPct val="5000"/>
        </a:spcBef>
        <a:spcAft>
          <a:spcPct val="25000"/>
        </a:spcAft>
        <a:buClr>
          <a:srgbClr val="FF9900"/>
        </a:buClr>
        <a:buSzPct val="90000"/>
        <a:buChar char="•"/>
        <a:defRPr>
          <a:solidFill>
            <a:schemeClr val="tx1"/>
          </a:solidFill>
          <a:latin typeface="+mn-lt"/>
        </a:defRPr>
      </a:lvl2pPr>
      <a:lvl3pPr marL="914400" indent="-228600" algn="l" rtl="0" eaLnBrk="1" fontAlgn="base" hangingPunct="1">
        <a:spcBef>
          <a:spcPct val="5000"/>
        </a:spcBef>
        <a:spcAft>
          <a:spcPct val="25000"/>
        </a:spcAft>
        <a:buClr>
          <a:srgbClr val="FF9900"/>
        </a:buClr>
        <a:buSzPct val="70000"/>
        <a:buFont typeface="Wingdings" pitchFamily="2" charset="2"/>
        <a:buChar char="Ø"/>
        <a:defRPr sz="1600">
          <a:solidFill>
            <a:schemeClr val="tx1"/>
          </a:solidFill>
          <a:latin typeface="+mn-lt"/>
        </a:defRPr>
      </a:lvl3pPr>
      <a:lvl4pPr marL="1257300" indent="-225425" algn="l" rtl="0" eaLnBrk="1" fontAlgn="base" hangingPunct="1">
        <a:spcBef>
          <a:spcPct val="5000"/>
        </a:spcBef>
        <a:spcAft>
          <a:spcPct val="25000"/>
        </a:spcAft>
        <a:buClr>
          <a:srgbClr val="FF9900"/>
        </a:buClr>
        <a:buFont typeface="Wingdings" pitchFamily="2" charset="2"/>
        <a:buChar char="§"/>
        <a:defRPr sz="1600">
          <a:solidFill>
            <a:schemeClr val="tx1"/>
          </a:solidFill>
          <a:latin typeface="+mn-lt"/>
        </a:defRPr>
      </a:lvl4pPr>
      <a:lvl5pPr marL="1600200" indent="-228600" algn="l" rtl="0" eaLnBrk="1" fontAlgn="base" hangingPunct="1">
        <a:spcBef>
          <a:spcPct val="5000"/>
        </a:spcBef>
        <a:spcAft>
          <a:spcPct val="25000"/>
        </a:spcAft>
        <a:buClr>
          <a:srgbClr val="FF9900"/>
        </a:buClr>
        <a:buFont typeface="Wingdings" pitchFamily="2" charset="2"/>
        <a:buChar char="§"/>
        <a:defRPr sz="1600">
          <a:solidFill>
            <a:schemeClr val="tx1"/>
          </a:solidFill>
          <a:latin typeface="+mn-lt"/>
        </a:defRPr>
      </a:lvl5pPr>
      <a:lvl6pPr marL="2057400" indent="-228600" algn="l" rtl="0" eaLnBrk="1" fontAlgn="base" hangingPunct="1">
        <a:spcBef>
          <a:spcPct val="5000"/>
        </a:spcBef>
        <a:spcAft>
          <a:spcPct val="25000"/>
        </a:spcAft>
        <a:buClr>
          <a:srgbClr val="FF9900"/>
        </a:buClr>
        <a:buFont typeface="Wingdings" pitchFamily="2" charset="2"/>
        <a:buChar char="§"/>
        <a:defRPr sz="1600">
          <a:solidFill>
            <a:schemeClr val="tx1"/>
          </a:solidFill>
          <a:latin typeface="Univers 45 Light" pitchFamily="34" charset="0"/>
        </a:defRPr>
      </a:lvl6pPr>
      <a:lvl7pPr marL="2514600" indent="-228600" algn="l" rtl="0" eaLnBrk="1" fontAlgn="base" hangingPunct="1">
        <a:spcBef>
          <a:spcPct val="5000"/>
        </a:spcBef>
        <a:spcAft>
          <a:spcPct val="25000"/>
        </a:spcAft>
        <a:buClr>
          <a:srgbClr val="FF9900"/>
        </a:buClr>
        <a:buFont typeface="Wingdings" pitchFamily="2" charset="2"/>
        <a:buChar char="§"/>
        <a:defRPr sz="1600">
          <a:solidFill>
            <a:schemeClr val="tx1"/>
          </a:solidFill>
          <a:latin typeface="Univers 45 Light" pitchFamily="34" charset="0"/>
        </a:defRPr>
      </a:lvl7pPr>
      <a:lvl8pPr marL="2971800" indent="-228600" algn="l" rtl="0" eaLnBrk="1" fontAlgn="base" hangingPunct="1">
        <a:spcBef>
          <a:spcPct val="5000"/>
        </a:spcBef>
        <a:spcAft>
          <a:spcPct val="25000"/>
        </a:spcAft>
        <a:buClr>
          <a:srgbClr val="FF9900"/>
        </a:buClr>
        <a:buFont typeface="Wingdings" pitchFamily="2" charset="2"/>
        <a:buChar char="§"/>
        <a:defRPr sz="1600">
          <a:solidFill>
            <a:schemeClr val="tx1"/>
          </a:solidFill>
          <a:latin typeface="Univers 45 Light" pitchFamily="34" charset="0"/>
        </a:defRPr>
      </a:lvl8pPr>
      <a:lvl9pPr marL="3429000" indent="-228600" algn="l" rtl="0" eaLnBrk="1" fontAlgn="base" hangingPunct="1">
        <a:spcBef>
          <a:spcPct val="5000"/>
        </a:spcBef>
        <a:spcAft>
          <a:spcPct val="25000"/>
        </a:spcAft>
        <a:buClr>
          <a:srgbClr val="FF9900"/>
        </a:buClr>
        <a:buFont typeface="Wingdings" pitchFamily="2" charset="2"/>
        <a:buChar char="§"/>
        <a:defRPr sz="1600">
          <a:solidFill>
            <a:schemeClr val="tx1"/>
          </a:solidFill>
          <a:latin typeface="Univers 45 Ligh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152400"/>
            <a:ext cx="8375848" cy="4648200"/>
          </a:xfrm>
        </p:spPr>
        <p:txBody>
          <a:bodyPr/>
          <a:lstStyle/>
          <a:p>
            <a:r>
              <a:rPr lang="en-US" sz="3400" dirty="0" smtClean="0">
                <a:latin typeface="Book Antiqua" pitchFamily="18" charset="0"/>
              </a:rPr>
              <a:t>Project Management and IT – </a:t>
            </a:r>
            <a:br>
              <a:rPr lang="en-US" sz="3400" dirty="0" smtClean="0">
                <a:latin typeface="Book Antiqua" pitchFamily="18" charset="0"/>
              </a:rPr>
            </a:br>
            <a:r>
              <a:rPr lang="en-US" sz="3400" dirty="0" smtClean="0">
                <a:latin typeface="Book Antiqua" pitchFamily="18" charset="0"/>
              </a:rPr>
              <a:t>Workflow or Traffic Wreck ? </a:t>
            </a:r>
            <a:endParaRPr lang="en-US" sz="3400" dirty="0">
              <a:latin typeface="Book Antiqua" pitchFamily="18" charset="0"/>
            </a:endParaRPr>
          </a:p>
        </p:txBody>
      </p:sp>
      <p:sp>
        <p:nvSpPr>
          <p:cNvPr id="3074" name="Rectangle 51"/>
          <p:cNvSpPr>
            <a:spLocks noGrp="1" noChangeArrowheads="1"/>
          </p:cNvSpPr>
          <p:nvPr>
            <p:ph type="dt" sz="quarter" idx="10"/>
          </p:nvPr>
        </p:nvSpPr>
        <p:spPr>
          <a:noFill/>
        </p:spPr>
        <p:txBody>
          <a:bodyPr/>
          <a:lstStyle/>
          <a:p>
            <a:pPr algn="r"/>
            <a:fld id="{037D696C-93FB-4BE2-BEFD-3FD8B031EC37}" type="datetime4">
              <a:rPr lang="en-US"/>
              <a:pPr algn="r"/>
              <a:t>March 19, 2013</a:t>
            </a:fld>
            <a:endParaRPr lang="en-US"/>
          </a:p>
        </p:txBody>
      </p:sp>
      <p:sp>
        <p:nvSpPr>
          <p:cNvPr id="3075" name="Rectangle 95"/>
          <p:cNvSpPr>
            <a:spLocks noGrp="1" noChangeArrowheads="1"/>
          </p:cNvSpPr>
          <p:nvPr>
            <p:ph type="ftr" sz="quarter" idx="11"/>
          </p:nvPr>
        </p:nvSpPr>
        <p:spPr>
          <a:noFill/>
        </p:spPr>
        <p:txBody>
          <a:bodyPr/>
          <a:lstStyle/>
          <a:p>
            <a:r>
              <a:rPr lang="en-US" dirty="0" smtClean="0"/>
              <a:t>© 2013 Enterprise Management Associates, </a:t>
            </a:r>
            <a:r>
              <a:rPr lang="en-US" dirty="0"/>
              <a:t>Inc.</a:t>
            </a:r>
          </a:p>
        </p:txBody>
      </p:sp>
      <p:sp>
        <p:nvSpPr>
          <p:cNvPr id="9" name="Subtitle 8"/>
          <p:cNvSpPr>
            <a:spLocks noGrp="1"/>
          </p:cNvSpPr>
          <p:nvPr>
            <p:ph type="subTitle" idx="1"/>
          </p:nvPr>
        </p:nvSpPr>
        <p:spPr>
          <a:xfrm>
            <a:off x="1475656" y="5157192"/>
            <a:ext cx="4608512" cy="1447800"/>
          </a:xfrm>
        </p:spPr>
        <p:txBody>
          <a:bodyPr/>
          <a:lstStyle/>
          <a:p>
            <a:r>
              <a:rPr lang="en-US" sz="1800" b="1" dirty="0" smtClean="0"/>
              <a:t>Dennis Drogseth</a:t>
            </a:r>
          </a:p>
          <a:p>
            <a:r>
              <a:rPr lang="en-US" sz="1600" dirty="0" smtClean="0"/>
              <a:t>Vice President - Application and Business Services</a:t>
            </a:r>
          </a:p>
          <a:p>
            <a:r>
              <a:rPr lang="en-US" sz="1600" dirty="0" smtClean="0"/>
              <a:t>Enterprise Management Associates </a:t>
            </a:r>
            <a:endParaRPr lang="en-US" sz="1600" dirty="0"/>
          </a:p>
        </p:txBody>
      </p:sp>
      <p:pic>
        <p:nvPicPr>
          <p:cNvPr id="7" name="Picture 6" descr="Dennis_Drogseth.jpg"/>
          <p:cNvPicPr>
            <a:picLocks noChangeAspect="1"/>
          </p:cNvPicPr>
          <p:nvPr/>
        </p:nvPicPr>
        <p:blipFill>
          <a:blip r:embed="rId2" cstate="print"/>
          <a:stretch>
            <a:fillRect/>
          </a:stretch>
        </p:blipFill>
        <p:spPr>
          <a:xfrm>
            <a:off x="251520" y="5157192"/>
            <a:ext cx="1080120" cy="123442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Overburdened IT Professionals Get Pressured from all Fronts </a:t>
            </a:r>
            <a:endParaRPr lang="en-US" dirty="0"/>
          </a:p>
        </p:txBody>
      </p:sp>
      <p:sp>
        <p:nvSpPr>
          <p:cNvPr id="4" name="Slide Number Placeholder 3"/>
          <p:cNvSpPr>
            <a:spLocks noGrp="1"/>
          </p:cNvSpPr>
          <p:nvPr>
            <p:ph type="sldNum" sz="quarter" idx="10"/>
          </p:nvPr>
        </p:nvSpPr>
        <p:spPr/>
        <p:txBody>
          <a:bodyPr/>
          <a:lstStyle/>
          <a:p>
            <a:fld id="{EDAE724A-B8B7-3345-8634-D5913269DAD2}"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 2013 Enterprise Management Associates, Inc. </a:t>
            </a: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436" y="1158027"/>
            <a:ext cx="8610600" cy="5699973"/>
          </a:xfrm>
          <a:prstGeom prst="rect">
            <a:avLst/>
          </a:prstGeom>
          <a:effectLst>
            <a:softEdge rad="127000"/>
          </a:effectLst>
        </p:spPr>
      </p:pic>
      <p:sp>
        <p:nvSpPr>
          <p:cNvPr id="7" name="Down Arrow 6"/>
          <p:cNvSpPr/>
          <p:nvPr/>
        </p:nvSpPr>
        <p:spPr bwMode="auto">
          <a:xfrm>
            <a:off x="2659736" y="1484784"/>
            <a:ext cx="3962400" cy="2249016"/>
          </a:xfrm>
          <a:prstGeom prst="downArrow">
            <a:avLst/>
          </a:prstGeom>
          <a:solidFill>
            <a:schemeClr val="accent1">
              <a:lumMod val="20000"/>
              <a:lumOff val="80000"/>
              <a:alpha val="79000"/>
            </a:schemeClr>
          </a:solidFill>
          <a:ln w="3175" cap="flat" cmpd="sng" algn="ctr">
            <a:noFill/>
            <a:prstDash val="solid"/>
            <a:round/>
            <a:headEnd type="none" w="med" len="med"/>
            <a:tailEnd type="none" w="med" len="med"/>
          </a:ln>
          <a:effectLst/>
        </p:spPr>
        <p:txBody>
          <a:bodyPr vert="horz" wrap="square" lIns="182880" tIns="182880" rIns="182880" bIns="18288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a:latin typeface="Book Antiqua" pitchFamily="18" charset="0"/>
              </a:rPr>
              <a:t>Ongoing improvement</a:t>
            </a:r>
          </a:p>
          <a:p>
            <a:pPr marL="0" marR="0" indent="0" algn="l" defTabSz="914400" rtl="0" eaLnBrk="1" fontAlgn="base" latinLnBrk="0" hangingPunct="1">
              <a:lnSpc>
                <a:spcPct val="100000"/>
              </a:lnSpc>
              <a:spcBef>
                <a:spcPct val="0"/>
              </a:spcBef>
              <a:spcAft>
                <a:spcPct val="0"/>
              </a:spcAft>
              <a:buClrTx/>
              <a:buSzTx/>
              <a:buFontTx/>
              <a:buNone/>
              <a:tabLst/>
            </a:pPr>
            <a:endParaRPr lang="en-US" sz="1200" dirty="0">
              <a:latin typeface="Book Antiqua"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dirty="0">
                <a:latin typeface="Book Antiqua" pitchFamily="18" charset="0"/>
              </a:rPr>
              <a:t>Bigger than a ticket, smaller than a project. </a:t>
            </a:r>
          </a:p>
          <a:p>
            <a:pPr marL="0" marR="0" indent="0" algn="l" defTabSz="914400" rtl="0" eaLnBrk="1" fontAlgn="base" latinLnBrk="0" hangingPunct="1">
              <a:lnSpc>
                <a:spcPct val="100000"/>
              </a:lnSpc>
              <a:spcBef>
                <a:spcPct val="0"/>
              </a:spcBef>
              <a:spcAft>
                <a:spcPct val="0"/>
              </a:spcAft>
              <a:buClrTx/>
              <a:buSzTx/>
              <a:buFontTx/>
              <a:buNone/>
              <a:tabLst/>
            </a:pPr>
            <a:endParaRPr lang="en-US" sz="1200" dirty="0">
              <a:latin typeface="Book Antiqua"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200" dirty="0">
                <a:latin typeface="Book Antiqua" pitchFamily="18" charset="0"/>
              </a:rPr>
              <a:t>Capacity/security/risk availability/architecture/</a:t>
            </a:r>
            <a:r>
              <a:rPr lang="en-US" sz="1200" dirty="0" err="1">
                <a:latin typeface="Book Antiqua" pitchFamily="18" charset="0"/>
              </a:rPr>
              <a:t>etc</a:t>
            </a:r>
            <a:r>
              <a:rPr lang="en-US" sz="1200" dirty="0">
                <a:latin typeface="Book Antiqua" pitchFamily="18" charset="0"/>
              </a:rPr>
              <a:t> </a:t>
            </a:r>
            <a:r>
              <a:rPr lang="en-US" sz="1200" dirty="0" err="1">
                <a:latin typeface="Book Antiqua" pitchFamily="18" charset="0"/>
              </a:rPr>
              <a:t>etc</a:t>
            </a:r>
            <a:r>
              <a:rPr lang="en-US" sz="1200" dirty="0">
                <a:latin typeface="Book Antiqua" pitchFamily="18" charset="0"/>
              </a:rPr>
              <a:t> </a:t>
            </a:r>
            <a:r>
              <a:rPr lang="en-US" sz="1200" dirty="0" err="1">
                <a:latin typeface="Book Antiqua" pitchFamily="18" charset="0"/>
              </a:rPr>
              <a:t>etc</a:t>
            </a:r>
            <a:endParaRPr lang="en-US" sz="1200" dirty="0">
              <a:latin typeface="Book Antiqua"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mj-lt"/>
            </a:endParaRPr>
          </a:p>
        </p:txBody>
      </p:sp>
      <p:sp>
        <p:nvSpPr>
          <p:cNvPr id="8" name="Right Arrow 7"/>
          <p:cNvSpPr/>
          <p:nvPr/>
        </p:nvSpPr>
        <p:spPr bwMode="auto">
          <a:xfrm>
            <a:off x="833870" y="3717032"/>
            <a:ext cx="2658010" cy="2592288"/>
          </a:xfrm>
          <a:prstGeom prst="rightArrow">
            <a:avLst/>
          </a:prstGeom>
          <a:solidFill>
            <a:schemeClr val="accent1">
              <a:lumMod val="20000"/>
              <a:lumOff val="80000"/>
              <a:alpha val="79000"/>
            </a:schemeClr>
          </a:solidFill>
          <a:ln w="3175" cap="flat" cmpd="sng" algn="ctr">
            <a:noFill/>
            <a:prstDash val="solid"/>
            <a:round/>
            <a:headEnd type="none" w="med" len="med"/>
            <a:tailEnd type="none" w="med" len="med"/>
          </a:ln>
          <a:effectLst/>
        </p:spPr>
        <p:txBody>
          <a:bodyPr vert="horz" wrap="square" lIns="182880" tIns="182880" rIns="182880" bIns="18288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a:latin typeface="Book Antiqua" pitchFamily="18" charset="0"/>
              </a:rPr>
              <a:t>Project work</a:t>
            </a:r>
          </a:p>
          <a:p>
            <a:pPr marL="171450" marR="0" indent="-171450" algn="l" defTabSz="914400" rtl="0" eaLnBrk="1" fontAlgn="base" latinLnBrk="0" hangingPunct="1">
              <a:lnSpc>
                <a:spcPct val="100000"/>
              </a:lnSpc>
              <a:spcBef>
                <a:spcPct val="0"/>
              </a:spcBef>
              <a:spcAft>
                <a:spcPct val="0"/>
              </a:spcAft>
              <a:buClrTx/>
              <a:buSzTx/>
              <a:buFontTx/>
              <a:buChar char="-"/>
              <a:tabLst/>
            </a:pPr>
            <a:r>
              <a:rPr lang="en-US" sz="1200" dirty="0">
                <a:latin typeface="Book Antiqua" pitchFamily="18" charset="0"/>
              </a:rPr>
              <a:t>Deliverables</a:t>
            </a:r>
          </a:p>
          <a:p>
            <a:pPr marL="171450" marR="0" indent="-171450" algn="l" defTabSz="914400" rtl="0" eaLnBrk="1" fontAlgn="base" latinLnBrk="0" hangingPunct="1">
              <a:lnSpc>
                <a:spcPct val="100000"/>
              </a:lnSpc>
              <a:spcBef>
                <a:spcPct val="0"/>
              </a:spcBef>
              <a:spcAft>
                <a:spcPct val="0"/>
              </a:spcAft>
              <a:buClrTx/>
              <a:buSzTx/>
              <a:buFontTx/>
              <a:buChar char="-"/>
              <a:tabLst/>
            </a:pPr>
            <a:r>
              <a:rPr lang="en-US" sz="1200" dirty="0">
                <a:latin typeface="Book Antiqua" pitchFamily="18" charset="0"/>
              </a:rPr>
              <a:t>Stories</a:t>
            </a:r>
          </a:p>
          <a:p>
            <a:pPr marL="171450" marR="0" indent="-171450" algn="l" defTabSz="914400" rtl="0" eaLnBrk="1" fontAlgn="base" latinLnBrk="0" hangingPunct="1">
              <a:lnSpc>
                <a:spcPct val="100000"/>
              </a:lnSpc>
              <a:spcBef>
                <a:spcPct val="0"/>
              </a:spcBef>
              <a:spcAft>
                <a:spcPct val="0"/>
              </a:spcAft>
              <a:buClrTx/>
              <a:buSzTx/>
              <a:buFontTx/>
              <a:buChar char="-"/>
              <a:tabLst/>
            </a:pPr>
            <a:r>
              <a:rPr lang="en-US" sz="1200" dirty="0">
                <a:latin typeface="Book Antiqua" pitchFamily="18" charset="0"/>
              </a:rPr>
              <a:t>Issues/risks/action items</a:t>
            </a:r>
          </a:p>
          <a:p>
            <a:pPr marL="171450" marR="0" indent="-171450" algn="l" defTabSz="914400" rtl="0" eaLnBrk="1" fontAlgn="base" latinLnBrk="0" hangingPunct="1">
              <a:lnSpc>
                <a:spcPct val="100000"/>
              </a:lnSpc>
              <a:spcBef>
                <a:spcPct val="0"/>
              </a:spcBef>
              <a:spcAft>
                <a:spcPct val="0"/>
              </a:spcAft>
              <a:buClrTx/>
              <a:buSzTx/>
              <a:buFontTx/>
              <a:buChar char="-"/>
              <a:tabLst/>
            </a:pPr>
            <a:r>
              <a:rPr lang="en-US" sz="1200" dirty="0" smtClean="0">
                <a:latin typeface="Book Antiqua" pitchFamily="18" charset="0"/>
              </a:rPr>
              <a:t>Releases</a:t>
            </a:r>
          </a:p>
          <a:p>
            <a:pPr marL="171450" marR="0" indent="-171450" algn="l" defTabSz="914400" rtl="0" eaLnBrk="1" fontAlgn="base" latinLnBrk="0" hangingPunct="1">
              <a:lnSpc>
                <a:spcPct val="100000"/>
              </a:lnSpc>
              <a:spcBef>
                <a:spcPct val="0"/>
              </a:spcBef>
              <a:spcAft>
                <a:spcPct val="0"/>
              </a:spcAft>
              <a:buClrTx/>
              <a:buSzTx/>
              <a:buFontTx/>
              <a:buChar char="-"/>
              <a:tabLst/>
            </a:pPr>
            <a:endParaRPr lang="en-US" sz="1200" dirty="0">
              <a:latin typeface="Book Antiqua" pitchFamily="18" charset="0"/>
            </a:endParaRPr>
          </a:p>
        </p:txBody>
      </p:sp>
      <p:sp>
        <p:nvSpPr>
          <p:cNvPr id="9" name="Left Arrow 8"/>
          <p:cNvSpPr/>
          <p:nvPr/>
        </p:nvSpPr>
        <p:spPr bwMode="auto">
          <a:xfrm>
            <a:off x="5652120" y="3717032"/>
            <a:ext cx="2728823" cy="2552700"/>
          </a:xfrm>
          <a:prstGeom prst="leftArrow">
            <a:avLst/>
          </a:prstGeom>
          <a:solidFill>
            <a:schemeClr val="accent1">
              <a:lumMod val="20000"/>
              <a:lumOff val="80000"/>
              <a:alpha val="79000"/>
            </a:schemeClr>
          </a:solidFill>
          <a:ln w="3175" cap="flat" cmpd="sng" algn="ctr">
            <a:noFill/>
            <a:prstDash val="solid"/>
            <a:round/>
            <a:headEnd type="none" w="med" len="med"/>
            <a:tailEnd type="none" w="med" len="med"/>
          </a:ln>
          <a:effectLst/>
        </p:spPr>
        <p:txBody>
          <a:bodyPr vert="horz" wrap="square" lIns="182880" tIns="182880" rIns="182880" bIns="182880" numCol="1" rtlCol="0" anchor="t" anchorCtr="0" compatLnSpc="1">
            <a:prstTxWarp prst="textNoShape">
              <a:avLst/>
            </a:prstTxWarp>
          </a:bodyPr>
          <a:lstStyle/>
          <a:p>
            <a:pPr marL="0" indent="0" fontAlgn="base">
              <a:spcBef>
                <a:spcPct val="0"/>
              </a:spcBef>
              <a:spcAft>
                <a:spcPct val="0"/>
              </a:spcAft>
              <a:buFontTx/>
              <a:buNone/>
            </a:pPr>
            <a:r>
              <a:rPr lang="en-US" sz="1200" dirty="0">
                <a:latin typeface="Book Antiqua" pitchFamily="18" charset="0"/>
              </a:rPr>
              <a:t>Service support</a:t>
            </a:r>
          </a:p>
          <a:p>
            <a:pPr marL="171450" indent="-171450" fontAlgn="base">
              <a:spcBef>
                <a:spcPct val="0"/>
              </a:spcBef>
              <a:spcAft>
                <a:spcPct val="0"/>
              </a:spcAft>
              <a:buFontTx/>
              <a:buChar char="-"/>
            </a:pPr>
            <a:r>
              <a:rPr lang="en-US" sz="1200" dirty="0">
                <a:latin typeface="Book Antiqua" pitchFamily="18" charset="0"/>
              </a:rPr>
              <a:t>Incidents</a:t>
            </a:r>
          </a:p>
          <a:p>
            <a:pPr marL="171450" indent="-171450" fontAlgn="base">
              <a:spcBef>
                <a:spcPct val="0"/>
              </a:spcBef>
              <a:spcAft>
                <a:spcPct val="0"/>
              </a:spcAft>
              <a:buFontTx/>
              <a:buChar char="-"/>
            </a:pPr>
            <a:r>
              <a:rPr lang="en-US" sz="1200" dirty="0">
                <a:latin typeface="Book Antiqua" pitchFamily="18" charset="0"/>
              </a:rPr>
              <a:t>Changes</a:t>
            </a:r>
          </a:p>
          <a:p>
            <a:pPr marL="171450" indent="-171450" fontAlgn="base">
              <a:spcBef>
                <a:spcPct val="0"/>
              </a:spcBef>
              <a:spcAft>
                <a:spcPct val="0"/>
              </a:spcAft>
              <a:buFontTx/>
              <a:buChar char="-"/>
            </a:pPr>
            <a:r>
              <a:rPr lang="en-US" sz="1200" dirty="0">
                <a:latin typeface="Book Antiqua" pitchFamily="18" charset="0"/>
              </a:rPr>
              <a:t>Service Requests</a:t>
            </a:r>
          </a:p>
          <a:p>
            <a:pPr marL="171450" indent="-171450" fontAlgn="base">
              <a:spcBef>
                <a:spcPct val="0"/>
              </a:spcBef>
              <a:spcAft>
                <a:spcPct val="0"/>
              </a:spcAft>
              <a:buFontTx/>
              <a:buChar char="-"/>
            </a:pPr>
            <a:endParaRPr lang="en-US" sz="1200" dirty="0">
              <a:latin typeface="Book Antiqua" pitchFamily="18" charset="0"/>
            </a:endParaRPr>
          </a:p>
        </p:txBody>
      </p:sp>
      <p:sp>
        <p:nvSpPr>
          <p:cNvPr id="10" name="12-Point Star 9"/>
          <p:cNvSpPr/>
          <p:nvPr/>
        </p:nvSpPr>
        <p:spPr bwMode="auto">
          <a:xfrm>
            <a:off x="3518520" y="3916568"/>
            <a:ext cx="2133600" cy="2152498"/>
          </a:xfrm>
          <a:prstGeom prst="star12">
            <a:avLst/>
          </a:prstGeom>
          <a:gradFill flip="none" rotWithShape="1">
            <a:gsLst>
              <a:gs pos="0">
                <a:schemeClr val="accent3">
                  <a:shade val="51000"/>
                  <a:satMod val="130000"/>
                  <a:alpha val="70000"/>
                </a:schemeClr>
              </a:gs>
              <a:gs pos="80000">
                <a:schemeClr val="accent3">
                  <a:shade val="93000"/>
                  <a:satMod val="130000"/>
                  <a:alpha val="70000"/>
                </a:schemeClr>
              </a:gs>
              <a:gs pos="100000">
                <a:schemeClr val="accent3">
                  <a:shade val="94000"/>
                  <a:satMod val="135000"/>
                  <a:alpha val="70000"/>
                </a:schemeClr>
              </a:gs>
            </a:gsLst>
            <a:lin ang="16200000" scaled="0"/>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Book Antiqua" pitchFamily="18" charset="0"/>
              </a:rPr>
              <a:t>Overburden</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Book Antiqua" pitchFamily="18" charset="0"/>
              </a:rPr>
              <a:t>Multitasking</a:t>
            </a:r>
          </a:p>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tx1"/>
                </a:solidFill>
                <a:latin typeface="Book Antiqua" pitchFamily="18" charset="0"/>
              </a:rPr>
              <a:t>Poor execution</a:t>
            </a:r>
            <a:endParaRPr kumimoji="0" lang="en-US" sz="1200" b="1" i="0" u="none" strike="noStrike" cap="none" normalizeH="0" baseline="0" dirty="0" smtClean="0">
              <a:ln>
                <a:noFill/>
              </a:ln>
              <a:solidFill>
                <a:schemeClr val="tx1"/>
              </a:solidFill>
              <a:effectLst/>
              <a:latin typeface="Book Antiqu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15012011_waterfall_letchworth_state_park_new_york.jpg"/>
          <p:cNvPicPr>
            <a:picLocks noChangeAspect="1"/>
          </p:cNvPicPr>
          <p:nvPr/>
        </p:nvPicPr>
        <p:blipFill>
          <a:blip r:embed="rId2" cstate="print"/>
          <a:stretch>
            <a:fillRect/>
          </a:stretch>
        </p:blipFill>
        <p:spPr>
          <a:xfrm>
            <a:off x="0" y="1220041"/>
            <a:ext cx="9144000" cy="5212080"/>
          </a:xfrm>
          <a:prstGeom prst="rect">
            <a:avLst/>
          </a:prstGeom>
        </p:spPr>
      </p:pic>
      <p:sp>
        <p:nvSpPr>
          <p:cNvPr id="19" name="Curved Up Arrow 18"/>
          <p:cNvSpPr/>
          <p:nvPr/>
        </p:nvSpPr>
        <p:spPr bwMode="auto">
          <a:xfrm flipV="1">
            <a:off x="3254443" y="4004549"/>
            <a:ext cx="2351016" cy="806596"/>
          </a:xfrm>
          <a:prstGeom prst="curved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82880" tIns="182880" rIns="182880" bIns="18288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18" name="Curved Up Arrow 17"/>
          <p:cNvSpPr/>
          <p:nvPr/>
        </p:nvSpPr>
        <p:spPr bwMode="auto">
          <a:xfrm flipV="1">
            <a:off x="1045476" y="2910805"/>
            <a:ext cx="2351016" cy="806596"/>
          </a:xfrm>
          <a:prstGeom prst="curved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82880" tIns="182880" rIns="182880" bIns="18288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 name="Title 1"/>
          <p:cNvSpPr>
            <a:spLocks noGrp="1"/>
          </p:cNvSpPr>
          <p:nvPr>
            <p:ph type="title"/>
          </p:nvPr>
        </p:nvSpPr>
        <p:spPr/>
        <p:txBody>
          <a:bodyPr/>
          <a:lstStyle/>
          <a:p>
            <a:r>
              <a:rPr lang="en-US" dirty="0" smtClean="0"/>
              <a:t>The Old Way</a:t>
            </a:r>
            <a:endParaRPr lang="en-US" dirty="0"/>
          </a:p>
        </p:txBody>
      </p:sp>
      <p:sp>
        <p:nvSpPr>
          <p:cNvPr id="4" name="Slide Number Placeholder 3"/>
          <p:cNvSpPr>
            <a:spLocks noGrp="1"/>
          </p:cNvSpPr>
          <p:nvPr>
            <p:ph type="sldNum" sz="quarter" idx="10"/>
          </p:nvPr>
        </p:nvSpPr>
        <p:spPr/>
        <p:txBody>
          <a:bodyPr/>
          <a:lstStyle/>
          <a:p>
            <a:fld id="{EDAE724A-B8B7-3345-8634-D5913269DAD2}"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 2013 Enterprise Management Associates, Inc. </a:t>
            </a:r>
            <a:endParaRPr lang="en-US"/>
          </a:p>
        </p:txBody>
      </p:sp>
      <p:sp>
        <p:nvSpPr>
          <p:cNvPr id="6" name="Rounded Rectangle 5"/>
          <p:cNvSpPr/>
          <p:nvPr/>
        </p:nvSpPr>
        <p:spPr bwMode="auto">
          <a:xfrm>
            <a:off x="234950" y="2633980"/>
            <a:ext cx="1986034" cy="127981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82880" tIns="182880" rIns="182880" bIns="18288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chemeClr val="tx1"/>
                </a:solidFill>
                <a:latin typeface="Book Antiqua" pitchFamily="18" charset="0"/>
              </a:rPr>
              <a:t>Plan</a:t>
            </a:r>
          </a:p>
        </p:txBody>
      </p:sp>
      <p:sp>
        <p:nvSpPr>
          <p:cNvPr id="7" name="Rounded Rectangle 6"/>
          <p:cNvSpPr/>
          <p:nvPr/>
        </p:nvSpPr>
        <p:spPr bwMode="auto">
          <a:xfrm>
            <a:off x="2443917" y="3738049"/>
            <a:ext cx="1986034" cy="127981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82880" tIns="182880" rIns="182880" bIns="18288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chemeClr val="tx1"/>
                </a:solidFill>
                <a:latin typeface="Book Antiqua" pitchFamily="18" charset="0"/>
              </a:rPr>
              <a:t>Build</a:t>
            </a:r>
          </a:p>
        </p:txBody>
      </p:sp>
      <p:sp>
        <p:nvSpPr>
          <p:cNvPr id="8" name="Rounded Rectangle 7"/>
          <p:cNvSpPr/>
          <p:nvPr/>
        </p:nvSpPr>
        <p:spPr bwMode="auto">
          <a:xfrm>
            <a:off x="4572000" y="4842117"/>
            <a:ext cx="1872208" cy="127981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82880" tIns="182880" rIns="182880" bIns="18288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solidFill>
                  <a:schemeClr val="tx1"/>
                </a:solidFill>
                <a:latin typeface="Book Antiqua" pitchFamily="18" charset="0"/>
              </a:rPr>
              <a:t>Run</a:t>
            </a:r>
          </a:p>
        </p:txBody>
      </p:sp>
      <p:sp>
        <p:nvSpPr>
          <p:cNvPr id="9" name="Up Arrow 8"/>
          <p:cNvSpPr/>
          <p:nvPr/>
        </p:nvSpPr>
        <p:spPr bwMode="auto">
          <a:xfrm>
            <a:off x="6096000" y="3581702"/>
            <a:ext cx="2508448" cy="2540226"/>
          </a:xfrm>
          <a:prstGeom prst="upArrow">
            <a:avLst/>
          </a:prstGeom>
          <a:solidFill>
            <a:schemeClr val="accent2"/>
          </a:solidFill>
          <a:ln w="3175" cap="flat" cmpd="sng" algn="ctr">
            <a:noFill/>
            <a:prstDash val="solid"/>
            <a:round/>
            <a:headEnd type="none" w="med" len="med"/>
            <a:tailEnd type="none" w="med" len="med"/>
          </a:ln>
          <a:effectLst/>
        </p:spPr>
        <p:txBody>
          <a:bodyPr vert="horz" wrap="square" lIns="182880" tIns="182880" rIns="18288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ook Antiqua" pitchFamily="18" charset="0"/>
              </a:rPr>
              <a:t>IT</a:t>
            </a:r>
            <a:r>
              <a:rPr kumimoji="0" lang="en-US" b="1" i="0" u="none" strike="noStrike" cap="none" normalizeH="0" baseline="0" dirty="0" smtClean="0">
                <a:ln>
                  <a:noFill/>
                </a:ln>
                <a:solidFill>
                  <a:schemeClr val="tx1"/>
                </a:solidFill>
                <a:effectLst/>
                <a:latin typeface="+mj-lt"/>
              </a:rPr>
              <a:t> </a:t>
            </a:r>
            <a:r>
              <a:rPr lang="en-US" sz="2000" b="1" dirty="0">
                <a:latin typeface="Book Antiqua" pitchFamily="18" charset="0"/>
              </a:rPr>
              <a:t>Service</a:t>
            </a:r>
          </a:p>
        </p:txBody>
      </p:sp>
      <p:sp>
        <p:nvSpPr>
          <p:cNvPr id="12" name="Down Arrow 11"/>
          <p:cNvSpPr/>
          <p:nvPr/>
        </p:nvSpPr>
        <p:spPr bwMode="auto">
          <a:xfrm>
            <a:off x="5868144" y="1847615"/>
            <a:ext cx="2880320" cy="1734087"/>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182880" tIns="182880" rIns="18288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solidFill>
                  <a:schemeClr val="tx1"/>
                </a:solidFill>
                <a:latin typeface="Book Antiqua" pitchFamily="18" charset="0"/>
              </a:rPr>
              <a:t>Moment of truth</a:t>
            </a:r>
          </a:p>
        </p:txBody>
      </p:sp>
      <p:sp>
        <p:nvSpPr>
          <p:cNvPr id="23" name="TextBox 22"/>
          <p:cNvSpPr txBox="1"/>
          <p:nvPr/>
        </p:nvSpPr>
        <p:spPr>
          <a:xfrm>
            <a:off x="257131" y="1362825"/>
            <a:ext cx="4967274" cy="1415772"/>
          </a:xfrm>
          <a:prstGeom prst="rect">
            <a:avLst/>
          </a:prstGeom>
          <a:noFill/>
        </p:spPr>
        <p:txBody>
          <a:bodyPr wrap="square" rtlCol="0">
            <a:spAutoFit/>
          </a:bodyPr>
          <a:lstStyle/>
          <a:p>
            <a:r>
              <a:rPr lang="en-US" sz="2200" b="1" dirty="0">
                <a:solidFill>
                  <a:schemeClr val="bg1"/>
                </a:solidFill>
                <a:latin typeface="Book Antiqua" pitchFamily="18" charset="0"/>
              </a:rPr>
              <a:t>Waterfall </a:t>
            </a:r>
            <a:r>
              <a:rPr lang="en-US" sz="2200" b="1" dirty="0" smtClean="0">
                <a:solidFill>
                  <a:schemeClr val="bg1"/>
                </a:solidFill>
                <a:latin typeface="Book Antiqua" pitchFamily="18" charset="0"/>
              </a:rPr>
              <a:t>thinking</a:t>
            </a:r>
          </a:p>
          <a:p>
            <a:endParaRPr lang="en-US" sz="2200" b="1" dirty="0">
              <a:solidFill>
                <a:schemeClr val="bg1"/>
              </a:solidFill>
              <a:latin typeface="Book Antiqua" pitchFamily="18" charset="0"/>
            </a:endParaRPr>
          </a:p>
          <a:p>
            <a:r>
              <a:rPr lang="en-US" sz="2200" b="1" dirty="0">
                <a:solidFill>
                  <a:schemeClr val="bg1"/>
                </a:solidFill>
                <a:latin typeface="Book Antiqua" pitchFamily="18" charset="0"/>
              </a:rPr>
              <a:t>Good for one version of one system</a:t>
            </a:r>
          </a:p>
          <a:p>
            <a:endParaRPr lang="en-US" sz="2000" b="1"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 Services Are Evolving With Accelerating</a:t>
            </a:r>
            <a:br>
              <a:rPr lang="en-US" dirty="0" smtClean="0"/>
            </a:br>
            <a:r>
              <a:rPr lang="en-US" dirty="0" smtClean="0"/>
              <a:t>Speed</a:t>
            </a:r>
            <a:endParaRPr lang="en-US" dirty="0"/>
          </a:p>
        </p:txBody>
      </p:sp>
      <p:sp>
        <p:nvSpPr>
          <p:cNvPr id="4" name="Slide Number Placeholder 3"/>
          <p:cNvSpPr>
            <a:spLocks noGrp="1"/>
          </p:cNvSpPr>
          <p:nvPr>
            <p:ph type="sldNum" sz="quarter" idx="10"/>
          </p:nvPr>
        </p:nvSpPr>
        <p:spPr/>
        <p:txBody>
          <a:bodyPr/>
          <a:lstStyle/>
          <a:p>
            <a:fld id="{EDAE724A-B8B7-3345-8634-D5913269DAD2}"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 2013 Enterprise Management Associates, Inc. </a:t>
            </a:r>
            <a:endParaRPr lang="en-US"/>
          </a:p>
        </p:txBody>
      </p:sp>
      <p:sp>
        <p:nvSpPr>
          <p:cNvPr id="12" name="Up Arrow 11"/>
          <p:cNvSpPr/>
          <p:nvPr/>
        </p:nvSpPr>
        <p:spPr bwMode="auto">
          <a:xfrm flipH="1">
            <a:off x="686013" y="3429000"/>
            <a:ext cx="1696466" cy="2230285"/>
          </a:xfrm>
          <a:prstGeom prst="upArrow">
            <a:avLst/>
          </a:prstGeom>
          <a:solidFill>
            <a:srgbClr val="800000"/>
          </a:solidFill>
          <a:ln w="3175" cap="flat" cmpd="sng" algn="ctr">
            <a:noFill/>
            <a:prstDash val="solid"/>
            <a:round/>
            <a:headEnd type="none" w="med" len="med"/>
            <a:tailEnd type="none" w="med" len="med"/>
          </a:ln>
          <a:effectLst/>
        </p:spPr>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j-lt"/>
              </a:rPr>
              <a:t>IT Service</a:t>
            </a:r>
          </a:p>
        </p:txBody>
      </p:sp>
      <p:sp>
        <p:nvSpPr>
          <p:cNvPr id="13" name="Up Arrow 12"/>
          <p:cNvSpPr/>
          <p:nvPr/>
        </p:nvSpPr>
        <p:spPr bwMode="auto">
          <a:xfrm flipH="1">
            <a:off x="1911563" y="3429000"/>
            <a:ext cx="1696466" cy="2230285"/>
          </a:xfrm>
          <a:prstGeom prst="upArrow">
            <a:avLst/>
          </a:prstGeom>
          <a:solidFill>
            <a:srgbClr val="FF0000"/>
          </a:solidFill>
          <a:ln w="3175" cap="flat" cmpd="sng" algn="ctr">
            <a:noFill/>
            <a:prstDash val="solid"/>
            <a:round/>
            <a:headEnd type="none" w="med" len="med"/>
            <a:tailEnd type="none" w="med" len="med"/>
          </a:ln>
          <a:effectLst/>
        </p:spPr>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j-lt"/>
              </a:rPr>
              <a:t>IT Service</a:t>
            </a:r>
          </a:p>
        </p:txBody>
      </p:sp>
      <p:sp>
        <p:nvSpPr>
          <p:cNvPr id="14" name="Up Arrow 13"/>
          <p:cNvSpPr/>
          <p:nvPr/>
        </p:nvSpPr>
        <p:spPr bwMode="auto">
          <a:xfrm flipH="1">
            <a:off x="2930064" y="3429000"/>
            <a:ext cx="1696466" cy="2230285"/>
          </a:xfrm>
          <a:prstGeom prst="upArrow">
            <a:avLst/>
          </a:prstGeom>
          <a:solidFill>
            <a:srgbClr val="FF6600"/>
          </a:solidFill>
          <a:ln w="3175" cap="flat" cmpd="sng" algn="ctr">
            <a:noFill/>
            <a:prstDash val="solid"/>
            <a:round/>
            <a:headEnd type="none" w="med" len="med"/>
            <a:tailEnd type="none" w="med" len="med"/>
          </a:ln>
          <a:effectLst/>
        </p:spPr>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j-lt"/>
              </a:rPr>
              <a:t>IT Service</a:t>
            </a:r>
          </a:p>
        </p:txBody>
      </p:sp>
      <p:sp>
        <p:nvSpPr>
          <p:cNvPr id="16" name="Up Arrow 15"/>
          <p:cNvSpPr/>
          <p:nvPr/>
        </p:nvSpPr>
        <p:spPr bwMode="auto">
          <a:xfrm flipH="1">
            <a:off x="3796837" y="3429000"/>
            <a:ext cx="1696466" cy="2230285"/>
          </a:xfrm>
          <a:prstGeom prst="upArrow">
            <a:avLst/>
          </a:prstGeom>
          <a:solidFill>
            <a:schemeClr val="accent2">
              <a:lumMod val="50000"/>
            </a:schemeClr>
          </a:solidFill>
          <a:ln w="3175" cap="flat" cmpd="sng" algn="ctr">
            <a:noFill/>
            <a:prstDash val="solid"/>
            <a:round/>
            <a:headEnd type="none" w="med" len="med"/>
            <a:tailEnd type="none" w="med" len="med"/>
          </a:ln>
          <a:effectLst/>
        </p:spPr>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j-lt"/>
              </a:rPr>
              <a:t>IT Service</a:t>
            </a:r>
          </a:p>
        </p:txBody>
      </p:sp>
      <p:sp>
        <p:nvSpPr>
          <p:cNvPr id="17" name="Up Arrow 16"/>
          <p:cNvSpPr/>
          <p:nvPr/>
        </p:nvSpPr>
        <p:spPr bwMode="auto">
          <a:xfrm flipH="1">
            <a:off x="4607990" y="3429000"/>
            <a:ext cx="1696466" cy="2230285"/>
          </a:xfrm>
          <a:prstGeom prst="upArrow">
            <a:avLst/>
          </a:prstGeom>
          <a:solidFill>
            <a:schemeClr val="accent2">
              <a:lumMod val="75000"/>
            </a:schemeClr>
          </a:solidFill>
          <a:ln w="3175" cap="flat" cmpd="sng" algn="ctr">
            <a:noFill/>
            <a:prstDash val="solid"/>
            <a:round/>
            <a:headEnd type="none" w="med" len="med"/>
            <a:tailEnd type="none" w="med" len="med"/>
          </a:ln>
          <a:effectLst/>
        </p:spPr>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j-lt"/>
              </a:rPr>
              <a:t>IT Service</a:t>
            </a:r>
          </a:p>
        </p:txBody>
      </p:sp>
      <p:sp>
        <p:nvSpPr>
          <p:cNvPr id="18" name="Up Arrow 17"/>
          <p:cNvSpPr/>
          <p:nvPr/>
        </p:nvSpPr>
        <p:spPr bwMode="auto">
          <a:xfrm flipH="1">
            <a:off x="5298633" y="3429000"/>
            <a:ext cx="1696466" cy="2230285"/>
          </a:xfrm>
          <a:prstGeom prst="upArrow">
            <a:avLst/>
          </a:prstGeom>
          <a:solidFill>
            <a:schemeClr val="accent2">
              <a:lumMod val="60000"/>
              <a:lumOff val="40000"/>
            </a:schemeClr>
          </a:solidFill>
          <a:ln w="3175" cap="flat" cmpd="sng" algn="ctr">
            <a:noFill/>
            <a:prstDash val="solid"/>
            <a:round/>
            <a:headEnd type="none" w="med" len="med"/>
            <a:tailEnd type="none" w="med" len="med"/>
          </a:ln>
          <a:effectLst/>
        </p:spPr>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rPr>
              <a:t>IT Service</a:t>
            </a:r>
          </a:p>
        </p:txBody>
      </p:sp>
      <p:sp>
        <p:nvSpPr>
          <p:cNvPr id="19" name="Up Arrow 18"/>
          <p:cNvSpPr/>
          <p:nvPr/>
        </p:nvSpPr>
        <p:spPr bwMode="auto">
          <a:xfrm flipH="1">
            <a:off x="5859496" y="3429000"/>
            <a:ext cx="1696466" cy="2230285"/>
          </a:xfrm>
          <a:prstGeom prst="upArrow">
            <a:avLst/>
          </a:prstGeom>
          <a:solidFill>
            <a:schemeClr val="tx2">
              <a:lumMod val="75000"/>
            </a:schemeClr>
          </a:solidFill>
          <a:ln w="3175" cap="flat" cmpd="sng" algn="ctr">
            <a:noFill/>
            <a:prstDash val="solid"/>
            <a:round/>
            <a:headEnd type="none" w="med" len="med"/>
            <a:tailEnd type="none" w="med" len="med"/>
          </a:ln>
          <a:effectLst/>
        </p:spPr>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j-lt"/>
              </a:rPr>
              <a:t>IT Service</a:t>
            </a:r>
          </a:p>
        </p:txBody>
      </p:sp>
      <p:sp>
        <p:nvSpPr>
          <p:cNvPr id="20" name="Up Arrow 19"/>
          <p:cNvSpPr/>
          <p:nvPr/>
        </p:nvSpPr>
        <p:spPr bwMode="auto">
          <a:xfrm flipH="1">
            <a:off x="6281309" y="3429000"/>
            <a:ext cx="1696466" cy="2230285"/>
          </a:xfrm>
          <a:prstGeom prst="upArrow">
            <a:avLst/>
          </a:prstGeom>
          <a:solidFill>
            <a:schemeClr val="tx2">
              <a:lumMod val="60000"/>
              <a:lumOff val="40000"/>
            </a:schemeClr>
          </a:solidFill>
          <a:ln w="3175" cap="flat" cmpd="sng" algn="ctr">
            <a:noFill/>
            <a:prstDash val="solid"/>
            <a:round/>
            <a:headEnd type="none" w="med" len="med"/>
            <a:tailEnd type="none" w="med" len="med"/>
          </a:ln>
          <a:effectLst/>
        </p:spPr>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j-lt"/>
              </a:rPr>
              <a:t>IT Service</a:t>
            </a:r>
          </a:p>
        </p:txBody>
      </p:sp>
      <p:sp>
        <p:nvSpPr>
          <p:cNvPr id="21" name="Up Arrow 20"/>
          <p:cNvSpPr/>
          <p:nvPr/>
        </p:nvSpPr>
        <p:spPr bwMode="auto">
          <a:xfrm flipH="1">
            <a:off x="6573342" y="3429000"/>
            <a:ext cx="1696466" cy="2230285"/>
          </a:xfrm>
          <a:prstGeom prst="upArrow">
            <a:avLst/>
          </a:prstGeom>
          <a:solidFill>
            <a:schemeClr val="tx2">
              <a:lumMod val="40000"/>
              <a:lumOff val="60000"/>
            </a:schemeClr>
          </a:solidFill>
          <a:ln w="3175" cap="flat" cmpd="sng" algn="ctr">
            <a:noFill/>
            <a:prstDash val="solid"/>
            <a:round/>
            <a:headEnd type="none" w="med" len="med"/>
            <a:tailEnd type="none" w="med" len="med"/>
          </a:ln>
          <a:effectLst/>
        </p:spPr>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rPr>
              <a:t>IT Service</a:t>
            </a:r>
          </a:p>
        </p:txBody>
      </p:sp>
      <p:sp>
        <p:nvSpPr>
          <p:cNvPr id="22" name="Up Arrow 21"/>
          <p:cNvSpPr/>
          <p:nvPr/>
        </p:nvSpPr>
        <p:spPr bwMode="auto">
          <a:xfrm flipH="1">
            <a:off x="6749472" y="3429000"/>
            <a:ext cx="1696466" cy="2230285"/>
          </a:xfrm>
          <a:prstGeom prst="upArrow">
            <a:avLst/>
          </a:prstGeom>
          <a:solidFill>
            <a:schemeClr val="tx2">
              <a:lumMod val="20000"/>
              <a:lumOff val="80000"/>
            </a:schemeClr>
          </a:solidFill>
          <a:ln w="3175" cap="flat" cmpd="sng" algn="ctr">
            <a:noFill/>
            <a:prstDash val="solid"/>
            <a:round/>
            <a:headEnd type="none" w="med" len="med"/>
            <a:tailEnd type="none" w="med" len="med"/>
          </a:ln>
          <a:effectLst/>
        </p:spPr>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rPr>
              <a:t>IT Service</a:t>
            </a:r>
          </a:p>
        </p:txBody>
      </p:sp>
      <p:sp>
        <p:nvSpPr>
          <p:cNvPr id="34" name="Down Arrow 33"/>
          <p:cNvSpPr/>
          <p:nvPr/>
        </p:nvSpPr>
        <p:spPr bwMode="auto">
          <a:xfrm>
            <a:off x="1174382" y="1847615"/>
            <a:ext cx="737181" cy="1581385"/>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Moment of truth</a:t>
            </a:r>
          </a:p>
        </p:txBody>
      </p:sp>
      <p:sp>
        <p:nvSpPr>
          <p:cNvPr id="35" name="Down Arrow 34"/>
          <p:cNvSpPr/>
          <p:nvPr/>
        </p:nvSpPr>
        <p:spPr bwMode="auto">
          <a:xfrm>
            <a:off x="2382479" y="1847615"/>
            <a:ext cx="737181" cy="1581385"/>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Moment of truth</a:t>
            </a:r>
          </a:p>
        </p:txBody>
      </p:sp>
      <p:sp>
        <p:nvSpPr>
          <p:cNvPr id="36" name="Down Arrow 35"/>
          <p:cNvSpPr/>
          <p:nvPr/>
        </p:nvSpPr>
        <p:spPr bwMode="auto">
          <a:xfrm>
            <a:off x="3428246" y="1847615"/>
            <a:ext cx="737181" cy="1581385"/>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Moment of truth</a:t>
            </a:r>
          </a:p>
        </p:txBody>
      </p:sp>
      <p:sp>
        <p:nvSpPr>
          <p:cNvPr id="37" name="Down Arrow 36"/>
          <p:cNvSpPr/>
          <p:nvPr/>
        </p:nvSpPr>
        <p:spPr bwMode="auto">
          <a:xfrm>
            <a:off x="4257939" y="1847615"/>
            <a:ext cx="737181" cy="1581385"/>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Moment of truth</a:t>
            </a:r>
          </a:p>
        </p:txBody>
      </p:sp>
      <p:sp>
        <p:nvSpPr>
          <p:cNvPr id="38" name="Down Arrow 37"/>
          <p:cNvSpPr/>
          <p:nvPr/>
        </p:nvSpPr>
        <p:spPr bwMode="auto">
          <a:xfrm>
            <a:off x="5122315" y="1847615"/>
            <a:ext cx="737181" cy="1581385"/>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Moment of truth</a:t>
            </a:r>
          </a:p>
        </p:txBody>
      </p:sp>
      <p:sp>
        <p:nvSpPr>
          <p:cNvPr id="39" name="Down Arrow 38"/>
          <p:cNvSpPr/>
          <p:nvPr/>
        </p:nvSpPr>
        <p:spPr bwMode="auto">
          <a:xfrm>
            <a:off x="5836161" y="1847615"/>
            <a:ext cx="737181" cy="1581385"/>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Moment of truth</a:t>
            </a:r>
          </a:p>
        </p:txBody>
      </p:sp>
      <p:sp>
        <p:nvSpPr>
          <p:cNvPr id="40" name="Down Arrow 39"/>
          <p:cNvSpPr/>
          <p:nvPr/>
        </p:nvSpPr>
        <p:spPr bwMode="auto">
          <a:xfrm>
            <a:off x="6380881" y="1847615"/>
            <a:ext cx="737181" cy="1581385"/>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Moment of truth</a:t>
            </a:r>
          </a:p>
        </p:txBody>
      </p:sp>
      <p:sp>
        <p:nvSpPr>
          <p:cNvPr id="41" name="Down Arrow 40"/>
          <p:cNvSpPr/>
          <p:nvPr/>
        </p:nvSpPr>
        <p:spPr bwMode="auto">
          <a:xfrm>
            <a:off x="6749472" y="1847615"/>
            <a:ext cx="737181" cy="1581385"/>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Moment of truth</a:t>
            </a:r>
          </a:p>
        </p:txBody>
      </p:sp>
      <p:sp>
        <p:nvSpPr>
          <p:cNvPr id="42" name="Down Arrow 41"/>
          <p:cNvSpPr/>
          <p:nvPr/>
        </p:nvSpPr>
        <p:spPr bwMode="auto">
          <a:xfrm>
            <a:off x="7099009" y="1847615"/>
            <a:ext cx="737181" cy="1581385"/>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Moment of truth</a:t>
            </a:r>
          </a:p>
        </p:txBody>
      </p:sp>
      <p:sp>
        <p:nvSpPr>
          <p:cNvPr id="33" name="Down Arrow 32"/>
          <p:cNvSpPr/>
          <p:nvPr/>
        </p:nvSpPr>
        <p:spPr bwMode="auto">
          <a:xfrm>
            <a:off x="7240594" y="1847615"/>
            <a:ext cx="737181" cy="1581385"/>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mj-lt"/>
              </a:rPr>
              <a:t>Moment of truth</a:t>
            </a:r>
          </a:p>
        </p:txBody>
      </p:sp>
      <p:sp>
        <p:nvSpPr>
          <p:cNvPr id="43" name="Down Arrow 42"/>
          <p:cNvSpPr/>
          <p:nvPr/>
        </p:nvSpPr>
        <p:spPr bwMode="auto">
          <a:xfrm rot="16200000">
            <a:off x="4180732" y="2690132"/>
            <a:ext cx="737181" cy="6856905"/>
          </a:xfrm>
          <a:prstGeom prst="downArrow">
            <a:avLst>
              <a:gd name="adj1" fmla="val 50000"/>
              <a:gd name="adj2" fmla="val 70919"/>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Book Antiqua" pitchFamily="18" charset="0"/>
              </a:rPr>
              <a:t>Service Lifecycle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Cloud  Makes this Only Worse </a:t>
            </a:r>
            <a:endParaRPr lang="en-US" dirty="0"/>
          </a:p>
        </p:txBody>
      </p:sp>
      <p:sp>
        <p:nvSpPr>
          <p:cNvPr id="3" name="Content Placeholder 2"/>
          <p:cNvSpPr>
            <a:spLocks noGrp="1"/>
          </p:cNvSpPr>
          <p:nvPr>
            <p:ph idx="1"/>
          </p:nvPr>
        </p:nvSpPr>
        <p:spPr/>
        <p:txBody>
          <a:bodyPr/>
          <a:lstStyle/>
          <a:p>
            <a:r>
              <a:rPr lang="en-US" dirty="0">
                <a:latin typeface="Book Antiqua" pitchFamily="18" charset="0"/>
              </a:rPr>
              <a:t>Faster, faster,  faster!</a:t>
            </a:r>
          </a:p>
          <a:p>
            <a:r>
              <a:rPr lang="en-US" dirty="0">
                <a:latin typeface="Book Antiqua" pitchFamily="18" charset="0"/>
              </a:rPr>
              <a:t>Greater choice, greater diversity</a:t>
            </a:r>
          </a:p>
          <a:p>
            <a:r>
              <a:rPr lang="en-US" dirty="0">
                <a:latin typeface="Book Antiqua" pitchFamily="18" charset="0"/>
              </a:rPr>
              <a:t>“Service” versus “domain-centricity”</a:t>
            </a:r>
          </a:p>
          <a:p>
            <a:r>
              <a:rPr lang="en-US" dirty="0">
                <a:latin typeface="Book Antiqua" pitchFamily="18" charset="0"/>
              </a:rPr>
              <a:t>Ecosystem-centricity </a:t>
            </a:r>
          </a:p>
          <a:p>
            <a:r>
              <a:rPr lang="en-US" dirty="0">
                <a:latin typeface="Book Antiqua" pitchFamily="18" charset="0"/>
              </a:rPr>
              <a:t>Multiple Options</a:t>
            </a:r>
          </a:p>
          <a:p>
            <a:r>
              <a:rPr lang="en-US" dirty="0">
                <a:latin typeface="Book Antiqua" pitchFamily="18" charset="0"/>
              </a:rPr>
              <a:t>Dynamic Assets </a:t>
            </a:r>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6" name="Picture 8" descr="http://t2.gstatic.com/images?q=tbn:ANd9GcTUihpx68UFTLMf78BoQck0VKNuh8q5TW7XRvy1063mD5Hm5aAUoA"/>
          <p:cNvPicPr>
            <a:picLocks noChangeAspect="1" noChangeArrowheads="1"/>
          </p:cNvPicPr>
          <p:nvPr/>
        </p:nvPicPr>
        <p:blipFill>
          <a:blip r:embed="rId2" cstate="print"/>
          <a:srcRect/>
          <a:stretch>
            <a:fillRect/>
          </a:stretch>
        </p:blipFill>
        <p:spPr bwMode="auto">
          <a:xfrm>
            <a:off x="3851920" y="2636912"/>
            <a:ext cx="5127235" cy="38404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PPM Solutions Will Evolve </a:t>
            </a:r>
            <a:endParaRPr lang="en-US" dirty="0"/>
          </a:p>
        </p:txBody>
      </p:sp>
      <p:sp>
        <p:nvSpPr>
          <p:cNvPr id="3" name="Footer Placeholder 2"/>
          <p:cNvSpPr>
            <a:spLocks noGrp="1"/>
          </p:cNvSpPr>
          <p:nvPr>
            <p:ph type="ftr" sz="quarter" idx="11"/>
          </p:nvPr>
        </p:nvSpPr>
        <p:spPr/>
        <p:txBody>
          <a:bodyPr/>
          <a:lstStyle/>
          <a:p>
            <a:pPr>
              <a:defRPr/>
            </a:pPr>
            <a:r>
              <a:rPr lang="en-US" smtClean="0"/>
              <a:t>© 2013 Enterprise Management Associates, Inc.</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Today– Some Key Data Points – a Snapshot in Time </a:t>
            </a:r>
            <a:endParaRPr lang="en-US" dirty="0"/>
          </a:p>
        </p:txBody>
      </p:sp>
      <p:sp>
        <p:nvSpPr>
          <p:cNvPr id="3" name="Content Placeholder 2"/>
          <p:cNvSpPr>
            <a:spLocks noGrp="1"/>
          </p:cNvSpPr>
          <p:nvPr>
            <p:ph idx="1"/>
          </p:nvPr>
        </p:nvSpPr>
        <p:spPr>
          <a:xfrm>
            <a:off x="395536" y="1340768"/>
            <a:ext cx="7848600" cy="5256584"/>
          </a:xfrm>
        </p:spPr>
        <p:txBody>
          <a:bodyPr/>
          <a:lstStyle/>
          <a:p>
            <a:pPr marL="0" indent="0">
              <a:buNone/>
            </a:pPr>
            <a:r>
              <a:rPr lang="en-US" dirty="0" smtClean="0"/>
              <a:t> </a:t>
            </a:r>
            <a:r>
              <a:rPr lang="en-US" dirty="0">
                <a:latin typeface="Book Antiqua" pitchFamily="18" charset="0"/>
              </a:rPr>
              <a:t>Those who strongly favor Project Management are more likely to:</a:t>
            </a:r>
          </a:p>
          <a:p>
            <a:pPr lvl="1"/>
            <a:r>
              <a:rPr lang="en-US" sz="2000" dirty="0" smtClean="0">
                <a:latin typeface="Book Antiqua" pitchFamily="18" charset="0"/>
              </a:rPr>
              <a:t>be executives</a:t>
            </a:r>
          </a:p>
          <a:p>
            <a:pPr lvl="1"/>
            <a:r>
              <a:rPr lang="en-US" sz="2000" dirty="0" smtClean="0">
                <a:latin typeface="Book Antiqua" pitchFamily="18" charset="0"/>
              </a:rPr>
              <a:t>be </a:t>
            </a:r>
            <a:r>
              <a:rPr lang="en-US" sz="2000" dirty="0" err="1" smtClean="0">
                <a:latin typeface="Book Antiqua" pitchFamily="18" charset="0"/>
              </a:rPr>
              <a:t>itSMF</a:t>
            </a:r>
            <a:r>
              <a:rPr lang="en-US" sz="2000" dirty="0" smtClean="0">
                <a:latin typeface="Book Antiqua" pitchFamily="18" charset="0"/>
              </a:rPr>
              <a:t> members</a:t>
            </a:r>
          </a:p>
          <a:p>
            <a:pPr lvl="1"/>
            <a:r>
              <a:rPr lang="en-US" sz="2000" dirty="0" smtClean="0">
                <a:latin typeface="Book Antiqua" pitchFamily="18" charset="0"/>
              </a:rPr>
              <a:t>view ITIL as becoming “more important” </a:t>
            </a:r>
          </a:p>
          <a:p>
            <a:pPr lvl="1"/>
            <a:r>
              <a:rPr lang="en-US" sz="2000" dirty="0" smtClean="0">
                <a:latin typeface="Book Antiqua" pitchFamily="18" charset="0"/>
              </a:rPr>
              <a:t>favor integrations with </a:t>
            </a:r>
            <a:r>
              <a:rPr lang="en-US" sz="2000" dirty="0" err="1" smtClean="0">
                <a:latin typeface="Book Antiqua" pitchFamily="18" charset="0"/>
              </a:rPr>
              <a:t>runbook</a:t>
            </a:r>
            <a:r>
              <a:rPr lang="en-US" sz="2000" dirty="0" smtClean="0">
                <a:latin typeface="Book Antiqua" pitchFamily="18" charset="0"/>
              </a:rPr>
              <a:t> or IT Process automation capabilities </a:t>
            </a:r>
          </a:p>
          <a:p>
            <a:pPr lvl="1"/>
            <a:r>
              <a:rPr lang="en-US" sz="2000" dirty="0" smtClean="0">
                <a:latin typeface="Book Antiqua" pitchFamily="18" charset="0"/>
              </a:rPr>
              <a:t>favor integrated support for performance analytics</a:t>
            </a:r>
          </a:p>
          <a:p>
            <a:pPr lvl="1"/>
            <a:r>
              <a:rPr lang="en-US" sz="2000" dirty="0" smtClean="0">
                <a:latin typeface="Book Antiqua" pitchFamily="18" charset="0"/>
              </a:rPr>
              <a:t>prioritize “financial optimization” for a CMDB use case</a:t>
            </a:r>
          </a:p>
          <a:p>
            <a:pPr lvl="1"/>
            <a:r>
              <a:rPr lang="en-US" sz="2000" dirty="0" smtClean="0">
                <a:latin typeface="Book Antiqua" pitchFamily="18" charset="0"/>
              </a:rPr>
              <a:t>view CMDB deployments as “very successful” </a:t>
            </a:r>
          </a:p>
          <a:p>
            <a:pPr lvl="1"/>
            <a:r>
              <a:rPr lang="en-US" sz="2000" dirty="0" smtClean="0">
                <a:latin typeface="Book Antiqua" pitchFamily="18" charset="0"/>
              </a:rPr>
              <a:t>enjoy more extensive service catalog deployments</a:t>
            </a:r>
          </a:p>
          <a:p>
            <a:pPr lvl="1"/>
            <a:r>
              <a:rPr lang="en-US" sz="2000" dirty="0" smtClean="0">
                <a:latin typeface="Book Antiqua" pitchFamily="18" charset="0"/>
              </a:rPr>
              <a:t>already have integrated release management in the service desk with more progressive support for application reviews and SLAs</a:t>
            </a:r>
          </a:p>
          <a:p>
            <a:pPr lvl="1"/>
            <a:r>
              <a:rPr lang="en-US" sz="2000" dirty="0" smtClean="0">
                <a:latin typeface="Book Antiqua" pitchFamily="18" charset="0"/>
              </a:rPr>
              <a:t>enjoy Integrated support for mobility for ITSM professionals </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and Portfolio Management is Second to the Top for Next-Generation ITSM Tools </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a:p>
        </p:txBody>
      </p:sp>
      <p:sp>
        <p:nvSpPr>
          <p:cNvPr id="6" name="Text Box 12" descr="MarketSight_Chart_Title:935fdd2f-974f-491e-88c4-a16400c59815"/>
          <p:cNvSpPr>
            <a:spLocks noChangeArrowheads="1"/>
          </p:cNvSpPr>
          <p:nvPr/>
        </p:nvSpPr>
        <p:spPr>
          <a:xfrm>
            <a:off x="304800" y="1143000"/>
            <a:ext cx="8619210" cy="400110"/>
          </a:xfrm>
          <a:prstGeom prst="rect">
            <a:avLst/>
          </a:prstGeom>
          <a:noFill/>
          <a:ln w="9525">
            <a:noFill/>
            <a:miter lim="800000"/>
          </a:ln>
        </p:spPr>
        <p:txBody>
          <a:bodyPr wrap="square">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pPr algn="ctr"/>
            <a:r>
              <a:rPr sz="1800" b="1" dirty="0" smtClean="0">
                <a:latin typeface="Arial"/>
              </a:rPr>
              <a:t> </a:t>
            </a:r>
            <a:r>
              <a:rPr b="1" dirty="0">
                <a:latin typeface="Book Antiqua" pitchFamily="18" charset="0"/>
              </a:rPr>
              <a:t>What is the main point of interest for the next generation of ITSM tools? </a:t>
            </a:r>
          </a:p>
        </p:txBody>
      </p:sp>
      <p:graphicFrame>
        <p:nvGraphicFramePr>
          <p:cNvPr id="7" name="ChartObject" descr="935fdd2f-974f-491e-88c4-a16400c59815"/>
          <p:cNvGraphicFramePr/>
          <p:nvPr/>
        </p:nvGraphicFramePr>
        <p:xfrm>
          <a:off x="762000" y="1905000"/>
          <a:ext cx="7351776" cy="46227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7" descr="MarketSight_Chart_SampleSize:935fdd2f-974f-491e-88c4-a16400c59815"/>
          <p:cNvSpPr>
            <a:spLocks noChangeArrowheads="1"/>
          </p:cNvSpPr>
          <p:nvPr/>
        </p:nvSpPr>
        <p:spPr>
          <a:xfrm>
            <a:off x="228600" y="6400801"/>
            <a:ext cx="7311391" cy="213573"/>
          </a:xfrm>
          <a:prstGeom prst="rect">
            <a:avLst/>
          </a:prstGeom>
          <a:noFill/>
          <a:ln w="9525">
            <a:noFill/>
            <a:miter lim="800000"/>
          </a:ln>
        </p:spPr>
        <p:txBody>
          <a:bodyPr>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r>
              <a:rPr lang="en-US" sz="800"/>
              <a:t>Sample Size = 326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 into Work in Progress is Second to the Top for Top Functional Priorities for Service Desk    </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a:p>
        </p:txBody>
      </p:sp>
      <p:sp>
        <p:nvSpPr>
          <p:cNvPr id="6" name="Text Box 12" descr="MarketSight_Chart_Title:d8f3ee85-a5f8-494b-a627-a16400c5b1e2"/>
          <p:cNvSpPr>
            <a:spLocks noChangeArrowheads="1"/>
          </p:cNvSpPr>
          <p:nvPr/>
        </p:nvSpPr>
        <p:spPr>
          <a:xfrm>
            <a:off x="304800" y="1143000"/>
            <a:ext cx="8619210" cy="707886"/>
          </a:xfrm>
          <a:prstGeom prst="rect">
            <a:avLst/>
          </a:prstGeom>
          <a:noFill/>
          <a:ln w="9525">
            <a:noFill/>
            <a:miter lim="800000"/>
          </a:ln>
        </p:spPr>
        <p:txBody>
          <a:bodyPr wrap="square">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pPr algn="ctr"/>
            <a:r>
              <a:rPr sz="1800" b="1" dirty="0" smtClean="0">
                <a:latin typeface="Arial"/>
              </a:rPr>
              <a:t> </a:t>
            </a:r>
            <a:r>
              <a:rPr b="1" dirty="0">
                <a:latin typeface="Book Antiqua" pitchFamily="18" charset="0"/>
              </a:rPr>
              <a:t>Which of the following functional capabilities are most important to your organization’s help/service desk solution? </a:t>
            </a:r>
          </a:p>
        </p:txBody>
      </p:sp>
      <p:graphicFrame>
        <p:nvGraphicFramePr>
          <p:cNvPr id="7" name="ChartObject" descr="d8f3ee85-a5f8-494b-a627-a16400c5b1e2"/>
          <p:cNvGraphicFramePr/>
          <p:nvPr/>
        </p:nvGraphicFramePr>
        <p:xfrm>
          <a:off x="762000" y="1905000"/>
          <a:ext cx="7351776" cy="46227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7" descr="MarketSight_Chart_SampleSize:d8f3ee85-a5f8-494b-a627-a16400c5b1e2"/>
          <p:cNvSpPr>
            <a:spLocks noChangeArrowheads="1"/>
          </p:cNvSpPr>
          <p:nvPr/>
        </p:nvSpPr>
        <p:spPr>
          <a:xfrm>
            <a:off x="228600" y="6400801"/>
            <a:ext cx="7311391" cy="213573"/>
          </a:xfrm>
          <a:prstGeom prst="rect">
            <a:avLst/>
          </a:prstGeom>
          <a:noFill/>
          <a:ln w="9525">
            <a:noFill/>
            <a:miter lim="800000"/>
          </a:ln>
        </p:spPr>
        <p:txBody>
          <a:bodyPr>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r>
              <a:rPr lang="en-US" sz="800"/>
              <a:t>Sample Size = 326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Service-Desk Integrated Project Management Solutions are at only 32% Deployed </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a:p>
        </p:txBody>
      </p:sp>
      <p:sp>
        <p:nvSpPr>
          <p:cNvPr id="6" name="Text Box 12" descr="MarketSight_Chart_Title:8cf23263-8ebb-44fe-8bca-a16400c59632"/>
          <p:cNvSpPr>
            <a:spLocks noChangeArrowheads="1"/>
          </p:cNvSpPr>
          <p:nvPr/>
        </p:nvSpPr>
        <p:spPr>
          <a:xfrm>
            <a:off x="304800" y="1143000"/>
            <a:ext cx="8839200" cy="707886"/>
          </a:xfrm>
          <a:prstGeom prst="rect">
            <a:avLst/>
          </a:prstGeom>
          <a:noFill/>
          <a:ln w="9525">
            <a:noFill/>
            <a:miter lim="800000"/>
          </a:ln>
        </p:spPr>
        <p:txBody>
          <a:bodyPr wrap="square">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pPr algn="ctr"/>
            <a:r>
              <a:rPr b="1" dirty="0" smtClean="0">
                <a:latin typeface="Book Antiqua" pitchFamily="18" charset="0"/>
              </a:rPr>
              <a:t>Integrated </a:t>
            </a:r>
            <a:r>
              <a:rPr b="1" dirty="0">
                <a:latin typeface="Book Antiqua" pitchFamily="18" charset="0"/>
              </a:rPr>
              <a:t>with project management solution</a:t>
            </a:r>
            <a:r>
              <a:rPr lang="en-US" b="1" dirty="0">
                <a:latin typeface="Book Antiqua" pitchFamily="18" charset="0"/>
              </a:rPr>
              <a:t>s integrated with Service Desk</a:t>
            </a:r>
            <a:endParaRPr b="1" dirty="0">
              <a:latin typeface="Book Antiqua" pitchFamily="18" charset="0"/>
            </a:endParaRPr>
          </a:p>
        </p:txBody>
      </p:sp>
      <p:graphicFrame>
        <p:nvGraphicFramePr>
          <p:cNvPr id="7" name="ChartObject" descr="8cf23263-8ebb-44fe-8bca-a16400c59632"/>
          <p:cNvGraphicFramePr/>
          <p:nvPr/>
        </p:nvGraphicFramePr>
        <p:xfrm>
          <a:off x="762000" y="1905000"/>
          <a:ext cx="7351776" cy="46227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7" descr="MarketSight_Chart_SampleSize:8cf23263-8ebb-44fe-8bca-a16400c59632"/>
          <p:cNvSpPr>
            <a:spLocks noChangeArrowheads="1"/>
          </p:cNvSpPr>
          <p:nvPr/>
        </p:nvSpPr>
        <p:spPr>
          <a:xfrm>
            <a:off x="228600" y="6400801"/>
            <a:ext cx="7311391" cy="213573"/>
          </a:xfrm>
          <a:prstGeom prst="rect">
            <a:avLst/>
          </a:prstGeom>
          <a:noFill/>
          <a:ln w="9525">
            <a:noFill/>
            <a:miter lim="800000"/>
          </a:ln>
        </p:spPr>
        <p:txBody>
          <a:bodyPr>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r>
              <a:rPr lang="en-US" sz="800"/>
              <a:t>Sample Size = 326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Desk as Communications Center or Fort Apache ?   </a:t>
            </a:r>
            <a:endParaRPr lang="en-US" dirty="0"/>
          </a:p>
        </p:txBody>
      </p:sp>
      <p:sp>
        <p:nvSpPr>
          <p:cNvPr id="3" name="Content Placeholder 2"/>
          <p:cNvSpPr>
            <a:spLocks noGrp="1"/>
          </p:cNvSpPr>
          <p:nvPr>
            <p:ph idx="1"/>
          </p:nvPr>
        </p:nvSpPr>
        <p:spPr/>
        <p:txBody>
          <a:bodyPr/>
          <a:lstStyle/>
          <a:p>
            <a:pPr lvl="0"/>
            <a:r>
              <a:rPr lang="en-US" dirty="0">
                <a:latin typeface="Book Antiqua" pitchFamily="18" charset="0"/>
              </a:rPr>
              <a:t>“We view integration with the Service Desk as critical.  It isn’t until we can work in and through the Service Desk that our analytics solutions can fully take flight and support all the critical processes, projects and workflows within IT.”    (Large Managed Services Provider based in North America) </a:t>
            </a:r>
          </a:p>
          <a:p>
            <a:pPr lvl="0"/>
            <a:r>
              <a:rPr lang="en-US" dirty="0">
                <a:latin typeface="Book Antiqua" pitchFamily="18" charset="0"/>
              </a:rPr>
              <a:t>“We don’t own the Help Desk which is pretty much a bastion of last resort.  All it’s good for is reacting to disasters once they happen. So we’re not interested integrating our analytics data with it.”  (Another Large Managed Service Provider based in North America)</a:t>
            </a:r>
          </a:p>
          <a:p>
            <a:pPr>
              <a:buNone/>
            </a:pP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7" name="Picture 10" descr="http://t1.gstatic.com/images?q=tbn:ANd9GcSJTJ4_h3IbHcujgW13T2-a2g1hyYagQo571u9aruGMb9YAULjqww"/>
          <p:cNvPicPr>
            <a:picLocks noChangeAspect="1" noChangeArrowheads="1"/>
          </p:cNvPicPr>
          <p:nvPr/>
        </p:nvPicPr>
        <p:blipFill>
          <a:blip r:embed="rId2" cstate="print"/>
          <a:srcRect/>
          <a:stretch>
            <a:fillRect/>
          </a:stretch>
        </p:blipFill>
        <p:spPr bwMode="auto">
          <a:xfrm>
            <a:off x="3491880" y="4480560"/>
            <a:ext cx="2657798" cy="23774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pPr lvl="0"/>
            <a:endParaRPr lang="en-US" dirty="0" smtClean="0"/>
          </a:p>
          <a:p>
            <a:pPr lvl="0"/>
            <a:r>
              <a:rPr lang="en-US" dirty="0">
                <a:latin typeface="Book Antiqua" pitchFamily="18" charset="0"/>
              </a:rPr>
              <a:t>How IT is expected to perform in 2013 and the foreseeable future, and how this represents a rupture with the past</a:t>
            </a:r>
          </a:p>
          <a:p>
            <a:pPr lvl="0"/>
            <a:r>
              <a:rPr lang="en-US" dirty="0">
                <a:latin typeface="Book Antiqua" pitchFamily="18" charset="0"/>
              </a:rPr>
              <a:t>How IT project management must change in response</a:t>
            </a:r>
          </a:p>
          <a:p>
            <a:pPr lvl="0"/>
            <a:r>
              <a:rPr lang="en-US" dirty="0">
                <a:latin typeface="Book Antiqua" pitchFamily="18" charset="0"/>
              </a:rPr>
              <a:t>How PPM solutions will eventually evolve into uniquely optimized workflows coupled with automation and analytics</a:t>
            </a:r>
          </a:p>
          <a:p>
            <a:pPr lvl="0"/>
            <a:r>
              <a:rPr lang="en-US" dirty="0">
                <a:latin typeface="Book Antiqua" pitchFamily="18" charset="0"/>
              </a:rPr>
              <a:t>How to begin to unravel the mess </a:t>
            </a:r>
          </a:p>
          <a:p>
            <a:pPr>
              <a:buNone/>
            </a:pP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Demand/Supply/Execute:  Transforming to a New  more Dynamic Model for Project Management</a:t>
            </a:r>
            <a:endParaRPr lang="en-US" dirty="0"/>
          </a:p>
        </p:txBody>
      </p:sp>
      <p:sp>
        <p:nvSpPr>
          <p:cNvPr id="4" name="Slide Number Placeholder 3"/>
          <p:cNvSpPr>
            <a:spLocks noGrp="1"/>
          </p:cNvSpPr>
          <p:nvPr>
            <p:ph type="sldNum" sz="quarter" idx="10"/>
          </p:nvPr>
        </p:nvSpPr>
        <p:spPr/>
        <p:txBody>
          <a:bodyPr/>
          <a:lstStyle/>
          <a:p>
            <a:fld id="{EDAE724A-B8B7-3345-8634-D5913269DAD2}"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 2013 Enterprise Management Associates, Inc. </a:t>
            </a:r>
            <a:endParaRPr lang="en-US"/>
          </a:p>
        </p:txBody>
      </p:sp>
      <p:grpSp>
        <p:nvGrpSpPr>
          <p:cNvPr id="3" name="Group 26"/>
          <p:cNvGrpSpPr/>
          <p:nvPr/>
        </p:nvGrpSpPr>
        <p:grpSpPr>
          <a:xfrm>
            <a:off x="686013" y="1847615"/>
            <a:ext cx="7759925" cy="4639560"/>
            <a:chOff x="686013" y="1847615"/>
            <a:chExt cx="7759925" cy="4639560"/>
          </a:xfrm>
        </p:grpSpPr>
        <p:sp>
          <p:nvSpPr>
            <p:cNvPr id="6" name="Up Arrow 5"/>
            <p:cNvSpPr/>
            <p:nvPr/>
          </p:nvSpPr>
          <p:spPr bwMode="auto">
            <a:xfrm flipH="1">
              <a:off x="686013" y="3429000"/>
              <a:ext cx="1696466" cy="2230285"/>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lumMod val="50000"/>
                    </a:schemeClr>
                  </a:solidFill>
                  <a:effectLst/>
                  <a:latin typeface="+mj-lt"/>
                </a:rPr>
                <a:t>IT Service</a:t>
              </a:r>
            </a:p>
          </p:txBody>
        </p:sp>
        <p:sp>
          <p:nvSpPr>
            <p:cNvPr id="7" name="Up Arrow 6"/>
            <p:cNvSpPr/>
            <p:nvPr/>
          </p:nvSpPr>
          <p:spPr bwMode="auto">
            <a:xfrm flipH="1">
              <a:off x="1911563" y="3429000"/>
              <a:ext cx="1696466" cy="2230285"/>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lumMod val="50000"/>
                    </a:schemeClr>
                  </a:solidFill>
                  <a:effectLst/>
                  <a:latin typeface="+mj-lt"/>
                </a:rPr>
                <a:t>IT Service</a:t>
              </a:r>
            </a:p>
          </p:txBody>
        </p:sp>
        <p:sp>
          <p:nvSpPr>
            <p:cNvPr id="8" name="Up Arrow 7"/>
            <p:cNvSpPr/>
            <p:nvPr/>
          </p:nvSpPr>
          <p:spPr bwMode="auto">
            <a:xfrm flipH="1">
              <a:off x="2930064" y="3429000"/>
              <a:ext cx="1696466" cy="2230285"/>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lumMod val="50000"/>
                    </a:schemeClr>
                  </a:solidFill>
                  <a:effectLst/>
                  <a:latin typeface="+mj-lt"/>
                </a:rPr>
                <a:t>IT Service</a:t>
              </a:r>
            </a:p>
          </p:txBody>
        </p:sp>
        <p:sp>
          <p:nvSpPr>
            <p:cNvPr id="9" name="Up Arrow 8"/>
            <p:cNvSpPr/>
            <p:nvPr/>
          </p:nvSpPr>
          <p:spPr bwMode="auto">
            <a:xfrm flipH="1">
              <a:off x="3796837" y="3429000"/>
              <a:ext cx="1696466" cy="2230285"/>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lumMod val="50000"/>
                    </a:schemeClr>
                  </a:solidFill>
                  <a:effectLst/>
                  <a:latin typeface="+mj-lt"/>
                </a:rPr>
                <a:t>IT Service</a:t>
              </a:r>
            </a:p>
          </p:txBody>
        </p:sp>
        <p:sp>
          <p:nvSpPr>
            <p:cNvPr id="10" name="Up Arrow 9"/>
            <p:cNvSpPr/>
            <p:nvPr/>
          </p:nvSpPr>
          <p:spPr bwMode="auto">
            <a:xfrm flipH="1">
              <a:off x="4607990" y="3429000"/>
              <a:ext cx="1696466" cy="2230285"/>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lumMod val="50000"/>
                    </a:schemeClr>
                  </a:solidFill>
                  <a:effectLst/>
                  <a:latin typeface="+mj-lt"/>
                </a:rPr>
                <a:t>IT Service</a:t>
              </a:r>
            </a:p>
          </p:txBody>
        </p:sp>
        <p:sp>
          <p:nvSpPr>
            <p:cNvPr id="11" name="Up Arrow 10"/>
            <p:cNvSpPr/>
            <p:nvPr/>
          </p:nvSpPr>
          <p:spPr bwMode="auto">
            <a:xfrm flipH="1">
              <a:off x="5298633" y="3429000"/>
              <a:ext cx="1696466" cy="2230285"/>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lumMod val="50000"/>
                    </a:schemeClr>
                  </a:solidFill>
                  <a:effectLst/>
                  <a:latin typeface="+mj-lt"/>
                </a:rPr>
                <a:t>IT Service</a:t>
              </a:r>
            </a:p>
          </p:txBody>
        </p:sp>
        <p:sp>
          <p:nvSpPr>
            <p:cNvPr id="12" name="Up Arrow 11"/>
            <p:cNvSpPr/>
            <p:nvPr/>
          </p:nvSpPr>
          <p:spPr bwMode="auto">
            <a:xfrm flipH="1">
              <a:off x="5859496" y="3429000"/>
              <a:ext cx="1696466" cy="2230285"/>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lumMod val="50000"/>
                    </a:schemeClr>
                  </a:solidFill>
                  <a:effectLst/>
                  <a:latin typeface="+mj-lt"/>
                </a:rPr>
                <a:t>IT Service</a:t>
              </a:r>
            </a:p>
          </p:txBody>
        </p:sp>
        <p:sp>
          <p:nvSpPr>
            <p:cNvPr id="13" name="Up Arrow 12"/>
            <p:cNvSpPr/>
            <p:nvPr/>
          </p:nvSpPr>
          <p:spPr bwMode="auto">
            <a:xfrm flipH="1">
              <a:off x="6281309" y="3429000"/>
              <a:ext cx="1696466" cy="2230285"/>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lumMod val="50000"/>
                    </a:schemeClr>
                  </a:solidFill>
                  <a:effectLst/>
                  <a:latin typeface="+mj-lt"/>
                </a:rPr>
                <a:t>IT Service</a:t>
              </a:r>
            </a:p>
          </p:txBody>
        </p:sp>
        <p:sp>
          <p:nvSpPr>
            <p:cNvPr id="14" name="Up Arrow 13"/>
            <p:cNvSpPr/>
            <p:nvPr/>
          </p:nvSpPr>
          <p:spPr bwMode="auto">
            <a:xfrm flipH="1">
              <a:off x="6573342" y="3429000"/>
              <a:ext cx="1696466" cy="2230285"/>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lumMod val="50000"/>
                    </a:schemeClr>
                  </a:solidFill>
                  <a:effectLst/>
                  <a:latin typeface="+mj-lt"/>
                </a:rPr>
                <a:t>IT Service</a:t>
              </a:r>
            </a:p>
          </p:txBody>
        </p:sp>
        <p:sp>
          <p:nvSpPr>
            <p:cNvPr id="15" name="Up Arrow 14"/>
            <p:cNvSpPr/>
            <p:nvPr/>
          </p:nvSpPr>
          <p:spPr bwMode="auto">
            <a:xfrm flipH="1">
              <a:off x="6749472" y="3429000"/>
              <a:ext cx="1696466" cy="2230285"/>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lumMod val="50000"/>
                    </a:schemeClr>
                  </a:solidFill>
                  <a:effectLst/>
                  <a:latin typeface="+mj-lt"/>
                </a:rPr>
                <a:t>IT Service</a:t>
              </a:r>
            </a:p>
          </p:txBody>
        </p:sp>
        <p:sp>
          <p:nvSpPr>
            <p:cNvPr id="16" name="Down Arrow 15"/>
            <p:cNvSpPr/>
            <p:nvPr/>
          </p:nvSpPr>
          <p:spPr bwMode="auto">
            <a:xfrm>
              <a:off x="1174382" y="1847615"/>
              <a:ext cx="737181" cy="1581385"/>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lumMod val="50000"/>
                    </a:schemeClr>
                  </a:solidFill>
                  <a:effectLst/>
                  <a:latin typeface="+mj-lt"/>
                </a:rPr>
                <a:t>Moment of truth</a:t>
              </a:r>
            </a:p>
          </p:txBody>
        </p:sp>
        <p:sp>
          <p:nvSpPr>
            <p:cNvPr id="17" name="Down Arrow 16"/>
            <p:cNvSpPr/>
            <p:nvPr/>
          </p:nvSpPr>
          <p:spPr bwMode="auto">
            <a:xfrm>
              <a:off x="2382479" y="1847615"/>
              <a:ext cx="737181" cy="1581385"/>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lumMod val="50000"/>
                    </a:schemeClr>
                  </a:solidFill>
                  <a:effectLst/>
                  <a:latin typeface="+mj-lt"/>
                </a:rPr>
                <a:t>Moment of truth</a:t>
              </a:r>
            </a:p>
          </p:txBody>
        </p:sp>
        <p:sp>
          <p:nvSpPr>
            <p:cNvPr id="18" name="Down Arrow 17"/>
            <p:cNvSpPr/>
            <p:nvPr/>
          </p:nvSpPr>
          <p:spPr bwMode="auto">
            <a:xfrm>
              <a:off x="3428246" y="1847615"/>
              <a:ext cx="737181" cy="1581385"/>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lumMod val="50000"/>
                    </a:schemeClr>
                  </a:solidFill>
                  <a:effectLst/>
                  <a:latin typeface="+mj-lt"/>
                </a:rPr>
                <a:t>Moment of truth</a:t>
              </a:r>
            </a:p>
          </p:txBody>
        </p:sp>
        <p:sp>
          <p:nvSpPr>
            <p:cNvPr id="19" name="Down Arrow 18"/>
            <p:cNvSpPr/>
            <p:nvPr/>
          </p:nvSpPr>
          <p:spPr bwMode="auto">
            <a:xfrm>
              <a:off x="4257939" y="1847615"/>
              <a:ext cx="737181" cy="1581385"/>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lumMod val="50000"/>
                    </a:schemeClr>
                  </a:solidFill>
                  <a:effectLst/>
                  <a:latin typeface="+mj-lt"/>
                </a:rPr>
                <a:t>Moment of truth</a:t>
              </a:r>
            </a:p>
          </p:txBody>
        </p:sp>
        <p:sp>
          <p:nvSpPr>
            <p:cNvPr id="20" name="Down Arrow 19"/>
            <p:cNvSpPr/>
            <p:nvPr/>
          </p:nvSpPr>
          <p:spPr bwMode="auto">
            <a:xfrm>
              <a:off x="5122315" y="1847615"/>
              <a:ext cx="737181" cy="1581385"/>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lumMod val="50000"/>
                    </a:schemeClr>
                  </a:solidFill>
                  <a:effectLst/>
                  <a:latin typeface="+mj-lt"/>
                </a:rPr>
                <a:t>Moment of truth</a:t>
              </a:r>
            </a:p>
          </p:txBody>
        </p:sp>
        <p:sp>
          <p:nvSpPr>
            <p:cNvPr id="21" name="Down Arrow 20"/>
            <p:cNvSpPr/>
            <p:nvPr/>
          </p:nvSpPr>
          <p:spPr bwMode="auto">
            <a:xfrm>
              <a:off x="5836161" y="1847615"/>
              <a:ext cx="737181" cy="1581385"/>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lumMod val="50000"/>
                    </a:schemeClr>
                  </a:solidFill>
                  <a:effectLst/>
                  <a:latin typeface="+mj-lt"/>
                </a:rPr>
                <a:t>Moment of truth</a:t>
              </a:r>
            </a:p>
          </p:txBody>
        </p:sp>
        <p:sp>
          <p:nvSpPr>
            <p:cNvPr id="22" name="Down Arrow 21"/>
            <p:cNvSpPr/>
            <p:nvPr/>
          </p:nvSpPr>
          <p:spPr bwMode="auto">
            <a:xfrm>
              <a:off x="6380881" y="1847615"/>
              <a:ext cx="737181" cy="1581385"/>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lumMod val="50000"/>
                    </a:schemeClr>
                  </a:solidFill>
                  <a:effectLst/>
                  <a:latin typeface="+mj-lt"/>
                </a:rPr>
                <a:t>Moment of truth</a:t>
              </a:r>
            </a:p>
          </p:txBody>
        </p:sp>
        <p:sp>
          <p:nvSpPr>
            <p:cNvPr id="23" name="Down Arrow 22"/>
            <p:cNvSpPr/>
            <p:nvPr/>
          </p:nvSpPr>
          <p:spPr bwMode="auto">
            <a:xfrm>
              <a:off x="6749472" y="1847615"/>
              <a:ext cx="737181" cy="1581385"/>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lumMod val="50000"/>
                    </a:schemeClr>
                  </a:solidFill>
                  <a:effectLst/>
                  <a:latin typeface="+mj-lt"/>
                </a:rPr>
                <a:t>Moment of truth</a:t>
              </a:r>
            </a:p>
          </p:txBody>
        </p:sp>
        <p:sp>
          <p:nvSpPr>
            <p:cNvPr id="24" name="Down Arrow 23"/>
            <p:cNvSpPr/>
            <p:nvPr/>
          </p:nvSpPr>
          <p:spPr bwMode="auto">
            <a:xfrm>
              <a:off x="7099009" y="1847615"/>
              <a:ext cx="737181" cy="1581385"/>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lumMod val="50000"/>
                    </a:schemeClr>
                  </a:solidFill>
                  <a:effectLst/>
                  <a:latin typeface="+mj-lt"/>
                </a:rPr>
                <a:t>Moment of truth</a:t>
              </a:r>
            </a:p>
          </p:txBody>
        </p:sp>
        <p:sp>
          <p:nvSpPr>
            <p:cNvPr id="25" name="Down Arrow 24"/>
            <p:cNvSpPr/>
            <p:nvPr/>
          </p:nvSpPr>
          <p:spPr bwMode="auto">
            <a:xfrm>
              <a:off x="7240594" y="1847615"/>
              <a:ext cx="737181" cy="1581385"/>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lumMod val="50000"/>
                    </a:schemeClr>
                  </a:solidFill>
                  <a:effectLst/>
                  <a:latin typeface="+mj-lt"/>
                </a:rPr>
                <a:t>Moment of truth</a:t>
              </a:r>
            </a:p>
          </p:txBody>
        </p:sp>
        <p:sp>
          <p:nvSpPr>
            <p:cNvPr id="26" name="Down Arrow 25"/>
            <p:cNvSpPr/>
            <p:nvPr/>
          </p:nvSpPr>
          <p:spPr bwMode="auto">
            <a:xfrm rot="16200000">
              <a:off x="4180732" y="2690132"/>
              <a:ext cx="737181" cy="6856905"/>
            </a:xfrm>
            <a:prstGeom prst="downArrow">
              <a:avLst>
                <a:gd name="adj1" fmla="val 50000"/>
                <a:gd name="adj2" fmla="val 70919"/>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vert" wrap="square" lIns="182880" tIns="182880" rIns="182880" bIns="18288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lumMod val="50000"/>
                    </a:schemeClr>
                  </a:solidFill>
                  <a:effectLst/>
                  <a:latin typeface="+mj-lt"/>
                </a:rPr>
                <a:t>Service Lifecycle</a:t>
              </a:r>
            </a:p>
          </p:txBody>
        </p:sp>
      </p:grpSp>
      <p:sp>
        <p:nvSpPr>
          <p:cNvPr id="30" name="Right Arrow 29"/>
          <p:cNvSpPr/>
          <p:nvPr/>
        </p:nvSpPr>
        <p:spPr bwMode="auto">
          <a:xfrm>
            <a:off x="2534485" y="2090491"/>
            <a:ext cx="4564523" cy="3668575"/>
          </a:xfrm>
          <a:prstGeom prst="rightArrow">
            <a:avLst>
              <a:gd name="adj1" fmla="val 50000"/>
              <a:gd name="adj2" fmla="val 53526"/>
            </a:avLst>
          </a:prstGeom>
          <a:gradFill flip="none" rotWithShape="1">
            <a:gsLst>
              <a:gs pos="0">
                <a:schemeClr val="accent1">
                  <a:shade val="51000"/>
                  <a:satMod val="130000"/>
                  <a:alpha val="85000"/>
                </a:schemeClr>
              </a:gs>
              <a:gs pos="80000">
                <a:schemeClr val="accent1">
                  <a:shade val="93000"/>
                  <a:satMod val="130000"/>
                  <a:alpha val="85000"/>
                </a:schemeClr>
              </a:gs>
              <a:gs pos="100000">
                <a:schemeClr val="accent1">
                  <a:shade val="94000"/>
                  <a:satMod val="135000"/>
                  <a:alpha val="85000"/>
                </a:schemeClr>
              </a:gs>
            </a:gsLst>
            <a:lin ang="16200000" scaled="0"/>
            <a:tileRect/>
          </a:gra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0" tIns="182880" rIns="182880" bIns="18288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j-lt"/>
              </a:rPr>
              <a:t>Execute</a:t>
            </a:r>
          </a:p>
          <a:p>
            <a:pPr marL="0" marR="0" indent="0" algn="l" defTabSz="914400" rtl="0" eaLnBrk="1" fontAlgn="base" latinLnBrk="0" hangingPunct="1">
              <a:lnSpc>
                <a:spcPct val="100000"/>
              </a:lnSpc>
              <a:spcBef>
                <a:spcPct val="0"/>
              </a:spcBef>
              <a:spcAft>
                <a:spcPct val="0"/>
              </a:spcAft>
              <a:buClrTx/>
              <a:buSzTx/>
              <a:buFontTx/>
              <a:buNone/>
              <a:tabLst/>
            </a:pPr>
            <a:r>
              <a:rPr lang="en-US" sz="1400" b="1" dirty="0" smtClean="0">
                <a:solidFill>
                  <a:schemeClr val="bg1"/>
                </a:solidFill>
                <a:latin typeface="+mj-lt"/>
              </a:rPr>
              <a:t>IT Value Realization</a:t>
            </a:r>
            <a:endParaRPr kumimoji="0" lang="en-US" sz="1400" b="1" i="0" u="none" strike="noStrike" cap="none" normalizeH="0" baseline="0" dirty="0" smtClean="0">
              <a:ln>
                <a:noFill/>
              </a:ln>
              <a:solidFill>
                <a:schemeClr val="bg1"/>
              </a:solidFill>
              <a:effectLst/>
              <a:latin typeface="+mj-lt"/>
            </a:endParaRPr>
          </a:p>
        </p:txBody>
      </p:sp>
      <p:sp>
        <p:nvSpPr>
          <p:cNvPr id="31" name="12-Point Star 30"/>
          <p:cNvSpPr/>
          <p:nvPr/>
        </p:nvSpPr>
        <p:spPr bwMode="auto">
          <a:xfrm>
            <a:off x="6492746" y="2598279"/>
            <a:ext cx="2633112" cy="2656434"/>
          </a:xfrm>
          <a:prstGeom prst="star12">
            <a:avLst/>
          </a:prstGeom>
          <a:gradFill flip="none" rotWithShape="1">
            <a:gsLst>
              <a:gs pos="0">
                <a:schemeClr val="accent2">
                  <a:shade val="51000"/>
                  <a:satMod val="130000"/>
                  <a:alpha val="85000"/>
                </a:schemeClr>
              </a:gs>
              <a:gs pos="80000">
                <a:schemeClr val="accent2">
                  <a:shade val="93000"/>
                  <a:satMod val="130000"/>
                  <a:alpha val="85000"/>
                </a:schemeClr>
              </a:gs>
              <a:gs pos="100000">
                <a:schemeClr val="accent2">
                  <a:shade val="94000"/>
                  <a:satMod val="135000"/>
                  <a:alpha val="85000"/>
                </a:schemeClr>
              </a:gs>
            </a:gsLst>
            <a:lin ang="16200000" scaled="0"/>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mj-lt"/>
              </a:rPr>
              <a:t>IT VALUE</a:t>
            </a:r>
          </a:p>
        </p:txBody>
      </p:sp>
      <p:sp>
        <p:nvSpPr>
          <p:cNvPr id="28" name="Right Arrow 27"/>
          <p:cNvSpPr/>
          <p:nvPr/>
        </p:nvSpPr>
        <p:spPr bwMode="auto">
          <a:xfrm rot="1800000">
            <a:off x="165094" y="1300898"/>
            <a:ext cx="2874034" cy="2667000"/>
          </a:xfrm>
          <a:prstGeom prst="rightArrow">
            <a:avLst>
              <a:gd name="adj1" fmla="val 50000"/>
              <a:gd name="adj2" fmla="val 53526"/>
            </a:avLst>
          </a:prstGeom>
          <a:gradFill flip="none" rotWithShape="1">
            <a:gsLst>
              <a:gs pos="0">
                <a:schemeClr val="accent1">
                  <a:shade val="51000"/>
                  <a:satMod val="130000"/>
                  <a:alpha val="85000"/>
                </a:schemeClr>
              </a:gs>
              <a:gs pos="80000">
                <a:schemeClr val="accent1">
                  <a:shade val="93000"/>
                  <a:satMod val="130000"/>
                  <a:alpha val="85000"/>
                </a:schemeClr>
              </a:gs>
              <a:gs pos="100000">
                <a:schemeClr val="accent1">
                  <a:shade val="94000"/>
                  <a:satMod val="135000"/>
                  <a:alpha val="85000"/>
                </a:schemeClr>
              </a:gs>
            </a:gsLst>
            <a:lin ang="16200000" scaled="0"/>
            <a:tileRect/>
          </a:gra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182880" rIns="182880" bIns="18288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j-lt"/>
              </a:rPr>
              <a:t>Demand</a:t>
            </a:r>
          </a:p>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j-lt"/>
              </a:rPr>
              <a:t>What is required.</a:t>
            </a:r>
          </a:p>
          <a:p>
            <a:pPr marL="0" marR="0" indent="0" algn="l" defTabSz="914400" rtl="0" eaLnBrk="1" fontAlgn="base" latinLnBrk="0" hangingPunct="1">
              <a:lnSpc>
                <a:spcPct val="100000"/>
              </a:lnSpc>
              <a:spcBef>
                <a:spcPct val="0"/>
              </a:spcBef>
              <a:spcAft>
                <a:spcPct val="0"/>
              </a:spcAft>
              <a:buClrTx/>
              <a:buSzTx/>
              <a:buFontTx/>
              <a:buNone/>
              <a:tabLst/>
            </a:pPr>
            <a:r>
              <a:rPr lang="en-US" sz="1400" b="1" dirty="0" smtClean="0">
                <a:solidFill>
                  <a:schemeClr val="bg1"/>
                </a:solidFill>
                <a:latin typeface="+mj-lt"/>
              </a:rPr>
              <a:t>The Business Problem</a:t>
            </a:r>
            <a:endParaRPr kumimoji="0" lang="en-US" sz="1400" b="1" i="0" u="none" strike="noStrike" cap="none" normalizeH="0" baseline="0" dirty="0" smtClean="0">
              <a:ln>
                <a:noFill/>
              </a:ln>
              <a:solidFill>
                <a:schemeClr val="bg1"/>
              </a:solidFill>
              <a:effectLst/>
              <a:latin typeface="+mj-lt"/>
            </a:endParaRPr>
          </a:p>
        </p:txBody>
      </p:sp>
      <p:sp>
        <p:nvSpPr>
          <p:cNvPr id="29" name="Right Arrow 28"/>
          <p:cNvSpPr/>
          <p:nvPr/>
        </p:nvSpPr>
        <p:spPr bwMode="auto">
          <a:xfrm rot="19800000">
            <a:off x="168897" y="3968853"/>
            <a:ext cx="2874034" cy="2667000"/>
          </a:xfrm>
          <a:prstGeom prst="rightArrow">
            <a:avLst>
              <a:gd name="adj1" fmla="val 50000"/>
              <a:gd name="adj2" fmla="val 54054"/>
            </a:avLst>
          </a:prstGeom>
          <a:gradFill flip="none" rotWithShape="1">
            <a:gsLst>
              <a:gs pos="0">
                <a:schemeClr val="accent1">
                  <a:shade val="51000"/>
                  <a:satMod val="130000"/>
                  <a:alpha val="85000"/>
                </a:schemeClr>
              </a:gs>
              <a:gs pos="80000">
                <a:schemeClr val="accent1">
                  <a:shade val="93000"/>
                  <a:satMod val="130000"/>
                  <a:alpha val="85000"/>
                </a:schemeClr>
              </a:gs>
              <a:gs pos="100000">
                <a:schemeClr val="accent1">
                  <a:shade val="94000"/>
                  <a:satMod val="135000"/>
                  <a:alpha val="85000"/>
                </a:schemeClr>
              </a:gs>
            </a:gsLst>
            <a:lin ang="16200000" scaled="0"/>
            <a:tileRect/>
          </a:gra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182880" rIns="182880" bIns="18288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mj-lt"/>
              </a:rPr>
              <a:t>Supply</a:t>
            </a:r>
          </a:p>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j-lt"/>
              </a:rPr>
              <a:t>Ingredients.</a:t>
            </a:r>
            <a:r>
              <a:rPr kumimoji="0" lang="en-US" sz="1400" b="1" i="0" u="none" strike="noStrike" cap="none" normalizeH="0" dirty="0" smtClean="0">
                <a:ln>
                  <a:noFill/>
                </a:ln>
                <a:solidFill>
                  <a:schemeClr val="bg1"/>
                </a:solidFill>
                <a:effectLst/>
                <a:latin typeface="+mj-lt"/>
              </a:rPr>
              <a:t> </a:t>
            </a:r>
            <a:r>
              <a:rPr kumimoji="0" lang="en-US" sz="1400" b="1" i="0" u="none" strike="noStrike" cap="none" normalizeH="0" baseline="0" dirty="0" smtClean="0">
                <a:ln>
                  <a:noFill/>
                </a:ln>
                <a:solidFill>
                  <a:schemeClr val="bg1"/>
                </a:solidFill>
                <a:effectLst/>
                <a:latin typeface="+mj-lt"/>
              </a:rPr>
              <a:t>Systems. Solutions. Services.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look at the New Project Management Model </a:t>
            </a:r>
            <a:endParaRPr lang="en-US" dirty="0"/>
          </a:p>
        </p:txBody>
      </p:sp>
      <p:sp>
        <p:nvSpPr>
          <p:cNvPr id="3" name="Content Placeholder 2"/>
          <p:cNvSpPr>
            <a:spLocks noGrp="1"/>
          </p:cNvSpPr>
          <p:nvPr>
            <p:ph idx="1"/>
          </p:nvPr>
        </p:nvSpPr>
        <p:spPr/>
        <p:txBody>
          <a:bodyPr/>
          <a:lstStyle/>
          <a:p>
            <a:r>
              <a:rPr lang="en-US" dirty="0">
                <a:latin typeface="Book Antiqua" pitchFamily="18" charset="0"/>
              </a:rPr>
              <a:t>Project Management must evolve beyond a static mapping system to a more dynamic, self-informing set of options</a:t>
            </a:r>
          </a:p>
          <a:p>
            <a:r>
              <a:rPr lang="en-US" dirty="0" smtClean="0">
                <a:latin typeface="Book Antiqua" pitchFamily="18" charset="0"/>
              </a:rPr>
              <a:t>These </a:t>
            </a:r>
            <a:r>
              <a:rPr lang="en-US" dirty="0">
                <a:latin typeface="Book Antiqua" pitchFamily="18" charset="0"/>
              </a:rPr>
              <a:t>will include higher levels of automation, analytics, and service modeling-related insights as well as other technologies such as social networking and self-service</a:t>
            </a:r>
          </a:p>
          <a:p>
            <a:pPr>
              <a:buNone/>
            </a:pP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6" name="Picture 14" descr="http://t1.gstatic.com/images?q=tbn:ANd9GcRoBwiIX7qlDjuOkPEehCfowi4X6P5A-ZIN558gm-tb2hx-jGPP"/>
          <p:cNvPicPr>
            <a:picLocks noChangeAspect="1" noChangeArrowheads="1"/>
          </p:cNvPicPr>
          <p:nvPr/>
        </p:nvPicPr>
        <p:blipFill>
          <a:blip r:embed="rId2" cstate="print"/>
          <a:srcRect/>
          <a:stretch>
            <a:fillRect/>
          </a:stretch>
        </p:blipFill>
        <p:spPr bwMode="auto">
          <a:xfrm>
            <a:off x="2123728" y="3291840"/>
            <a:ext cx="4761005" cy="356616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Workflow-Process Automation is Becoming A Must </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a:p>
        </p:txBody>
      </p:sp>
      <p:sp>
        <p:nvSpPr>
          <p:cNvPr id="6" name="Text Box 12" descr="MarketSight_Chart_Title:0567856c-9f87-4c09-8c00-a16400c595de"/>
          <p:cNvSpPr>
            <a:spLocks noChangeArrowheads="1"/>
          </p:cNvSpPr>
          <p:nvPr/>
        </p:nvSpPr>
        <p:spPr>
          <a:xfrm>
            <a:off x="304800" y="1143000"/>
            <a:ext cx="8619210" cy="400110"/>
          </a:xfrm>
          <a:prstGeom prst="rect">
            <a:avLst/>
          </a:prstGeom>
          <a:noFill/>
          <a:ln w="9525">
            <a:noFill/>
            <a:miter lim="800000"/>
          </a:ln>
        </p:spPr>
        <p:txBody>
          <a:bodyPr wrap="square">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pPr algn="ctr"/>
            <a:r>
              <a:rPr sz="1800" b="1" dirty="0" smtClean="0">
                <a:latin typeface="Arial"/>
              </a:rPr>
              <a:t> </a:t>
            </a:r>
            <a:r>
              <a:rPr b="1" dirty="0">
                <a:latin typeface="Book Antiqua" pitchFamily="18" charset="0"/>
              </a:rPr>
              <a:t>Integrated workflow-process automation </a:t>
            </a:r>
            <a:r>
              <a:rPr lang="en-US" b="1" dirty="0" smtClean="0">
                <a:latin typeface="Book Antiqua" pitchFamily="18" charset="0"/>
              </a:rPr>
              <a:t>with </a:t>
            </a:r>
            <a:r>
              <a:rPr lang="en-US" b="1" dirty="0">
                <a:latin typeface="Book Antiqua" pitchFamily="18" charset="0"/>
              </a:rPr>
              <a:t>Service Desk </a:t>
            </a:r>
            <a:endParaRPr b="1" dirty="0">
              <a:latin typeface="Book Antiqua" pitchFamily="18" charset="0"/>
            </a:endParaRPr>
          </a:p>
        </p:txBody>
      </p:sp>
      <p:graphicFrame>
        <p:nvGraphicFramePr>
          <p:cNvPr id="7" name="ChartObject" descr="0567856c-9f87-4c09-8c00-a16400c595de"/>
          <p:cNvGraphicFramePr/>
          <p:nvPr/>
        </p:nvGraphicFramePr>
        <p:xfrm>
          <a:off x="762000" y="1905000"/>
          <a:ext cx="7351776" cy="46227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7" descr="MarketSight_Chart_SampleSize:0567856c-9f87-4c09-8c00-a16400c595de"/>
          <p:cNvSpPr>
            <a:spLocks noChangeArrowheads="1"/>
          </p:cNvSpPr>
          <p:nvPr/>
        </p:nvSpPr>
        <p:spPr>
          <a:xfrm>
            <a:off x="228600" y="6400801"/>
            <a:ext cx="7311391" cy="213573"/>
          </a:xfrm>
          <a:prstGeom prst="rect">
            <a:avLst/>
          </a:prstGeom>
          <a:noFill/>
          <a:ln w="9525">
            <a:noFill/>
            <a:miter lim="800000"/>
          </a:ln>
        </p:spPr>
        <p:txBody>
          <a:bodyPr>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r>
              <a:rPr lang="en-US" sz="800"/>
              <a:t>Sample Size = 326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End-User Self-Service Portals is a Help, but not a Panacea </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a:p>
        </p:txBody>
      </p:sp>
      <p:sp>
        <p:nvSpPr>
          <p:cNvPr id="6" name="Text Box 12" descr="MarketSight_Chart_Title:b37f2e38-00f4-413e-8c78-a16400c595f0"/>
          <p:cNvSpPr>
            <a:spLocks noChangeArrowheads="1"/>
          </p:cNvSpPr>
          <p:nvPr/>
        </p:nvSpPr>
        <p:spPr>
          <a:xfrm>
            <a:off x="304800" y="1143000"/>
            <a:ext cx="8619210" cy="369332"/>
          </a:xfrm>
          <a:prstGeom prst="rect">
            <a:avLst/>
          </a:prstGeom>
          <a:noFill/>
          <a:ln w="9525">
            <a:noFill/>
            <a:miter lim="800000"/>
          </a:ln>
        </p:spPr>
        <p:txBody>
          <a:bodyPr wrap="square">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pPr algn="ctr"/>
            <a:r>
              <a:rPr sz="1800" b="1" dirty="0" smtClean="0">
                <a:latin typeface="Arial"/>
              </a:rPr>
              <a:t>Integrated </a:t>
            </a:r>
            <a:r>
              <a:rPr sz="1800" b="1" dirty="0">
                <a:latin typeface="Arial"/>
              </a:rPr>
              <a:t>with end-user self-service </a:t>
            </a:r>
            <a:r>
              <a:rPr sz="1800" b="1" dirty="0" smtClean="0">
                <a:latin typeface="Arial"/>
              </a:rPr>
              <a:t>portal</a:t>
            </a:r>
            <a:r>
              <a:rPr lang="en-US" sz="1800" b="1" dirty="0" smtClean="0">
                <a:latin typeface="Arial"/>
              </a:rPr>
              <a:t> with Service Desk </a:t>
            </a:r>
            <a:endParaRPr sz="1800" b="1" dirty="0">
              <a:latin typeface="Arial"/>
            </a:endParaRPr>
          </a:p>
        </p:txBody>
      </p:sp>
      <p:graphicFrame>
        <p:nvGraphicFramePr>
          <p:cNvPr id="7" name="ChartObject" descr="b37f2e38-00f4-413e-8c78-a16400c595f0"/>
          <p:cNvGraphicFramePr/>
          <p:nvPr/>
        </p:nvGraphicFramePr>
        <p:xfrm>
          <a:off x="762000" y="1905000"/>
          <a:ext cx="7351776" cy="46227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7" descr="MarketSight_Chart_SampleSize:b37f2e38-00f4-413e-8c78-a16400c595f0"/>
          <p:cNvSpPr>
            <a:spLocks noChangeArrowheads="1"/>
          </p:cNvSpPr>
          <p:nvPr/>
        </p:nvSpPr>
        <p:spPr>
          <a:xfrm>
            <a:off x="228600" y="6400801"/>
            <a:ext cx="7311391" cy="213573"/>
          </a:xfrm>
          <a:prstGeom prst="rect">
            <a:avLst/>
          </a:prstGeom>
          <a:noFill/>
          <a:ln w="9525">
            <a:noFill/>
            <a:miter lim="800000"/>
          </a:ln>
        </p:spPr>
        <p:txBody>
          <a:bodyPr>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r>
              <a:rPr lang="en-US" sz="800"/>
              <a:t>Sample Size = 326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Integrations Key to Next-Generation Project Management   </a:t>
            </a:r>
            <a:endParaRPr lang="en-US" dirty="0"/>
          </a:p>
        </p:txBody>
      </p:sp>
      <p:sp>
        <p:nvSpPr>
          <p:cNvPr id="3" name="Content Placeholder 2"/>
          <p:cNvSpPr>
            <a:spLocks noGrp="1"/>
          </p:cNvSpPr>
          <p:nvPr>
            <p:ph idx="1"/>
          </p:nvPr>
        </p:nvSpPr>
        <p:spPr/>
        <p:txBody>
          <a:bodyPr/>
          <a:lstStyle/>
          <a:p>
            <a:r>
              <a:rPr lang="en-US" dirty="0">
                <a:latin typeface="Book Antiqua" pitchFamily="18" charset="0"/>
              </a:rPr>
              <a:t>Integrated Portfolio Management System at 33% with 32% planning to deploy </a:t>
            </a:r>
          </a:p>
          <a:p>
            <a:r>
              <a:rPr lang="en-US" dirty="0">
                <a:latin typeface="Book Antiqua" pitchFamily="18" charset="0"/>
              </a:rPr>
              <a:t>Integrated SLM at 38% deployed with 37% planning to deploy</a:t>
            </a:r>
          </a:p>
          <a:p>
            <a:r>
              <a:rPr lang="en-US" dirty="0" smtClean="0">
                <a:latin typeface="Book Antiqua" pitchFamily="18" charset="0"/>
              </a:rPr>
              <a:t>Integrated </a:t>
            </a:r>
            <a:r>
              <a:rPr lang="en-US" dirty="0">
                <a:latin typeface="Book Antiqua" pitchFamily="18" charset="0"/>
              </a:rPr>
              <a:t>Change Management at 43% with 35% planning to deploy</a:t>
            </a:r>
          </a:p>
          <a:p>
            <a:r>
              <a:rPr lang="en-US" dirty="0">
                <a:latin typeface="Book Antiqua" pitchFamily="18" charset="0"/>
              </a:rPr>
              <a:t>Integrated Lifecycle Management System at 27% with 34% planning to deploy </a:t>
            </a:r>
          </a:p>
          <a:p>
            <a:r>
              <a:rPr lang="en-US" dirty="0" smtClean="0">
                <a:latin typeface="Book Antiqua" pitchFamily="18" charset="0"/>
              </a:rPr>
              <a:t>45</a:t>
            </a:r>
            <a:r>
              <a:rPr lang="en-US" dirty="0">
                <a:latin typeface="Book Antiqua" pitchFamily="18" charset="0"/>
              </a:rPr>
              <a:t>% offer MOBILITY in support of Service Desk and Integrated PPM Professionals </a:t>
            </a:r>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24</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6" name="Picture 14" descr="http://t1.gstatic.com/images?q=tbn:ANd9GcRoBwiIX7qlDjuOkPEehCfowi4X6P5A-ZIN558gm-tb2hx-jGPP"/>
          <p:cNvPicPr>
            <a:picLocks noChangeAspect="1" noChangeArrowheads="1"/>
          </p:cNvPicPr>
          <p:nvPr/>
        </p:nvPicPr>
        <p:blipFill>
          <a:blip r:embed="rId2" cstate="print"/>
          <a:srcRect/>
          <a:stretch>
            <a:fillRect/>
          </a:stretch>
        </p:blipFill>
        <p:spPr bwMode="auto">
          <a:xfrm>
            <a:off x="3419872" y="4797152"/>
            <a:ext cx="2466975" cy="18478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Average, Fewer Than One-Third of Trouble Tickets are Generated through Alerts</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a:p>
        </p:txBody>
      </p:sp>
      <p:sp>
        <p:nvSpPr>
          <p:cNvPr id="6" name="Text Box 12" descr="MarketSight_Chart_Title:1a4ba519-d6ef-4884-bb12-a16400c5966f"/>
          <p:cNvSpPr>
            <a:spLocks noChangeArrowheads="1"/>
          </p:cNvSpPr>
          <p:nvPr/>
        </p:nvSpPr>
        <p:spPr>
          <a:xfrm>
            <a:off x="304800" y="1143000"/>
            <a:ext cx="8619210" cy="400110"/>
          </a:xfrm>
          <a:prstGeom prst="rect">
            <a:avLst/>
          </a:prstGeom>
          <a:noFill/>
          <a:ln w="9525">
            <a:noFill/>
            <a:miter lim="800000"/>
          </a:ln>
        </p:spPr>
        <p:txBody>
          <a:bodyPr wrap="square">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pPr algn="ctr"/>
            <a:r>
              <a:rPr sz="1800" b="1" dirty="0" smtClean="0">
                <a:latin typeface="Arial"/>
              </a:rPr>
              <a:t> </a:t>
            </a:r>
            <a:r>
              <a:rPr b="1" dirty="0">
                <a:latin typeface="Book Antiqua" pitchFamily="18" charset="0"/>
              </a:rPr>
              <a:t>What percentage of tickets are generated through monitoring alerts? </a:t>
            </a:r>
          </a:p>
        </p:txBody>
      </p:sp>
      <p:graphicFrame>
        <p:nvGraphicFramePr>
          <p:cNvPr id="7" name="ChartObject" descr="1a4ba519-d6ef-4884-bb12-a16400c5966f"/>
          <p:cNvGraphicFramePr/>
          <p:nvPr/>
        </p:nvGraphicFramePr>
        <p:xfrm>
          <a:off x="762000" y="1905000"/>
          <a:ext cx="7351776" cy="46227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7" descr="MarketSight_Chart_SampleSize:1a4ba519-d6ef-4884-bb12-a16400c5966f"/>
          <p:cNvSpPr>
            <a:spLocks noChangeArrowheads="1"/>
          </p:cNvSpPr>
          <p:nvPr/>
        </p:nvSpPr>
        <p:spPr>
          <a:xfrm>
            <a:off x="228600" y="6400801"/>
            <a:ext cx="7311391" cy="213573"/>
          </a:xfrm>
          <a:prstGeom prst="rect">
            <a:avLst/>
          </a:prstGeom>
          <a:noFill/>
          <a:ln w="9525">
            <a:noFill/>
            <a:miter lim="800000"/>
          </a:ln>
        </p:spPr>
        <p:txBody>
          <a:bodyPr>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r>
              <a:rPr lang="en-US" sz="800"/>
              <a:t>Sample Size = 239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Views from the Trenches </a:t>
            </a:r>
            <a:endParaRPr lang="en-US" dirty="0"/>
          </a:p>
        </p:txBody>
      </p:sp>
      <p:sp>
        <p:nvSpPr>
          <p:cNvPr id="3" name="Content Placeholder 2"/>
          <p:cNvSpPr>
            <a:spLocks noGrp="1"/>
          </p:cNvSpPr>
          <p:nvPr>
            <p:ph idx="1"/>
          </p:nvPr>
        </p:nvSpPr>
        <p:spPr/>
        <p:txBody>
          <a:bodyPr/>
          <a:lstStyle/>
          <a:p>
            <a:r>
              <a:rPr lang="en-US" b="1" dirty="0">
                <a:latin typeface="Book Antiqua" pitchFamily="18" charset="0"/>
              </a:rPr>
              <a:t>Enforceable Execution</a:t>
            </a:r>
            <a:r>
              <a:rPr lang="en-US" dirty="0">
                <a:latin typeface="Book Antiqua" pitchFamily="18" charset="0"/>
              </a:rPr>
              <a:t>: “We had an opportunity to reinvent change management in our organization and go from a traditional PPM approach that was very ambivalent when it came to execution, to a much more enforceable approach that supported clear ownership and could lead to increased levels of automation.”</a:t>
            </a:r>
          </a:p>
          <a:p>
            <a:r>
              <a:rPr lang="en-US" dirty="0">
                <a:latin typeface="Book Antiqua" pitchFamily="18" charset="0"/>
              </a:rPr>
              <a:t> </a:t>
            </a:r>
            <a:r>
              <a:rPr lang="en-US" b="1" dirty="0">
                <a:latin typeface="Book Antiqua" pitchFamily="18" charset="0"/>
              </a:rPr>
              <a:t>Function as a Team  </a:t>
            </a:r>
            <a:r>
              <a:rPr lang="en-US" dirty="0">
                <a:latin typeface="Book Antiqua" pitchFamily="18" charset="0"/>
              </a:rPr>
              <a:t>“We were looking for a solution that would allow us to function more effectively as a team.”</a:t>
            </a:r>
          </a:p>
          <a:p>
            <a:pPr lvl="0"/>
            <a:r>
              <a:rPr lang="en-US" b="1" dirty="0">
                <a:latin typeface="Book Antiqua" pitchFamily="18" charset="0"/>
              </a:rPr>
              <a:t>Holistic Vision </a:t>
            </a:r>
            <a:r>
              <a:rPr lang="en-US" dirty="0">
                <a:latin typeface="Book Antiqua" pitchFamily="18" charset="0"/>
              </a:rPr>
              <a:t>“We have a complete approach to application lifecycle management. We leverage the system both for small adjustments in application requirements, and for full-bore application deployments.  By having both pre-production and production in the system, we can easily prioritize issues so we know when the impact is. “</a:t>
            </a:r>
          </a:p>
          <a:p>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Growing Impact of Social Networking </a:t>
            </a:r>
            <a:endParaRPr lang="en-US" dirty="0"/>
          </a:p>
        </p:txBody>
      </p:sp>
      <p:sp>
        <p:nvSpPr>
          <p:cNvPr id="3" name="Content Placeholder 2"/>
          <p:cNvSpPr>
            <a:spLocks noGrp="1"/>
          </p:cNvSpPr>
          <p:nvPr>
            <p:ph idx="1"/>
          </p:nvPr>
        </p:nvSpPr>
        <p:spPr/>
        <p:txBody>
          <a:bodyPr/>
          <a:lstStyle/>
          <a:p>
            <a:r>
              <a:rPr lang="en-US" dirty="0">
                <a:latin typeface="Book Antiqua" pitchFamily="18" charset="0"/>
              </a:rPr>
              <a:t>Project Management will Require Increasing Levels of Dialog – </a:t>
            </a:r>
          </a:p>
          <a:p>
            <a:pPr lvl="1"/>
            <a:r>
              <a:rPr lang="en-US" sz="2000" dirty="0">
                <a:latin typeface="Book Antiqua" pitchFamily="18" charset="0"/>
                <a:ea typeface="+mn-ea"/>
                <a:cs typeface="+mn-cs"/>
              </a:rPr>
              <a:t>Adjust to changing business and consumer requirements</a:t>
            </a:r>
          </a:p>
          <a:p>
            <a:pPr lvl="1"/>
            <a:r>
              <a:rPr lang="en-US" sz="2000" dirty="0">
                <a:latin typeface="Book Antiqua" pitchFamily="18" charset="0"/>
                <a:ea typeface="+mn-ea"/>
                <a:cs typeface="+mn-cs"/>
              </a:rPr>
              <a:t> Better understand relevant stakeholder roles and opinions</a:t>
            </a:r>
          </a:p>
          <a:p>
            <a:pPr lvl="1"/>
            <a:r>
              <a:rPr lang="en-US" sz="2000" dirty="0">
                <a:latin typeface="Book Antiqua" pitchFamily="18" charset="0"/>
                <a:ea typeface="+mn-ea"/>
                <a:cs typeface="+mn-cs"/>
              </a:rPr>
              <a:t> Address the “nuances” of status beyond “multiple choice”</a:t>
            </a:r>
          </a:p>
          <a:p>
            <a:pPr lvl="1"/>
            <a:r>
              <a:rPr lang="en-US" sz="2000" dirty="0">
                <a:latin typeface="Book Antiqua" pitchFamily="18" charset="0"/>
                <a:ea typeface="+mn-ea"/>
                <a:cs typeface="+mn-cs"/>
              </a:rPr>
              <a:t> Promote better teamwork and team awareness </a:t>
            </a:r>
          </a:p>
          <a:p>
            <a:pPr lvl="1"/>
            <a:r>
              <a:rPr lang="en-US" sz="2000" dirty="0">
                <a:latin typeface="Book Antiqua" pitchFamily="18" charset="0"/>
                <a:ea typeface="+mn-ea"/>
                <a:cs typeface="+mn-cs"/>
              </a:rPr>
              <a:t> Enable more accurate assessments of what’s working and what’s not</a:t>
            </a:r>
          </a:p>
          <a:p>
            <a:pPr lvl="1"/>
            <a:r>
              <a:rPr lang="en-US" sz="2000" dirty="0">
                <a:latin typeface="Book Antiqua" pitchFamily="18" charset="0"/>
                <a:ea typeface="+mn-ea"/>
                <a:cs typeface="+mn-cs"/>
              </a:rPr>
              <a:t> Promote “relevance” as an ongoing question/ condition </a:t>
            </a:r>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6" name="Picture 12" descr="http://t3.gstatic.com/images?q=tbn:ANd9GcQFZHJy7kEkfI96UKu3NcRDOytmrHdKL4J8XrtxXkXMVHDZfG6d"/>
          <p:cNvPicPr>
            <a:picLocks noChangeAspect="1" noChangeArrowheads="1"/>
          </p:cNvPicPr>
          <p:nvPr/>
        </p:nvPicPr>
        <p:blipFill>
          <a:blip r:embed="rId2" cstate="print"/>
          <a:srcRect/>
          <a:stretch>
            <a:fillRect/>
          </a:stretch>
        </p:blipFill>
        <p:spPr bwMode="auto">
          <a:xfrm>
            <a:off x="1115616" y="4581126"/>
            <a:ext cx="7093039" cy="198425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Begin to Unravel the Mess  </a:t>
            </a:r>
            <a:endParaRPr lang="en-US" dirty="0"/>
          </a:p>
        </p:txBody>
      </p:sp>
      <p:sp>
        <p:nvSpPr>
          <p:cNvPr id="3" name="Footer Placeholder 2"/>
          <p:cNvSpPr>
            <a:spLocks noGrp="1"/>
          </p:cNvSpPr>
          <p:nvPr>
            <p:ph type="ftr" sz="quarter" idx="11"/>
          </p:nvPr>
        </p:nvSpPr>
        <p:spPr/>
        <p:txBody>
          <a:bodyPr/>
          <a:lstStyle/>
          <a:p>
            <a:pPr>
              <a:defRPr/>
            </a:pPr>
            <a:r>
              <a:rPr lang="en-US" smtClean="0"/>
              <a:t>© 2013 Enterprise Management Associates, Inc.</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Unraveling the Mess!  </a:t>
            </a:r>
            <a:endParaRPr lang="en-US" dirty="0"/>
          </a:p>
        </p:txBody>
      </p:sp>
      <p:sp>
        <p:nvSpPr>
          <p:cNvPr id="3" name="Content Placeholder 2"/>
          <p:cNvSpPr>
            <a:spLocks noGrp="1"/>
          </p:cNvSpPr>
          <p:nvPr>
            <p:ph idx="1"/>
          </p:nvPr>
        </p:nvSpPr>
        <p:spPr/>
        <p:txBody>
          <a:bodyPr/>
          <a:lstStyle/>
          <a:p>
            <a:r>
              <a:rPr lang="en-US" dirty="0"/>
              <a:t> </a:t>
            </a:r>
            <a:r>
              <a:rPr lang="en-US" dirty="0" smtClean="0">
                <a:latin typeface="Book Antiqua" pitchFamily="18" charset="0"/>
              </a:rPr>
              <a:t>Disasters </a:t>
            </a:r>
            <a:r>
              <a:rPr lang="en-US" dirty="0">
                <a:latin typeface="Book Antiqua" pitchFamily="18" charset="0"/>
              </a:rPr>
              <a:t>and Severe Incidents – Multi-Stakeholder Triage</a:t>
            </a:r>
          </a:p>
          <a:p>
            <a:r>
              <a:rPr lang="en-US" dirty="0">
                <a:latin typeface="Book Antiqua" pitchFamily="18" charset="0"/>
              </a:rPr>
              <a:t> Routine incidents and requests</a:t>
            </a:r>
          </a:p>
          <a:p>
            <a:r>
              <a:rPr lang="en-US" dirty="0">
                <a:latin typeface="Book Antiqua" pitchFamily="18" charset="0"/>
              </a:rPr>
              <a:t>Asset Management inventories, license management, etc.</a:t>
            </a:r>
          </a:p>
          <a:p>
            <a:r>
              <a:rPr lang="en-US" dirty="0">
                <a:latin typeface="Book Antiqua" pitchFamily="18" charset="0"/>
              </a:rPr>
              <a:t>Asset  lifecycle management and optimization </a:t>
            </a:r>
          </a:p>
          <a:p>
            <a:r>
              <a:rPr lang="en-US" dirty="0">
                <a:latin typeface="Book Antiqua" pitchFamily="18" charset="0"/>
              </a:rPr>
              <a:t> Process enhancements across IT – IT transformation</a:t>
            </a:r>
          </a:p>
          <a:p>
            <a:r>
              <a:rPr lang="en-US" dirty="0">
                <a:latin typeface="Book Antiqua" pitchFamily="18" charset="0"/>
              </a:rPr>
              <a:t> IT- business front-office alignment  (user experience, etc.) </a:t>
            </a:r>
          </a:p>
          <a:p>
            <a:r>
              <a:rPr lang="en-US" dirty="0" smtClean="0">
                <a:latin typeface="Book Antiqua" pitchFamily="18" charset="0"/>
              </a:rPr>
              <a:t> Portfolio </a:t>
            </a:r>
            <a:r>
              <a:rPr lang="en-US" dirty="0">
                <a:latin typeface="Book Antiqua" pitchFamily="18" charset="0"/>
              </a:rPr>
              <a:t>planning </a:t>
            </a:r>
          </a:p>
          <a:p>
            <a:r>
              <a:rPr lang="en-US" dirty="0">
                <a:latin typeface="Book Antiqua" pitchFamily="18" charset="0"/>
              </a:rPr>
              <a:t>Data center consolidation  </a:t>
            </a:r>
          </a:p>
          <a:p>
            <a:r>
              <a:rPr lang="en-US" dirty="0">
                <a:latin typeface="Book Antiqua" pitchFamily="18" charset="0"/>
              </a:rPr>
              <a:t>Complex infrastructure provisioning</a:t>
            </a:r>
          </a:p>
          <a:p>
            <a:r>
              <a:rPr lang="en-US" dirty="0" smtClean="0">
                <a:latin typeface="Book Antiqua" pitchFamily="18" charset="0"/>
              </a:rPr>
              <a:t>New </a:t>
            </a:r>
            <a:r>
              <a:rPr lang="en-US" dirty="0">
                <a:latin typeface="Book Antiqua" pitchFamily="18" charset="0"/>
              </a:rPr>
              <a:t>application releases</a:t>
            </a:r>
          </a:p>
          <a:p>
            <a:r>
              <a:rPr lang="en-US" dirty="0">
                <a:latin typeface="Book Antiqua" pitchFamily="18" charset="0"/>
              </a:rPr>
              <a:t>Patch management  and routine releases </a:t>
            </a:r>
          </a:p>
          <a:p>
            <a:r>
              <a:rPr lang="en-US" dirty="0" smtClean="0">
                <a:latin typeface="Book Antiqua" pitchFamily="18" charset="0"/>
              </a:rPr>
              <a:t>Governance</a:t>
            </a:r>
            <a:r>
              <a:rPr lang="en-US" dirty="0">
                <a:latin typeface="Book Antiqua" pitchFamily="18" charset="0"/>
              </a:rPr>
              <a:t>, Risk, Compliance </a:t>
            </a:r>
          </a:p>
          <a:p>
            <a:r>
              <a:rPr lang="en-US" dirty="0">
                <a:latin typeface="Book Antiqua" pitchFamily="18" charset="0"/>
              </a:rPr>
              <a:t>Etc </a:t>
            </a:r>
          </a:p>
          <a:p>
            <a:endParaRPr lang="en-US" dirty="0" smtClean="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29</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7" name="Picture 16" descr="http://t1.gstatic.com/images?q=tbn:ANd9GcQnJ4_i1D-aneVK8VJFjGioDJY5Kak9wncNOCtMZJkSVTnA_QB7"/>
          <p:cNvPicPr>
            <a:picLocks noChangeAspect="1" noChangeArrowheads="1"/>
          </p:cNvPicPr>
          <p:nvPr/>
        </p:nvPicPr>
        <p:blipFill>
          <a:blip r:embed="rId2" cstate="print"/>
          <a:srcRect/>
          <a:stretch>
            <a:fillRect/>
          </a:stretch>
        </p:blipFill>
        <p:spPr bwMode="auto">
          <a:xfrm>
            <a:off x="5868144" y="4221088"/>
            <a:ext cx="2914826" cy="219456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Changes in IT in 2013 and Beyond</a:t>
            </a:r>
            <a:endParaRPr lang="en-US" dirty="0"/>
          </a:p>
        </p:txBody>
      </p:sp>
      <p:sp>
        <p:nvSpPr>
          <p:cNvPr id="3" name="Content Placeholder 2"/>
          <p:cNvSpPr>
            <a:spLocks noGrp="1"/>
          </p:cNvSpPr>
          <p:nvPr>
            <p:ph idx="1"/>
          </p:nvPr>
        </p:nvSpPr>
        <p:spPr/>
        <p:txBody>
          <a:bodyPr/>
          <a:lstStyle/>
          <a:p>
            <a:r>
              <a:rPr lang="en-US" dirty="0">
                <a:latin typeface="Book Antiqua" pitchFamily="18" charset="0"/>
              </a:rPr>
              <a:t>No longer about just being “stable and precise” </a:t>
            </a:r>
          </a:p>
          <a:p>
            <a:r>
              <a:rPr lang="en-US" dirty="0">
                <a:latin typeface="Book Antiqua" pitchFamily="18" charset="0"/>
              </a:rPr>
              <a:t>IT ecosystems (partners, suppliers, service providers, cloud, etc.) = “ITIL version 7.0”</a:t>
            </a:r>
          </a:p>
          <a:p>
            <a:r>
              <a:rPr lang="en-US" dirty="0" err="1">
                <a:latin typeface="Book Antiqua" pitchFamily="18" charset="0"/>
              </a:rPr>
              <a:t>Consumerization</a:t>
            </a:r>
            <a:r>
              <a:rPr lang="en-US" dirty="0">
                <a:latin typeface="Book Antiqua" pitchFamily="18" charset="0"/>
              </a:rPr>
              <a:t> of IT </a:t>
            </a:r>
          </a:p>
          <a:p>
            <a:r>
              <a:rPr lang="en-US" dirty="0">
                <a:latin typeface="Book Antiqua" pitchFamily="18" charset="0"/>
              </a:rPr>
              <a:t>Front-office governance supersedes back-office governance</a:t>
            </a:r>
          </a:p>
          <a:p>
            <a:r>
              <a:rPr lang="en-US" dirty="0">
                <a:latin typeface="Book Antiqua" pitchFamily="18" charset="0"/>
              </a:rPr>
              <a:t>Where to optimize on costs, and where to optimize on value?</a:t>
            </a:r>
          </a:p>
          <a:p>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dirty="0" smtClean="0"/>
              <a:t>© 2013 Enterprise Management Associates, Inc.</a:t>
            </a:r>
            <a:endParaRPr lang="en-US" dirty="0"/>
          </a:p>
        </p:txBody>
      </p:sp>
      <p:pic>
        <p:nvPicPr>
          <p:cNvPr id="6" name="Picture 8" descr="http://www.hardware.com/images/news/articleimages/IT_professionals_cloud.jpg"/>
          <p:cNvPicPr>
            <a:picLocks noChangeAspect="1" noChangeArrowheads="1"/>
          </p:cNvPicPr>
          <p:nvPr/>
        </p:nvPicPr>
        <p:blipFill>
          <a:blip r:embed="rId2" cstate="print"/>
          <a:srcRect/>
          <a:stretch>
            <a:fillRect/>
          </a:stretch>
        </p:blipFill>
        <p:spPr bwMode="auto">
          <a:xfrm>
            <a:off x="2288698" y="3916680"/>
            <a:ext cx="4566603" cy="256032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a:t>
            </a:r>
            <a:fld id="{9FEF703D-F8D2-4EC5-96E6-002884ED1465}" type="slidenum">
              <a:rPr lang="en-US"/>
              <a:pPr/>
              <a:t>30</a:t>
            </a:fld>
            <a:endParaRPr lang="en-US"/>
          </a:p>
        </p:txBody>
      </p:sp>
      <p:sp>
        <p:nvSpPr>
          <p:cNvPr id="6" name="Footer Placeholder 5"/>
          <p:cNvSpPr>
            <a:spLocks noGrp="1"/>
          </p:cNvSpPr>
          <p:nvPr>
            <p:ph type="ftr" sz="quarter" idx="11"/>
          </p:nvPr>
        </p:nvSpPr>
        <p:spPr/>
        <p:txBody>
          <a:bodyPr/>
          <a:lstStyle/>
          <a:p>
            <a:r>
              <a:rPr lang="en-US"/>
              <a:t>©2006 Enterprise Management Associates</a:t>
            </a:r>
          </a:p>
        </p:txBody>
      </p:sp>
      <p:sp>
        <p:nvSpPr>
          <p:cNvPr id="214018" name="Rectangle 2"/>
          <p:cNvSpPr>
            <a:spLocks noGrp="1" noChangeArrowheads="1"/>
          </p:cNvSpPr>
          <p:nvPr>
            <p:ph type="title"/>
          </p:nvPr>
        </p:nvSpPr>
        <p:spPr/>
        <p:txBody>
          <a:bodyPr/>
          <a:lstStyle/>
          <a:p>
            <a:r>
              <a:rPr lang="en-US" dirty="0"/>
              <a:t>EMA’s 8-Step Methodology </a:t>
            </a:r>
            <a:r>
              <a:rPr lang="en-US" dirty="0" smtClean="0"/>
              <a:t>Strategic Project Management</a:t>
            </a:r>
            <a:endParaRPr lang="en-US" dirty="0"/>
          </a:p>
        </p:txBody>
      </p:sp>
      <p:sp>
        <p:nvSpPr>
          <p:cNvPr id="214019" name="Rectangle 3"/>
          <p:cNvSpPr>
            <a:spLocks noGrp="1" noChangeArrowheads="1"/>
          </p:cNvSpPr>
          <p:nvPr>
            <p:ph type="body" sz="half" idx="2"/>
          </p:nvPr>
        </p:nvSpPr>
        <p:spPr/>
        <p:txBody>
          <a:bodyPr/>
          <a:lstStyle/>
          <a:p>
            <a:r>
              <a:rPr lang="en-US" b="1" dirty="0">
                <a:latin typeface="Book Antiqua" pitchFamily="18" charset="0"/>
              </a:rPr>
              <a:t>Based on years of practical experience by EMA staff</a:t>
            </a:r>
          </a:p>
          <a:p>
            <a:pPr>
              <a:buFontTx/>
              <a:buChar char="•"/>
            </a:pPr>
            <a:endParaRPr lang="en-US" b="1" dirty="0">
              <a:latin typeface="Book Antiqua" pitchFamily="18" charset="0"/>
            </a:endParaRPr>
          </a:p>
          <a:p>
            <a:r>
              <a:rPr lang="en-US" b="1" dirty="0">
                <a:latin typeface="Book Antiqua" pitchFamily="18" charset="0"/>
              </a:rPr>
              <a:t>Proven successful at large companies with challenging infrastructures</a:t>
            </a:r>
          </a:p>
          <a:p>
            <a:pPr>
              <a:buFontTx/>
              <a:buChar char="•"/>
            </a:pPr>
            <a:endParaRPr lang="en-US" b="1" dirty="0">
              <a:latin typeface="Book Antiqua" pitchFamily="18" charset="0"/>
            </a:endParaRPr>
          </a:p>
          <a:p>
            <a:r>
              <a:rPr lang="en-US" b="1" dirty="0">
                <a:latin typeface="Book Antiqua" pitchFamily="18" charset="0"/>
              </a:rPr>
              <a:t>Can’t skip any steps – each builds on previous efforts</a:t>
            </a:r>
          </a:p>
          <a:p>
            <a:pPr>
              <a:buFontTx/>
              <a:buChar char="•"/>
            </a:pPr>
            <a:endParaRPr lang="en-US" b="1" dirty="0">
              <a:latin typeface="Book Antiqua" pitchFamily="18" charset="0"/>
            </a:endParaRPr>
          </a:p>
          <a:p>
            <a:r>
              <a:rPr lang="en-US" b="1" dirty="0">
                <a:latin typeface="Book Antiqua" pitchFamily="18" charset="0"/>
              </a:rPr>
              <a:t>Focuses on tools, process, and people</a:t>
            </a:r>
          </a:p>
        </p:txBody>
      </p:sp>
      <p:pic>
        <p:nvPicPr>
          <p:cNvPr id="214020" name="Picture 4"/>
          <p:cNvPicPr>
            <a:picLocks noChangeAspect="1" noChangeArrowheads="1"/>
          </p:cNvPicPr>
          <p:nvPr/>
        </p:nvPicPr>
        <p:blipFill>
          <a:blip r:embed="rId3" cstate="print"/>
          <a:srcRect/>
          <a:stretch>
            <a:fillRect/>
          </a:stretch>
        </p:blipFill>
        <p:spPr bwMode="auto">
          <a:xfrm>
            <a:off x="381000" y="1295400"/>
            <a:ext cx="3979863" cy="503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is more than TWICE  as likely to be a part of “Completely Satisfied” Service Desk Deployments </a:t>
            </a:r>
            <a:endParaRPr lang="en-US" dirty="0"/>
          </a:p>
        </p:txBody>
      </p:sp>
      <p:sp>
        <p:nvSpPr>
          <p:cNvPr id="3" name="Content Placeholder 2"/>
          <p:cNvSpPr>
            <a:spLocks noGrp="1"/>
          </p:cNvSpPr>
          <p:nvPr>
            <p:ph idx="1"/>
          </p:nvPr>
        </p:nvSpPr>
        <p:spPr/>
        <p:txBody>
          <a:bodyPr/>
          <a:lstStyle/>
          <a:p>
            <a:r>
              <a:rPr lang="en-US" dirty="0">
                <a:latin typeface="Book Antiqua" pitchFamily="18" charset="0"/>
              </a:rPr>
              <a:t>SIGNIFICANTLY more likely to have more service-desk functionality deployed – but more than 2 to 1:</a:t>
            </a:r>
          </a:p>
          <a:p>
            <a:pPr lvl="1"/>
            <a:r>
              <a:rPr lang="en-US" sz="2000" b="1" dirty="0">
                <a:latin typeface="Book Antiqua" pitchFamily="18" charset="0"/>
                <a:ea typeface="+mn-ea"/>
                <a:cs typeface="+mn-cs"/>
              </a:rPr>
              <a:t>Project management</a:t>
            </a:r>
          </a:p>
          <a:p>
            <a:pPr lvl="1"/>
            <a:r>
              <a:rPr lang="en-US" sz="2000" dirty="0">
                <a:latin typeface="Book Antiqua" pitchFamily="18" charset="0"/>
                <a:ea typeface="+mn-ea"/>
                <a:cs typeface="+mn-cs"/>
              </a:rPr>
              <a:t>Integrated workflow/process automation </a:t>
            </a:r>
          </a:p>
          <a:p>
            <a:pPr lvl="1"/>
            <a:r>
              <a:rPr lang="en-US" sz="2000" dirty="0">
                <a:latin typeface="Book Antiqua" pitchFamily="18" charset="0"/>
                <a:ea typeface="+mn-ea"/>
                <a:cs typeface="+mn-cs"/>
              </a:rPr>
              <a:t>Integrated with Operations for SLM and performance</a:t>
            </a:r>
          </a:p>
          <a:p>
            <a:pPr lvl="1"/>
            <a:r>
              <a:rPr lang="en-US" sz="2000" dirty="0">
                <a:latin typeface="Book Antiqua" pitchFamily="18" charset="0"/>
                <a:ea typeface="+mn-ea"/>
                <a:cs typeface="+mn-cs"/>
              </a:rPr>
              <a:t>Financial planning</a:t>
            </a:r>
          </a:p>
          <a:p>
            <a:pPr lvl="1"/>
            <a:r>
              <a:rPr lang="en-US" sz="2000" dirty="0">
                <a:latin typeface="Book Antiqua" pitchFamily="18" charset="0"/>
                <a:ea typeface="+mn-ea"/>
                <a:cs typeface="+mn-cs"/>
              </a:rPr>
              <a:t>IT portfolio management</a:t>
            </a:r>
          </a:p>
          <a:p>
            <a:pPr lvl="1"/>
            <a:r>
              <a:rPr lang="en-US" sz="2000" dirty="0">
                <a:latin typeface="Book Antiqua" pitchFamily="18" charset="0"/>
                <a:ea typeface="+mn-ea"/>
                <a:cs typeface="+mn-cs"/>
              </a:rPr>
              <a:t>CMDB/CMS  </a:t>
            </a:r>
          </a:p>
          <a:p>
            <a:pPr lvl="1"/>
            <a:r>
              <a:rPr lang="en-US" sz="2000" dirty="0">
                <a:latin typeface="Book Antiqua" pitchFamily="18" charset="0"/>
                <a:ea typeface="+mn-ea"/>
                <a:cs typeface="+mn-cs"/>
              </a:rPr>
              <a:t>Application lifecycle management</a:t>
            </a:r>
          </a:p>
          <a:p>
            <a:pPr lvl="1"/>
            <a:r>
              <a:rPr lang="en-US" sz="2000" dirty="0">
                <a:latin typeface="Book Antiqua" pitchFamily="18" charset="0"/>
                <a:ea typeface="+mn-ea"/>
                <a:cs typeface="+mn-cs"/>
              </a:rPr>
              <a:t>Service catalog</a:t>
            </a:r>
          </a:p>
          <a:p>
            <a:pPr lvl="1"/>
            <a:r>
              <a:rPr lang="en-US" sz="2000" dirty="0">
                <a:latin typeface="Book Antiqua" pitchFamily="18" charset="0"/>
                <a:ea typeface="+mn-ea"/>
                <a:cs typeface="+mn-cs"/>
              </a:rPr>
              <a:t>Integrated release management</a:t>
            </a:r>
          </a:p>
          <a:p>
            <a:pPr lvl="1">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a:p>
        </p:txBody>
      </p:sp>
      <p:pic>
        <p:nvPicPr>
          <p:cNvPr id="3074" name="Picture 2" descr="http://t1.gstatic.com/images?q=tbn:ANd9GcRm0tjBcNfpuu1kQ8jXNQYp4YbHkll76Ecu1KA1EH2oFUtahp4w"/>
          <p:cNvPicPr>
            <a:picLocks noChangeAspect="1" noChangeArrowheads="1"/>
          </p:cNvPicPr>
          <p:nvPr/>
        </p:nvPicPr>
        <p:blipFill>
          <a:blip r:embed="rId2" cstate="print"/>
          <a:srcRect/>
          <a:stretch>
            <a:fillRect/>
          </a:stretch>
        </p:blipFill>
        <p:spPr bwMode="auto">
          <a:xfrm>
            <a:off x="5580112" y="3356992"/>
            <a:ext cx="2991978" cy="292608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r>
              <a:rPr lang="en-US" dirty="0" smtClean="0">
                <a:latin typeface="Book Antiqua" pitchFamily="18" charset="0"/>
              </a:rPr>
              <a:t>IT </a:t>
            </a:r>
            <a:r>
              <a:rPr lang="en-US" dirty="0">
                <a:latin typeface="Book Antiqua" pitchFamily="18" charset="0"/>
              </a:rPr>
              <a:t>is become more dynamic and front-office driven.</a:t>
            </a:r>
          </a:p>
          <a:p>
            <a:r>
              <a:rPr lang="en-US" dirty="0">
                <a:latin typeface="Book Antiqua" pitchFamily="18" charset="0"/>
              </a:rPr>
              <a:t>To meet this need, Project Management should no longer be viewed as a manual overlay unique in itself, but an integrated part of  diverse Service Desk and Operations functionality.</a:t>
            </a:r>
          </a:p>
          <a:p>
            <a:r>
              <a:rPr lang="en-US" dirty="0">
                <a:latin typeface="Book Antiqua" pitchFamily="18" charset="0"/>
              </a:rPr>
              <a:t>In parallel, projects range in scope, urgency and complexity and need to be managed with unique strategies, owners and packages.</a:t>
            </a:r>
          </a:p>
          <a:p>
            <a:r>
              <a:rPr lang="en-US" dirty="0">
                <a:latin typeface="Book Antiqua" pitchFamily="18" charset="0"/>
              </a:rPr>
              <a:t> To do this will require strong levels of support from associated technologies such as automation, analytics, service modeling and service awareness, mobility, self-service and social networking.</a:t>
            </a:r>
          </a:p>
          <a:p>
            <a:pPr>
              <a:buNone/>
            </a:pP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6" name="Picture 2" descr="http://t0.gstatic.com/images?q=tbn:ANd9GcQA0o5L--dI06w3Ca_xJpGcwp19FAaAjdiopWfNWEQ6JRQjqugP"/>
          <p:cNvPicPr>
            <a:picLocks noChangeAspect="1" noChangeArrowheads="1"/>
          </p:cNvPicPr>
          <p:nvPr/>
        </p:nvPicPr>
        <p:blipFill>
          <a:blip r:embed="rId2" cstate="print"/>
          <a:srcRect/>
          <a:stretch>
            <a:fillRect/>
          </a:stretch>
        </p:blipFill>
        <p:spPr bwMode="auto">
          <a:xfrm>
            <a:off x="3275856" y="4480560"/>
            <a:ext cx="2610739" cy="237744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276872"/>
            <a:ext cx="7848600" cy="1800200"/>
          </a:xfrm>
        </p:spPr>
        <p:txBody>
          <a:bodyPr/>
          <a:lstStyle/>
          <a:p>
            <a:pPr lvl="0"/>
            <a:endParaRPr lang="en-US" dirty="0" smtClean="0"/>
          </a:p>
          <a:p>
            <a:pPr marL="0" lvl="0" indent="0" algn="ctr">
              <a:buNone/>
            </a:pPr>
            <a:r>
              <a:rPr lang="en-US" sz="2800" b="1" dirty="0">
                <a:latin typeface="Book Antiqua" pitchFamily="18" charset="0"/>
              </a:rPr>
              <a:t>Project Management in ServiceDeskPlus (Overview)</a:t>
            </a:r>
            <a:br>
              <a:rPr lang="en-US" sz="2800" b="1" dirty="0">
                <a:latin typeface="Book Antiqua" pitchFamily="18" charset="0"/>
              </a:rPr>
            </a:br>
            <a:r>
              <a:rPr lang="en-US" sz="2800" b="1" dirty="0">
                <a:latin typeface="Book Antiqua" pitchFamily="18" charset="0"/>
              </a:rPr>
              <a:t>Task Management Made </a:t>
            </a:r>
            <a:r>
              <a:rPr lang="en-US" sz="2800" b="1" dirty="0" smtClean="0">
                <a:latin typeface="Book Antiqua" pitchFamily="18" charset="0"/>
              </a:rPr>
              <a:t>Easy</a:t>
            </a:r>
          </a:p>
          <a:p>
            <a:pPr marL="0" lvl="0" indent="0" algn="ctr">
              <a:buNone/>
            </a:pPr>
            <a:endParaRPr lang="en-US" sz="2800" b="1" dirty="0">
              <a:latin typeface="Book Antiqua" pitchFamily="18" charset="0"/>
            </a:endParaRPr>
          </a:p>
          <a:p>
            <a:pPr marL="0" lvl="0" indent="0" algn="ctr">
              <a:buNone/>
            </a:pPr>
            <a:r>
              <a:rPr lang="en-US" sz="2400" b="1" dirty="0" smtClean="0">
                <a:solidFill>
                  <a:schemeClr val="tx2"/>
                </a:solidFill>
                <a:latin typeface="Book Antiqua" pitchFamily="18" charset="0"/>
              </a:rPr>
              <a:t>Online Demo</a:t>
            </a:r>
          </a:p>
          <a:p>
            <a:pPr marL="0" lvl="0" indent="0" algn="ctr">
              <a:buNone/>
            </a:pPr>
            <a:r>
              <a:rPr lang="en-US" sz="2400" b="1" dirty="0" smtClean="0">
                <a:solidFill>
                  <a:schemeClr val="tx2"/>
                </a:solidFill>
                <a:latin typeface="Book Antiqua" pitchFamily="18" charset="0"/>
              </a:rPr>
              <a:t>http</a:t>
            </a:r>
            <a:r>
              <a:rPr lang="en-US" sz="2400" b="1" dirty="0">
                <a:solidFill>
                  <a:schemeClr val="tx2"/>
                </a:solidFill>
                <a:latin typeface="Book Antiqua" pitchFamily="18" charset="0"/>
              </a:rPr>
              <a:t>://projects.servicedeskplus.com/</a:t>
            </a:r>
            <a:endParaRPr lang="en-US" sz="2400" b="1" dirty="0">
              <a:solidFill>
                <a:schemeClr val="tx2"/>
              </a:solidFill>
              <a:latin typeface="Book Antiqua" pitchFamily="18" charset="0"/>
            </a:endParaRPr>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1"/>
            <a:ext cx="9107488" cy="1143602"/>
          </a:xfrm>
          <a:prstGeom prst="rect">
            <a:avLst/>
          </a:prstGeom>
        </p:spPr>
      </p:pic>
    </p:spTree>
    <p:extLst>
      <p:ext uri="{BB962C8B-B14F-4D97-AF65-F5344CB8AC3E}">
        <p14:creationId xmlns:p14="http://schemas.microsoft.com/office/powerpoint/2010/main" val="1899358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824" y="1340768"/>
            <a:ext cx="7848600" cy="5105400"/>
          </a:xfrm>
        </p:spPr>
        <p:txBody>
          <a:bodyPr/>
          <a:lstStyle/>
          <a:p>
            <a:pPr marL="0" lvl="0" indent="0">
              <a:buNone/>
            </a:pPr>
            <a:r>
              <a:rPr lang="en-US" b="1" dirty="0">
                <a:latin typeface="Book Antiqua" pitchFamily="18" charset="0"/>
              </a:rPr>
              <a:t>What is a Project?</a:t>
            </a:r>
          </a:p>
          <a:p>
            <a:pPr marL="0" lvl="0" indent="0">
              <a:buNone/>
            </a:pPr>
            <a:endParaRPr lang="en-US" dirty="0">
              <a:latin typeface="Book Antiqua" pitchFamily="18" charset="0"/>
            </a:endParaRPr>
          </a:p>
          <a:p>
            <a:r>
              <a:rPr lang="en-US" dirty="0">
                <a:latin typeface="Book Antiqua" pitchFamily="18" charset="0"/>
              </a:rPr>
              <a:t>A large scale change implementation</a:t>
            </a:r>
          </a:p>
          <a:p>
            <a:r>
              <a:rPr lang="en-US" dirty="0">
                <a:latin typeface="Book Antiqua" pitchFamily="18" charset="0"/>
              </a:rPr>
              <a:t>Which organizes Tasks effectively and </a:t>
            </a:r>
          </a:p>
          <a:p>
            <a:r>
              <a:rPr lang="en-US" dirty="0">
                <a:latin typeface="Book Antiqua" pitchFamily="18" charset="0"/>
              </a:rPr>
              <a:t>Is useful when Task count becomes impossible to handle</a:t>
            </a:r>
          </a:p>
          <a:p>
            <a:endParaRPr lang="en-US" b="1" dirty="0">
              <a:latin typeface="Book Antiqua" pitchFamily="18" charset="0"/>
            </a:endParaRPr>
          </a:p>
          <a:p>
            <a:pPr marL="137160" indent="0">
              <a:buNone/>
            </a:pPr>
            <a:r>
              <a:rPr lang="en-US" b="1" dirty="0">
                <a:latin typeface="Book Antiqua" pitchFamily="18" charset="0"/>
              </a:rPr>
              <a:t>What does it do?</a:t>
            </a:r>
          </a:p>
          <a:p>
            <a:pPr marL="137160" indent="0">
              <a:buNone/>
            </a:pPr>
            <a:endParaRPr lang="en-US" dirty="0">
              <a:latin typeface="Book Antiqua" pitchFamily="18" charset="0"/>
            </a:endParaRPr>
          </a:p>
          <a:p>
            <a:r>
              <a:rPr lang="en-US" dirty="0">
                <a:latin typeface="Book Antiqua" pitchFamily="18" charset="0"/>
              </a:rPr>
              <a:t>Bundles Tasks into one big Project which goes through many phases before reaching completion.</a:t>
            </a:r>
          </a:p>
          <a:p>
            <a:endParaRPr lang="en-US" dirty="0"/>
          </a:p>
          <a:p>
            <a:pPr lvl="0"/>
            <a:endParaRPr lang="en-US" dirty="0" smtClean="0"/>
          </a:p>
          <a:p>
            <a:pPr marL="0" lvl="0" indent="0">
              <a:buNone/>
            </a:pP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 y="-18858"/>
            <a:ext cx="9142984" cy="1143602"/>
          </a:xfrm>
          <a:prstGeom prst="rect">
            <a:avLst/>
          </a:prstGeom>
        </p:spPr>
      </p:pic>
      <p:sp>
        <p:nvSpPr>
          <p:cNvPr id="9" name="TextBox 8"/>
          <p:cNvSpPr txBox="1"/>
          <p:nvPr/>
        </p:nvSpPr>
        <p:spPr>
          <a:xfrm>
            <a:off x="107504" y="375047"/>
            <a:ext cx="6408712" cy="461665"/>
          </a:xfrm>
          <a:prstGeom prst="rect">
            <a:avLst/>
          </a:prstGeom>
          <a:noFill/>
        </p:spPr>
        <p:txBody>
          <a:bodyPr wrap="square" rtlCol="0">
            <a:spAutoFit/>
          </a:bodyPr>
          <a:lstStyle/>
          <a:p>
            <a:r>
              <a:rPr lang="en-IN" sz="2400" b="1" dirty="0">
                <a:solidFill>
                  <a:schemeClr val="bg1"/>
                </a:solidFill>
                <a:latin typeface="+mj-lt"/>
                <a:ea typeface="+mj-ea"/>
                <a:cs typeface="+mj-cs"/>
              </a:rPr>
              <a:t>Project Management in ServiceDesk Plus</a:t>
            </a:r>
          </a:p>
        </p:txBody>
      </p:sp>
    </p:spTree>
    <p:extLst>
      <p:ext uri="{BB962C8B-B14F-4D97-AF65-F5344CB8AC3E}">
        <p14:creationId xmlns:p14="http://schemas.microsoft.com/office/powerpoint/2010/main" val="2930653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143602"/>
          </a:xfrm>
          <a:prstGeom prst="rect">
            <a:avLst/>
          </a:prstGeom>
        </p:spPr>
      </p:pic>
      <p:sp>
        <p:nvSpPr>
          <p:cNvPr id="2" name="Title 1"/>
          <p:cNvSpPr>
            <a:spLocks noGrp="1"/>
          </p:cNvSpPr>
          <p:nvPr>
            <p:ph type="title"/>
          </p:nvPr>
        </p:nvSpPr>
        <p:spPr>
          <a:xfrm>
            <a:off x="251520" y="188640"/>
            <a:ext cx="7239000" cy="838200"/>
          </a:xfrm>
        </p:spPr>
        <p:txBody>
          <a:bodyPr/>
          <a:lstStyle/>
          <a:p>
            <a:r>
              <a:rPr lang="en-US" dirty="0" smtClean="0"/>
              <a:t>Phases of a </a:t>
            </a:r>
            <a:r>
              <a:rPr lang="en-US" dirty="0"/>
              <a:t>Project</a:t>
            </a:r>
          </a:p>
        </p:txBody>
      </p:sp>
      <p:sp>
        <p:nvSpPr>
          <p:cNvPr id="3" name="Content Placeholder 2"/>
          <p:cNvSpPr>
            <a:spLocks noGrp="1"/>
          </p:cNvSpPr>
          <p:nvPr>
            <p:ph idx="1"/>
          </p:nvPr>
        </p:nvSpPr>
        <p:spPr/>
        <p:txBody>
          <a:bodyPr>
            <a:normAutofit/>
          </a:bodyPr>
          <a:lstStyle/>
          <a:p>
            <a:pPr marL="137160" indent="0">
              <a:buNone/>
            </a:pPr>
            <a:endParaRPr lang="en-US" dirty="0"/>
          </a:p>
          <a:p>
            <a:endParaRPr lang="en-US" dirty="0"/>
          </a:p>
        </p:txBody>
      </p:sp>
      <p:sp>
        <p:nvSpPr>
          <p:cNvPr id="4" name="Rectangle 3"/>
          <p:cNvSpPr/>
          <p:nvPr/>
        </p:nvSpPr>
        <p:spPr>
          <a:xfrm>
            <a:off x="323528" y="1412776"/>
            <a:ext cx="8496944" cy="3862596"/>
          </a:xfrm>
          <a:prstGeom prst="rect">
            <a:avLst/>
          </a:prstGeom>
        </p:spPr>
        <p:txBody>
          <a:bodyPr wrap="square">
            <a:spAutoFit/>
          </a:bodyPr>
          <a:lstStyle/>
          <a:p>
            <a:endParaRPr lang="en-US" b="1" dirty="0" smtClean="0"/>
          </a:p>
          <a:p>
            <a:r>
              <a:rPr lang="en-US" sz="2000" b="1" dirty="0">
                <a:latin typeface="Book Antiqua" pitchFamily="18" charset="0"/>
              </a:rPr>
              <a:t>Milestone</a:t>
            </a:r>
            <a:r>
              <a:rPr lang="en-US" sz="2000" dirty="0">
                <a:latin typeface="Book Antiqua" pitchFamily="18" charset="0"/>
              </a:rPr>
              <a:t> – Phase where you decide what should be done and also take the necessary steps</a:t>
            </a:r>
          </a:p>
          <a:p>
            <a:endParaRPr lang="en-US" sz="2000" dirty="0">
              <a:latin typeface="Book Antiqua" pitchFamily="18" charset="0"/>
            </a:endParaRPr>
          </a:p>
          <a:p>
            <a:r>
              <a:rPr lang="en-US" sz="2000" b="1" dirty="0">
                <a:latin typeface="Book Antiqua" pitchFamily="18" charset="0"/>
              </a:rPr>
              <a:t>Task</a:t>
            </a:r>
            <a:r>
              <a:rPr lang="en-US" sz="2000" dirty="0">
                <a:latin typeface="Book Antiqua" pitchFamily="18" charset="0"/>
              </a:rPr>
              <a:t> – Phase where a specific action is carried out</a:t>
            </a:r>
          </a:p>
          <a:p>
            <a:r>
              <a:rPr lang="en-US" sz="2000" dirty="0">
                <a:latin typeface="Book Antiqua" pitchFamily="18" charset="0"/>
              </a:rPr>
              <a:t> </a:t>
            </a:r>
          </a:p>
          <a:p>
            <a:endParaRPr lang="en-US" sz="2000" dirty="0">
              <a:latin typeface="Book Antiqua" pitchFamily="18" charset="0"/>
            </a:endParaRPr>
          </a:p>
          <a:p>
            <a:r>
              <a:rPr lang="en-US" sz="2000" b="1" dirty="0">
                <a:latin typeface="Book Antiqua" pitchFamily="18" charset="0"/>
              </a:rPr>
              <a:t>Phases have a Flexible Structure</a:t>
            </a:r>
          </a:p>
          <a:p>
            <a:pPr marL="137160" indent="0">
              <a:buNone/>
            </a:pPr>
            <a:endParaRPr lang="en-US" sz="2000" dirty="0">
              <a:latin typeface="Book Antiqua" pitchFamily="18" charset="0"/>
            </a:endParaRPr>
          </a:p>
          <a:p>
            <a:pPr indent="-228600" fontAlgn="base">
              <a:spcBef>
                <a:spcPct val="5000"/>
              </a:spcBef>
              <a:spcAft>
                <a:spcPct val="25000"/>
              </a:spcAft>
              <a:buClr>
                <a:srgbClr val="FF9900"/>
              </a:buClr>
              <a:buChar char="•"/>
            </a:pPr>
            <a:r>
              <a:rPr lang="en-US" sz="2000" dirty="0">
                <a:latin typeface="Book Antiqua" pitchFamily="18" charset="0"/>
              </a:rPr>
              <a:t>Milestones &amp; Tasks are given equal importance </a:t>
            </a:r>
          </a:p>
          <a:p>
            <a:pPr indent="-228600" fontAlgn="base">
              <a:spcBef>
                <a:spcPct val="5000"/>
              </a:spcBef>
              <a:spcAft>
                <a:spcPct val="25000"/>
              </a:spcAft>
              <a:buClr>
                <a:srgbClr val="FF9900"/>
              </a:buClr>
              <a:buChar char="•"/>
            </a:pPr>
            <a:r>
              <a:rPr lang="en-US" sz="2000" dirty="0">
                <a:latin typeface="Book Antiqua" pitchFamily="18" charset="0"/>
              </a:rPr>
              <a:t>A Task, although considered a sub-unit of Milestone, can be declared  independently</a:t>
            </a:r>
          </a:p>
        </p:txBody>
      </p:sp>
    </p:spTree>
    <p:extLst>
      <p:ext uri="{BB962C8B-B14F-4D97-AF65-F5344CB8AC3E}">
        <p14:creationId xmlns:p14="http://schemas.microsoft.com/office/powerpoint/2010/main" val="1804345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 y="-18858"/>
            <a:ext cx="9142984" cy="1143602"/>
          </a:xfrm>
          <a:prstGeom prst="rect">
            <a:avLst/>
          </a:prstGeom>
        </p:spPr>
      </p:pic>
      <p:sp>
        <p:nvSpPr>
          <p:cNvPr id="3" name="Content Placeholder 2"/>
          <p:cNvSpPr>
            <a:spLocks noGrp="1"/>
          </p:cNvSpPr>
          <p:nvPr>
            <p:ph idx="1"/>
          </p:nvPr>
        </p:nvSpPr>
        <p:spPr/>
        <p:txBody>
          <a:bodyPr/>
          <a:lstStyle/>
          <a:p>
            <a:endParaRPr lang="en-US" dirty="0"/>
          </a:p>
          <a:p>
            <a:pPr lvl="0"/>
            <a:endParaRPr lang="en-US" dirty="0" smtClean="0"/>
          </a:p>
          <a:p>
            <a:pPr marL="0" lvl="0" indent="0">
              <a:buNone/>
            </a:pP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71601"/>
            <a:ext cx="8534400" cy="4923394"/>
          </a:xfrm>
          <a:prstGeom prst="rect">
            <a:avLst/>
          </a:prstGeom>
        </p:spPr>
      </p:pic>
      <p:sp>
        <p:nvSpPr>
          <p:cNvPr id="2" name="Title 1"/>
          <p:cNvSpPr>
            <a:spLocks noGrp="1"/>
          </p:cNvSpPr>
          <p:nvPr>
            <p:ph type="title"/>
          </p:nvPr>
        </p:nvSpPr>
        <p:spPr/>
        <p:txBody>
          <a:bodyPr/>
          <a:lstStyle/>
          <a:p>
            <a:r>
              <a:rPr lang="en-US" dirty="0"/>
              <a:t>Inside a Project</a:t>
            </a:r>
          </a:p>
        </p:txBody>
      </p:sp>
    </p:spTree>
    <p:extLst>
      <p:ext uri="{BB962C8B-B14F-4D97-AF65-F5344CB8AC3E}">
        <p14:creationId xmlns:p14="http://schemas.microsoft.com/office/powerpoint/2010/main" val="1492457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 y="-18858"/>
            <a:ext cx="9142984" cy="1143602"/>
          </a:xfrm>
          <a:prstGeom prst="rect">
            <a:avLst/>
          </a:prstGeom>
        </p:spPr>
      </p:pic>
      <p:sp>
        <p:nvSpPr>
          <p:cNvPr id="3" name="Content Placeholder 2"/>
          <p:cNvSpPr>
            <a:spLocks noGrp="1"/>
          </p:cNvSpPr>
          <p:nvPr>
            <p:ph idx="1"/>
          </p:nvPr>
        </p:nvSpPr>
        <p:spPr/>
        <p:txBody>
          <a:bodyPr>
            <a:normAutofit/>
          </a:bodyPr>
          <a:lstStyle/>
          <a:p>
            <a:pPr marL="137160" indent="0">
              <a:buNone/>
            </a:pPr>
            <a:endParaRPr lang="en-US" dirty="0"/>
          </a:p>
          <a:p>
            <a:endParaRPr lang="en-US" dirty="0"/>
          </a:p>
        </p:txBody>
      </p:sp>
      <p:sp>
        <p:nvSpPr>
          <p:cNvPr id="4" name="Rectangle 3"/>
          <p:cNvSpPr/>
          <p:nvPr/>
        </p:nvSpPr>
        <p:spPr>
          <a:xfrm>
            <a:off x="323528" y="1412776"/>
            <a:ext cx="8496944" cy="3093154"/>
          </a:xfrm>
          <a:prstGeom prst="rect">
            <a:avLst/>
          </a:prstGeom>
        </p:spPr>
        <p:txBody>
          <a:bodyPr wrap="square">
            <a:spAutoFit/>
          </a:bodyPr>
          <a:lstStyle/>
          <a:p>
            <a:endParaRPr lang="en-US" b="1" dirty="0" smtClean="0"/>
          </a:p>
          <a:p>
            <a:pPr marL="228600" indent="-228600" fontAlgn="base">
              <a:spcBef>
                <a:spcPct val="5000"/>
              </a:spcBef>
              <a:spcAft>
                <a:spcPct val="25000"/>
              </a:spcAft>
              <a:buClr>
                <a:srgbClr val="FF9900"/>
              </a:buClr>
              <a:buChar char="•"/>
            </a:pPr>
            <a:r>
              <a:rPr lang="en-US" sz="2000" dirty="0">
                <a:latin typeface="Book Antiqua" pitchFamily="18" charset="0"/>
              </a:rPr>
              <a:t>Project Code, Project Title, Project Description</a:t>
            </a:r>
          </a:p>
          <a:p>
            <a:pPr marL="228600" indent="-228600" fontAlgn="base">
              <a:spcBef>
                <a:spcPct val="5000"/>
              </a:spcBef>
              <a:spcAft>
                <a:spcPct val="25000"/>
              </a:spcAft>
              <a:buClr>
                <a:srgbClr val="FF9900"/>
              </a:buClr>
              <a:buChar char="•"/>
            </a:pPr>
            <a:r>
              <a:rPr lang="en-US" sz="2000" dirty="0">
                <a:latin typeface="Book Antiqua" pitchFamily="18" charset="0"/>
              </a:rPr>
              <a:t>Project Owner, Project Member</a:t>
            </a:r>
          </a:p>
          <a:p>
            <a:pPr marL="228600" indent="-228600" fontAlgn="base">
              <a:spcBef>
                <a:spcPct val="5000"/>
              </a:spcBef>
              <a:spcAft>
                <a:spcPct val="25000"/>
              </a:spcAft>
              <a:buClr>
                <a:srgbClr val="FF9900"/>
              </a:buClr>
              <a:buChar char="•"/>
            </a:pPr>
            <a:r>
              <a:rPr lang="en-US" sz="2000" dirty="0">
                <a:latin typeface="Book Antiqua" pitchFamily="18" charset="0"/>
              </a:rPr>
              <a:t>Project Member can be a Requester or a Technician</a:t>
            </a:r>
          </a:p>
          <a:p>
            <a:pPr marL="228600" indent="-228600" fontAlgn="base">
              <a:spcBef>
                <a:spcPct val="5000"/>
              </a:spcBef>
              <a:spcAft>
                <a:spcPct val="25000"/>
              </a:spcAft>
              <a:buClr>
                <a:srgbClr val="FF9900"/>
              </a:buClr>
              <a:buChar char="•"/>
            </a:pPr>
            <a:r>
              <a:rPr lang="en-US" sz="2000" dirty="0">
                <a:latin typeface="Book Antiqua" pitchFamily="18" charset="0"/>
              </a:rPr>
              <a:t>Project Type (Software, Infrastructure, etc.,)</a:t>
            </a:r>
          </a:p>
          <a:p>
            <a:pPr marL="228600" indent="-228600" fontAlgn="base">
              <a:spcBef>
                <a:spcPct val="5000"/>
              </a:spcBef>
              <a:spcAft>
                <a:spcPct val="25000"/>
              </a:spcAft>
              <a:buClr>
                <a:srgbClr val="FF9900"/>
              </a:buClr>
              <a:buChar char="•"/>
            </a:pPr>
            <a:r>
              <a:rPr lang="en-US" sz="2000" dirty="0">
                <a:latin typeface="Book Antiqua" pitchFamily="18" charset="0"/>
              </a:rPr>
              <a:t>Project Duration (Start, End time)</a:t>
            </a:r>
          </a:p>
          <a:p>
            <a:pPr marL="228600" indent="-228600" fontAlgn="base">
              <a:spcBef>
                <a:spcPct val="5000"/>
              </a:spcBef>
              <a:spcAft>
                <a:spcPct val="25000"/>
              </a:spcAft>
              <a:buClr>
                <a:srgbClr val="FF9900"/>
              </a:buClr>
              <a:buChar char="•"/>
            </a:pPr>
            <a:r>
              <a:rPr lang="en-US" sz="2000" dirty="0">
                <a:latin typeface="Book Antiqua" pitchFamily="18" charset="0"/>
              </a:rPr>
              <a:t>Project Hours (hours spent by members)</a:t>
            </a:r>
          </a:p>
          <a:p>
            <a:pPr marL="228600" indent="-228600" fontAlgn="base">
              <a:spcBef>
                <a:spcPct val="5000"/>
              </a:spcBef>
              <a:spcAft>
                <a:spcPct val="25000"/>
              </a:spcAft>
              <a:buClr>
                <a:srgbClr val="FF9900"/>
              </a:buClr>
              <a:buChar char="•"/>
            </a:pPr>
            <a:r>
              <a:rPr lang="en-US" sz="2000" dirty="0">
                <a:latin typeface="Book Antiqua" pitchFamily="18" charset="0"/>
              </a:rPr>
              <a:t>Project Cost (estimated &amp; actual cost) </a:t>
            </a:r>
          </a:p>
        </p:txBody>
      </p:sp>
      <p:sp>
        <p:nvSpPr>
          <p:cNvPr id="2" name="Title 1"/>
          <p:cNvSpPr>
            <a:spLocks noGrp="1"/>
          </p:cNvSpPr>
          <p:nvPr>
            <p:ph type="title"/>
          </p:nvPr>
        </p:nvSpPr>
        <p:spPr/>
        <p:txBody>
          <a:bodyPr/>
          <a:lstStyle/>
          <a:p>
            <a:r>
              <a:rPr lang="en-US" dirty="0" smtClean="0"/>
              <a:t>Project Attributes</a:t>
            </a:r>
            <a:endParaRPr lang="en-US" dirty="0"/>
          </a:p>
        </p:txBody>
      </p:sp>
    </p:spTree>
    <p:extLst>
      <p:ext uri="{BB962C8B-B14F-4D97-AF65-F5344CB8AC3E}">
        <p14:creationId xmlns:p14="http://schemas.microsoft.com/office/powerpoint/2010/main" val="975471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 y="-18858"/>
            <a:ext cx="9142984" cy="1143602"/>
          </a:xfrm>
          <a:prstGeom prst="rect">
            <a:avLst/>
          </a:prstGeom>
        </p:spPr>
      </p:pic>
      <p:sp>
        <p:nvSpPr>
          <p:cNvPr id="3" name="Content Placeholder 2"/>
          <p:cNvSpPr>
            <a:spLocks noGrp="1"/>
          </p:cNvSpPr>
          <p:nvPr>
            <p:ph idx="1"/>
          </p:nvPr>
        </p:nvSpPr>
        <p:spPr/>
        <p:txBody>
          <a:bodyPr>
            <a:normAutofit/>
          </a:bodyPr>
          <a:lstStyle/>
          <a:p>
            <a:pPr marL="137160" indent="0">
              <a:buNone/>
            </a:pPr>
            <a:endParaRPr lang="en-US" dirty="0"/>
          </a:p>
          <a:p>
            <a:endParaRPr lang="en-US" dirty="0"/>
          </a:p>
        </p:txBody>
      </p:sp>
      <p:sp>
        <p:nvSpPr>
          <p:cNvPr id="4" name="Rectangle 3"/>
          <p:cNvSpPr/>
          <p:nvPr/>
        </p:nvSpPr>
        <p:spPr>
          <a:xfrm>
            <a:off x="323528" y="1412776"/>
            <a:ext cx="8496944" cy="369332"/>
          </a:xfrm>
          <a:prstGeom prst="rect">
            <a:avLst/>
          </a:prstGeom>
        </p:spPr>
        <p:txBody>
          <a:bodyPr wrap="square">
            <a:spAutoFit/>
          </a:bodyPr>
          <a:lstStyle/>
          <a:p>
            <a:endParaRPr lang="en-US" b="1" dirty="0" smtClean="0"/>
          </a:p>
        </p:txBody>
      </p:sp>
      <p:graphicFrame>
        <p:nvGraphicFramePr>
          <p:cNvPr id="5" name="Diagram 4"/>
          <p:cNvGraphicFramePr/>
          <p:nvPr>
            <p:extLst>
              <p:ext uri="{D42A27DB-BD31-4B8C-83A1-F6EECF244321}">
                <p14:modId xmlns:p14="http://schemas.microsoft.com/office/powerpoint/2010/main" val="653760117"/>
              </p:ext>
            </p:extLst>
          </p:nvPr>
        </p:nvGraphicFramePr>
        <p:xfrm>
          <a:off x="1187624" y="1196752"/>
          <a:ext cx="6552728" cy="263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79484779"/>
              </p:ext>
            </p:extLst>
          </p:nvPr>
        </p:nvGraphicFramePr>
        <p:xfrm>
          <a:off x="611560" y="4005064"/>
          <a:ext cx="7689272" cy="2331720"/>
        </p:xfrm>
        <a:graphic>
          <a:graphicData uri="http://schemas.openxmlformats.org/drawingml/2006/table">
            <a:tbl>
              <a:tblPr/>
              <a:tblGrid>
                <a:gridCol w="7689272"/>
              </a:tblGrid>
              <a:tr h="2286000">
                <a:tc>
                  <a:txBody>
                    <a:bodyPr/>
                    <a:lstStyle/>
                    <a:p>
                      <a:r>
                        <a:rPr lang="en-US" sz="2000" b="1" kern="1200" dirty="0" smtClean="0">
                          <a:solidFill>
                            <a:schemeClr val="tx1"/>
                          </a:solidFill>
                          <a:latin typeface="Book Antiqua" pitchFamily="18" charset="0"/>
                          <a:ea typeface="+mn-ea"/>
                          <a:cs typeface="+mn-cs"/>
                        </a:rPr>
                        <a:t>Task Dependency: </a:t>
                      </a:r>
                      <a:r>
                        <a:rPr lang="en-US" sz="2000" kern="1200" dirty="0" smtClean="0">
                          <a:solidFill>
                            <a:schemeClr val="tx1"/>
                          </a:solidFill>
                          <a:latin typeface="Book Antiqua" pitchFamily="18" charset="0"/>
                          <a:ea typeface="+mn-ea"/>
                          <a:cs typeface="+mn-cs"/>
                        </a:rPr>
                        <a:t> Project(s) allows for  task dependency configuration; that is, lets you decide the sequence in which the tasks should be executed. This is accomplished with the following features:</a:t>
                      </a:r>
                    </a:p>
                    <a:p>
                      <a:endParaRPr lang="en-US" sz="2000" kern="1200" dirty="0" smtClean="0">
                        <a:solidFill>
                          <a:schemeClr val="tx1"/>
                        </a:solidFill>
                        <a:latin typeface="Book Antiqua" pitchFamily="18" charset="0"/>
                        <a:ea typeface="+mn-ea"/>
                        <a:cs typeface="+mn-cs"/>
                      </a:endParaRPr>
                    </a:p>
                    <a:p>
                      <a:pPr marL="228600" indent="-228600" algn="l" defTabSz="914400" rtl="0" eaLnBrk="1" fontAlgn="base" latinLnBrk="0" hangingPunct="1">
                        <a:spcBef>
                          <a:spcPct val="5000"/>
                        </a:spcBef>
                        <a:spcAft>
                          <a:spcPct val="25000"/>
                        </a:spcAft>
                        <a:buClr>
                          <a:srgbClr val="FF9900"/>
                        </a:buClr>
                        <a:buChar char="•"/>
                      </a:pPr>
                      <a:r>
                        <a:rPr lang="en-US" sz="2000" kern="1200" dirty="0" smtClean="0">
                          <a:solidFill>
                            <a:schemeClr val="tx1"/>
                          </a:solidFill>
                          <a:latin typeface="Book Antiqua" pitchFamily="18" charset="0"/>
                          <a:ea typeface="+mn-ea"/>
                          <a:cs typeface="+mn-cs"/>
                        </a:rPr>
                        <a:t>Mark-Parent Task</a:t>
                      </a:r>
                    </a:p>
                    <a:p>
                      <a:pPr marL="228600" indent="-228600" algn="l" defTabSz="914400" rtl="0" eaLnBrk="1" fontAlgn="base" latinLnBrk="0" hangingPunct="1">
                        <a:spcBef>
                          <a:spcPct val="5000"/>
                        </a:spcBef>
                        <a:spcAft>
                          <a:spcPct val="25000"/>
                        </a:spcAft>
                        <a:buClr>
                          <a:srgbClr val="FF9900"/>
                        </a:buClr>
                        <a:buChar char="•"/>
                      </a:pPr>
                      <a:r>
                        <a:rPr lang="en-US" sz="2000" kern="1200" dirty="0" smtClean="0">
                          <a:solidFill>
                            <a:schemeClr val="tx1"/>
                          </a:solidFill>
                          <a:latin typeface="Book Antiqua" pitchFamily="18" charset="0"/>
                          <a:ea typeface="+mn-ea"/>
                          <a:cs typeface="+mn-cs"/>
                        </a:rPr>
                        <a:t>Mark-Child Task</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2" name="Title 1"/>
          <p:cNvSpPr>
            <a:spLocks noGrp="1"/>
          </p:cNvSpPr>
          <p:nvPr>
            <p:ph type="title"/>
          </p:nvPr>
        </p:nvSpPr>
        <p:spPr/>
        <p:txBody>
          <a:bodyPr/>
          <a:lstStyle/>
          <a:p>
            <a:r>
              <a:rPr lang="en-US" dirty="0" smtClean="0"/>
              <a:t>Project Structure</a:t>
            </a:r>
            <a:endParaRPr lang="en-US" dirty="0"/>
          </a:p>
        </p:txBody>
      </p:sp>
    </p:spTree>
    <p:extLst>
      <p:ext uri="{BB962C8B-B14F-4D97-AF65-F5344CB8AC3E}">
        <p14:creationId xmlns:p14="http://schemas.microsoft.com/office/powerpoint/2010/main" val="1945670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 y="-18858"/>
            <a:ext cx="9142984" cy="1143602"/>
          </a:xfrm>
          <a:prstGeom prst="rect">
            <a:avLst/>
          </a:prstGeom>
        </p:spPr>
      </p:pic>
      <p:sp>
        <p:nvSpPr>
          <p:cNvPr id="3" name="Content Placeholder 2"/>
          <p:cNvSpPr>
            <a:spLocks noGrp="1"/>
          </p:cNvSpPr>
          <p:nvPr>
            <p:ph idx="1"/>
          </p:nvPr>
        </p:nvSpPr>
        <p:spPr/>
        <p:txBody>
          <a:bodyPr>
            <a:normAutofit/>
          </a:bodyPr>
          <a:lstStyle/>
          <a:p>
            <a:pPr marL="137160" indent="0">
              <a:buNone/>
            </a:pPr>
            <a:endParaRPr lang="en-US" dirty="0"/>
          </a:p>
          <a:p>
            <a:endParaRPr lang="en-US" dirty="0"/>
          </a:p>
        </p:txBody>
      </p:sp>
      <p:sp>
        <p:nvSpPr>
          <p:cNvPr id="4" name="Rectangle 3"/>
          <p:cNvSpPr/>
          <p:nvPr/>
        </p:nvSpPr>
        <p:spPr>
          <a:xfrm>
            <a:off x="404276" y="4581128"/>
            <a:ext cx="8496944" cy="1938992"/>
          </a:xfrm>
          <a:prstGeom prst="rect">
            <a:avLst/>
          </a:prstGeom>
        </p:spPr>
        <p:txBody>
          <a:bodyPr wrap="square">
            <a:spAutoFit/>
          </a:bodyPr>
          <a:lstStyle/>
          <a:p>
            <a:r>
              <a:rPr lang="en-US" sz="2000" b="1" dirty="0">
                <a:latin typeface="Book Antiqua" pitchFamily="18" charset="0"/>
              </a:rPr>
              <a:t>Mark-Parent Task:  </a:t>
            </a:r>
            <a:r>
              <a:rPr lang="en-US" sz="2000" dirty="0">
                <a:latin typeface="Book Antiqua" pitchFamily="18" charset="0"/>
              </a:rPr>
              <a:t>Appears while hovering over a Task in the Task Dependency Map - allows you to configure Parent to the highlighted task.</a:t>
            </a:r>
          </a:p>
          <a:p>
            <a:endParaRPr lang="en-US" sz="2000" dirty="0">
              <a:latin typeface="Book Antiqua" pitchFamily="18" charset="0"/>
            </a:endParaRPr>
          </a:p>
          <a:p>
            <a:r>
              <a:rPr lang="en-US" sz="2000" b="1" dirty="0">
                <a:latin typeface="Book Antiqua" pitchFamily="18" charset="0"/>
              </a:rPr>
              <a:t>Mark-Child Task:  </a:t>
            </a:r>
            <a:r>
              <a:rPr lang="en-US" sz="2000" dirty="0">
                <a:latin typeface="Book Antiqua" pitchFamily="18" charset="0"/>
              </a:rPr>
              <a:t>Appears while hovering over a Task in the Task Dependency Map - allows you to configure Child to the highlighted Task.</a:t>
            </a: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890" y="1268760"/>
            <a:ext cx="6592220" cy="2924583"/>
          </a:xfrm>
          <a:prstGeom prst="rect">
            <a:avLst/>
          </a:prstGeom>
        </p:spPr>
      </p:pic>
      <p:sp>
        <p:nvSpPr>
          <p:cNvPr id="2" name="Title 1"/>
          <p:cNvSpPr>
            <a:spLocks noGrp="1"/>
          </p:cNvSpPr>
          <p:nvPr>
            <p:ph type="title"/>
          </p:nvPr>
        </p:nvSpPr>
        <p:spPr/>
        <p:txBody>
          <a:bodyPr/>
          <a:lstStyle/>
          <a:p>
            <a:r>
              <a:rPr lang="en-US" dirty="0" smtClean="0"/>
              <a:t>Task Dependency Map</a:t>
            </a:r>
            <a:endParaRPr lang="en-US" dirty="0"/>
          </a:p>
        </p:txBody>
      </p:sp>
    </p:spTree>
    <p:extLst>
      <p:ext uri="{BB962C8B-B14F-4D97-AF65-F5344CB8AC3E}">
        <p14:creationId xmlns:p14="http://schemas.microsoft.com/office/powerpoint/2010/main" val="3581805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 Ecosystem Project”</a:t>
            </a:r>
            <a:endParaRPr lang="en-US" dirty="0"/>
          </a:p>
        </p:txBody>
      </p:sp>
      <p:sp>
        <p:nvSpPr>
          <p:cNvPr id="3" name="Content Placeholder 2"/>
          <p:cNvSpPr>
            <a:spLocks noGrp="1"/>
          </p:cNvSpPr>
          <p:nvPr>
            <p:ph idx="1"/>
          </p:nvPr>
        </p:nvSpPr>
        <p:spPr/>
        <p:txBody>
          <a:bodyPr/>
          <a:lstStyle/>
          <a:p>
            <a:r>
              <a:rPr lang="en-US" dirty="0" smtClean="0"/>
              <a:t> </a:t>
            </a:r>
            <a:r>
              <a:rPr lang="en-US" dirty="0">
                <a:latin typeface="Book Antiqua" pitchFamily="18" charset="0"/>
              </a:rPr>
              <a:t>Partner Sprawl</a:t>
            </a:r>
          </a:p>
          <a:p>
            <a:r>
              <a:rPr lang="en-US" dirty="0">
                <a:latin typeface="Book Antiqua" pitchFamily="18" charset="0"/>
              </a:rPr>
              <a:t> Service Provider Sprawl</a:t>
            </a:r>
          </a:p>
          <a:p>
            <a:r>
              <a:rPr lang="en-US" dirty="0">
                <a:latin typeface="Book Antiqua" pitchFamily="18" charset="0"/>
              </a:rPr>
              <a:t> Supplier Sprawl </a:t>
            </a:r>
          </a:p>
          <a:p>
            <a:r>
              <a:rPr lang="en-US" dirty="0">
                <a:latin typeface="Book Antiqua" pitchFamily="18" charset="0"/>
              </a:rPr>
              <a:t> Geographic Sprawl</a:t>
            </a:r>
          </a:p>
          <a:p>
            <a:r>
              <a:rPr lang="en-US" dirty="0">
                <a:latin typeface="Book Antiqua" pitchFamily="18" charset="0"/>
              </a:rPr>
              <a:t> Cultural Sprawl</a:t>
            </a:r>
          </a:p>
          <a:p>
            <a:r>
              <a:rPr lang="en-US" dirty="0">
                <a:latin typeface="Book Antiqua" pitchFamily="18" charset="0"/>
              </a:rPr>
              <a:t> WHO OWN’S WHAT????</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6" name="Picture 2" descr="http://t1.gstatic.com/images?q=tbn:ANd9GcR-BGLrBdgkpM_NXdgrM2hUta-ZT88L5HqH_vcKrUXiLtCnK43d"/>
          <p:cNvPicPr>
            <a:picLocks noChangeAspect="1" noChangeArrowheads="1"/>
          </p:cNvPicPr>
          <p:nvPr/>
        </p:nvPicPr>
        <p:blipFill>
          <a:blip r:embed="rId2" cstate="print"/>
          <a:srcRect/>
          <a:stretch>
            <a:fillRect/>
          </a:stretch>
        </p:blipFill>
        <p:spPr bwMode="auto">
          <a:xfrm>
            <a:off x="4067944" y="2996952"/>
            <a:ext cx="4638927" cy="347472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 y="-18858"/>
            <a:ext cx="9142984" cy="1143602"/>
          </a:xfrm>
          <a:prstGeom prst="rect">
            <a:avLst/>
          </a:prstGeom>
        </p:spPr>
      </p:pic>
      <p:sp>
        <p:nvSpPr>
          <p:cNvPr id="3" name="Content Placeholder 2"/>
          <p:cNvSpPr>
            <a:spLocks noGrp="1"/>
          </p:cNvSpPr>
          <p:nvPr>
            <p:ph idx="1"/>
          </p:nvPr>
        </p:nvSpPr>
        <p:spPr/>
        <p:txBody>
          <a:bodyPr>
            <a:normAutofit/>
          </a:bodyPr>
          <a:lstStyle/>
          <a:p>
            <a:pPr marL="137160" indent="0">
              <a:buNone/>
            </a:pPr>
            <a:endParaRPr lang="en-US" dirty="0"/>
          </a:p>
          <a:p>
            <a:endParaRPr lang="en-US" dirty="0"/>
          </a:p>
        </p:txBody>
      </p:sp>
      <p:sp>
        <p:nvSpPr>
          <p:cNvPr id="4" name="Rectangle 3"/>
          <p:cNvSpPr/>
          <p:nvPr/>
        </p:nvSpPr>
        <p:spPr>
          <a:xfrm>
            <a:off x="323528" y="1412776"/>
            <a:ext cx="8496944" cy="3216265"/>
          </a:xfrm>
          <a:prstGeom prst="rect">
            <a:avLst/>
          </a:prstGeom>
        </p:spPr>
        <p:txBody>
          <a:bodyPr wrap="square">
            <a:spAutoFit/>
          </a:bodyPr>
          <a:lstStyle/>
          <a:p>
            <a:endParaRPr lang="en-US" b="1" dirty="0" smtClean="0"/>
          </a:p>
          <a:p>
            <a:pPr marL="228600" indent="-228600" fontAlgn="base">
              <a:spcBef>
                <a:spcPct val="5000"/>
              </a:spcBef>
              <a:spcAft>
                <a:spcPct val="25000"/>
              </a:spcAft>
              <a:buClr>
                <a:srgbClr val="FF9900"/>
              </a:buClr>
              <a:buChar char="•"/>
            </a:pPr>
            <a:r>
              <a:rPr lang="en-IN" sz="2000" b="1" dirty="0">
                <a:latin typeface="Book Antiqua" pitchFamily="18" charset="0"/>
              </a:rPr>
              <a:t>Graphical representation </a:t>
            </a:r>
            <a:r>
              <a:rPr lang="en-IN" sz="2000" dirty="0">
                <a:latin typeface="Book Antiqua" pitchFamily="18" charset="0"/>
              </a:rPr>
              <a:t>of Project(s), its members, Milestones and Tasks</a:t>
            </a:r>
          </a:p>
          <a:p>
            <a:pPr marL="228600" indent="-228600" fontAlgn="base">
              <a:spcBef>
                <a:spcPct val="5000"/>
              </a:spcBef>
              <a:spcAft>
                <a:spcPct val="25000"/>
              </a:spcAft>
              <a:buClr>
                <a:srgbClr val="FF9900"/>
              </a:buClr>
              <a:buChar char="•"/>
            </a:pPr>
            <a:r>
              <a:rPr lang="en-IN" sz="2000" dirty="0">
                <a:latin typeface="Book Antiqua" pitchFamily="18" charset="0"/>
              </a:rPr>
              <a:t>Presents a </a:t>
            </a:r>
            <a:r>
              <a:rPr lang="en-IN" sz="2000" b="1" dirty="0">
                <a:latin typeface="Book Antiqua" pitchFamily="18" charset="0"/>
              </a:rPr>
              <a:t>clear picture </a:t>
            </a:r>
            <a:r>
              <a:rPr lang="en-IN" sz="2000" dirty="0">
                <a:latin typeface="Book Antiqua" pitchFamily="18" charset="0"/>
              </a:rPr>
              <a:t>of Task distribution</a:t>
            </a:r>
          </a:p>
          <a:p>
            <a:pPr marL="228600" indent="-228600" fontAlgn="base">
              <a:spcBef>
                <a:spcPct val="5000"/>
              </a:spcBef>
              <a:spcAft>
                <a:spcPct val="25000"/>
              </a:spcAft>
              <a:buClr>
                <a:srgbClr val="FF9900"/>
              </a:buClr>
              <a:buChar char="•"/>
            </a:pPr>
            <a:r>
              <a:rPr lang="en-IN" sz="2000" dirty="0">
                <a:latin typeface="Book Antiqua" pitchFamily="18" charset="0"/>
              </a:rPr>
              <a:t>Based on </a:t>
            </a:r>
            <a:r>
              <a:rPr lang="en-IN" sz="2000" b="1" dirty="0">
                <a:latin typeface="Book Antiqua" pitchFamily="18" charset="0"/>
              </a:rPr>
              <a:t>Project’s progress</a:t>
            </a:r>
            <a:r>
              <a:rPr lang="en-IN" sz="2000" dirty="0">
                <a:latin typeface="Book Antiqua" pitchFamily="18" charset="0"/>
              </a:rPr>
              <a:t> lets you change/ reassign Milestones, Tasks and everything related to the Project </a:t>
            </a:r>
          </a:p>
          <a:p>
            <a:pPr marL="228600" indent="-228600" fontAlgn="base">
              <a:spcBef>
                <a:spcPct val="5000"/>
              </a:spcBef>
              <a:spcAft>
                <a:spcPct val="25000"/>
              </a:spcAft>
              <a:buClr>
                <a:srgbClr val="FF9900"/>
              </a:buClr>
              <a:buChar char="•"/>
            </a:pPr>
            <a:r>
              <a:rPr lang="en-IN" sz="2000" b="1" dirty="0">
                <a:latin typeface="Book Antiqua" pitchFamily="18" charset="0"/>
              </a:rPr>
              <a:t>Provides filters </a:t>
            </a:r>
            <a:r>
              <a:rPr lang="en-IN" sz="2000" dirty="0">
                <a:latin typeface="Book Antiqua" pitchFamily="18" charset="0"/>
              </a:rPr>
              <a:t>to generate Milestone-based, Task-based or Member-based charts</a:t>
            </a:r>
          </a:p>
          <a:p>
            <a:pPr marL="228600" indent="-228600" fontAlgn="base">
              <a:spcBef>
                <a:spcPct val="5000"/>
              </a:spcBef>
              <a:spcAft>
                <a:spcPct val="25000"/>
              </a:spcAft>
              <a:buClr>
                <a:srgbClr val="FF9900"/>
              </a:buClr>
              <a:buChar char="•"/>
            </a:pPr>
            <a:r>
              <a:rPr lang="en-IN" sz="2000" dirty="0">
                <a:latin typeface="Book Antiqua" pitchFamily="18" charset="0"/>
              </a:rPr>
              <a:t>In short, a quick </a:t>
            </a:r>
            <a:r>
              <a:rPr lang="en-IN" sz="2000" b="1" dirty="0">
                <a:latin typeface="Book Antiqua" pitchFamily="18" charset="0"/>
              </a:rPr>
              <a:t>access to managing/editing Project(s)</a:t>
            </a:r>
          </a:p>
        </p:txBody>
      </p:sp>
      <p:sp>
        <p:nvSpPr>
          <p:cNvPr id="2" name="Title 1"/>
          <p:cNvSpPr>
            <a:spLocks noGrp="1"/>
          </p:cNvSpPr>
          <p:nvPr>
            <p:ph type="title"/>
          </p:nvPr>
        </p:nvSpPr>
        <p:spPr/>
        <p:txBody>
          <a:bodyPr/>
          <a:lstStyle/>
          <a:p>
            <a:r>
              <a:rPr lang="en-US" dirty="0" smtClean="0"/>
              <a:t>Gantt Charts</a:t>
            </a:r>
            <a:endParaRPr lang="en-US" dirty="0"/>
          </a:p>
        </p:txBody>
      </p:sp>
    </p:spTree>
    <p:extLst>
      <p:ext uri="{BB962C8B-B14F-4D97-AF65-F5344CB8AC3E}">
        <p14:creationId xmlns:p14="http://schemas.microsoft.com/office/powerpoint/2010/main" val="2761710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 y="-18858"/>
            <a:ext cx="9142984" cy="1143602"/>
          </a:xfrm>
          <a:prstGeom prst="rect">
            <a:avLst/>
          </a:prstGeom>
        </p:spPr>
      </p:pic>
      <p:sp>
        <p:nvSpPr>
          <p:cNvPr id="3" name="Content Placeholder 2"/>
          <p:cNvSpPr>
            <a:spLocks noGrp="1"/>
          </p:cNvSpPr>
          <p:nvPr>
            <p:ph idx="1"/>
          </p:nvPr>
        </p:nvSpPr>
        <p:spPr/>
        <p:txBody>
          <a:bodyPr>
            <a:normAutofit/>
          </a:bodyPr>
          <a:lstStyle/>
          <a:p>
            <a:pPr marL="137160" indent="0">
              <a:buNone/>
            </a:pPr>
            <a:endParaRPr lang="en-US" dirty="0"/>
          </a:p>
          <a:p>
            <a:endParaRPr lang="en-US" dirty="0"/>
          </a:p>
        </p:txBody>
      </p:sp>
      <p:sp>
        <p:nvSpPr>
          <p:cNvPr id="4" name="Rectangle 3"/>
          <p:cNvSpPr/>
          <p:nvPr/>
        </p:nvSpPr>
        <p:spPr>
          <a:xfrm>
            <a:off x="462964" y="4437112"/>
            <a:ext cx="8496944" cy="1938992"/>
          </a:xfrm>
          <a:prstGeom prst="rect">
            <a:avLst/>
          </a:prstGeom>
        </p:spPr>
        <p:txBody>
          <a:bodyPr wrap="square">
            <a:spAutoFit/>
          </a:bodyPr>
          <a:lstStyle/>
          <a:p>
            <a:r>
              <a:rPr lang="en-US" sz="2000" b="1" dirty="0">
                <a:latin typeface="Book Antiqua" pitchFamily="18" charset="0"/>
              </a:rPr>
              <a:t>Resource management  Vs. Time management  (based on Tasks listed) </a:t>
            </a:r>
          </a:p>
          <a:p>
            <a:endParaRPr lang="en-US" sz="2000" dirty="0">
              <a:latin typeface="Book Antiqua" pitchFamily="18" charset="0"/>
            </a:endParaRPr>
          </a:p>
          <a:p>
            <a:r>
              <a:rPr lang="en-US" sz="2000" dirty="0">
                <a:latin typeface="Book Antiqua" pitchFamily="18" charset="0"/>
              </a:rPr>
              <a:t>Gantt chart is not merely a peek into project(s) management but an entity that lets you decide the course of actions concerning project(s) depending on: the resources available, time available/elapsed, task’s progress </a:t>
            </a:r>
            <a:r>
              <a:rPr lang="en-US" sz="2000" b="1" dirty="0">
                <a:latin typeface="Book Antiqua" pitchFamily="18" charset="0"/>
              </a:rPr>
              <a:t>at the time the chart gets generated.</a:t>
            </a:r>
          </a:p>
        </p:txBody>
      </p:sp>
      <p:pic>
        <p:nvPicPr>
          <p:cNvPr id="5" name="Content Placeholder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268761"/>
            <a:ext cx="8229600" cy="2664296"/>
          </a:xfrm>
          <a:prstGeom prst="rect">
            <a:avLst/>
          </a:prstGeom>
          <a:noFill/>
          <a:ln w="9525">
            <a:noFill/>
            <a:miter lim="800000"/>
          </a:ln>
        </p:spPr>
      </p:pic>
      <p:sp>
        <p:nvSpPr>
          <p:cNvPr id="2" name="Title 1"/>
          <p:cNvSpPr>
            <a:spLocks noGrp="1"/>
          </p:cNvSpPr>
          <p:nvPr>
            <p:ph type="title"/>
          </p:nvPr>
        </p:nvSpPr>
        <p:spPr/>
        <p:txBody>
          <a:bodyPr/>
          <a:lstStyle/>
          <a:p>
            <a:r>
              <a:rPr lang="en-US" dirty="0" smtClean="0"/>
              <a:t>Gantt Chart View</a:t>
            </a:r>
            <a:endParaRPr lang="en-US" dirty="0"/>
          </a:p>
        </p:txBody>
      </p:sp>
    </p:spTree>
    <p:extLst>
      <p:ext uri="{BB962C8B-B14F-4D97-AF65-F5344CB8AC3E}">
        <p14:creationId xmlns:p14="http://schemas.microsoft.com/office/powerpoint/2010/main" val="2537465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 y="-18858"/>
            <a:ext cx="9142984" cy="1143602"/>
          </a:xfrm>
          <a:prstGeom prst="rect">
            <a:avLst/>
          </a:prstGeom>
        </p:spPr>
      </p:pic>
      <p:sp>
        <p:nvSpPr>
          <p:cNvPr id="3" name="Content Placeholder 2"/>
          <p:cNvSpPr>
            <a:spLocks noGrp="1"/>
          </p:cNvSpPr>
          <p:nvPr>
            <p:ph idx="1"/>
          </p:nvPr>
        </p:nvSpPr>
        <p:spPr/>
        <p:txBody>
          <a:bodyPr>
            <a:normAutofit/>
          </a:bodyPr>
          <a:lstStyle/>
          <a:p>
            <a:pPr marL="137160" indent="0">
              <a:buNone/>
            </a:pPr>
            <a:endParaRPr lang="en-US" dirty="0"/>
          </a:p>
          <a:p>
            <a:endParaRPr lang="en-US" dirty="0"/>
          </a:p>
        </p:txBody>
      </p:sp>
      <p:pic>
        <p:nvPicPr>
          <p:cNvPr id="6" name="Content Placeholder 7"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352" y="1524000"/>
            <a:ext cx="8229600" cy="2138226"/>
          </a:xfrm>
          <a:prstGeom prst="rect">
            <a:avLst/>
          </a:prstGeom>
          <a:noFill/>
          <a:ln w="9525">
            <a:noFill/>
            <a:miter lim="800000"/>
          </a:ln>
        </p:spPr>
      </p:pic>
      <p:graphicFrame>
        <p:nvGraphicFramePr>
          <p:cNvPr id="7" name="Table 6"/>
          <p:cNvGraphicFramePr>
            <a:graphicFrameLocks noGrp="1"/>
          </p:cNvGraphicFramePr>
          <p:nvPr>
            <p:extLst>
              <p:ext uri="{D42A27DB-BD31-4B8C-83A1-F6EECF244321}">
                <p14:modId xmlns:p14="http://schemas.microsoft.com/office/powerpoint/2010/main" val="2857636700"/>
              </p:ext>
            </p:extLst>
          </p:nvPr>
        </p:nvGraphicFramePr>
        <p:xfrm>
          <a:off x="368152" y="3933056"/>
          <a:ext cx="8382000" cy="1542856"/>
        </p:xfrm>
        <a:graphic>
          <a:graphicData uri="http://schemas.openxmlformats.org/drawingml/2006/table">
            <a:tbl>
              <a:tblPr/>
              <a:tblGrid>
                <a:gridCol w="8382000"/>
              </a:tblGrid>
              <a:tr h="1542856">
                <a:tc>
                  <a:txBody>
                    <a:bodyPr/>
                    <a:lstStyle/>
                    <a:p>
                      <a:r>
                        <a:rPr lang="en-US" baseline="0" dirty="0" smtClean="0"/>
                        <a:t>                                                      </a:t>
                      </a:r>
                      <a:endParaRPr lang="en-US" b="1" baseline="0" dirty="0" smtClean="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8" name="TextBox 7"/>
          <p:cNvSpPr txBox="1"/>
          <p:nvPr/>
        </p:nvSpPr>
        <p:spPr>
          <a:xfrm>
            <a:off x="3872346" y="4233830"/>
            <a:ext cx="4800600" cy="1200329"/>
          </a:xfrm>
          <a:prstGeom prst="rect">
            <a:avLst/>
          </a:prstGeom>
          <a:noFill/>
        </p:spPr>
        <p:txBody>
          <a:bodyPr wrap="square" rtlCol="0">
            <a:spAutoFit/>
          </a:bodyPr>
          <a:lstStyle/>
          <a:p>
            <a:r>
              <a:rPr lang="en-US" dirty="0">
                <a:latin typeface="Book Antiqua" pitchFamily="18" charset="0"/>
              </a:rPr>
              <a:t>Present in the left extreme represented by a spiked wheel is the ‘Project Overview Map’ which displays the structure of the Project along with its Milestones &amp; Tasks</a:t>
            </a:r>
          </a:p>
        </p:txBody>
      </p:sp>
      <p:pic>
        <p:nvPicPr>
          <p:cNvPr id="9" name="Picture 8"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45" y="4419600"/>
            <a:ext cx="2724530" cy="828791"/>
          </a:xfrm>
          <a:prstGeom prst="rect">
            <a:avLst/>
          </a:prstGeom>
          <a:effectLst>
            <a:glow rad="228600">
              <a:schemeClr val="accent1">
                <a:satMod val="175000"/>
                <a:alpha val="40000"/>
              </a:schemeClr>
            </a:glow>
          </a:effectLst>
        </p:spPr>
      </p:pic>
      <p:graphicFrame>
        <p:nvGraphicFramePr>
          <p:cNvPr id="10" name="Table 9"/>
          <p:cNvGraphicFramePr>
            <a:graphicFrameLocks noGrp="1"/>
          </p:cNvGraphicFramePr>
          <p:nvPr>
            <p:extLst>
              <p:ext uri="{D42A27DB-BD31-4B8C-83A1-F6EECF244321}">
                <p14:modId xmlns:p14="http://schemas.microsoft.com/office/powerpoint/2010/main" val="2288737483"/>
              </p:ext>
            </p:extLst>
          </p:nvPr>
        </p:nvGraphicFramePr>
        <p:xfrm>
          <a:off x="366464" y="5661248"/>
          <a:ext cx="8382000" cy="1005840"/>
        </p:xfrm>
        <a:graphic>
          <a:graphicData uri="http://schemas.openxmlformats.org/drawingml/2006/table">
            <a:tbl>
              <a:tblPr/>
              <a:tblGrid>
                <a:gridCol w="8382000"/>
              </a:tblGrid>
              <a:tr h="634400">
                <a:tc>
                  <a:txBody>
                    <a:bodyPr/>
                    <a:lstStyle/>
                    <a:p>
                      <a:r>
                        <a:rPr lang="en-US" sz="1800" kern="1200" dirty="0" smtClean="0">
                          <a:solidFill>
                            <a:schemeClr val="tx1"/>
                          </a:solidFill>
                          <a:latin typeface="Book Antiqua" pitchFamily="18" charset="0"/>
                          <a:ea typeface="+mn-ea"/>
                          <a:cs typeface="+mn-cs"/>
                        </a:rPr>
                        <a:t>In the above diag., </a:t>
                      </a:r>
                      <a:r>
                        <a:rPr lang="en-US" sz="2000" b="1" kern="1200" dirty="0" smtClean="0">
                          <a:solidFill>
                            <a:schemeClr val="tx1"/>
                          </a:solidFill>
                          <a:latin typeface="+mn-lt"/>
                          <a:ea typeface="+mn-ea"/>
                          <a:cs typeface="+mn-cs"/>
                        </a:rPr>
                        <a:t>Final Stage I &amp; II </a:t>
                      </a:r>
                      <a:r>
                        <a:rPr lang="en-US" sz="2000" kern="1200" dirty="0" smtClean="0">
                          <a:solidFill>
                            <a:schemeClr val="tx1"/>
                          </a:solidFill>
                          <a:latin typeface="+mn-lt"/>
                          <a:ea typeface="+mn-ea"/>
                          <a:cs typeface="+mn-cs"/>
                        </a:rPr>
                        <a:t>are </a:t>
                      </a:r>
                      <a:r>
                        <a:rPr lang="en-US" sz="2000" b="1" kern="1200" dirty="0" smtClean="0">
                          <a:solidFill>
                            <a:schemeClr val="tx1"/>
                          </a:solidFill>
                          <a:latin typeface="+mn-lt"/>
                          <a:ea typeface="+mn-ea"/>
                          <a:cs typeface="+mn-cs"/>
                        </a:rPr>
                        <a:t>Tasks</a:t>
                      </a:r>
                      <a:r>
                        <a:rPr lang="en-US" sz="2000" kern="1200" dirty="0" smtClean="0">
                          <a:solidFill>
                            <a:schemeClr val="tx1"/>
                          </a:solidFill>
                          <a:latin typeface="+mn-lt"/>
                          <a:ea typeface="+mn-ea"/>
                          <a:cs typeface="+mn-cs"/>
                        </a:rPr>
                        <a:t> </a:t>
                      </a:r>
                      <a:r>
                        <a:rPr lang="en-US" sz="1800" kern="1200" dirty="0" smtClean="0">
                          <a:solidFill>
                            <a:schemeClr val="tx1"/>
                          </a:solidFill>
                          <a:latin typeface="Book Antiqua" pitchFamily="18" charset="0"/>
                          <a:ea typeface="+mn-ea"/>
                          <a:cs typeface="+mn-cs"/>
                        </a:rPr>
                        <a:t>while</a:t>
                      </a:r>
                      <a:r>
                        <a:rPr lang="en-US" sz="2000" kern="1200" dirty="0" smtClean="0">
                          <a:solidFill>
                            <a:schemeClr val="tx1"/>
                          </a:solidFill>
                          <a:latin typeface="+mn-lt"/>
                          <a:ea typeface="+mn-ea"/>
                          <a:cs typeface="+mn-cs"/>
                        </a:rPr>
                        <a:t> </a:t>
                      </a:r>
                      <a:r>
                        <a:rPr lang="en-US" sz="2000" b="1" kern="1200" dirty="0" smtClean="0">
                          <a:solidFill>
                            <a:schemeClr val="tx1"/>
                          </a:solidFill>
                          <a:latin typeface="+mn-lt"/>
                          <a:ea typeface="+mn-ea"/>
                          <a:cs typeface="+mn-cs"/>
                        </a:rPr>
                        <a:t>Choosing the Software</a:t>
                      </a:r>
                      <a:r>
                        <a:rPr lang="en-US" sz="2000" kern="1200" dirty="0" smtClean="0">
                          <a:solidFill>
                            <a:schemeClr val="tx1"/>
                          </a:solidFill>
                          <a:latin typeface="+mn-lt"/>
                          <a:ea typeface="+mn-ea"/>
                          <a:cs typeface="+mn-cs"/>
                        </a:rPr>
                        <a:t> is a  </a:t>
                      </a:r>
                      <a:r>
                        <a:rPr lang="en-US" sz="2000" b="1" kern="1200" dirty="0" smtClean="0">
                          <a:solidFill>
                            <a:schemeClr val="tx1"/>
                          </a:solidFill>
                          <a:latin typeface="+mn-lt"/>
                          <a:ea typeface="+mn-ea"/>
                          <a:cs typeface="+mn-cs"/>
                        </a:rPr>
                        <a:t>Milestone</a:t>
                      </a:r>
                      <a:r>
                        <a:rPr lang="en-US" sz="2000" kern="1200" dirty="0" smtClean="0">
                          <a:solidFill>
                            <a:schemeClr val="tx1"/>
                          </a:solidFill>
                          <a:latin typeface="+mn-lt"/>
                          <a:ea typeface="+mn-ea"/>
                          <a:cs typeface="+mn-cs"/>
                        </a:rPr>
                        <a:t>  </a:t>
                      </a:r>
                      <a:r>
                        <a:rPr lang="en-US" sz="1800" kern="1200" dirty="0" smtClean="0">
                          <a:solidFill>
                            <a:schemeClr val="tx1"/>
                          </a:solidFill>
                          <a:latin typeface="Book Antiqua" pitchFamily="18" charset="0"/>
                          <a:ea typeface="+mn-ea"/>
                          <a:cs typeface="+mn-cs"/>
                        </a:rPr>
                        <a:t>with</a:t>
                      </a:r>
                      <a:r>
                        <a:rPr lang="en-US" sz="2000" kern="1200" dirty="0" smtClean="0">
                          <a:solidFill>
                            <a:schemeClr val="tx1"/>
                          </a:solidFill>
                          <a:latin typeface="+mn-lt"/>
                          <a:ea typeface="+mn-ea"/>
                          <a:cs typeface="+mn-cs"/>
                        </a:rPr>
                        <a:t>  </a:t>
                      </a:r>
                      <a:r>
                        <a:rPr lang="en-US" sz="2000" b="1" kern="1200" dirty="0" smtClean="0">
                          <a:solidFill>
                            <a:schemeClr val="tx1"/>
                          </a:solidFill>
                          <a:latin typeface="+mn-lt"/>
                          <a:ea typeface="+mn-ea"/>
                          <a:cs typeface="+mn-cs"/>
                        </a:rPr>
                        <a:t>Running Tests </a:t>
                      </a:r>
                      <a:r>
                        <a:rPr lang="en-US" sz="2000" kern="1200" dirty="0" smtClean="0">
                          <a:solidFill>
                            <a:schemeClr val="tx1"/>
                          </a:solidFill>
                          <a:latin typeface="+mn-lt"/>
                          <a:ea typeface="+mn-ea"/>
                          <a:cs typeface="+mn-cs"/>
                        </a:rPr>
                        <a:t>&amp;  </a:t>
                      </a:r>
                      <a:r>
                        <a:rPr lang="en-US" sz="2000" b="1" kern="1200" dirty="0" smtClean="0">
                          <a:solidFill>
                            <a:schemeClr val="tx1"/>
                          </a:solidFill>
                          <a:latin typeface="+mn-lt"/>
                          <a:ea typeface="+mn-ea"/>
                          <a:cs typeface="+mn-cs"/>
                        </a:rPr>
                        <a:t>Scanning</a:t>
                      </a:r>
                      <a:r>
                        <a:rPr lang="en-US" sz="2000" kern="1200" dirty="0" smtClean="0">
                          <a:solidFill>
                            <a:schemeClr val="tx1"/>
                          </a:solidFill>
                          <a:latin typeface="+mn-lt"/>
                          <a:ea typeface="+mn-ea"/>
                          <a:cs typeface="+mn-cs"/>
                        </a:rPr>
                        <a:t> </a:t>
                      </a:r>
                      <a:r>
                        <a:rPr lang="en-US" sz="1800" kern="1200" dirty="0" smtClean="0">
                          <a:solidFill>
                            <a:schemeClr val="tx1"/>
                          </a:solidFill>
                          <a:latin typeface="Book Antiqua" pitchFamily="18" charset="0"/>
                          <a:ea typeface="+mn-ea"/>
                          <a:cs typeface="+mn-cs"/>
                        </a:rPr>
                        <a:t>as its  </a:t>
                      </a:r>
                      <a:r>
                        <a:rPr lang="en-US" sz="2000" b="1" kern="1200" dirty="0" smtClean="0">
                          <a:solidFill>
                            <a:schemeClr val="tx1"/>
                          </a:solidFill>
                          <a:latin typeface="+mn-lt"/>
                          <a:ea typeface="+mn-ea"/>
                          <a:cs typeface="+mn-cs"/>
                        </a:rPr>
                        <a:t>tasks </a:t>
                      </a:r>
                      <a:endParaRPr lang="en-US" sz="2000" b="1" kern="1200" dirty="0">
                        <a:solidFill>
                          <a:schemeClr val="tx1"/>
                        </a:solidFill>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2" name="Title 1"/>
          <p:cNvSpPr>
            <a:spLocks noGrp="1"/>
          </p:cNvSpPr>
          <p:nvPr>
            <p:ph type="title"/>
          </p:nvPr>
        </p:nvSpPr>
        <p:spPr/>
        <p:txBody>
          <a:bodyPr/>
          <a:lstStyle/>
          <a:p>
            <a:r>
              <a:rPr lang="en-US" dirty="0" smtClean="0"/>
              <a:t>Project Overview Map</a:t>
            </a:r>
            <a:endParaRPr lang="en-US" dirty="0"/>
          </a:p>
        </p:txBody>
      </p:sp>
    </p:spTree>
    <p:extLst>
      <p:ext uri="{BB962C8B-B14F-4D97-AF65-F5344CB8AC3E}">
        <p14:creationId xmlns:p14="http://schemas.microsoft.com/office/powerpoint/2010/main" val="3822761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 y="-18858"/>
            <a:ext cx="9142984" cy="1143602"/>
          </a:xfrm>
          <a:prstGeom prst="rect">
            <a:avLst/>
          </a:prstGeom>
        </p:spPr>
      </p:pic>
      <p:sp>
        <p:nvSpPr>
          <p:cNvPr id="3" name="Content Placeholder 2"/>
          <p:cNvSpPr>
            <a:spLocks noGrp="1"/>
          </p:cNvSpPr>
          <p:nvPr>
            <p:ph idx="1"/>
          </p:nvPr>
        </p:nvSpPr>
        <p:spPr/>
        <p:txBody>
          <a:bodyPr>
            <a:normAutofit/>
          </a:bodyPr>
          <a:lstStyle/>
          <a:p>
            <a:pPr marL="137160" indent="0">
              <a:buNone/>
            </a:pPr>
            <a:endParaRPr lang="en-US" dirty="0"/>
          </a:p>
          <a:p>
            <a:endParaRPr lang="en-US" dirty="0"/>
          </a:p>
        </p:txBody>
      </p:sp>
      <p:sp>
        <p:nvSpPr>
          <p:cNvPr id="4" name="Rectangle 3"/>
          <p:cNvSpPr/>
          <p:nvPr/>
        </p:nvSpPr>
        <p:spPr>
          <a:xfrm>
            <a:off x="323528" y="1412776"/>
            <a:ext cx="8496944" cy="2600712"/>
          </a:xfrm>
          <a:prstGeom prst="rect">
            <a:avLst/>
          </a:prstGeom>
        </p:spPr>
        <p:txBody>
          <a:bodyPr wrap="square">
            <a:spAutoFit/>
          </a:bodyPr>
          <a:lstStyle/>
          <a:p>
            <a:endParaRPr lang="en-US" b="1" dirty="0" smtClean="0"/>
          </a:p>
          <a:p>
            <a:pPr marL="228600" indent="-228600" fontAlgn="base">
              <a:spcBef>
                <a:spcPct val="5000"/>
              </a:spcBef>
              <a:spcAft>
                <a:spcPct val="25000"/>
              </a:spcAft>
              <a:buClr>
                <a:srgbClr val="FF9900"/>
              </a:buClr>
              <a:buChar char="•"/>
            </a:pPr>
            <a:r>
              <a:rPr lang="en-IN" sz="2000" dirty="0">
                <a:latin typeface="Book Antiqua" pitchFamily="18" charset="0"/>
              </a:rPr>
              <a:t>Effective Resource Management (via Gantt Chart)</a:t>
            </a:r>
          </a:p>
          <a:p>
            <a:pPr marL="228600" indent="-228600" fontAlgn="base">
              <a:spcBef>
                <a:spcPct val="5000"/>
              </a:spcBef>
              <a:spcAft>
                <a:spcPct val="25000"/>
              </a:spcAft>
              <a:buClr>
                <a:srgbClr val="FF9900"/>
              </a:buClr>
              <a:buChar char="•"/>
            </a:pPr>
            <a:r>
              <a:rPr lang="en-IN" sz="2000" dirty="0">
                <a:latin typeface="Book Antiqua" pitchFamily="18" charset="0"/>
              </a:rPr>
              <a:t>Efficient Time Management (via </a:t>
            </a:r>
            <a:r>
              <a:rPr lang="en-IN" sz="2000" dirty="0" err="1">
                <a:latin typeface="Book Antiqua" pitchFamily="18" charset="0"/>
              </a:rPr>
              <a:t>Worklogs</a:t>
            </a:r>
            <a:r>
              <a:rPr lang="en-IN" sz="2000" dirty="0">
                <a:latin typeface="Book Antiqua" pitchFamily="18" charset="0"/>
              </a:rPr>
              <a:t> &amp; Timesheet)</a:t>
            </a:r>
          </a:p>
          <a:p>
            <a:pPr marL="228600" indent="-228600" fontAlgn="base">
              <a:spcBef>
                <a:spcPct val="5000"/>
              </a:spcBef>
              <a:spcAft>
                <a:spcPct val="25000"/>
              </a:spcAft>
              <a:buClr>
                <a:srgbClr val="FF9900"/>
              </a:buClr>
              <a:buChar char="•"/>
            </a:pPr>
            <a:r>
              <a:rPr lang="en-IN" sz="2000" dirty="0">
                <a:latin typeface="Book Antiqua" pitchFamily="18" charset="0"/>
              </a:rPr>
              <a:t>Minimal Cost Expenditure (by comparing the Project’s budget with Estimated Cost)</a:t>
            </a:r>
          </a:p>
          <a:p>
            <a:pPr marL="228600" indent="-228600" fontAlgn="base">
              <a:spcBef>
                <a:spcPct val="5000"/>
              </a:spcBef>
              <a:spcAft>
                <a:spcPct val="25000"/>
              </a:spcAft>
              <a:buClr>
                <a:srgbClr val="FF9900"/>
              </a:buClr>
              <a:buChar char="•"/>
            </a:pPr>
            <a:r>
              <a:rPr lang="en-IN" sz="2000" dirty="0">
                <a:latin typeface="Book Antiqua" pitchFamily="18" charset="0"/>
              </a:rPr>
              <a:t>Uncomplicated design that streamlines project creation &amp; tracking</a:t>
            </a:r>
          </a:p>
          <a:p>
            <a:pPr marL="228600" indent="-228600" fontAlgn="base">
              <a:spcBef>
                <a:spcPct val="5000"/>
              </a:spcBef>
              <a:spcAft>
                <a:spcPct val="25000"/>
              </a:spcAft>
              <a:buClr>
                <a:srgbClr val="FF9900"/>
              </a:buClr>
              <a:buChar char="•"/>
            </a:pPr>
            <a:r>
              <a:rPr lang="en-IN" sz="2000" dirty="0">
                <a:latin typeface="Book Antiqua" pitchFamily="18" charset="0"/>
              </a:rPr>
              <a:t>Task Dependency Map for efficient handling of Tasks</a:t>
            </a:r>
          </a:p>
        </p:txBody>
      </p:sp>
      <p:sp>
        <p:nvSpPr>
          <p:cNvPr id="2" name="Title 1"/>
          <p:cNvSpPr>
            <a:spLocks noGrp="1"/>
          </p:cNvSpPr>
          <p:nvPr>
            <p:ph type="title"/>
          </p:nvPr>
        </p:nvSpPr>
        <p:spPr/>
        <p:txBody>
          <a:bodyPr/>
          <a:lstStyle/>
          <a:p>
            <a:r>
              <a:rPr lang="en-US" dirty="0"/>
              <a:t>Project Management </a:t>
            </a:r>
            <a:r>
              <a:rPr lang="en-US" dirty="0" smtClean="0"/>
              <a:t>Highlights</a:t>
            </a:r>
            <a:endParaRPr lang="en-US" dirty="0"/>
          </a:p>
        </p:txBody>
      </p:sp>
    </p:spTree>
    <p:extLst>
      <p:ext uri="{BB962C8B-B14F-4D97-AF65-F5344CB8AC3E}">
        <p14:creationId xmlns:p14="http://schemas.microsoft.com/office/powerpoint/2010/main" val="6067500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t>
            </a:r>
            <a:endParaRPr lang="en-US" dirty="0"/>
          </a:p>
        </p:txBody>
      </p:sp>
      <p:sp>
        <p:nvSpPr>
          <p:cNvPr id="3" name="Footer Placeholder 2"/>
          <p:cNvSpPr>
            <a:spLocks noGrp="1"/>
          </p:cNvSpPr>
          <p:nvPr>
            <p:ph type="ftr" sz="quarter" idx="11"/>
          </p:nvPr>
        </p:nvSpPr>
        <p:spPr/>
        <p:txBody>
          <a:bodyPr/>
          <a:lstStyle/>
          <a:p>
            <a:pPr>
              <a:defRPr/>
            </a:pPr>
            <a:r>
              <a:rPr lang="en-US" dirty="0" smtClean="0"/>
              <a:t>© 2013 Enterprise Management Associates, Inc.</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 Office Governance </a:t>
            </a:r>
            <a:endParaRPr lang="en-US" dirty="0"/>
          </a:p>
        </p:txBody>
      </p:sp>
      <p:sp>
        <p:nvSpPr>
          <p:cNvPr id="3" name="Content Placeholder 2"/>
          <p:cNvSpPr>
            <a:spLocks noGrp="1"/>
          </p:cNvSpPr>
          <p:nvPr>
            <p:ph idx="1"/>
          </p:nvPr>
        </p:nvSpPr>
        <p:spPr/>
        <p:txBody>
          <a:bodyPr/>
          <a:lstStyle/>
          <a:p>
            <a:pPr marL="228600" lvl="1">
              <a:buSzTx/>
            </a:pPr>
            <a:r>
              <a:rPr lang="en-US" sz="2000" dirty="0">
                <a:latin typeface="Book Antiqua" pitchFamily="18" charset="0"/>
                <a:ea typeface="+mn-ea"/>
                <a:cs typeface="+mn-cs"/>
              </a:rPr>
              <a:t>Front Office Governance = externalized metrics on service plus behavioral/business optimization informed by  User Experience-enriched dialog, business objectives and a clear and defined relationship between IT activity and business outcomes.</a:t>
            </a:r>
          </a:p>
          <a:p>
            <a:pPr marL="228600" lvl="1">
              <a:buSzTx/>
            </a:pPr>
            <a:r>
              <a:rPr lang="en-US" sz="2000" dirty="0">
                <a:latin typeface="Book Antiqua" pitchFamily="18" charset="0"/>
                <a:ea typeface="+mn-ea"/>
                <a:cs typeface="+mn-cs"/>
              </a:rPr>
              <a:t> VALUE as well as COST </a:t>
            </a:r>
          </a:p>
          <a:p>
            <a:pPr marL="228600" lvl="1">
              <a:buSzTx/>
            </a:pPr>
            <a:r>
              <a:rPr lang="en-US" sz="2000" dirty="0">
                <a:latin typeface="Book Antiqua" pitchFamily="18" charset="0"/>
                <a:ea typeface="+mn-ea"/>
                <a:cs typeface="+mn-cs"/>
              </a:rPr>
              <a:t>Extroverted trumps Introverted</a:t>
            </a:r>
          </a:p>
          <a:p>
            <a:pPr marL="228600" lvl="1">
              <a:buSzTx/>
            </a:pPr>
            <a:r>
              <a:rPr lang="en-US" sz="2000" dirty="0">
                <a:latin typeface="Book Antiqua" pitchFamily="18" charset="0"/>
                <a:ea typeface="+mn-ea"/>
                <a:cs typeface="+mn-cs"/>
              </a:rPr>
              <a:t>Persona-driven trumps </a:t>
            </a:r>
          </a:p>
          <a:p>
            <a:pPr marL="228600" lvl="1">
              <a:buSzTx/>
              <a:buNone/>
            </a:pPr>
            <a:r>
              <a:rPr lang="en-US" sz="2000" dirty="0">
                <a:latin typeface="Book Antiqua" pitchFamily="18" charset="0"/>
                <a:ea typeface="+mn-ea"/>
                <a:cs typeface="+mn-cs"/>
              </a:rPr>
              <a:t>    Systems-driven </a:t>
            </a:r>
          </a:p>
          <a:p>
            <a:pPr marL="228600" lvl="1">
              <a:buSzTx/>
              <a:buNone/>
            </a:pPr>
            <a:r>
              <a:rPr lang="en-US" sz="2000" dirty="0" smtClean="0"/>
              <a:t>  </a:t>
            </a:r>
          </a:p>
          <a:p>
            <a:pPr marL="228600" lvl="1">
              <a:buSzTx/>
            </a:pPr>
            <a:endParaRPr lang="en-US" sz="2000" dirty="0" smtClean="0"/>
          </a:p>
          <a:p>
            <a:pPr marL="228600" lvl="1">
              <a:buSzTx/>
            </a:pPr>
            <a:endParaRPr lang="en-US" sz="2000" dirty="0" smtClean="0"/>
          </a:p>
          <a:p>
            <a:pPr marL="228600" lvl="1">
              <a:buSzTx/>
            </a:pPr>
            <a:endParaRPr lang="en-US" sz="2000" dirty="0" smtClean="0"/>
          </a:p>
          <a:p>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7" name="Picture 4" descr="http://t0.gstatic.com/images?q=tbn:ANd9GcQVLTf13VH5_roQ3qRiIyDI0L7SvM0EWQTNKOyh9EvmcrYZjorJ8g"/>
          <p:cNvPicPr>
            <a:picLocks noChangeAspect="1" noChangeArrowheads="1"/>
          </p:cNvPicPr>
          <p:nvPr/>
        </p:nvPicPr>
        <p:blipFill>
          <a:blip r:embed="rId2" cstate="print"/>
          <a:srcRect/>
          <a:stretch>
            <a:fillRect/>
          </a:stretch>
        </p:blipFill>
        <p:spPr bwMode="auto">
          <a:xfrm>
            <a:off x="4427984" y="3140968"/>
            <a:ext cx="4132547" cy="34747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Project Management Must Change in Response</a:t>
            </a:r>
            <a:endParaRPr lang="en-US" dirty="0"/>
          </a:p>
        </p:txBody>
      </p:sp>
      <p:sp>
        <p:nvSpPr>
          <p:cNvPr id="3" name="Footer Placeholder 2"/>
          <p:cNvSpPr>
            <a:spLocks noGrp="1"/>
          </p:cNvSpPr>
          <p:nvPr>
            <p:ph type="ftr" sz="quarter" idx="11"/>
          </p:nvPr>
        </p:nvSpPr>
        <p:spPr/>
        <p:txBody>
          <a:bodyPr/>
          <a:lstStyle/>
          <a:p>
            <a:pPr>
              <a:defRPr/>
            </a:pPr>
            <a:r>
              <a:rPr lang="en-US" smtClean="0"/>
              <a:t>© 2013 Enterprise Management Associates, Inc.</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“Project?” </a:t>
            </a:r>
            <a:endParaRPr lang="en-US" dirty="0"/>
          </a:p>
        </p:txBody>
      </p:sp>
      <p:sp>
        <p:nvSpPr>
          <p:cNvPr id="3" name="Content Placeholder 2"/>
          <p:cNvSpPr>
            <a:spLocks noGrp="1"/>
          </p:cNvSpPr>
          <p:nvPr>
            <p:ph idx="1"/>
          </p:nvPr>
        </p:nvSpPr>
        <p:spPr/>
        <p:txBody>
          <a:bodyPr/>
          <a:lstStyle/>
          <a:p>
            <a:r>
              <a:rPr lang="en-US" dirty="0" smtClean="0"/>
              <a:t> </a:t>
            </a:r>
            <a:r>
              <a:rPr lang="en-US" dirty="0">
                <a:latin typeface="Book Antiqua" pitchFamily="18" charset="0"/>
              </a:rPr>
              <a:t>Disasters and Severe Incidents – Multi-Stakeholder Triage</a:t>
            </a:r>
          </a:p>
          <a:p>
            <a:r>
              <a:rPr lang="en-US" dirty="0">
                <a:latin typeface="Book Antiqua" pitchFamily="18" charset="0"/>
              </a:rPr>
              <a:t> Routine incidents and requests</a:t>
            </a:r>
          </a:p>
          <a:p>
            <a:r>
              <a:rPr lang="en-US" dirty="0">
                <a:latin typeface="Book Antiqua" pitchFamily="18" charset="0"/>
              </a:rPr>
              <a:t> Asset Management inventories, license management, etc.</a:t>
            </a:r>
          </a:p>
          <a:p>
            <a:r>
              <a:rPr lang="en-US" dirty="0">
                <a:latin typeface="Book Antiqua" pitchFamily="18" charset="0"/>
              </a:rPr>
              <a:t> Asset  lifecycle management and optimization </a:t>
            </a:r>
          </a:p>
          <a:p>
            <a:r>
              <a:rPr lang="en-US" dirty="0">
                <a:latin typeface="Book Antiqua" pitchFamily="18" charset="0"/>
              </a:rPr>
              <a:t> Process enhancements across IT – IT transformation</a:t>
            </a:r>
          </a:p>
          <a:p>
            <a:r>
              <a:rPr lang="en-US" dirty="0">
                <a:latin typeface="Book Antiqua" pitchFamily="18" charset="0"/>
              </a:rPr>
              <a:t> IT- business front-office alignment  (user experience, etc.) </a:t>
            </a:r>
          </a:p>
          <a:p>
            <a:r>
              <a:rPr lang="en-US" dirty="0">
                <a:latin typeface="Book Antiqua" pitchFamily="18" charset="0"/>
              </a:rPr>
              <a:t> Portfolio planning </a:t>
            </a:r>
          </a:p>
          <a:p>
            <a:r>
              <a:rPr lang="en-US" dirty="0">
                <a:latin typeface="Book Antiqua" pitchFamily="18" charset="0"/>
              </a:rPr>
              <a:t> Data center consolidation  </a:t>
            </a:r>
          </a:p>
          <a:p>
            <a:r>
              <a:rPr lang="en-US" dirty="0" smtClean="0">
                <a:latin typeface="Book Antiqua" pitchFamily="18" charset="0"/>
              </a:rPr>
              <a:t> Complex </a:t>
            </a:r>
            <a:r>
              <a:rPr lang="en-US" dirty="0">
                <a:latin typeface="Book Antiqua" pitchFamily="18" charset="0"/>
              </a:rPr>
              <a:t>infrastructure provisioning</a:t>
            </a:r>
          </a:p>
          <a:p>
            <a:r>
              <a:rPr lang="en-US" dirty="0" smtClean="0">
                <a:latin typeface="Book Antiqua" pitchFamily="18" charset="0"/>
              </a:rPr>
              <a:t> New </a:t>
            </a:r>
            <a:r>
              <a:rPr lang="en-US" dirty="0">
                <a:latin typeface="Book Antiqua" pitchFamily="18" charset="0"/>
              </a:rPr>
              <a:t>application releases</a:t>
            </a:r>
          </a:p>
          <a:p>
            <a:r>
              <a:rPr lang="en-US" dirty="0" smtClean="0">
                <a:latin typeface="Book Antiqua" pitchFamily="18" charset="0"/>
              </a:rPr>
              <a:t> Patch </a:t>
            </a:r>
            <a:r>
              <a:rPr lang="en-US" dirty="0">
                <a:latin typeface="Book Antiqua" pitchFamily="18" charset="0"/>
              </a:rPr>
              <a:t>management  and routine releases </a:t>
            </a:r>
          </a:p>
          <a:p>
            <a:r>
              <a:rPr lang="en-US" dirty="0" smtClean="0">
                <a:latin typeface="Book Antiqua" pitchFamily="18" charset="0"/>
              </a:rPr>
              <a:t> Governance</a:t>
            </a:r>
            <a:r>
              <a:rPr lang="en-US" dirty="0">
                <a:latin typeface="Book Antiqua" pitchFamily="18" charset="0"/>
              </a:rPr>
              <a:t>, Risk, Compliance </a:t>
            </a:r>
          </a:p>
          <a:p>
            <a:r>
              <a:rPr lang="en-US" dirty="0" smtClean="0">
                <a:latin typeface="Book Antiqua" pitchFamily="18" charset="0"/>
              </a:rPr>
              <a:t> </a:t>
            </a:r>
            <a:r>
              <a:rPr lang="en-US" dirty="0" err="1" smtClean="0">
                <a:latin typeface="Book Antiqua" pitchFamily="18" charset="0"/>
              </a:rPr>
              <a:t>Etc</a:t>
            </a:r>
            <a:r>
              <a:rPr lang="en-US" dirty="0" smtClean="0">
                <a:latin typeface="Book Antiqua" pitchFamily="18" charset="0"/>
              </a:rPr>
              <a:t> </a:t>
            </a:r>
            <a:endParaRPr lang="en-US" dirty="0">
              <a:latin typeface="Book Antiqua" pitchFamily="18" charset="0"/>
            </a:endParaRPr>
          </a:p>
          <a:p>
            <a:endParaRPr lang="en-US" dirty="0" smtClean="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dirty="0"/>
          </a:p>
        </p:txBody>
      </p:sp>
      <p:pic>
        <p:nvPicPr>
          <p:cNvPr id="6" name="Picture 6" descr="http://t1.gstatic.com/images?q=tbn:ANd9GcRMIUum1YVpaRa9Y4DlLm1azUAithLywmqXrGkz1A0MLH4HyzirtQ"/>
          <p:cNvPicPr>
            <a:picLocks noChangeAspect="1" noChangeArrowheads="1"/>
          </p:cNvPicPr>
          <p:nvPr/>
        </p:nvPicPr>
        <p:blipFill>
          <a:blip r:embed="rId2" cstate="print"/>
          <a:srcRect/>
          <a:stretch>
            <a:fillRect/>
          </a:stretch>
        </p:blipFill>
        <p:spPr bwMode="auto">
          <a:xfrm>
            <a:off x="5796134" y="4365103"/>
            <a:ext cx="2929849" cy="21945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Tracking</a:t>
            </a:r>
            <a:endParaRPr lang="en-US" dirty="0"/>
          </a:p>
        </p:txBody>
      </p:sp>
      <p:sp>
        <p:nvSpPr>
          <p:cNvPr id="3" name="Content Placeholder 2"/>
          <p:cNvSpPr>
            <a:spLocks noGrp="1"/>
          </p:cNvSpPr>
          <p:nvPr>
            <p:ph idx="1"/>
          </p:nvPr>
        </p:nvSpPr>
        <p:spPr/>
        <p:txBody>
          <a:bodyPr/>
          <a:lstStyle/>
          <a:p>
            <a:r>
              <a:rPr lang="en-US" dirty="0">
                <a:latin typeface="Book Antiqua" pitchFamily="18" charset="0"/>
              </a:rPr>
              <a:t>What a mess </a:t>
            </a:r>
          </a:p>
          <a:p>
            <a:r>
              <a:rPr lang="en-US" dirty="0">
                <a:latin typeface="Book Antiqua" pitchFamily="18" charset="0"/>
              </a:rPr>
              <a:t>80% of spend is people?</a:t>
            </a:r>
          </a:p>
          <a:p>
            <a:r>
              <a:rPr lang="en-US" dirty="0">
                <a:latin typeface="Book Antiqua" pitchFamily="18" charset="0"/>
              </a:rPr>
              <a:t>What are you tracking it </a:t>
            </a:r>
            <a:r>
              <a:rPr lang="en-US" b="1" dirty="0">
                <a:latin typeface="Book Antiqua" pitchFamily="18" charset="0"/>
              </a:rPr>
              <a:t>against</a:t>
            </a:r>
            <a:r>
              <a:rPr lang="en-US" dirty="0">
                <a:latin typeface="Book Antiqua" pitchFamily="18" charset="0"/>
              </a:rPr>
              <a:t>?</a:t>
            </a:r>
          </a:p>
          <a:p>
            <a:r>
              <a:rPr lang="en-US" dirty="0">
                <a:latin typeface="Book Antiqua" pitchFamily="18" charset="0"/>
              </a:rPr>
              <a:t>Multiple options</a:t>
            </a:r>
          </a:p>
          <a:p>
            <a:pPr lvl="1"/>
            <a:r>
              <a:rPr lang="en-US" sz="2000" b="1" dirty="0">
                <a:latin typeface="Book Antiqua" pitchFamily="18" charset="0"/>
                <a:ea typeface="+mn-ea"/>
                <a:cs typeface="+mn-cs"/>
              </a:rPr>
              <a:t>Project portfolio system</a:t>
            </a:r>
          </a:p>
          <a:p>
            <a:pPr lvl="1"/>
            <a:r>
              <a:rPr lang="en-US" sz="2000" b="1" dirty="0">
                <a:latin typeface="Book Antiqua" pitchFamily="18" charset="0"/>
                <a:ea typeface="+mn-ea"/>
                <a:cs typeface="+mn-cs"/>
              </a:rPr>
              <a:t>Service desk</a:t>
            </a:r>
          </a:p>
          <a:p>
            <a:pPr lvl="1"/>
            <a:r>
              <a:rPr lang="en-US" sz="2000" dirty="0">
                <a:latin typeface="Book Antiqua" pitchFamily="18" charset="0"/>
                <a:ea typeface="+mn-ea"/>
                <a:cs typeface="+mn-cs"/>
              </a:rPr>
              <a:t>ERP system (HR module)</a:t>
            </a:r>
          </a:p>
          <a:p>
            <a:pPr lvl="1"/>
            <a:r>
              <a:rPr lang="en-US" sz="2000" dirty="0">
                <a:latin typeface="Book Antiqua" pitchFamily="18" charset="0"/>
                <a:ea typeface="+mn-ea"/>
                <a:cs typeface="+mn-cs"/>
              </a:rPr>
              <a:t>Professional Services Automation (PSA) system</a:t>
            </a:r>
          </a:p>
          <a:p>
            <a:pPr lvl="2"/>
            <a:r>
              <a:rPr lang="en-US" sz="2000" dirty="0">
                <a:latin typeface="Book Antiqua" pitchFamily="18" charset="0"/>
                <a:ea typeface="+mn-ea"/>
                <a:cs typeface="+mn-cs"/>
              </a:rPr>
              <a:t>Stopwatch functionality</a:t>
            </a:r>
          </a:p>
          <a:p>
            <a:pPr lvl="1"/>
            <a:r>
              <a:rPr lang="en-US" sz="2000" dirty="0">
                <a:latin typeface="Book Antiqua" pitchFamily="18" charset="0"/>
                <a:ea typeface="+mn-ea"/>
                <a:cs typeface="+mn-cs"/>
              </a:rPr>
              <a:t>Custom built</a:t>
            </a:r>
          </a:p>
          <a:p>
            <a:pPr lvl="1"/>
            <a:r>
              <a:rPr lang="en-US" sz="2000" dirty="0">
                <a:latin typeface="Book Antiqua" pitchFamily="18" charset="0"/>
                <a:ea typeface="+mn-ea"/>
                <a:cs typeface="+mn-cs"/>
              </a:rPr>
              <a:t>Nothing – allocation only</a:t>
            </a:r>
          </a:p>
        </p:txBody>
      </p:sp>
      <p:sp>
        <p:nvSpPr>
          <p:cNvPr id="4" name="Slide Number Placeholder 3"/>
          <p:cNvSpPr>
            <a:spLocks noGrp="1"/>
          </p:cNvSpPr>
          <p:nvPr>
            <p:ph type="sldNum" sz="quarter" idx="10"/>
          </p:nvPr>
        </p:nvSpPr>
        <p:spPr/>
        <p:txBody>
          <a:bodyPr/>
          <a:lstStyle/>
          <a:p>
            <a:fld id="{EDAE724A-B8B7-3345-8634-D5913269DAD2}"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 2013 Enterprise Management Associates, Inc. </a:t>
            </a:r>
            <a:endParaRPr lang="en-US"/>
          </a:p>
        </p:txBody>
      </p:sp>
      <p:pic>
        <p:nvPicPr>
          <p:cNvPr id="6" name="Picture 5" descr="time-clock-with-punch-cards.jpg"/>
          <p:cNvPicPr>
            <a:picLocks noChangeAspect="1"/>
          </p:cNvPicPr>
          <p:nvPr/>
        </p:nvPicPr>
        <p:blipFill>
          <a:blip r:embed="rId2" cstate="print"/>
          <a:stretch>
            <a:fillRect/>
          </a:stretch>
        </p:blipFill>
        <p:spPr>
          <a:xfrm>
            <a:off x="6444208" y="1447800"/>
            <a:ext cx="2707084" cy="49983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Desk Integration with Non-IT Call Centers is Expanding the Scope of IT Project Management </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4919DDB8-A9E9-4ABF-880D-19E46BDFF090}"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t>© 2013 Enterprise Management Associates, Inc.</a:t>
            </a:r>
            <a:endParaRPr lang="en-US"/>
          </a:p>
        </p:txBody>
      </p:sp>
      <p:sp>
        <p:nvSpPr>
          <p:cNvPr id="6" name="Text Box 12" descr="MarketSight_Chart_Title:5ada2a12-a130-4d76-a1ed-a16400c595e7"/>
          <p:cNvSpPr>
            <a:spLocks noChangeArrowheads="1"/>
          </p:cNvSpPr>
          <p:nvPr/>
        </p:nvSpPr>
        <p:spPr>
          <a:xfrm>
            <a:off x="304800" y="1143000"/>
            <a:ext cx="8619210" cy="400110"/>
          </a:xfrm>
          <a:prstGeom prst="rect">
            <a:avLst/>
          </a:prstGeom>
          <a:noFill/>
          <a:ln w="9525">
            <a:noFill/>
            <a:miter lim="800000"/>
          </a:ln>
        </p:spPr>
        <p:txBody>
          <a:bodyPr wrap="square">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pPr algn="ctr"/>
            <a:r>
              <a:rPr lang="en-US" b="1" dirty="0">
                <a:latin typeface="Book Antiqua" pitchFamily="18" charset="0"/>
              </a:rPr>
              <a:t>Service Desk I</a:t>
            </a:r>
            <a:r>
              <a:rPr b="1" dirty="0">
                <a:latin typeface="Book Antiqua" pitchFamily="18" charset="0"/>
              </a:rPr>
              <a:t>ntegration with non-IT Call Centers or Customer Support</a:t>
            </a:r>
          </a:p>
        </p:txBody>
      </p:sp>
      <p:graphicFrame>
        <p:nvGraphicFramePr>
          <p:cNvPr id="7" name="ChartObject" descr="5ada2a12-a130-4d76-a1ed-a16400c595e7"/>
          <p:cNvGraphicFramePr/>
          <p:nvPr/>
        </p:nvGraphicFramePr>
        <p:xfrm>
          <a:off x="762000" y="2235201"/>
          <a:ext cx="7351776" cy="46227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7" descr="MarketSight_Chart_SampleSize:5ada2a12-a130-4d76-a1ed-a16400c595e7"/>
          <p:cNvSpPr>
            <a:spLocks noChangeArrowheads="1"/>
          </p:cNvSpPr>
          <p:nvPr/>
        </p:nvSpPr>
        <p:spPr>
          <a:xfrm>
            <a:off x="228600" y="6400801"/>
            <a:ext cx="7311391" cy="213573"/>
          </a:xfrm>
          <a:prstGeom prst="rect">
            <a:avLst/>
          </a:prstGeom>
          <a:noFill/>
          <a:ln w="9525">
            <a:noFill/>
            <a:miter lim="800000"/>
          </a:ln>
        </p:spPr>
        <p:txBody>
          <a:bodyPr>
            <a:spAutoFit/>
          </a:bodyPr>
          <a:lstStyle>
            <a:defPPr>
              <a:defRPr lang="en-US"/>
            </a:defPPr>
            <a:lvl1pPr marL="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1pPr>
            <a:lvl2pPr marL="4572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2pPr>
            <a:lvl3pPr marL="9144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3pPr>
            <a:lvl4pPr marL="13716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4pPr>
            <a:lvl5pPr marL="1828800" algn="l" defTabSz="0" rtl="0" eaLnBrk="0" fontAlgn="base" latinLnBrk="0" hangingPunct="0">
              <a:spcBef>
                <a:spcPct val="0"/>
              </a:spcBef>
              <a:spcAft>
                <a:spcPct val="0"/>
              </a:spcAft>
              <a:defRPr sz="2000" kern="1200">
                <a:solidFill>
                  <a:schemeClr val="tx1"/>
                </a:solidFill>
                <a:latin typeface="Univers 55" pitchFamily="34" charset="0"/>
                <a:ea typeface="+mn-ea"/>
                <a:cs typeface="+mn-cs"/>
              </a:defRPr>
            </a:lvl5pPr>
            <a:lvl6pPr marL="2286000" algn="l" defTabSz="914400" rtl="0" eaLnBrk="1" latinLnBrk="0" hangingPunct="1">
              <a:defRPr sz="2000" kern="1200">
                <a:solidFill>
                  <a:schemeClr val="tx1"/>
                </a:solidFill>
                <a:latin typeface="Univers 55" pitchFamily="34" charset="0"/>
                <a:ea typeface="+mn-ea"/>
                <a:cs typeface="+mn-cs"/>
              </a:defRPr>
            </a:lvl6pPr>
            <a:lvl7pPr marL="2743200" algn="l" defTabSz="914400" rtl="0" eaLnBrk="1" latinLnBrk="0" hangingPunct="1">
              <a:defRPr sz="2000" kern="1200">
                <a:solidFill>
                  <a:schemeClr val="tx1"/>
                </a:solidFill>
                <a:latin typeface="Univers 55" pitchFamily="34" charset="0"/>
                <a:ea typeface="+mn-ea"/>
                <a:cs typeface="+mn-cs"/>
              </a:defRPr>
            </a:lvl7pPr>
            <a:lvl8pPr marL="3200400" algn="l" defTabSz="914400" rtl="0" eaLnBrk="1" latinLnBrk="0" hangingPunct="1">
              <a:defRPr sz="2000" kern="1200">
                <a:solidFill>
                  <a:schemeClr val="tx1"/>
                </a:solidFill>
                <a:latin typeface="Univers 55" pitchFamily="34" charset="0"/>
                <a:ea typeface="+mn-ea"/>
                <a:cs typeface="+mn-cs"/>
              </a:defRPr>
            </a:lvl8pPr>
          </a:lstStyle>
          <a:p>
            <a:r>
              <a:rPr lang="en-US" sz="800"/>
              <a:t>Sample Size = 326</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3625"/>
  <p:tag name="AS_OS" val="Microsoft Windows NT 5.2.3790 Service Pack 2"/>
  <p:tag name="AS_RELEASE_DATE" val="2012.01.23"/>
  <p:tag name="AS_TITLE" val="Aspose.Slides for .NET 3.5"/>
  <p:tag name="AS_VERSION" val="5.9.0.0"/>
</p:tagLst>
</file>

<file path=ppt/theme/theme1.xml><?xml version="1.0" encoding="utf-8"?>
<a:theme xmlns:a="http://schemas.openxmlformats.org/drawingml/2006/main" name="EMA1">
  <a:themeElements>
    <a:clrScheme name="EMA">
      <a:dk1>
        <a:srgbClr val="000000"/>
      </a:dk1>
      <a:lt1>
        <a:srgbClr val="FFFFFF"/>
      </a:lt1>
      <a:dk2>
        <a:srgbClr val="00457C"/>
      </a:dk2>
      <a:lt2>
        <a:srgbClr val="5F5F5F"/>
      </a:lt2>
      <a:accent1>
        <a:srgbClr val="00457C"/>
      </a:accent1>
      <a:accent2>
        <a:srgbClr val="00CC00"/>
      </a:accent2>
      <a:accent3>
        <a:srgbClr val="FF9900"/>
      </a:accent3>
      <a:accent4>
        <a:srgbClr val="660066"/>
      </a:accent4>
      <a:accent5>
        <a:srgbClr val="0099FF"/>
      </a:accent5>
      <a:accent6>
        <a:srgbClr val="FFFF00"/>
      </a:accent6>
      <a:hlink>
        <a:srgbClr val="0000FF"/>
      </a:hlink>
      <a:folHlink>
        <a:srgbClr val="595959"/>
      </a:folHlink>
    </a:clrScheme>
    <a:fontScheme name="Office Classic 2">
      <a:majorFont>
        <a:latin typeface="Arial"/>
        <a:ea typeface=""/>
        <a:cs typeface=""/>
        <a:font script="Gujr" typeface="Shruti"/>
        <a:font script="Khmr" typeface="DaunPenh"/>
        <a:font script="Beng" typeface="Vrinda"/>
        <a:font script="Orya" typeface="Kalinga"/>
        <a:font script="Cans" typeface="Euphemia"/>
        <a:font script="Mlym" typeface="Kartika"/>
        <a:font script="Telu" typeface="Gautami"/>
        <a:font script="Hant" typeface="微軟正黑體"/>
        <a:font script="Viet" typeface="Arial"/>
        <a:font script="Jpan" typeface="ＭＳ Ｐゴシック"/>
        <a:font script="Sinh" typeface="Iskoola Pota"/>
        <a:font script="Hans" typeface="黑体"/>
        <a:font script="Arab" typeface="Arial"/>
        <a:font script="Hang" typeface="굴림"/>
        <a:font script="Yiii" typeface="Microsoft Yi Baiti"/>
        <a:font script="Deva" typeface="Mangal"/>
        <a:font script="Uigh" typeface="Microsoft Uighur"/>
        <a:font script="Ethi" typeface="Nyala"/>
        <a:font script="Taml" typeface="Latha"/>
        <a:font script="Thaa" typeface="MV Boli"/>
        <a:font script="Hebr" typeface="Arial"/>
        <a:font script="Tibt" typeface="Microsoft Himalaya"/>
        <a:font script="Knda" typeface="Tunga"/>
        <a:font script="Guru" typeface="Raavi"/>
        <a:font script="Mong" typeface="Mongolian Baiti"/>
        <a:font script="Cher" typeface="Plantagenet Cherokee"/>
        <a:font script="Thai" typeface="Cordia New"/>
        <a:font script="Laoo" typeface="DokChampa"/>
        <a:font script="Syrc" typeface="Estrangelo Edessa"/>
      </a:majorFont>
      <a:minorFont>
        <a:latin typeface="Arial"/>
        <a:ea typeface=""/>
        <a:cs typeface=""/>
        <a:font script="Gujr" typeface="Shruti"/>
        <a:font script="Khmr" typeface="DaunPenh"/>
        <a:font script="Beng" typeface="Vrinda"/>
        <a:font script="Orya" typeface="Kalinga"/>
        <a:font script="Cans" typeface="Euphemia"/>
        <a:font script="Mlym" typeface="Kartika"/>
        <a:font script="Telu" typeface="Gautami"/>
        <a:font script="Hant" typeface="微軟正黑體"/>
        <a:font script="Viet" typeface="Arial"/>
        <a:font script="Jpan" typeface="ＭＳ Ｐゴシック"/>
        <a:font script="Sinh" typeface="Iskoola Pota"/>
        <a:font script="Hans" typeface="黑体"/>
        <a:font script="Arab" typeface="Arial"/>
        <a:font script="Hang" typeface="굴림"/>
        <a:font script="Yiii" typeface="Microsoft Yi Baiti"/>
        <a:font script="Deva" typeface="Mangal"/>
        <a:font script="Uigh" typeface="Microsoft Uighur"/>
        <a:font script="Ethi" typeface="Nyala"/>
        <a:font script="Taml" typeface="Latha"/>
        <a:font script="Thaa" typeface="MV Boli"/>
        <a:font script="Hebr" typeface="Arial"/>
        <a:font script="Tibt" typeface="Microsoft Himalaya"/>
        <a:font script="Knda" typeface="Tunga"/>
        <a:font script="Guru" typeface="Raavi"/>
        <a:font script="Mong" typeface="Mongolian Baiti"/>
        <a:font script="Cher" typeface="Plantagenet Cherokee"/>
        <a:font script="Thai" typeface="Cordia New"/>
        <a:font script="Laoo" typeface="DokChampa"/>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solidFill>
          <a:schemeClr val="accent2"/>
        </a:solidFill>
        <a:ln w="3175" cap="flat" cmpd="sng" algn="ctr">
          <a:noFill/>
          <a:prstDash val="solid"/>
          <a:round/>
          <a:headEnd type="none" w="med" len="med"/>
          <a:tailEnd type="none" w="med" len="med"/>
        </a:ln>
        <a:effectLst/>
      </a:spPr>
      <a:bodyPr vert="horz" wrap="square" lIns="182880" tIns="182880" rIns="182880" bIns="18288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1"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hlink"/>
        </a:solidFill>
        <a:ln w="3175" cap="flat" cmpd="sng" algn="ctr">
          <a:noFill/>
          <a:prstDash val="solid"/>
          <a:round/>
          <a:headEnd type="none" w="med" len="med"/>
          <a:tailEnd type="none" w="med" len="med"/>
        </a:ln>
        <a:effectLst/>
      </a:spPr>
      <a:bodyPr vert="horz" wrap="square" lIns="182880" tIns="182880" rIns="182880" bIns="18288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Univers 55" pitchFamily="34"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3328</TotalTime>
  <Words>2690</Words>
  <Application>Microsoft Office PowerPoint</Application>
  <PresentationFormat>On-screen Show (4:3)</PresentationFormat>
  <Paragraphs>502</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EMA1</vt:lpstr>
      <vt:lpstr>Project Management and IT –  Workflow or Traffic Wreck ? </vt:lpstr>
      <vt:lpstr>Agenda </vt:lpstr>
      <vt:lpstr>Key Changes in IT in 2013 and Beyond</vt:lpstr>
      <vt:lpstr>The “ Ecosystem Project”</vt:lpstr>
      <vt:lpstr>Front Office Governance </vt:lpstr>
      <vt:lpstr>How Project Management Must Change in Response</vt:lpstr>
      <vt:lpstr>What is a “Project?” </vt:lpstr>
      <vt:lpstr>Time Tracking</vt:lpstr>
      <vt:lpstr>Service Desk Integration with Non-IT Call Centers is Expanding the Scope of IT Project Management </vt:lpstr>
      <vt:lpstr>Overburdened IT Professionals Get Pressured from all Fronts </vt:lpstr>
      <vt:lpstr>The Old Way</vt:lpstr>
      <vt:lpstr>But IT Services Are Evolving With Accelerating Speed</vt:lpstr>
      <vt:lpstr>The Impact of Cloud  Makes this Only Worse </vt:lpstr>
      <vt:lpstr>How PPM Solutions Will Evolve </vt:lpstr>
      <vt:lpstr>Project Management Today– Some Key Data Points – a Snapshot in Time </vt:lpstr>
      <vt:lpstr>Project and Portfolio Management is Second to the Top for Next-Generation ITSM Tools </vt:lpstr>
      <vt:lpstr>Visibility into Work in Progress is Second to the Top for Top Functional Priorities for Service Desk    </vt:lpstr>
      <vt:lpstr>But Service-Desk Integrated Project Management Solutions are at only 32% Deployed </vt:lpstr>
      <vt:lpstr>Service Desk as Communications Center or Fort Apache ?   </vt:lpstr>
      <vt:lpstr>Demand/Supply/Execute:  Transforming to a New  more Dynamic Model for Project Management</vt:lpstr>
      <vt:lpstr>Another look at the New Project Management Model </vt:lpstr>
      <vt:lpstr>Integrated Workflow-Process Automation is Becoming A Must </vt:lpstr>
      <vt:lpstr>Integration with End-User Self-Service Portals is a Help, but not a Panacea </vt:lpstr>
      <vt:lpstr>Other Integrations Key to Next-Generation Project Management   </vt:lpstr>
      <vt:lpstr>On Average, Fewer Than One-Third of Trouble Tickets are Generated through Alerts</vt:lpstr>
      <vt:lpstr>Three Views from the Trenches </vt:lpstr>
      <vt:lpstr>The Growing Impact of Social Networking </vt:lpstr>
      <vt:lpstr>How to Begin to Unravel the Mess  </vt:lpstr>
      <vt:lpstr>Unraveling the Mess!  </vt:lpstr>
      <vt:lpstr>EMA’s 8-Step Methodology Strategic Project Management</vt:lpstr>
      <vt:lpstr>Project Management is more than TWICE  as likely to be a part of “Completely Satisfied” Service Desk Deployments </vt:lpstr>
      <vt:lpstr>Conclusion </vt:lpstr>
      <vt:lpstr>PowerPoint Presentation</vt:lpstr>
      <vt:lpstr>PowerPoint Presentation</vt:lpstr>
      <vt:lpstr>Phases of a Project</vt:lpstr>
      <vt:lpstr>Inside a Project</vt:lpstr>
      <vt:lpstr>Project Attributes</vt:lpstr>
      <vt:lpstr>Project Structure</vt:lpstr>
      <vt:lpstr>Task Dependency Map</vt:lpstr>
      <vt:lpstr>Gantt Charts</vt:lpstr>
      <vt:lpstr>Gantt Chart View</vt:lpstr>
      <vt:lpstr>Project Overview Map</vt:lpstr>
      <vt:lpstr>Project Management Highlights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Aspose.Slides</dc:creator>
  <cp:lastModifiedBy>andrew-0311</cp:lastModifiedBy>
  <cp:revision>240</cp:revision>
  <dcterms:created xsi:type="dcterms:W3CDTF">2013-02-18T21:28:27Z</dcterms:created>
  <dcterms:modified xsi:type="dcterms:W3CDTF">2013-03-19T10:49:25Z</dcterms:modified>
</cp:coreProperties>
</file>