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slide+xml" PartName="/ppt/slides/slide4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slide+xml" PartName="/ppt/slides/slide5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slide+xml" PartName="/ppt/slides/slide6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slide+xml" PartName="/ppt/slides/slide7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slide+xml" PartName="/ppt/slides/slide8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slide+xml" PartName="/ppt/slides/slide9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slide+xml" PartName="/ppt/slides/slide10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vnd.openxmlformats-officedocument.presentationml.tags+xml" PartName="/ppt/tags/tag43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jpe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ppt/media/img_cc_black.png" Type="http://schemas.openxmlformats.org/officeDocument/2006/relationships/image"/><Relationship Id="rId27" Target="ppt/presentation.xml" Type="http://schemas.openxmlformats.org/officeDocument/2006/relationships/officeDocument"/><Relationship Id="rId28" Target="docProps/core.xml" Type="http://schemas.openxmlformats.org/package/2006/relationships/metadata/core-properties"/><Relationship Id="rId29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9144000" cy="5143500"/>
  <p:embeddedFontLst>
    <p:embeddedFont>
      <p:font typeface="Zoho Puvi-light"/>
      <p:regular r:id="rId18"/>
    </p:embeddedFont>
    <p:embeddedFont>
      <p:font typeface="Zoho Puvi"/>
      <p:regular r:id="rId19"/>
      <p:bold r:id="rId21"/>
    </p:embeddedFont>
    <p:embeddedFont>
      <p:font typeface="Roboto"/>
      <p:regular r:id="rId23"/>
    </p:embeddedFont>
    <p:embeddedFont>
      <p:font typeface="Zoho Puvi-demi_bold"/>
      <p:regular r:id="rId20"/>
    </p:embeddedFont>
    <p:embeddedFont>
      <p:font typeface="Zoho Puvi-heavy"/>
      <p:regular r:id="rId22"/>
    </p:embeddedFont>
    <p:embeddedFont>
      <p:font typeface="Zoho Puvi-thin"/>
      <p:regular r:id="rId17"/>
    </p:embeddedFont>
    <p:embeddedFont>
      <p:font typeface="Open Sans"/>
      <p:regular r:id="rId24"/>
      <p:bold r:id="rId25"/>
    </p:embeddedFont>
  </p:embeddedFontLst>
  <p:custDataLst>
    <p:tags r:id="rId26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tableStyles.xml" Type="http://schemas.openxmlformats.org/officeDocument/2006/relationships/tableStyles"/><Relationship Id="rId17" Target="fonts/font1.fntdata" Type="http://schemas.openxmlformats.org/officeDocument/2006/relationships/font"/><Relationship Id="rId18" Target="fonts/font2.fntdata" Type="http://schemas.openxmlformats.org/officeDocument/2006/relationships/font"/><Relationship Id="rId19" Target="fonts/font3.fntdata" Type="http://schemas.openxmlformats.org/officeDocument/2006/relationships/font"/><Relationship Id="rId20" Target="fonts/font4.fntdata" Type="http://schemas.openxmlformats.org/officeDocument/2006/relationships/font"/><Relationship Id="rId21" Target="fonts/font5.fntdata" Type="http://schemas.openxmlformats.org/officeDocument/2006/relationships/font"/><Relationship Id="rId22" Target="fonts/font6.fntdata" Type="http://schemas.openxmlformats.org/officeDocument/2006/relationships/font"/><Relationship Id="rId23" Target="fonts/font7.fntdata" Type="http://schemas.openxmlformats.org/officeDocument/2006/relationships/font"/><Relationship Id="rId24" Target="fonts/font8.fntdata" Type="http://schemas.openxmlformats.org/officeDocument/2006/relationships/font"/><Relationship Id="rId25" Target="fonts/font9.fntdata" Type="http://schemas.openxmlformats.org/officeDocument/2006/relationships/font"/><Relationship Id="rId26" Target="tags/tag43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E9D7DA8-D4CD-4B67-B24B-1465893F9F0B}">
                <a16:creationId xmlns:a16="http://schemas.microsoft.com/office/drawing/2010/main" id="{390038E7-449C-46E4-93B7-6897C396DBC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 vert="horz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80DB3279-0F59-43A5-A9D4-A28FFAD89E96}">
                <a16:creationId xmlns:a16="http://schemas.microsoft.com/office/drawing/2010/main" id="{A4FFFF85-3D2A-4EAB-A38C-68868683D569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 vert="horz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30A69AE4-DBF9-4A41-8C54-8E2CEB36AA64}">
                <a16:creationId xmlns:a16="http://schemas.microsoft.com/office/drawing/2010/main" id="{ED82405D-9A6C-4780-8505-3094A2F5A28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61D5A9EF-4CEC-4FDB-BCBE-6085D5EF3389}">
                <a16:creationId xmlns:a16="http://schemas.microsoft.com/office/drawing/2010/main" id="{5FF28727-D92C-4CD6-8849-291E8817E0D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5E824051-BCDE-4163-BD27-CB0A3FC7CCEF}">
                <a16:creationId xmlns:a16="http://schemas.microsoft.com/office/drawing/2010/main" id="{9CE157D4-0BBC-447A-8F58-A38DDBD968A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7F4B822-887E-4EFB-8B1C-5265CCD29F72}">
        <p14:creationId xmlns:p14="http://schemas.microsoft.com/office/powerpoint/2010/main" val="1751263083571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E3AC1423-F63C-41C7-9545-A65668531EE0}">
                <a16:creationId xmlns:a16="http://schemas.microsoft.com/office/drawing/2010/main" id="{D71842DB-6A97-41D6-810D-FC2ABD12E661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829BBE1C-5580-4BFE-9C5D-B8F7A69AF21A}">
                <a16:creationId xmlns:a16="http://schemas.microsoft.com/office/drawing/2010/main" id="{47BF6F1A-7A26-4AE5-9B6E-1D246C2C8058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EED63AFB-A3BA-46BC-B73A-7752424D8200}">
                <a16:creationId xmlns:a16="http://schemas.microsoft.com/office/drawing/2010/main" id="{AAECA700-063B-4729-B649-B5940B93EF22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262986BA-F926-4006-8846-060E9B3A822B}">
                <a16:creationId xmlns:a16="http://schemas.microsoft.com/office/drawing/2010/main" id="{A5EA7B85-277C-4AF3-ADE1-D9D5B01680D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A221724A-275E-4E3D-AF42-6563D5234D85}">
                <a16:creationId xmlns:a16="http://schemas.microsoft.com/office/drawing/2010/main" id="{F7E4DF3A-D53F-48A9-B1AB-9DC476BCEC01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50628045-B127-420E-80CB-B87552D52F9B}">
                <a16:creationId xmlns:a16="http://schemas.microsoft.com/office/drawing/2010/main" id="{773191B7-7FA8-4F64-8582-6299667A6670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6D9FEC09-A0A6-4FFA-9715-68F5F9731FF8}">
                <a16:creationId xmlns:a16="http://schemas.microsoft.com/office/drawing/2010/main" id="{122DB9F7-5B1E-40EB-A0F0-061A7B77E61D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13D70AB0-0DCA-4E2B-A095-F66273FB1031}">
                <a16:creationId xmlns:a16="http://schemas.microsoft.com/office/drawing/2010/main" id="{BC39B6D7-CDE5-4121-9D38-03F2FB9C6F95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21B20760-DF01-46B7-8732-A6D988D3E91F}">
                <a16:creationId xmlns:a16="http://schemas.microsoft.com/office/drawing/2010/main" id="{AC9FBCE1-6A0F-4BD8-8165-ED4CDCA9AD11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BE658C2D-73DF-4A04-AB50-61DFBC15818D}">
                <a16:creationId xmlns:a16="http://schemas.microsoft.com/office/drawing/2010/main" id="{3F63E6F0-924D-46DF-B122-9AD6A214D97B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4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C0F033E9-697A-49FE-8B71-E3963F3D322F}">
                <a16:creationId xmlns:a16="http://schemas.microsoft.com/office/drawing/2010/main" id="{FD5FCFE9-9C39-477A-A000-9C7F0D2321D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F742C6D9-2C25-489D-9FA3-436B34408693}">
                <a16:creationId xmlns:a16="http://schemas.microsoft.com/office/drawing/2010/main" id="{1CF62879-71E9-40D8-9A52-8B612F75172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5C85C3F8-76A6-47CD-A1F3-904EB0BCF8A9}">
                <a16:creationId xmlns:a16="http://schemas.microsoft.com/office/drawing/2010/main" id="{8972B222-B005-4E63-A316-9CF27DA2E42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E73F5D51-B8C6-4988-9C87-73BD5BA7E94B}">
        <p14:creationId xmlns:p14="http://schemas.microsoft.com/office/powerpoint/2010/main" val="1751263083584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FB23D21-49D6-4834-ACE3-3A662382426A}">
                <a16:creationId xmlns:a16="http://schemas.microsoft.com/office/drawing/2010/main" id="{20ADE468-BF41-4BFB-9EB3-9924B9E55A6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0AE0D4F8-7F1D-47FA-9C04-0C3B59D88279}">
                <a16:creationId xmlns:a16="http://schemas.microsoft.com/office/drawing/2010/main" id="{6871FA41-40D6-4428-9E89-7440C1E1FC8D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31C73CF6-7199-4747-B155-BCE7A6E29F71}">
                <a16:creationId xmlns:a16="http://schemas.microsoft.com/office/drawing/2010/main" id="{E05DE37E-7CA6-46C1-9068-D15EDE764C14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49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EF60C9F7-E0B3-40E1-80B8-6A1F668E1932}">
                <a16:creationId xmlns:a16="http://schemas.microsoft.com/office/drawing/2010/main" id="{C40DB608-BDA1-4DBE-BFEA-377B7DA466BC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935702D4-343B-4D2D-A59A-8A0831793ED2}">
                <a16:creationId xmlns:a16="http://schemas.microsoft.com/office/drawing/2010/main" id="{B1FC6532-13A8-4C24-9263-1C3C5CF08876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CA08810E-D1D0-4F00-B939-E020581C8774}">
                <a16:creationId xmlns:a16="http://schemas.microsoft.com/office/drawing/2010/main" id="{8A75BA59-7674-4EF2-A6F7-F14435579C4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7D3F3F4A-85B2-470E-A638-1701193D7D44}">
                <a16:creationId xmlns:a16="http://schemas.microsoft.com/office/drawing/2010/main" id="{57F911D5-8ADA-4DC4-88F0-449B4402A21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0703D755-2D21-4FAD-B34C-C97882BB0B37}">
                <a16:creationId xmlns:a16="http://schemas.microsoft.com/office/drawing/2010/main" id="{8503F18F-507D-403F-80A5-418B98ADA1D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3E632A1F-A72C-445B-8413-51714FDE90F7}">
        <p14:creationId xmlns:p14="http://schemas.microsoft.com/office/powerpoint/2010/main" val="1751263083586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8C093179-217B-4690-A460-2F2C50B1FDB6}">
                <a16:creationId xmlns:a16="http://schemas.microsoft.com/office/drawing/2010/main" id="{EBEDEDB6-21D4-4C75-A898-6F7FD01C1A1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A63C1725-8A19-44E4-A454-31F571DCFCAF}">
                <a16:creationId xmlns:a16="http://schemas.microsoft.com/office/drawing/2010/main" id="{0A62033E-3044-4AFA-B4AA-016C2328868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E1CDBED4-777B-4AD7-9D80-11864B7C0BAD}">
                <a16:creationId xmlns:a16="http://schemas.microsoft.com/office/drawing/2010/main" id="{C1BFAE1A-325B-4B5A-BC87-04C3DF2D16C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E78895C5-2D5D-4D1C-807C-C57D93804CFC}">
                <a16:creationId xmlns:a16="http://schemas.microsoft.com/office/drawing/2010/main" id="{31E8C06B-69E8-4340-A6A5-AA6524A5B87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C73C18DE-270B-463D-818F-B0B478E73740}">
                <a16:creationId xmlns:a16="http://schemas.microsoft.com/office/drawing/2010/main" id="{02E2490D-75A5-4871-9170-F28D075420D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0B1B9255-B705-48C3-AD0B-BCCA3721E7D7}">
        <p14:creationId xmlns:p14="http://schemas.microsoft.com/office/powerpoint/2010/main" val="1751263083572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DE2EB657-94B2-46DA-8D1B-0CB3808EA49B}">
                <a16:creationId xmlns:a16="http://schemas.microsoft.com/office/drawing/2010/main" id="{23B385F0-0EE2-4CCC-A15D-D0BCA6C2707D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2C7147FC-A292-41C4-A78A-2EC3371FF30D}">
                <a16:creationId xmlns:a16="http://schemas.microsoft.com/office/drawing/2010/main" id="{27790765-9C5E-4A2F-91BD-B56923BF893E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 vert="horz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2C38CCC6-F0A1-49B6-AC6F-F9A261F27727}">
                <a16:creationId xmlns:a16="http://schemas.microsoft.com/office/drawing/2010/main" id="{2F11A70C-C001-42E7-AC13-CF51D0A27ED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847DF56E-A331-444E-A1D2-3FCD4B822DFE}">
                <a16:creationId xmlns:a16="http://schemas.microsoft.com/office/drawing/2010/main" id="{0EB16622-307E-44BC-BCA5-15ABAFDC7CB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44255233-A9C6-498F-8E57-82880F4F6F6B}">
                <a16:creationId xmlns:a16="http://schemas.microsoft.com/office/drawing/2010/main" id="{85CBA0A2-08B0-4708-AA62-DA296001053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C9E42710-4CCD-4316-B3AF-37A53E570601}">
        <p14:creationId xmlns:p14="http://schemas.microsoft.com/office/powerpoint/2010/main" val="1751263083573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002B7C9-695F-4028-AB5B-6719F90923D7}">
                <a16:creationId xmlns:a16="http://schemas.microsoft.com/office/drawing/2010/main" id="{25C2ECF2-3FEC-4076-B2E0-7471DCDBC02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C76B5638-2C11-4FA9-B05F-C20513C5A042}">
                <a16:creationId xmlns:a16="http://schemas.microsoft.com/office/drawing/2010/main" id="{A74214C6-76E2-4375-81A4-E6BFC73F27D9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EC80E3B2-5DF4-47EA-9319-098499C7B02F}">
                <a16:creationId xmlns:a16="http://schemas.microsoft.com/office/drawing/2010/main" id="{2E4395E6-B03B-4474-8F1C-35F46CBA1493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D64E0DC5-A9C4-4589-9F38-88C3B532652C}">
                <a16:creationId xmlns:a16="http://schemas.microsoft.com/office/drawing/2010/main" id="{24EDCFAA-F30A-4B01-B081-B4246FBE700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5AA64D34-1D44-4DB3-9F7D-14CAEB488A75}">
                <a16:creationId xmlns:a16="http://schemas.microsoft.com/office/drawing/2010/main" id="{F894C6A9-BAAC-42E9-A0AB-340BE6AEAA7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C89515D8-B3B5-44B6-B5DF-5B528BBC2085}">
                <a16:creationId xmlns:a16="http://schemas.microsoft.com/office/drawing/2010/main" id="{20741384-FBB3-4B40-B0DA-A1DDC33A63B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DFC4B46C-F52B-4E5C-AED5-3DC59F1C4405}">
        <p14:creationId xmlns:p14="http://schemas.microsoft.com/office/powerpoint/2010/main" val="1751263083575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6D4C7D54-F41E-49D0-80B8-8F43D63B036A}">
                <a16:creationId xmlns:a16="http://schemas.microsoft.com/office/drawing/2010/main" id="{DB4AE6CF-08F7-4128-8172-23253F14B81B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 vert="horz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0E73DEB4-C693-4B8F-844F-E6602017DE59}">
                <a16:creationId xmlns:a16="http://schemas.microsoft.com/office/drawing/2010/main" id="{0D8951F6-FB04-44A4-94CF-BCBABFA30F8F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 vert="horz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9E94A3C8-95E1-4D61-8472-49CA92D0140F}">
                <a16:creationId xmlns:a16="http://schemas.microsoft.com/office/drawing/2010/main" id="{DFA4D88A-DBEF-42C0-8FF0-3FFAE0C0C677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ED1E73F1-0F04-4DDF-BAEA-FFDA79FE53F2}">
                <a16:creationId xmlns:a16="http://schemas.microsoft.com/office/drawing/2010/main" id="{03F4537B-8E29-49EC-8F48-B1CE559BBF75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193B6CF3-97C6-4D99-8CE0-237461E46042}">
                <a16:creationId xmlns:a16="http://schemas.microsoft.com/office/drawing/2010/main" id="{6B683E19-09B2-4657-958B-4033B64709E0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BF38FF8E-DBC6-4EE8-8A67-DC32EDB328D8}">
                <a16:creationId xmlns:a16="http://schemas.microsoft.com/office/drawing/2010/main" id="{2E727E89-48A9-4A11-AD41-392F1E1BAAF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23740C65-3073-4407-94A6-511C13D1723F}">
                <a16:creationId xmlns:a16="http://schemas.microsoft.com/office/drawing/2010/main" id="{010FA938-0BC0-4039-9316-4B7A7003E7B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0CF3374A-4078-4A07-9002-168B0AF7CC1F}">
                <a16:creationId xmlns:a16="http://schemas.microsoft.com/office/drawing/2010/main" id="{06C496B5-0C2E-4793-91DD-1D29711D503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A1B41BA8-B1D9-4DB1-B9BA-B5B318B3F7E4}">
        <p14:creationId xmlns:p14="http://schemas.microsoft.com/office/powerpoint/2010/main" val="1751263083576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53408E4-BE82-476B-B088-085A60111EBC}">
                <a16:creationId xmlns:a16="http://schemas.microsoft.com/office/drawing/2010/main" id="{4027F954-C43E-402B-A67D-584F5A6D1AE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 vert="horz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F572AA91-9E2D-4C57-B20D-6B8AFB8F4410}">
                <a16:creationId xmlns:a16="http://schemas.microsoft.com/office/drawing/2010/main" id="{72E97A55-397A-42CD-8492-A06CECF608B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45C8DDAD-696B-4565-872E-6506A20D8EFB}">
                <a16:creationId xmlns:a16="http://schemas.microsoft.com/office/drawing/2010/main" id="{4BBD485D-AA79-4373-BA2B-A7BE730CF95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8E554454-50B0-47FF-9BC0-58E0034EC96C}">
                <a16:creationId xmlns:a16="http://schemas.microsoft.com/office/drawing/2010/main" id="{EAC88739-CEE4-4BA6-BC80-C1E7ED78382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F348DF73-A212-48C7-BFEC-1EE87180FF42}">
        <p14:creationId xmlns:p14="http://schemas.microsoft.com/office/powerpoint/2010/main" val="1751263083578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471AFCA5-9D97-44D9-97CE-BDBED2657C4B}">
                <a16:creationId xmlns:a16="http://schemas.microsoft.com/office/drawing/2010/main" id="{4F99F4D5-F778-4056-9432-47F9BC1BA09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C21290BF-51AC-4BEB-880D-298FE0610773}">
                <a16:creationId xmlns:a16="http://schemas.microsoft.com/office/drawing/2010/main" id="{F8261252-34E2-45A5-A844-C19D4E85471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74233F64-7791-4A47-AD40-C520348A9395}">
                <a16:creationId xmlns:a16="http://schemas.microsoft.com/office/drawing/2010/main" id="{672F5DAC-93B0-480E-A847-DA7D96AEDC1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AE6DABD1-4D1B-4E2E-AFE7-84E43F34DD0D}">
        <p14:creationId xmlns:p14="http://schemas.microsoft.com/office/powerpoint/2010/main" val="1751263083579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62836A7-FAE5-4BE9-93DE-D6F5FB1EC1A9}">
                <a16:creationId xmlns:a16="http://schemas.microsoft.com/office/drawing/2010/main" id="{72849C1B-0373-4534-84A6-0E8E5B94393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AEF1CD27-29EB-4FDA-B1F1-BCCD0840D4E7}">
                <a16:creationId xmlns:a16="http://schemas.microsoft.com/office/drawing/2010/main" id="{0CC5E9BC-3357-48DE-B99B-A51011579AE1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677CA1CC-2788-418E-81EE-FA72E92C29D4}">
                <a16:creationId xmlns:a16="http://schemas.microsoft.com/office/drawing/2010/main" id="{AAEE11A1-5EE0-4DC7-A6A1-E0AC944BB354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AD1EA604-1CF8-48D4-8972-118A436B3560}">
                <a16:creationId xmlns:a16="http://schemas.microsoft.com/office/drawing/2010/main" id="{68EE3295-BC90-4212-9654-27406A50F3AD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47778689-806F-4F6C-B2A0-FD4E65EF29C9}">
                <a16:creationId xmlns:a16="http://schemas.microsoft.com/office/drawing/2010/main" id="{819F4CE9-D78C-4B70-BF3A-B6F1DC32036D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8C8912DD-73E2-45E9-8D48-2330D12153D8}">
                <a16:creationId xmlns:a16="http://schemas.microsoft.com/office/drawing/2010/main" id="{6C9F0CF3-88C0-486F-B134-D1C591E1093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A6AF058-E79C-4540-A5EF-7E5CF664F51F}">
        <p14:creationId xmlns:p14="http://schemas.microsoft.com/office/powerpoint/2010/main" val="1751263083580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1C41E714-05D0-464F-B948-396DDDB064DD}">
                <a16:creationId xmlns:a16="http://schemas.microsoft.com/office/drawing/2010/main" id="{90F485C6-81B2-489B-8371-9ADB28DF8D5A}"/>
              </a:ext>
            </a:extLst>
          </p:cNvPr>
          <p:cNvSpPr/>
          <p:nvPr/>
        </p:nvSpPr>
        <p:spPr>
          <a:xfrm rot="0">
            <a:off x="3718307" y="1437411"/>
            <a:ext cx="4663692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29E39245-F032-47B0-B29A-E01459CCD01B}">
                <a16:creationId xmlns:a16="http://schemas.microsoft.com/office/drawing/2010/main" id="{EF5683A8-54AB-431A-B70C-172C338BA97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E6FF47D1-DC3A-4AF4-949B-F56E65D1781A}">
                <a16:creationId xmlns:a16="http://schemas.microsoft.com/office/drawing/2010/main" id="{B2388F87-1BD2-43B8-A1E9-604BF6967BA8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6912F5D8-0258-4A92-8058-0525B09C66C3}">
                <a16:creationId xmlns:a16="http://schemas.microsoft.com/office/drawing/2010/main" id="{5739E4FB-A3F8-434F-A9ED-3F23FC49D9D0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A7521A0D-7B03-4D32-B5FA-A281597952C3}">
                <a16:creationId xmlns:a16="http://schemas.microsoft.com/office/drawing/2010/main" id="{840579B9-5949-425D-81DF-4AEDCC8C254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D4FC50A7-F6E8-4B58-AB8C-EBB0DD9E9074}">
                <a16:creationId xmlns:a16="http://schemas.microsoft.com/office/drawing/2010/main" id="{8B17617C-C4DA-4245-86BE-C7114F52DAE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1D10E50B-7B59-4802-952E-7249848F49D8}">
                <a16:creationId xmlns:a16="http://schemas.microsoft.com/office/drawing/2010/main" id="{3295401A-A579-4988-94AB-B4B181B27BF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74FDF539-94A6-4DF6-8A31-B52BED75EBBA}">
        <p14:creationId xmlns:p14="http://schemas.microsoft.com/office/powerpoint/2010/main" val="1751263083581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3B067700-5C8C-4C80-A6E3-CF5AD190B3B3}">
                <a16:creationId xmlns:a16="http://schemas.microsoft.com/office/drawing/2010/main" id="{CF8CF194-11DA-4FB6-8A7D-42B2AEB29C98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7FDB6DBD-9976-4A84-A045-FD5B2E2BDAB2}">
                <a16:creationId xmlns:a16="http://schemas.microsoft.com/office/drawing/2010/main" id="{A41ABD40-E9D2-414A-B7DC-F5B2BF5ED6E5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C11C2855-C9B5-4A92-AB3E-2E9B53BE709B}">
                <a16:creationId xmlns:a16="http://schemas.microsoft.com/office/drawing/2010/main" id="{E7DC9AB9-E945-47DF-A43F-55A8673BFB0C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41084BCF-3B79-4FF2-BD9B-758ED1504135}">
                <a16:creationId xmlns:a16="http://schemas.microsoft.com/office/drawing/2010/main" id="{3A0D8D7F-92F0-4537-9795-F1CC08B034EE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F90B2C24-0C2E-40C3-B9F9-C958B1F8FB8E}">
                <a16:creationId xmlns:a16="http://schemas.microsoft.com/office/drawing/2010/main" id="{D6D8BA40-CFAB-4CDE-A93D-3898CBD576F3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891BAD35-F3C9-41E9-A990-CF5CD6B1F24B}">
                <a16:creationId xmlns:a16="http://schemas.microsoft.com/office/drawing/2010/main" id="{B51646CC-9066-4336-9E40-A756600BA408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4F7F2265-F84D-4E6F-9F35-C54DC8A9BB5F}">
                <a16:creationId xmlns:a16="http://schemas.microsoft.com/office/drawing/2010/main" id="{3AAFC5C7-31BF-4421-A950-5EF60CAB12AB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758F361A-3FB7-4CF0-BFA1-A28DECF3855F}">
                <a16:creationId xmlns:a16="http://schemas.microsoft.com/office/drawing/2010/main" id="{711EF05A-3156-41B4-8FC8-4DBA44C85C76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01C3DA74-5E91-4EDD-B345-02820F714CED}">
                <a16:creationId xmlns:a16="http://schemas.microsoft.com/office/drawing/2010/main" id="{5F59D06B-504A-46F0-8FD4-D698D22E024D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C9F34870-E57F-4BEC-9980-04718B24D96F}">
                <a16:creationId xmlns:a16="http://schemas.microsoft.com/office/drawing/2010/main" id="{6960BE84-F430-4965-A9BF-5223B9E5071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4"/>
            <a:ext cx="76200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C4D4EAEE-EFF0-4566-848F-A4C53ACABBF3}">
                <a16:creationId xmlns:a16="http://schemas.microsoft.com/office/drawing/2010/main" id="{212929F2-8B86-4B7A-BE85-454073DE1342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 vert="horz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1E4A1D49-C152-4038-9FBB-841A709C7A5B}">
                <a16:creationId xmlns:a16="http://schemas.microsoft.com/office/drawing/2010/main" id="{85ED3E59-FFFE-40CE-9C57-3CE9BDCE71F5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4" y="4695033"/>
            <a:ext cx="613017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53D0302B-32CA-4E70-B8B4-6C757BB94BE2}">
                <a16:creationId xmlns:a16="http://schemas.microsoft.com/office/drawing/2010/main" id="{33F4938E-750B-4485-BD2E-62E7790D6F97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DB66FDC2-8817-46B7-BB19-31DA64FAFEB0}">
                <a16:creationId xmlns:a16="http://schemas.microsoft.com/office/drawing/2010/main" id="{353DCB89-1C6E-4F87-9D51-EA7142AC8D3B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Zoho Puvi"/>
        </a:defRPr>
      </a:lvl1pPr>
    </p:titleStyle>
    <p:bodyStyle>
      <a:lvl1pPr algn="l" indent="-342900" lvl="0" marL="342900" rtl="false">
        <a:spcBef>
          <a:spcPts val="1200"/>
        </a:spcBef>
        <a:buChar char="•"/>
        <a:buClr>
          <a:schemeClr val="accent1"/>
        </a:buClr>
        <a:buFont typeface="Arial"/>
        <a:defRPr b="0" dirty="0" i="0" lang="en-US" sz="1600">
          <a:solidFill>
            <a:schemeClr val="tx1"/>
          </a:solidFill>
          <a:latin typeface="Zoho Puvi"/>
        </a:defRPr>
      </a:lvl1pPr>
      <a:lvl2pPr algn="l" indent="-285750" lvl="1" marL="74295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400">
          <a:solidFill>
            <a:schemeClr val="bg1">
              <a:lumMod val="50000"/>
            </a:schemeClr>
          </a:solidFill>
          <a:latin typeface="Zoho Puvi"/>
        </a:defRPr>
      </a:lvl2pPr>
      <a:lvl3pPr algn="l" indent="-228600" lvl="2" marL="11430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200">
          <a:solidFill>
            <a:schemeClr val="bg1">
              <a:lumMod val="50000"/>
            </a:schemeClr>
          </a:solidFill>
          <a:latin typeface="Zoho Puvi"/>
        </a:defRPr>
      </a:lvl3pPr>
      <a:lvl4pPr algn="l" indent="-228600" lvl="3" marL="16002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000">
          <a:solidFill>
            <a:schemeClr val="bg1">
              <a:lumMod val="50000"/>
            </a:schemeClr>
          </a:solidFill>
          <a:latin typeface="Zoho Puvi"/>
        </a:defRPr>
      </a:lvl4pPr>
      <a:lvl5pPr algn="l" indent="-228600" lvl="4" marL="20574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Zoho Puvi"/>
        </a:defRPr>
      </a:lvl5pPr>
      <a:lvl6pPr algn="l" indent="-228600" lvl="5" marL="25146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tags/tag27.xml" Type="http://schemas.openxmlformats.org/officeDocument/2006/relationships/tags"/><Relationship Id="rId3" Target="../tags/tag28.xml" Type="http://schemas.openxmlformats.org/officeDocument/2006/relationships/tags"/><Relationship Id="rId4" Target="../media/image2.png" Type="http://schemas.openxmlformats.org/officeDocument/2006/relationships/image"/><Relationship Id="rId5" Target="../tags/tag29.xml" Type="http://schemas.openxmlformats.org/officeDocument/2006/relationships/tags"/><Relationship Id="rId6" Target="../media/image3.png" Type="http://schemas.openxmlformats.org/officeDocument/2006/relationships/image"/><Relationship Id="rId7" Target="../tags/tag30.xml" Type="http://schemas.openxmlformats.org/officeDocument/2006/relationships/tags"/><Relationship Id="rId8" Target="../tags/tag31.xml" Type="http://schemas.openxmlformats.org/officeDocument/2006/relationships/tags"/><Relationship Id="rId9" Target="../media/image13.png" Type="http://schemas.openxmlformats.org/officeDocument/2006/relationships/image"/><Relationship Id="rId10" Target="../tags/tag32.xml" Type="http://schemas.openxmlformats.org/officeDocument/2006/relationships/tags"/><Relationship Id="rId11" Target="../media/image14.png" Type="http://schemas.openxmlformats.org/officeDocument/2006/relationships/image"/><Relationship Id="rId12" Target="https://www.manageengine.com/products/self-service-password/adselfserviceplus-roi-calculator.html" TargetMode="External" Type="http://schemas.openxmlformats.org/officeDocument/2006/relationships/hyperlink"/><Relationship Id="rId13" Target="https://www.manageengine.com/products/self-service-password/adselfserviceplus-roi-calculator.html" TargetMode="External" Type="http://schemas.openxmlformats.org/officeDocument/2006/relationships/hyperlink"/><Relationship Id="rId14" Target="https://www.manageengine.com/products/self-service-password/adselfserviceplus-roi-calculator.html" TargetMode="External" Type="http://schemas.openxmlformats.org/officeDocument/2006/relationships/hyperlink"/><Relationship Id="rId15" Target="../tags/tag33.xml" Type="http://schemas.openxmlformats.org/officeDocument/2006/relationships/tags"/><Relationship Id="rId16" Target="../media/image1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tags/tag34.xml" Type="http://schemas.openxmlformats.org/officeDocument/2006/relationships/tags"/><Relationship Id="rId3" Target="../media/image2.png" Type="http://schemas.openxmlformats.org/officeDocument/2006/relationships/image"/><Relationship Id="rId4" Target="../tags/tag35.xml" Type="http://schemas.openxmlformats.org/officeDocument/2006/relationships/tags"/><Relationship Id="rId5" Target="../media/image3.png" Type="http://schemas.openxmlformats.org/officeDocument/2006/relationships/image"/><Relationship Id="rId6" Target="../tags/tag36.xml" Type="http://schemas.openxmlformats.org/officeDocument/2006/relationships/tags"/><Relationship Id="rId7" Target="https://www.manageengine.com/products/self-service-password/" TargetMode="External" Type="http://schemas.openxmlformats.org/officeDocument/2006/relationships/hyperlink"/><Relationship Id="rId8" Target="https://www.manageengine.com/products/self-service-password/" TargetMode="External" Type="http://schemas.openxmlformats.org/officeDocument/2006/relationships/hyperlink"/><Relationship Id="rId9" Target="https://www.manageengine.com/products/self-service-password/" TargetMode="External" Type="http://schemas.openxmlformats.org/officeDocument/2006/relationships/hyperlink"/><Relationship Id="rId10" Target="https://www.manageengine.com/products/self-service-password/" TargetMode="External" Type="http://schemas.openxmlformats.org/officeDocument/2006/relationships/hyperlink"/><Relationship Id="rId11" Target="https://www.manageengine.com/products/self-service-password/demo-form.html" TargetMode="External" Type="http://schemas.openxmlformats.org/officeDocument/2006/relationships/hyperlink"/><Relationship Id="rId12" Target="https://www.manageengine.com/products/self-service-password/demo-form.html" TargetMode="External" Type="http://schemas.openxmlformats.org/officeDocument/2006/relationships/hyperlink"/><Relationship Id="rId13" Target="../tags/tag37.xml" Type="http://schemas.openxmlformats.org/officeDocument/2006/relationships/tags"/><Relationship Id="rId14" Target="https://www.manageengine.com/products/self-service-password/download.html" TargetMode="External" Type="http://schemas.openxmlformats.org/officeDocument/2006/relationships/hyperlink"/><Relationship Id="rId15" Target="https://www.manageengine.com/products/self-service-password/download.html" TargetMode="External" Type="http://schemas.openxmlformats.org/officeDocument/2006/relationships/hyperlink"/><Relationship Id="rId16" Target="https://www.manageengine.com/products/self-service-password/download.html" TargetMode="External" Type="http://schemas.openxmlformats.org/officeDocument/2006/relationships/hyperlink"/><Relationship Id="rId17" Target="https://www.manageengine.com/products/self-service-password/download.html" TargetMode="External" Type="http://schemas.openxmlformats.org/officeDocument/2006/relationships/hyperlink"/><Relationship Id="rId18" Target="https://salesiq.zoho.com/signaturesupport.ls?widgetcode=fa572ce5a3f849baaaad78e37f06c6adce5455e7c77d9ae6bcaac012e9ca3b2c85e900f168e35752dd851f73da394ccc" TargetMode="External" Type="http://schemas.openxmlformats.org/officeDocument/2006/relationships/hyperlink"/><Relationship Id="rId19" Target="https://salesiq.zoho.com/signaturesupport.ls?widgetcode=fa572ce5a3f849baaaad78e37f06c6adce5455e7c77d9ae6bcaac012e9ca3b2c85e900f168e35752dd851f73da394ccc" TargetMode="External" Type="http://schemas.openxmlformats.org/officeDocument/2006/relationships/hyperlink"/><Relationship Id="rId20" Target="../tags/tag38.xml" Type="http://schemas.openxmlformats.org/officeDocument/2006/relationships/tags"/><Relationship Id="rId21" Target="../media/image16.png" Type="http://schemas.openxmlformats.org/officeDocument/2006/relationships/image"/><Relationship Id="rId22" Target="../tags/tag39.xml" Type="http://schemas.openxmlformats.org/officeDocument/2006/relationships/tags"/><Relationship Id="rId23" Target="../media/image17.png" Type="http://schemas.openxmlformats.org/officeDocument/2006/relationships/image"/><Relationship Id="rId24" Target="../tags/tag40.xml" Type="http://schemas.openxmlformats.org/officeDocument/2006/relationships/tags"/><Relationship Id="rId25" Target="../media/image18.png" Type="http://schemas.openxmlformats.org/officeDocument/2006/relationships/image"/><Relationship Id="rId26" Target="../tags/tag41.xml" Type="http://schemas.openxmlformats.org/officeDocument/2006/relationships/tags"/><Relationship Id="rId27" Target="../media/image19.png" Type="http://schemas.openxmlformats.org/officeDocument/2006/relationships/image"/><Relationship Id="rId28" Target="../tags/tag42.xml" Type="http://schemas.openxmlformats.org/officeDocument/2006/relationships/tags"/><Relationship Id="rId29" Target="../media/image2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3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3" Target="../media/image7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tags/tag3.xml" Type="http://schemas.openxmlformats.org/officeDocument/2006/relationships/tags"/><Relationship Id="rId3" Target="../media/image2.png" Type="http://schemas.openxmlformats.org/officeDocument/2006/relationships/image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media/image3.png" Type="http://schemas.openxmlformats.org/officeDocument/2006/relationships/image"/><Relationship Id="rId7" Target="../tags/tag6.xml" Type="http://schemas.openxmlformats.org/officeDocument/2006/relationships/tags"/><Relationship Id="rId8" Target="../media/image4.png" Type="http://schemas.openxmlformats.org/officeDocument/2006/relationships/image"/><Relationship Id="rId9" Target="../tags/tag7.xml" Type="http://schemas.openxmlformats.org/officeDocument/2006/relationships/tags"/><Relationship Id="rId10" Target="../tags/tag8.xml" Type="http://schemas.openxmlformats.org/officeDocument/2006/relationships/tags"/><Relationship Id="rId11" Target="../media/image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tags/tag9.xml" Type="http://schemas.openxmlformats.org/officeDocument/2006/relationships/tags"/><Relationship Id="rId3" Target="../media/image2.png" Type="http://schemas.openxmlformats.org/officeDocument/2006/relationships/image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media/image3.png" Type="http://schemas.openxmlformats.org/officeDocument/2006/relationships/image"/><Relationship Id="rId7" Target="../media/image2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tags/tag12.xml" Type="http://schemas.openxmlformats.org/officeDocument/2006/relationships/tags"/><Relationship Id="rId3" Target="../media/image2.png" Type="http://schemas.openxmlformats.org/officeDocument/2006/relationships/image"/><Relationship Id="rId4" Target="../tags/tag13.xml" Type="http://schemas.openxmlformats.org/officeDocument/2006/relationships/tags"/><Relationship Id="rId5" Target="../tags/tag14.xml" Type="http://schemas.openxmlformats.org/officeDocument/2006/relationships/tags"/><Relationship Id="rId6" Target="../media/image3.png" Type="http://schemas.openxmlformats.org/officeDocument/2006/relationships/image"/><Relationship Id="rId7" Target="../tags/tag15.xml" Type="http://schemas.openxmlformats.org/officeDocument/2006/relationships/tags"/><Relationship Id="rId8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tags/tag16.xml" Type="http://schemas.openxmlformats.org/officeDocument/2006/relationships/tags"/><Relationship Id="rId3" Target="../media/image2.png" Type="http://schemas.openxmlformats.org/officeDocument/2006/relationships/image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media/image3.png" Type="http://schemas.openxmlformats.org/officeDocument/2006/relationships/image"/><Relationship Id="rId7" Target="../media/image2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tags/tag19.xml" Type="http://schemas.openxmlformats.org/officeDocument/2006/relationships/tags"/><Relationship Id="rId3" Target="../media/image2.png" Type="http://schemas.openxmlformats.org/officeDocument/2006/relationships/image"/><Relationship Id="rId4" Target="../tags/tag20.xml" Type="http://schemas.openxmlformats.org/officeDocument/2006/relationships/tags"/><Relationship Id="rId5" Target="../tags/tag21.xml" Type="http://schemas.openxmlformats.org/officeDocument/2006/relationships/tags"/><Relationship Id="rId6" Target="../media/image3.png" Type="http://schemas.openxmlformats.org/officeDocument/2006/relationships/image"/><Relationship Id="rId7" Target="../tags/tag22.xml" Type="http://schemas.openxmlformats.org/officeDocument/2006/relationships/tags"/><Relationship Id="rId8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tags/tag23.xml" Type="http://schemas.openxmlformats.org/officeDocument/2006/relationships/tags"/><Relationship Id="rId3" Target="../media/image2.png" Type="http://schemas.openxmlformats.org/officeDocument/2006/relationships/image"/><Relationship Id="rId4" Target="../tags/tag24.xml" Type="http://schemas.openxmlformats.org/officeDocument/2006/relationships/tags"/><Relationship Id="rId5" Target="../tags/tag25.xml" Type="http://schemas.openxmlformats.org/officeDocument/2006/relationships/tags"/><Relationship Id="rId6" Target="../media/image3.png" Type="http://schemas.openxmlformats.org/officeDocument/2006/relationships/image"/><Relationship Id="rId7" Target="../tags/tag26.xml" Type="http://schemas.openxmlformats.org/officeDocument/2006/relationships/tags"/><Relationship Id="rId8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A0ED14D-2AB8-44B9-A0A3-2D2AB18C41D9}">
                <a16:creationId xmlns:a16="http://schemas.microsoft.com/office/drawing/2010/main" id="{C30778BE-9E63-4240-9151-57C56E4CE593}"/>
              </a:ext>
            </a:extLst>
          </p:cNvPr>
          <p:cNvSpPr/>
          <p:nvPr/>
        </p:nvSpPr>
        <p:spPr>
          <a:xfrm flipH="false" flipV="false" rot="0">
            <a:off x="-9525" y="-2170"/>
            <a:ext cx="9153097" cy="5177609"/>
          </a:xfrm>
          <a:prstGeom prst="rect">
            <a:avLst/>
          </a:prstGeom>
          <a:solidFill>
            <a:srgbClr val="0f29ba"/>
          </a:solidFill>
          <a:ln cap="flat" w="23813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6E72D754-9433-4699-A1D6-D274E5DB5982}">
                <a16:creationId xmlns:a16="http://schemas.microsoft.com/office/drawing/2010/main" id="{B02B09D6-0B50-4D3D-9502-227222CA898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-19050" y="-8981"/>
            <a:ext cx="9166546" cy="517819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C2D80672-F8A0-453E-B91A-3E038A968901}">
                <a16:creationId xmlns:a16="http://schemas.microsoft.com/office/drawing/2010/main" id="{D84344EF-1737-4F08-A9AF-ED75A9350FE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76986" y="1289589"/>
            <a:ext cx="7208558" cy="667369"/>
          </a:xfrm>
          <a:prstGeom prst="rect">
            <a:avLst/>
          </a:prstGeom>
        </p:spPr>
        <p:txBody>
          <a:bodyPr anchor="t" rtlCol="0" vert="horz">
            <a:spAutoFit/>
          </a:bodyPr>
          <a:lstStyle/>
          <a:p>
            <a:pPr algn="l">
              <a:lnSpc>
                <a:spcPct val="104000"/>
              </a:lnSpc>
            </a:pPr>
            <a:r>
              <a:rPr b="1" cap="none" dirty="0" lang="en-US" sz="3600">
                <a:solidFill>
                  <a:srgbClr val="f3d25c"/>
                </a:solidFill>
                <a:latin typeface="Zoho Puvi"/>
              </a:rPr>
              <a:t>Password policy </a:t>
            </a:r>
            <a:r>
              <a:rPr b="1" cap="none" dirty="0" lang="en-US" sz="3600">
                <a:solidFill>
                  <a:srgbClr val="f3d25c"/>
                </a:solidFill>
                <a:latin typeface="Zoho Puvi"/>
              </a:rPr>
              <a:t>enhancement</a:t>
            </a:r>
            <a:endParaRPr b="1" cap="none" dirty="0" lang="en-US" sz="36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1CDE45A1-BBA0-440E-A22C-0A5373272DD8}">
                <a16:creationId xmlns:a16="http://schemas.microsoft.com/office/drawing/2010/main" id="{A5D43E99-FBEE-4CFD-9E8F-DAEA9CDD074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15756" y="534962"/>
            <a:ext cx="1556899" cy="331012"/>
          </a:xfrm>
          <a:prstGeom prst="rect">
            <a:avLst/>
          </a:prstGeom>
          <a:noFill/>
        </p:spPr>
      </p:pic>
      <p:sp>
        <p:nvSpPr>
          <p:cNvPr hidden="false" id="6" name="">
            <a:extLst>
              <a:ext uri="{84D42C3A-B6EE-49B0-BECA-E62FBD540146}">
                <a16:creationId xmlns:a16="http://schemas.microsoft.com/office/drawing/2010/main" id="{7FF1A2C5-49EC-4ECB-9AB7-319A66942675}"/>
              </a:ext>
            </a:extLst>
          </p:cNvPr>
          <p:cNvSpPr txBox="1">
            <a:spLocks noGrp="true"/>
          </p:cNvSpPr>
          <p:nvPr/>
        </p:nvSpPr>
        <p:spPr>
          <a:xfrm rot="0">
            <a:off x="517693" y="1788976"/>
            <a:ext cx="6011646" cy="700011"/>
          </a:xfrm>
          <a:prstGeom prst="rect">
            <a:avLst/>
          </a:prstGeom>
          <a:ln>
            <a:noFill/>
          </a:ln>
        </p:spPr>
        <p:txBody>
          <a:bodyPr anchor="ctr" bIns="45720" lIns="91440" numCol="1" rIns="91440" rtlCol="0" spcCol="0" tIns="93600" vert="horz">
            <a:sp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accent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cap="all" dirty="0" i="0" lang="en-US" sz="3200">
                <a:solidFill>
                  <a:schemeClr val="bg1"/>
                </a:solidFill>
                <a:latin typeface="Zoho Puvi-thin"/>
              </a:rPr>
              <a:t> </a:t>
            </a:r>
            <a:r>
              <a:rPr dirty="0" i="0" lang="en-US" sz="3200">
                <a:solidFill>
                  <a:schemeClr val="bg1"/>
                </a:solidFill>
                <a:latin typeface="Zoho Puvi-thin"/>
              </a:rPr>
              <a:t>with </a:t>
            </a:r>
            <a:r>
              <a:rPr dirty="0" err="1" i="0" lang="en-US" sz="3200">
                <a:solidFill>
                  <a:schemeClr val="bg1"/>
                </a:solidFill>
                <a:latin typeface="Zoho Puvi-thin"/>
              </a:rPr>
              <a:t>ADSelfService</a:t>
            </a:r>
            <a:r>
              <a:rPr dirty="0" i="0" lang="en-US" sz="3200">
                <a:solidFill>
                  <a:schemeClr val="bg1"/>
                </a:solidFill>
                <a:latin typeface="Zoho Puvi-thin"/>
              </a:rPr>
              <a:t> Plus</a:t>
            </a:r>
            <a:endParaRPr dirty="0" i="0" lang="en-US" sz="3200">
              <a:solidFill>
                <a:schemeClr val="bg1"/>
              </a:solidFill>
              <a:latin typeface="Zoho Puvi-thin"/>
            </a:endParaRPr>
          </a:p>
        </p:txBody>
      </p:sp>
      <p:pic>
        <p:nvPicPr>
          <p:cNvPr id="7" name="">
            <a:extLst>
              <a:ext uri="{BC4D420D-7686-40D9-A04F-7A3FB915DD07}">
                <a16:creationId xmlns:a16="http://schemas.microsoft.com/office/drawing/2010/main" id="{30470DC0-95A6-4A50-8A35-637C61F2D3B0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39000"/>
          </a:blip>
          <a:srcRect b="0" l="0" r="-6660" t="16440"/>
          <a:stretch>
            <a:fillRect/>
          </a:stretch>
        </p:blipFill>
        <p:spPr>
          <a:xfrm flipH="false" flipV="false" rot="0">
            <a:off x="0" y="4087796"/>
            <a:ext cx="9752107" cy="2979429"/>
          </a:xfrm>
          <a:prstGeom prst="rect">
            <a:avLst/>
          </a:prstGeom>
          <a:noFill/>
        </p:spPr>
      </p:pic>
      <p:sp>
        <p:nvSpPr>
          <p:cNvPr id="8" name="">
            <a:extLst>
              <a:ext uri="{87BBF72E-1D91-4404-98B7-0776FE4B823D}">
                <a16:creationId xmlns:a16="http://schemas.microsoft.com/office/drawing/2010/main" id="{F89D1C8B-91FA-41FF-B5FE-43F407EFB4DC}"/>
              </a:ext>
            </a:extLst>
          </p:cNvPr>
          <p:cNvSpPr/>
          <p:nvPr/>
        </p:nvSpPr>
        <p:spPr>
          <a:xfrm flipH="false" flipV="false" rot="0">
            <a:off x="645632" y="2655340"/>
            <a:ext cx="5452805" cy="379780"/>
          </a:xfrm>
          <a:prstGeom prst="roundRect">
            <a:avLst>
              <a:gd fmla="val 50000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Subtitle 2">
            <a:extLst>
              <a:ext uri="{9EE00FB3-5EE1-4032-83FB-92F4853E0065}">
                <a16:creationId xmlns:a16="http://schemas.microsoft.com/office/drawing/2010/main" id="{5B8095AB-42CB-47F6-BF65-6B00BB8F2734}"/>
              </a:ext>
            </a:extLst>
          </p:cNvPr>
          <p:cNvSpPr>
            <a:spLocks noGrp="true"/>
          </p:cNvSpPr>
          <p:nvPr>
            <p:ph type="subTitle"/>
          </p:nvPr>
        </p:nvSpPr>
        <p:spPr>
          <a:xfrm rot="0">
            <a:off x="742540" y="2706261"/>
            <a:ext cx="5260942" cy="288635"/>
          </a:xfrm>
          <a:prstGeom prst="rect">
            <a:avLst/>
          </a:prstGeom>
        </p:spPr>
        <p:txBody>
          <a:bodyPr anchor="ctr" rtlCol="0" vert="horz">
            <a:noAutofit/>
          </a:bodyPr>
          <a:lstStyle/>
          <a:p>
            <a:pPr algn="ctr" indent="0" lvl="0" marL="0">
              <a:lnSpc>
                <a:spcPct val="70000"/>
              </a:lnSpc>
              <a:buNone/>
            </a:pPr>
            <a:r>
              <a:rPr b="0" dirty="0" lang="en-US" sz="1400">
                <a:solidFill>
                  <a:srgbClr val="f3d25c"/>
                </a:solidFill>
                <a:latin typeface="Zoho Puvi"/>
              </a:rPr>
              <a:t>Fortify user passwords with strong password policy controls</a:t>
            </a:r>
            <a:endParaRPr b="0" dirty="0" lang="en-US" sz="14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10" name="">
            <a:extLst>
              <a:ext uri="{7FF9606F-1F3B-4E06-99D9-C9B72E31377F}">
                <a16:creationId xmlns:a16="http://schemas.microsoft.com/office/drawing/2010/main" id="{C15AB80C-C6A9-431B-80EF-CB91E4422BBE}"/>
              </a:ext>
            </a:extLst>
          </p:cNvPr>
          <p:cNvPicPr>
            <a:picLocks noChangeAspect="true"/>
          </p:cNvPicPr>
          <p:nvPr/>
        </p:nvPicPr>
        <p:blipFill>
          <a:blip r:embed="rId5"/>
          <a:srcRect b="7450" l="0" r="0" t="980"/>
          <a:stretch>
            <a:fillRect/>
          </a:stretch>
        </p:blipFill>
        <p:spPr>
          <a:xfrm flipH="false" flipV="false" rot="0">
            <a:off x="5710409" y="3243519"/>
            <a:ext cx="3316738" cy="1899637"/>
          </a:xfrm>
          <a:prstGeom prst="rect">
            <a:avLst/>
          </a:prstGeom>
          <a:noFill/>
        </p:spPr>
      </p:pic>
    </p:spTree>
    <p:extLst>
      <p:ext uri="{FEA5A2FD-860E-4574-9AB4-B9CDB63D1A52}">
        <p14:creationId xmlns:p14="http://schemas.microsoft.com/office/powerpoint/2010/main" val="1751263083592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C9B1AAD-FFB3-42E6-8C37-9E879EA36E22}">
                <a16:creationId xmlns:a16="http://schemas.microsoft.com/office/drawing/2010/main" id="{B4F82934-6C1C-492F-AD36-702DC71C9F01}"/>
              </a:ext>
            </a:extLst>
          </p:cNvPr>
          <p:cNvSpPr>
            <a:spLocks noSelect="true"/>
          </p:cNvSpPr>
          <p:nvPr>
            <p:custDataLst>
              <p:tags r:id="rId2"/>
            </p:custDataLst>
          </p:nvPr>
        </p:nvSpPr>
        <p:spPr>
          <a:xfrm flipH="false" flipV="false" rot="0">
            <a:off x="-9525" y="-19050"/>
            <a:ext cx="9159507" cy="5170779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5DF1F1E3-1A39-43EB-B5EC-1C403301FFB9}">
                <a16:creationId xmlns:a16="http://schemas.microsoft.com/office/drawing/2010/main" id="{E101F514-E6EE-436D-876B-35A64C54B6E3}"/>
              </a:ext>
            </a:extLst>
          </p:cNvPr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F9A36350-07B8-4C80-A97B-8D8EE1EECFD1}">
                <a16:creationId xmlns:a16="http://schemas.microsoft.com/office/drawing/2010/main" id="{89CAEB38-4CBA-42E3-A5FB-7E88D008773E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782F7556-80A6-4812-B025-6CAA59E3670C}">
                <a16:creationId xmlns:a16="http://schemas.microsoft.com/office/drawing/2010/main" id="{5F183A36-E6C2-4755-882D-4618AB4ACF7B}"/>
              </a:ext>
            </a:extLst>
          </p:cNvPr>
          <p:cNvSpPr txBox="1">
            <a:spLocks noGrp="true"/>
          </p:cNvSpPr>
          <p:nvPr>
            <p:custDataLst>
              <p:tags r:id="rId7"/>
            </p:custDataLst>
          </p:nvPr>
        </p:nvSpPr>
        <p:spPr>
          <a:xfrm rot="0">
            <a:off x="1320392" y="581510"/>
            <a:ext cx="8297188" cy="1595447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dirty="0" i="0" lang="en-US" sz="3600">
                <a:solidFill>
                  <a:srgbClr val="f3d25c"/>
                </a:solidFill>
                <a:latin typeface="Zoho Puvi-light"/>
              </a:rPr>
              <a:t>Switch to</a:t>
            </a:r>
          </a:p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err="1" i="0" lang="en-US" sz="3600">
                <a:solidFill>
                  <a:srgbClr val="f3d25c"/>
                </a:solidFill>
                <a:latin typeface="Zoho Puvi-heavy"/>
              </a:rPr>
              <a:t>ADSelfService</a:t>
            </a: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 Plus </a:t>
            </a:r>
            <a:r>
              <a:rPr b="1" dirty="0" i="0" lang="en-US" sz="3600">
                <a:solidFill>
                  <a:srgbClr val="f3d25c"/>
                </a:solidFill>
                <a:latin typeface="Zoho Puvi-heavy"/>
              </a:rPr>
              <a:t>today</a:t>
            </a:r>
            <a:endParaRPr b="1" dirty="0" i="0" lang="en-US" sz="3600">
              <a:solidFill>
                <a:srgbClr val="f3d25c"/>
              </a:solidFill>
              <a:latin typeface="Zoho Puvi-heavy"/>
            </a:endParaRPr>
          </a:p>
        </p:txBody>
      </p:sp>
      <p:sp>
        <p:nvSpPr>
          <p:cNvPr id="6" name="">
            <a:extLst>
              <a:ext uri="{9FBDA005-F568-4249-8E34-8914ACC23DEE}">
                <a16:creationId xmlns:a16="http://schemas.microsoft.com/office/drawing/2010/main" id="{A5947A3B-9C4D-4065-828C-41161BC761DE}"/>
              </a:ext>
            </a:extLst>
          </p:cNvPr>
          <p:cNvSpPr txBox="1"/>
          <p:nvPr/>
        </p:nvSpPr>
        <p:spPr>
          <a:xfrm flipH="false" flipV="false" rot="0">
            <a:off x="1356331" y="2075516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0" dirty="0" lang="en-US" sz="14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enjoy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enhanced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identity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security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for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your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400">
                <a:solidFill>
                  <a:schemeClr val="bg1"/>
                </a:solidFill>
                <a:latin typeface="Zoho Puvi"/>
              </a:rPr>
              <a:t>organization</a:t>
            </a:r>
            <a:r>
              <a:rPr b="1" dirty="0" err="1" lang="en-US" sz="1400">
                <a:solidFill>
                  <a:schemeClr val="bg1"/>
                </a:solidFill>
                <a:latin typeface="Zoho Puvi"/>
              </a:rPr>
              <a:t>!</a:t>
            </a:r>
            <a:endParaRPr b="1" dirty="0" err="1" lang="en-US" sz="14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77BB99E0-7258-4FE7-9A0C-1DFDFA9DBA63}">
                <a16:creationId xmlns:a16="http://schemas.microsoft.com/office/drawing/2010/main" id="{B064EB30-9EB7-41B2-9EA3-177528DAACD1}"/>
              </a:ext>
            </a:extLst>
          </p:cNvPr>
          <p:cNvPicPr>
            <a:picLocks noChangeAspect="true"/>
          </p:cNvPicPr>
          <p:nvPr>
            <p:custDataLst>
              <p:tags r:id="rId8"/>
            </p:custDataLst>
          </p:nvPr>
        </p:nvPicPr>
        <p:blipFill>
          <a:blip r:embed="rId9">
            <a:alphaModFix amt="33999"/>
          </a:blip>
          <a:stretch>
            <a:fillRect/>
          </a:stretch>
        </p:blipFill>
        <p:spPr>
          <a:xfrm flipH="false" flipV="false" rot="0">
            <a:off x="-62131" y="3597735"/>
            <a:ext cx="9144000" cy="1564222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E78AE05D-F2CE-4447-82CA-57674257300E}">
                <a16:creationId xmlns:a16="http://schemas.microsoft.com/office/drawing/2010/main" id="{79B922C5-479E-49CB-98B0-8D1C73C4C940}"/>
              </a:ext>
            </a:extLst>
          </p:cNvPr>
          <p:cNvPicPr>
            <a:picLocks noChangeAspect="true"/>
          </p:cNvPicPr>
          <p:nvPr>
            <p:custDataLst>
              <p:tags r:id="rId10"/>
            </p:custDataLst>
          </p:nvPr>
        </p:nvPicPr>
        <p:blipFill>
          <a:blip r:embed="rId11"/>
          <a:srcRect b="0" l="50410" r="0" t="0"/>
          <a:stretch>
            <a:fillRect/>
          </a:stretch>
        </p:blipFill>
        <p:spPr>
          <a:xfrm flipH="false" flipV="false" rot="0">
            <a:off x="-5324" y="790917"/>
            <a:ext cx="954881" cy="2072802"/>
          </a:xfrm>
          <a:prstGeom prst="rect">
            <a:avLst/>
          </a:prstGeom>
          <a:noFill/>
        </p:spPr>
      </p:pic>
      <p:sp>
        <p:nvSpPr>
          <p:cNvPr id="9" name="">
            <a:extLst>
              <a:ext uri="{D4BF9C48-70FA-4872-89AA-D70DDCC7AD68}">
                <a16:creationId xmlns:a16="http://schemas.microsoft.com/office/drawing/2010/main" id="{F0F73EED-CC87-4FE3-BBF5-D6D67A32AA8C}"/>
              </a:ext>
            </a:extLst>
          </p:cNvPr>
          <p:cNvSpPr/>
          <p:nvPr/>
        </p:nvSpPr>
        <p:spPr>
          <a:xfrm flipH="false" flipV="false" rot="0">
            <a:off x="676607" y="3048000"/>
            <a:ext cx="7808698" cy="1387944"/>
          </a:xfrm>
          <a:prstGeom prst="roundRect">
            <a:avLst>
              <a:gd fmla="val 3282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>
                <a:solidFill>
                  <a:srgbClr val="f3d25c"/>
                </a:solidFill>
              </a:rPr>
              <a:t/>
            </a:r>
            <a:endParaRPr dirty="0" lang="en-US">
              <a:solidFill>
                <a:srgbClr val="f3d25c"/>
              </a:solidFill>
            </a:endParaRPr>
          </a:p>
        </p:txBody>
      </p:sp>
      <p:sp>
        <p:nvSpPr>
          <p:cNvPr id="10" name="">
            <a:extLst>
              <a:ext uri="{212EA17B-196F-4577-B60F-14B5EA733B1A}">
                <a16:creationId xmlns:a16="http://schemas.microsoft.com/office/drawing/2010/main" id="{93EADDFF-4D46-4471-92EE-017363ADDBFE}"/>
              </a:ext>
            </a:extLst>
          </p:cNvPr>
          <p:cNvSpPr txBox="1"/>
          <p:nvPr/>
        </p:nvSpPr>
        <p:spPr>
          <a:xfrm flipH="false" flipV="false" rot="0">
            <a:off x="1872061" y="3243205"/>
            <a:ext cx="5975442" cy="351215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1" dirty="0" lang="en-US" sz="1400">
                <a:solidFill>
                  <a:srgbClr val="f3d25c"/>
                </a:solidFill>
                <a:latin typeface="Zoho Puvi"/>
              </a:rPr>
              <a:t>Guaranteed </a:t>
            </a:r>
            <a:r>
              <a:rPr b="1" dirty="0" err="1" lang="en-US" sz="1400">
                <a:solidFill>
                  <a:srgbClr val="f3d25c"/>
                </a:solidFill>
                <a:latin typeface="Zoho Puvi"/>
              </a:rPr>
              <a:t>ROI</a:t>
            </a:r>
            <a:endParaRPr b="1" dirty="0" err="1" lang="en-US" sz="14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11" name="">
            <a:extLst>
              <a:ext uri="{B2BAD8F1-32E6-485E-8578-171B8C863900}">
                <a16:creationId xmlns:a16="http://schemas.microsoft.com/office/drawing/2010/main" id="{DCE80098-7865-4887-8DBE-7E6EA3A58346}"/>
              </a:ext>
            </a:extLst>
          </p:cNvPr>
          <p:cNvSpPr txBox="1"/>
          <p:nvPr/>
        </p:nvSpPr>
        <p:spPr>
          <a:xfrm flipH="false" flipV="false" rot="0">
            <a:off x="1845116" y="3593525"/>
            <a:ext cx="4855616" cy="534047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 marL="0">
              <a:lnSpc>
                <a:spcPct val="120000"/>
              </a:lnSpc>
              <a:buNone/>
              <a:defRPr dirty="0" lang="en-US" sz="1400"/>
            </a:pP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gives you an immediate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ROI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by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nearly eliminating password-related tickets.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2" name="">
            <a:extLst>
              <a:ext uri="{E79684A5-97CD-4F0B-87C6-FF77727D3D06}">
                <a16:creationId xmlns:a16="http://schemas.microsoft.com/office/drawing/2010/main" id="{8F5B1633-9F60-4019-835C-4E17D2611BE8}"/>
              </a:ext>
            </a:extLst>
          </p:cNvPr>
          <p:cNvSpPr/>
          <p:nvPr/>
        </p:nvSpPr>
        <p:spPr>
          <a:xfrm flipH="false" flipV="false" rot="0">
            <a:off x="6695332" y="3543300"/>
            <a:ext cx="1284903" cy="38731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0B800060-70DD-4DF5-8032-AA8B018DB27D}">
                <a16:creationId xmlns:a16="http://schemas.microsoft.com/office/drawing/2010/main" id="{933A30C6-C0FD-4FB9-91D0-068918A3D6B3}"/>
              </a:ext>
            </a:extLst>
          </p:cNvPr>
          <p:cNvSpPr txBox="1"/>
          <p:nvPr/>
        </p:nvSpPr>
        <p:spPr>
          <a:xfrm flipH="false" flipV="false" rot="0">
            <a:off x="6689950" y="3581400"/>
            <a:ext cx="1306801" cy="29637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ctr" indent="0" marL="0">
              <a:lnSpc>
                <a:spcPct val="120000"/>
              </a:lnSpc>
              <a:buNone/>
              <a:defRPr dirty="0" lang="en-US" sz="1400"/>
            </a:pPr>
            <a:r>
              <a:rPr b="1" dirty="0" lang="en-US" sz="1100" u="none">
                <a:solidFill>
                  <a:schemeClr val="bg1"/>
                </a:solidFill>
                <a:latin typeface="Zoho Puvi"/>
                <a:hlinkClick r:id="rId12" tooltip="ROI"/>
              </a:rPr>
              <a:t>Calculate</a:t>
            </a:r>
            <a:r>
              <a:rPr b="1" dirty="0" lang="en-US" sz="1100" u="none">
                <a:solidFill>
                  <a:schemeClr val="bg1"/>
                </a:solidFill>
                <a:latin typeface="Zoho Puvi"/>
                <a:hlinkClick r:id="rId13" tooltip="ROI"/>
              </a:rPr>
              <a:t> </a:t>
            </a:r>
            <a:r>
              <a:rPr b="1" dirty="0" err="1" lang="en-US" sz="1100" u="none">
                <a:solidFill>
                  <a:schemeClr val="bg1"/>
                </a:solidFill>
                <a:latin typeface="Zoho Puvi"/>
                <a:hlinkClick r:id="rId14" tooltip="ROI"/>
              </a:rPr>
              <a:t>ROI</a:t>
            </a:r>
            <a:r>
              <a:rPr b="1" dirty="0" lang="en-US" sz="1100" u="none">
                <a:solidFill>
                  <a:schemeClr val="bg1"/>
                </a:solidFill>
                <a:latin typeface="Zoho Puvi"/>
              </a:rPr>
              <a:t> </a:t>
            </a:r>
            <a:endParaRPr b="1" dirty="0" lang="en-US" sz="1100" u="none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4" name="">
            <a:extLst>
              <a:ext uri="{521C4253-81A4-47C3-A002-350343F2F749}">
                <a16:creationId xmlns:a16="http://schemas.microsoft.com/office/drawing/2010/main" id="{D25ACF8C-B09C-492F-AB1A-5C974819C93D}"/>
              </a:ext>
            </a:extLst>
          </p:cNvPr>
          <p:cNvPicPr>
            <a:picLocks noChangeAspect="true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flipH="false" flipV="false" rot="0">
            <a:off x="967168" y="3324225"/>
            <a:ext cx="671092" cy="1114986"/>
          </a:xfrm>
          <a:prstGeom prst="rect">
            <a:avLst/>
          </a:prstGeom>
          <a:noFill/>
        </p:spPr>
      </p:pic>
    </p:spTree>
    <p:extLst>
      <p:ext uri="{87648FC7-8F1C-444C-9EE2-A66C370E18A5}">
        <p14:creationId xmlns:p14="http://schemas.microsoft.com/office/powerpoint/2010/main" val="1751263083636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ACBCBAF-92EC-4063-B771-43F7FE069216}">
                <a16:creationId xmlns:a16="http://schemas.microsoft.com/office/drawing/2010/main" id="{1C28708A-927E-47D6-BA66-CB3520A8B401}"/>
              </a:ext>
            </a:extLst>
          </p:cNvPr>
          <p:cNvSpPr/>
          <p:nvPr/>
        </p:nvSpPr>
        <p:spPr>
          <a:xfrm flipH="false" flipV="false" rot="0">
            <a:off x="-9525" y="-1085"/>
            <a:ext cx="9159507" cy="5170779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1F6C5677-6742-43C1-AC92-7F06633D38BB}">
                <a16:creationId xmlns:a16="http://schemas.microsoft.com/office/drawing/2010/main" id="{032DB8E5-FA31-4629-A28C-349857C6D68B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34045C5E-D9DE-407E-A9C3-3934FB1C5401}">
                <a16:creationId xmlns:a16="http://schemas.microsoft.com/office/drawing/2010/main" id="{51A21A22-CECD-4921-9844-64EDD06A9516}"/>
              </a:ext>
            </a:extLst>
          </p:cNvPr>
          <p:cNvPicPr>
            <a:picLocks noChangeAspect="true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false" flipV="false" rot="0">
            <a:off x="897883" y="611981"/>
            <a:ext cx="1757448" cy="373646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9D582B58-0B31-4635-A8E8-2B32E18E7EF0}">
                <a16:creationId xmlns:a16="http://schemas.microsoft.com/office/drawing/2010/main" id="{6650F58E-FB43-4C8F-BF5F-C0DB78C4255F}"/>
              </a:ext>
            </a:extLst>
          </p:cNvPr>
          <p:cNvSpPr txBox="1">
            <a:spLocks noGrp="true"/>
          </p:cNvSpPr>
          <p:nvPr>
            <p:custDataLst>
              <p:tags r:id="rId6"/>
            </p:custDataLst>
          </p:nvPr>
        </p:nvSpPr>
        <p:spPr>
          <a:xfrm rot="0">
            <a:off x="737673" y="1264195"/>
            <a:ext cx="3832326" cy="691685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4800">
                <a:solidFill>
                  <a:srgbClr val="f3d25c"/>
                </a:solidFill>
                <a:latin typeface="Zoho Puvi-heavy"/>
              </a:rPr>
              <a:t>Contact </a:t>
            </a:r>
            <a:r>
              <a:rPr b="1" dirty="0" i="0" lang="en-US" sz="4800">
                <a:solidFill>
                  <a:srgbClr val="f3d25c"/>
                </a:solidFill>
                <a:latin typeface="Zoho Puvi-heavy"/>
              </a:rPr>
              <a:t>us</a:t>
            </a:r>
            <a:endParaRPr b="1" dirty="0" i="0" lang="en-US" sz="4800">
              <a:solidFill>
                <a:srgbClr val="f3d25c"/>
              </a:solidFill>
              <a:latin typeface="Zoho Puvi-heavy"/>
            </a:endParaRPr>
          </a:p>
        </p:txBody>
      </p:sp>
      <p:sp>
        <p:nvSpPr>
          <p:cNvPr id="6" name="">
            <a:extLst>
              <a:ext uri="{EAF9F4E9-84BA-4AFA-BBF7-844774930573}">
                <a16:creationId xmlns:a16="http://schemas.microsoft.com/office/drawing/2010/main" id="{4307EE8F-159D-4C97-B85B-99A6A7306ADC}"/>
              </a:ext>
            </a:extLst>
          </p:cNvPr>
          <p:cNvSpPr txBox="1"/>
          <p:nvPr/>
        </p:nvSpPr>
        <p:spPr>
          <a:xfrm flipH="false" flipV="false" rot="0">
            <a:off x="4943475" y="1372733"/>
            <a:ext cx="2551928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+1-408-916-9890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7E5EEEFF-9502-411F-9D4B-C58699586677}">
                <a16:creationId xmlns:a16="http://schemas.microsoft.com/office/drawing/2010/main" id="{0FAC54EB-B66F-4106-815B-AA1D28FD5C4D}"/>
              </a:ext>
            </a:extLst>
          </p:cNvPr>
          <p:cNvSpPr txBox="1"/>
          <p:nvPr/>
        </p:nvSpPr>
        <p:spPr>
          <a:xfrm flipH="false" flipV="false" rot="0">
            <a:off x="4662106" y="992343"/>
            <a:ext cx="2668799" cy="24380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0" cap="none" dirty="0" lang="en-US" sz="1000">
                <a:solidFill>
                  <a:schemeClr val="bg1"/>
                </a:solidFill>
                <a:latin typeface="Zoho Puvi"/>
              </a:rPr>
              <a:t>For technical support</a:t>
            </a:r>
            <a:r>
              <a:rPr b="0" cap="none" dirty="0" lang="en-US" sz="1000">
                <a:solidFill>
                  <a:schemeClr val="bg1"/>
                </a:solidFill>
                <a:latin typeface="Zoho Puvi"/>
              </a:rPr>
              <a:t>:</a:t>
            </a:r>
            <a:endParaRPr b="0" cap="none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FE42E4D3-E404-4ED2-B0DB-FE43771C58D4}">
                <a16:creationId xmlns:a16="http://schemas.microsoft.com/office/drawing/2010/main" id="{77AAAAC6-5F14-46BF-A7D8-311BF3807573}"/>
              </a:ext>
            </a:extLst>
          </p:cNvPr>
          <p:cNvSpPr txBox="1"/>
          <p:nvPr/>
        </p:nvSpPr>
        <p:spPr>
          <a:xfrm flipH="false" flipV="false" rot="0">
            <a:off x="4943475" y="2194769"/>
            <a:ext cx="2668799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  <a:hlinkClick r:id="rId7"/>
              </a:rPr>
              <a:t>www.</a:t>
            </a:r>
            <a:r>
              <a:rPr b="1" dirty="0" err="1" lang="en-US" sz="1100">
                <a:solidFill>
                  <a:schemeClr val="bg1"/>
                </a:solidFill>
                <a:latin typeface="Zoho Puvi"/>
                <a:hlinkClick r:id="rId8"/>
              </a:rPr>
              <a:t>adselfserviceplus</a:t>
            </a:r>
            <a:r>
              <a:rPr b="1" dirty="0" lang="en-US" sz="1100">
                <a:solidFill>
                  <a:schemeClr val="bg1"/>
                </a:solidFill>
                <a:latin typeface="Zoho Puvi"/>
                <a:hlinkClick r:id="rId9"/>
              </a:rPr>
              <a:t>.com</a:t>
            </a:r>
            <a:endParaRPr b="1" dirty="0" lang="en-US" sz="1100">
              <a:solidFill>
                <a:schemeClr val="bg1"/>
              </a:solidFill>
              <a:latin typeface="Zoho Puvi"/>
              <a:hlinkClick r:id="rId10"/>
            </a:endParaRPr>
          </a:p>
        </p:txBody>
      </p:sp>
      <p:sp>
        <p:nvSpPr>
          <p:cNvPr id="9" name="">
            <a:extLst>
              <a:ext uri="{C2511581-6D41-4E1D-965A-5B60F7BF2218}">
                <a16:creationId xmlns:a16="http://schemas.microsoft.com/office/drawing/2010/main" id="{5FE4C2EE-D3CE-4919-A759-CA09B8556070}"/>
              </a:ext>
            </a:extLst>
          </p:cNvPr>
          <p:cNvSpPr txBox="1"/>
          <p:nvPr/>
        </p:nvSpPr>
        <p:spPr>
          <a:xfrm flipH="false" flipV="false" rot="0">
            <a:off x="4943475" y="1776936"/>
            <a:ext cx="2551928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1" dirty="0" lang="en-US" sz="1100">
                <a:solidFill>
                  <a:schemeClr val="bg1"/>
                </a:solidFill>
                <a:latin typeface="Zoho Puvi"/>
              </a:rPr>
              <a:t>support@</a:t>
            </a:r>
            <a:r>
              <a:rPr b="1" dirty="0" err="1" lang="en-US" sz="1100">
                <a:solidFill>
                  <a:schemeClr val="bg1"/>
                </a:solidFill>
                <a:latin typeface="Zoho Puvi"/>
              </a:rPr>
              <a:t>adselfserviceplus</a:t>
            </a:r>
            <a:r>
              <a:rPr b="1" dirty="0" lang="en-US" sz="1100">
                <a:solidFill>
                  <a:schemeClr val="bg1"/>
                </a:solidFill>
                <a:latin typeface="Zoho Puvi"/>
              </a:rPr>
              <a:t>.com</a:t>
            </a:r>
            <a:endParaRPr b="1" dirty="0" lang="en-US" sz="11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31E1E12B-F236-4A05-B2AE-A248602390A9}">
                <a16:creationId xmlns:a16="http://schemas.microsoft.com/office/drawing/2010/main" id="{0663A911-9AE6-4EF7-A6F4-4EE42DD2AC56}"/>
              </a:ext>
            </a:extLst>
          </p:cNvPr>
          <p:cNvSpPr txBox="1"/>
          <p:nvPr/>
        </p:nvSpPr>
        <p:spPr>
          <a:xfrm flipH="false" flipV="false" rot="0">
            <a:off x="4953000" y="3362325"/>
            <a:ext cx="2551928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ctr"/>
            <a:r>
              <a:rPr b="1" dirty="0" lang="en-US" sz="1100">
                <a:solidFill>
                  <a:schemeClr val="bg1"/>
                </a:solidFill>
                <a:latin typeface="Zoho Puvi"/>
                <a:hlinkClick r:id="rId11"/>
              </a:rPr>
              <a:t>Personalized web demo</a:t>
            </a:r>
            <a:endParaRPr b="1" dirty="0" lang="en-US" sz="1100">
              <a:solidFill>
                <a:schemeClr val="bg1"/>
              </a:solidFill>
              <a:latin typeface="Zoho Puvi"/>
              <a:hlinkClick r:id="rId12"/>
            </a:endParaRPr>
          </a:p>
        </p:txBody>
      </p:sp>
      <p:grpSp>
        <p:nvGrpSpPr>
          <p:cNvPr id="11" name="">
            <a:extLst>
              <a:ext uri="{B39E61D5-B31C-4618-94FE-273A71A36784}">
                <a16:creationId xmlns:a16="http://schemas.microsoft.com/office/drawing/2010/main" id="{B0080C43-0B34-42BF-A92E-FA53A2805B5D}"/>
              </a:ext>
            </a:extLst>
          </p:cNvPr>
          <p:cNvGrpSpPr>
            <a:grpSpLocks noChangeAspect="true"/>
          </p:cNvGrpSpPr>
          <p:nvPr>
            <p:custDataLst>
              <p:tags r:id="rId13"/>
            </p:custDataLst>
          </p:nvPr>
        </p:nvGrpSpPr>
        <p:grpSpPr>
          <a:xfrm flipH="false" flipV="false" rot="0">
            <a:off x="4788807" y="3963181"/>
            <a:ext cx="2849870" cy="430749"/>
            <a:chOff x="5314950" y="3292697"/>
            <a:chExt cx="2562491" cy="387315"/>
          </a:xfrm>
        </p:grpSpPr>
        <p:sp>
          <p:nvSpPr>
            <p:cNvPr id="12" name="">
              <a:extLst>
                <a:ext uri="{3A5DE94D-1BA2-43A4-A4F0-EDA456598D03}">
                  <a16:creationId xmlns:a16="http://schemas.microsoft.com/office/drawing/2010/main" id="{EE4C0452-66BD-4E77-8F18-54780501839C}"/>
                </a:ext>
              </a:extLst>
            </p:cNvPr>
            <p:cNvSpPr/>
            <p:nvPr/>
          </p:nvSpPr>
          <p:spPr>
            <a:xfrm flipH="false" flipV="false" rot="0">
              <a:off x="5314950" y="3292697"/>
              <a:ext cx="2562491" cy="3873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">
              <a:extLst>
                <a:ext uri="{A26BA00E-547B-4E53-AA5E-3DF5F469E94C}">
                  <a16:creationId xmlns:a16="http://schemas.microsoft.com/office/drawing/2010/main" id="{B08429F2-29F0-4E5B-83A7-3351D47ABB30}"/>
                </a:ext>
              </a:extLst>
            </p:cNvPr>
            <p:cNvSpPr txBox="1"/>
            <p:nvPr/>
          </p:nvSpPr>
          <p:spPr>
            <a:xfrm flipH="false" flipV="false" rot="0">
              <a:off x="5334000" y="3340322"/>
              <a:ext cx="2522944" cy="266485"/>
            </a:xfrm>
            <a:prstGeom prst="rect">
              <a:avLst/>
            </a:prstGeom>
          </p:spPr>
          <p:txBody>
            <a:bodyPr anchor="t" bIns="47625" lIns="95250" rIns="95250" rtlCol="0" tIns="47625" vert="horz">
              <a:spAutoFit/>
            </a:bodyPr>
            <a:lstStyle/>
            <a:p>
              <a:pPr algn="ctr" indent="0" marL="0">
                <a:lnSpc>
                  <a:spcPct val="120000"/>
                </a:lnSpc>
                <a:buNone/>
                <a:defRPr dirty="0" lang="en-US" sz="1400"/>
              </a:pPr>
              <a:r>
                <a:rPr b="1" dirty="0" lang="en-US" sz="1100">
                  <a:solidFill>
                    <a:schemeClr val="bg1"/>
                  </a:solidFill>
                  <a:latin typeface="Zoho Puvi"/>
                  <a:hlinkClick r:id="rId14"/>
                </a:rPr>
                <a:t>Download </a:t>
              </a:r>
              <a:r>
                <a:rPr b="1" dirty="0" err="1" lang="en-US" sz="1100">
                  <a:solidFill>
                    <a:schemeClr val="bg1"/>
                  </a:solidFill>
                  <a:latin typeface="Zoho Puvi"/>
                  <a:hlinkClick r:id="rId15"/>
                </a:rPr>
                <a:t>ADSelfService</a:t>
              </a:r>
              <a:r>
                <a:rPr b="1" dirty="0" lang="en-US" sz="1100">
                  <a:solidFill>
                    <a:schemeClr val="bg1"/>
                  </a:solidFill>
                  <a:latin typeface="Zoho Puvi"/>
                  <a:hlinkClick r:id="rId16"/>
                </a:rPr>
                <a:t> Plus now</a:t>
              </a:r>
              <a:endParaRPr b="1" dirty="0" lang="en-US" sz="1100">
                <a:solidFill>
                  <a:schemeClr val="bg1"/>
                </a:solidFill>
                <a:latin typeface="Zoho Puvi"/>
                <a:hlinkClick r:id="rId17"/>
              </a:endParaRPr>
            </a:p>
          </p:txBody>
        </p:sp>
      </p:grpSp>
      <p:sp>
        <p:nvSpPr>
          <p:cNvPr id="14" name="">
            <a:extLst>
              <a:ext uri="{BBA4D6A3-AEC6-4416-98DC-1AAABBF7D81C}">
                <a16:creationId xmlns:a16="http://schemas.microsoft.com/office/drawing/2010/main" id="{E3B7BF4B-B620-4CB6-B467-0E9AAC81ED81}"/>
              </a:ext>
            </a:extLst>
          </p:cNvPr>
          <p:cNvSpPr/>
          <p:nvPr/>
        </p:nvSpPr>
        <p:spPr>
          <a:xfrm flipH="false" flipV="false" rot="0">
            <a:off x="0" y="5074339"/>
            <a:ext cx="9159507" cy="96440"/>
          </a:xfrm>
          <a:prstGeom prst="rect">
            <a:avLst/>
          </a:prstGeom>
          <a:solidFill>
            <a:srgbClr val="f3d25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">
            <a:extLst>
              <a:ext uri="{4E5D7688-F1EE-456A-94F9-FD8D421F55D2}">
                <a16:creationId xmlns:a16="http://schemas.microsoft.com/office/drawing/2010/main" id="{BA531AA2-6B38-4347-A508-276666DAD54B}"/>
              </a:ext>
            </a:extLst>
          </p:cNvPr>
          <p:cNvSpPr txBox="1"/>
          <p:nvPr/>
        </p:nvSpPr>
        <p:spPr>
          <a:xfrm flipH="false" flipV="false" rot="0">
            <a:off x="4943475" y="2617621"/>
            <a:ext cx="2421188" cy="259041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 algn="l"/>
            <a:r>
              <a:rPr b="1" dirty="0" lang="en-US" sz="1100" u="none">
                <a:solidFill>
                  <a:schemeClr val="bg1"/>
                </a:solidFill>
                <a:latin typeface="Zoho Puvi"/>
                <a:hlinkClick r:id="rId18"/>
              </a:rPr>
              <a:t>Chat live with our support team</a:t>
            </a:r>
            <a:endParaRPr b="1" dirty="0" lang="en-US" sz="1100" u="none">
              <a:solidFill>
                <a:schemeClr val="bg1"/>
              </a:solidFill>
              <a:latin typeface="Zoho Puvi"/>
              <a:hlinkClick r:id="rId19"/>
            </a:endParaRPr>
          </a:p>
        </p:txBody>
      </p:sp>
      <p:pic>
        <p:nvPicPr>
          <p:cNvPr id="16" name="">
            <a:extLst>
              <a:ext uri="{82397D90-32C0-4701-99D3-AAC149F966FF}">
                <a16:creationId xmlns:a16="http://schemas.microsoft.com/office/drawing/2010/main" id="{2EFF3380-BC1E-4C2B-9FEF-A3EF8681EED1}"/>
              </a:ext>
            </a:extLst>
          </p:cNvPr>
          <p:cNvPicPr>
            <a:picLocks noChangeAspect="true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 flipH="true" flipV="false" rot="0">
            <a:off x="745931" y="2531240"/>
            <a:ext cx="2617440" cy="2549385"/>
          </a:xfrm>
          <a:prstGeom prst="rect">
            <a:avLst/>
          </a:prstGeom>
          <a:noFill/>
        </p:spPr>
      </p:pic>
      <p:sp>
        <p:nvSpPr>
          <p:cNvPr id="17" name="">
            <a:extLst>
              <a:ext uri="{0B9F5F6E-5E86-4E38-9DF2-450982A4FCF9}">
                <a16:creationId xmlns:a16="http://schemas.microsoft.com/office/drawing/2010/main" id="{991BA016-68B6-431C-988D-B59645CE8485}"/>
              </a:ext>
            </a:extLst>
          </p:cNvPr>
          <p:cNvSpPr/>
          <p:nvPr/>
        </p:nvSpPr>
        <p:spPr>
          <a:xfrm flipH="false" flipV="false" rot="0">
            <a:off x="4800600" y="3276600"/>
            <a:ext cx="2850194" cy="431854"/>
          </a:xfrm>
          <a:prstGeom prst="rect">
            <a:avLst/>
          </a:prstGeom>
          <a:noFill/>
          <a:ln cap="flat" w="9525">
            <a:solidFill>
              <a:schemeClr val="bg1">
                <a:alpha val="5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8" name="">
            <a:extLst>
              <a:ext uri="{3E44C1AE-A9DB-417D-9B19-638F5A9A9BB4}">
                <a16:creationId xmlns:a16="http://schemas.microsoft.com/office/drawing/2010/main" id="{B320A041-63B2-4935-B80C-5EAE88A6253D}"/>
              </a:ext>
            </a:extLst>
          </p:cNvPr>
          <p:cNvPicPr>
            <a:picLocks noChangeAspect="true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 flipH="false" flipV="false" rot="0">
            <a:off x="4762500" y="1457820"/>
            <a:ext cx="143655" cy="143655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BC5D5A6F-0B7D-49E4-ACF6-0170E39B638C}">
                <a16:creationId xmlns:a16="http://schemas.microsoft.com/office/drawing/2010/main" id="{046E76EB-80E3-4281-A191-AA20BF54F776}"/>
              </a:ext>
            </a:extLst>
          </p:cNvPr>
          <p:cNvPicPr>
            <a:picLocks noChangeAspect="true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 flipH="false" flipV="false" rot="0">
            <a:off x="4762500" y="1881616"/>
            <a:ext cx="153314" cy="118271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282C1225-B005-4901-B509-E9E3634A5D0E}">
                <a16:creationId xmlns:a16="http://schemas.microsoft.com/office/drawing/2010/main" id="{7366F51B-C8F5-4381-829F-AC5C87615079}"/>
              </a:ext>
            </a:extLst>
          </p:cNvPr>
          <p:cNvPicPr>
            <a:picLocks noChangeAspect="true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 flipH="false" flipV="false" rot="0">
            <a:off x="4752975" y="2248261"/>
            <a:ext cx="170668" cy="170668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26E98872-E599-40F9-85BB-9D0052844281}">
                <a16:creationId xmlns:a16="http://schemas.microsoft.com/office/drawing/2010/main" id="{0F9A4F9C-DBBB-4E05-BD44-755B39250626}"/>
              </a:ext>
            </a:extLst>
          </p:cNvPr>
          <p:cNvPicPr>
            <a:picLocks noChangeAspect="true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 flipH="false" flipV="false" rot="0">
            <a:off x="4762500" y="2684716"/>
            <a:ext cx="147466" cy="147466"/>
          </a:xfrm>
          <a:prstGeom prst="rect">
            <a:avLst/>
          </a:prstGeom>
          <a:noFill/>
        </p:spPr>
      </p:pic>
    </p:spTree>
    <p:extLst>
      <p:ext uri="{1689AD51-B206-4123-A1EB-670D7CF89667}">
        <p14:creationId xmlns:p14="http://schemas.microsoft.com/office/powerpoint/2010/main" val="175126308364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">
            <a:extLst>
              <a:ext uri="{A5CA833F-BFD9-4F3E-8EBD-FA9F93AFAE34}">
                <a16:creationId xmlns:a16="http://schemas.microsoft.com/office/drawing/2010/main" id="{CBCE93E4-ED9C-411E-980C-17B9FC07268A}"/>
              </a:ext>
            </a:extLst>
          </p:cNvPr>
          <p:cNvSpPr txBox="1">
            <a:spLocks noGrp="true"/>
          </p:cNvSpPr>
          <p:nvPr/>
        </p:nvSpPr>
        <p:spPr>
          <a:xfrm rot="0">
            <a:off x="382219" y="429748"/>
            <a:ext cx="8082553" cy="457104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dirty="0" i="0" lang="en-US" sz="2400">
                <a:solidFill>
                  <a:schemeClr val="tx1"/>
                </a:solidFill>
                <a:latin typeface="Zoho Puvi-demi_bold"/>
              </a:rPr>
              <a:t>Are your u</a:t>
            </a:r>
            <a:r>
              <a:rPr dirty="0" i="0" lang="en-US" sz="2400">
                <a:solidFill>
                  <a:schemeClr val="tx1"/>
                </a:solidFill>
                <a:latin typeface="Zoho Puvi-demi_bold"/>
              </a:rPr>
              <a:t>sers constantly creating weak passwords</a:t>
            </a:r>
            <a:endParaRPr dirty="0" i="0" lang="en-US" sz="2400">
              <a:solidFill>
                <a:schemeClr val="tx1"/>
              </a:solidFill>
              <a:latin typeface="Zoho Puvi-demi_bold"/>
            </a:endParaRPr>
          </a:p>
        </p:txBody>
      </p:sp>
      <p:sp>
        <p:nvSpPr>
          <p:cNvPr id="3" name="">
            <a:extLst>
              <a:ext uri="{C8AE3F05-CD06-4A3B-B5D2-E4508A13EC84}">
                <a16:creationId xmlns:a16="http://schemas.microsoft.com/office/drawing/2010/main" id="{E33924AE-3A48-4CE8-8B08-66FB6A6FA962}"/>
              </a:ext>
            </a:extLst>
          </p:cNvPr>
          <p:cNvSpPr/>
          <p:nvPr/>
        </p:nvSpPr>
        <p:spPr>
          <a:xfrm flipH="false" flipV="false" rot="0">
            <a:off x="474725" y="2806036"/>
            <a:ext cx="8143418" cy="2424760"/>
          </a:xfrm>
          <a:prstGeom prst="roundRect">
            <a:avLst>
              <a:gd fmla="val 2904" name="adj"/>
            </a:avLst>
          </a:prstGeom>
          <a:solidFill>
            <a:srgbClr val="0d26b8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ABA52131-2E23-4142-AAD9-64F466E5DB31}">
                <a16:creationId xmlns:a16="http://schemas.microsoft.com/office/drawing/2010/main" id="{8924D805-AF42-4643-8C60-E04EE39EF5A1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0000"/>
          </a:blip>
          <a:srcRect b="2080" l="310" r="0" t="48260"/>
          <a:stretch>
            <a:fillRect/>
          </a:stretch>
        </p:blipFill>
        <p:spPr>
          <a:xfrm flipH="false" flipV="false" rot="0">
            <a:off x="488613" y="2800292"/>
            <a:ext cx="6491887" cy="1916706"/>
          </a:xfrm>
          <a:prstGeom prst="rect">
            <a:avLst/>
          </a:prstGeom>
          <a:noFill/>
        </p:spPr>
      </p:pic>
      <p:sp>
        <p:nvSpPr>
          <p:cNvPr id="5" name="">
            <a:extLst>
              <a:ext uri="{C798E293-321E-431E-84B2-3C3636EE3323}">
                <a16:creationId xmlns:a16="http://schemas.microsoft.com/office/drawing/2010/main" id="{AF724270-F481-4A70-8469-86EE1C2C5F4E}"/>
              </a:ext>
            </a:extLst>
          </p:cNvPr>
          <p:cNvSpPr txBox="1"/>
          <p:nvPr/>
        </p:nvSpPr>
        <p:spPr>
          <a:xfrm flipH="false" flipV="false" rot="0">
            <a:off x="838685" y="3302660"/>
            <a:ext cx="3192856" cy="100942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defRPr dirty="0" lang="en-US" sz="1400"/>
            </a:pPr>
            <a:r>
              <a:rPr b="1" dirty="0" lang="en-US" sz="2000">
                <a:solidFill>
                  <a:srgbClr val="f3d25c"/>
                </a:solidFill>
                <a:latin typeface="Zoho Puvi"/>
              </a:rPr>
              <a:t>Are Active Directory</a:t>
            </a:r>
            <a:r>
              <a:rPr b="1" dirty="0" lang="en-US" sz="2000">
                <a:solidFill>
                  <a:srgbClr val="f3d25c"/>
                </a:solidFill>
                <a:latin typeface="Zoho Puvi"/>
              </a:rPr>
              <a:t> password policies strong enough?</a:t>
            </a:r>
            <a:endParaRPr b="1" dirty="0" lang="en-US" sz="20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id="6" name="">
            <a:extLst>
              <a:ext uri="{0CECB31A-011E-4DA0-8B5C-0D270DEFC373}">
                <a16:creationId xmlns:a16="http://schemas.microsoft.com/office/drawing/2010/main" id="{57ABAA1D-610C-4BE3-B2D1-5D0D1F57F46E}"/>
              </a:ext>
            </a:extLst>
          </p:cNvPr>
          <p:cNvSpPr txBox="1"/>
          <p:nvPr/>
        </p:nvSpPr>
        <p:spPr>
          <a:xfrm flipH="false" flipV="false" rot="0">
            <a:off x="4432649" y="3309928"/>
            <a:ext cx="3916851" cy="1314145"/>
          </a:xfrm>
          <a:prstGeom prst="rect">
            <a:avLst/>
          </a:prstGeom>
        </p:spPr>
        <p:txBody>
          <a:bodyPr anchor="ctr" bIns="47625" lIns="95250" rIns="95250" rtlCol="0" tIns="47625" vert="horz">
            <a:spAutoFit/>
          </a:bodyPr>
          <a:lstStyle/>
          <a:p>
            <a:pPr algn="l" indent="0" marL="0">
              <a:lnSpc>
                <a:spcPct val="200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-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B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 tailored for specific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OUs</a:t>
            </a:r>
          </a:p>
          <a:p>
            <a:pPr algn="l" indent="0" marL="0">
              <a:lnSpc>
                <a:spcPct val="200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- Restrict character repetition, dictionary words, and patterns</a:t>
            </a:r>
          </a:p>
          <a:p>
            <a:pPr algn="l" indent="0" marL="0">
              <a:lnSpc>
                <a:spcPct val="200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- Defend against today's sophisticated password attacks</a:t>
            </a:r>
          </a:p>
          <a:p>
            <a:pPr algn="l" indent="0" marL="0">
              <a:lnSpc>
                <a:spcPct val="200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- Make passwords comply with regulatory standards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2B3DD40F-EDEB-4879-A09A-4E8338304469}">
                <a16:creationId xmlns:a16="http://schemas.microsoft.com/office/drawing/2010/main" id="{80E325AF-47DD-4E04-8113-753292C5E49A}"/>
              </a:ext>
            </a:extLst>
          </p:cNvPr>
          <p:cNvSpPr txBox="1">
            <a:spLocks noGrp="true"/>
          </p:cNvSpPr>
          <p:nvPr/>
        </p:nvSpPr>
        <p:spPr>
          <a:xfrm rot="0">
            <a:off x="382219" y="913671"/>
            <a:ext cx="7556696" cy="36569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Zoho Puvi"/>
              </a:rPr>
              <a:t>and putting your company at risk?</a:t>
            </a:r>
            <a:endParaRPr b="0" dirty="0" i="0" lang="en-US" sz="1800">
              <a:solidFill>
                <a:schemeClr val="tx1">
                  <a:lumMod val="50000"/>
                  <a:lumOff val="50000"/>
                </a:schemeClr>
              </a:solidFill>
              <a:latin typeface="Zoho Puvi"/>
            </a:endParaRPr>
          </a:p>
        </p:txBody>
      </p:sp>
      <p:sp>
        <p:nvSpPr>
          <p:cNvPr hidden="false" id="8" name="">
            <a:extLst>
              <a:ext uri="{5362089A-EA9D-4E48-BBB1-7618AB7410C6}">
                <a16:creationId xmlns:a16="http://schemas.microsoft.com/office/drawing/2010/main" id="{BF7E62B0-F37A-48CA-AD76-1E32C8F77250}"/>
              </a:ext>
            </a:extLst>
          </p:cNvPr>
          <p:cNvSpPr txBox="1">
            <a:spLocks noGrp="true"/>
          </p:cNvSpPr>
          <p:nvPr/>
        </p:nvSpPr>
        <p:spPr>
          <a:xfrm rot="0">
            <a:off x="835037" y="4348267"/>
            <a:ext cx="3853815" cy="274272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Active Directory password policies cannot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:</a:t>
            </a:r>
            <a:endParaRPr b="0" dirty="0" i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6CEC6DD1-E7E2-4D40-9C7C-B078E0932EAA}">
                <a16:creationId xmlns:a16="http://schemas.microsoft.com/office/drawing/2010/main" id="{77FF9A4A-A991-415D-B89F-448FF6FC82B0}"/>
              </a:ext>
            </a:extLst>
          </p:cNvPr>
          <p:cNvSpPr/>
          <p:nvPr/>
        </p:nvSpPr>
        <p:spPr>
          <a:xfrm flipH="false" flipV="false" rot="0">
            <a:off x="476250" y="1543050"/>
            <a:ext cx="8130635" cy="973674"/>
          </a:xfrm>
          <a:prstGeom prst="roundRect">
            <a:avLst>
              <a:gd fmla="val 2876" name="adj"/>
            </a:avLst>
          </a:prstGeom>
          <a:solidFill>
            <a:srgbClr val="f3d25c">
              <a:alpha val="19999"/>
            </a:srgbClr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10" name="">
            <a:extLst>
              <a:ext uri="{D4DC5EA2-48F9-4968-AE1F-8B7D8BA19130}">
                <a16:creationId xmlns:a16="http://schemas.microsoft.com/office/drawing/2010/main" id="{260A17FD-4436-4A19-91C1-4943E89B7FC3}"/>
              </a:ext>
            </a:extLst>
          </p:cNvPr>
          <p:cNvSpPr txBox="1">
            <a:spLocks noGrp="true"/>
          </p:cNvSpPr>
          <p:nvPr/>
        </p:nvSpPr>
        <p:spPr>
          <a:xfrm rot="0">
            <a:off x="2291295" y="1733550"/>
            <a:ext cx="5267839" cy="583634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dirty="0" i="0" lang="en-US" sz="1800">
                <a:solidFill>
                  <a:schemeClr val="tx1"/>
                </a:solidFill>
                <a:latin typeface="Zoho Puvi-demi_bold"/>
              </a:rPr>
              <a:t>Strong passwords can only be</a:t>
            </a:r>
            <a:r>
              <a:rPr dirty="0" i="0" lang="en-US" sz="1800">
                <a:solidFill>
                  <a:schemeClr val="tx1"/>
                </a:solidFill>
                <a:latin typeface="Zoho Puvi-demi_bold"/>
              </a:rPr>
              <a:t> </a:t>
            </a:r>
            <a:r>
              <a:rPr dirty="0" i="0" lang="en-US" sz="1800">
                <a:solidFill>
                  <a:schemeClr val="tx1"/>
                </a:solidFill>
                <a:latin typeface="Zoho Puvi-demi_bold"/>
              </a:rPr>
              <a:t>achieved with </a:t>
            </a:r>
          </a:p>
          <a:p>
            <a:pPr algn="l" lvl="0" marL="0" rtl="false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dirty="0" i="0" lang="en-US" sz="1800">
                <a:solidFill>
                  <a:schemeClr val="tx1"/>
                </a:solidFill>
                <a:latin typeface="Zoho Puvi-demi_bold"/>
              </a:rPr>
              <a:t>strong password policies!</a:t>
            </a:r>
            <a:endParaRPr dirty="0" i="0" lang="en-US" sz="1800">
              <a:solidFill>
                <a:schemeClr val="tx1"/>
              </a:solidFill>
              <a:latin typeface="Zoho Puvi-demi_bold"/>
            </a:endParaRPr>
          </a:p>
        </p:txBody>
      </p:sp>
      <p:pic>
        <p:nvPicPr>
          <p:cNvPr id="11" name="">
            <a:extLst>
              <a:ext uri="{BE46FFF4-0499-48D6-819E-7B996DDAEA83}">
                <a16:creationId xmlns:a16="http://schemas.microsoft.com/office/drawing/2010/main" id="{3B4E8CEA-A364-425C-A16D-3E2E8CF515E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678008" y="1446104"/>
            <a:ext cx="1380801" cy="1162735"/>
          </a:xfrm>
          <a:prstGeom prst="rect">
            <a:avLst/>
          </a:prstGeom>
          <a:noFill/>
        </p:spPr>
      </p:pic>
    </p:spTree>
    <p:extLst>
      <p:ext uri="{0F984FA1-650F-43DE-B345-BD22DB3D0BD0}">
        <p14:creationId xmlns:p14="http://schemas.microsoft.com/office/powerpoint/2010/main" val="175126308359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CD89CC4-EFF9-42C0-875A-637FE1B488A5}">
                <a16:creationId xmlns:a16="http://schemas.microsoft.com/office/drawing/2010/main" id="{FD165392-C205-4B67-831A-F3CECBE74DA1}"/>
              </a:ext>
            </a:extLst>
          </p:cNvPr>
          <p:cNvSpPr/>
          <p:nvPr/>
        </p:nvSpPr>
        <p:spPr>
          <a:xfrm flipH="false" flipV="false" rot="0">
            <a:off x="0" y="-2170"/>
            <a:ext cx="9153097" cy="5177609"/>
          </a:xfrm>
          <a:prstGeom prst="rect">
            <a:avLst/>
          </a:prstGeom>
          <a:solidFill>
            <a:srgbClr val="0d26b8"/>
          </a:solidFill>
          <a:ln cap="flat" w="23813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FFFFD8EE-8C2D-4057-80F2-AE90532C1699}">
                <a16:creationId xmlns:a16="http://schemas.microsoft.com/office/drawing/2010/main" id="{BE47426B-C0B9-4B83-8315-DF4BE4C95245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9166546" cy="5178191"/>
          </a:xfrm>
          <a:prstGeom prst="rect">
            <a:avLst/>
          </a:prstGeom>
          <a:noFill/>
        </p:spPr>
      </p:pic>
      <p:sp>
        <p:nvSpPr>
          <p:cNvPr id="4" name="">
            <a:extLst>
              <a:ext uri="{68BEA8F9-D581-4DB0-BD35-10C39045A5A2}">
                <a16:creationId xmlns:a16="http://schemas.microsoft.com/office/drawing/2010/main" id="{4801EBA3-5256-41A9-86EF-C53753B084EF}"/>
              </a:ext>
            </a:extLst>
          </p:cNvPr>
          <p:cNvSpPr/>
          <p:nvPr/>
        </p:nvSpPr>
        <p:spPr>
          <a:xfrm flipH="false" flipV="false" rot="0">
            <a:off x="3060173" y="847725"/>
            <a:ext cx="5528758" cy="3097654"/>
          </a:xfrm>
          <a:prstGeom prst="roundRect">
            <a:avLst>
              <a:gd fmla="val 3282" name="adj"/>
            </a:avLst>
          </a:prstGeom>
          <a:solidFill>
            <a:srgbClr val="0011a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>
                <a:solidFill>
                  <a:srgbClr val="f3d25c"/>
                </a:solidFill>
              </a:rPr>
              <a:t/>
            </a:r>
            <a:endParaRPr dirty="0" lang="en-US">
              <a:solidFill>
                <a:srgbClr val="f3d25c"/>
              </a:solidFill>
            </a:endParaRPr>
          </a:p>
        </p:txBody>
      </p:sp>
      <p:sp>
        <p:nvSpPr>
          <p:cNvPr id="5" name="">
            <a:extLst>
              <a:ext uri="{5A546245-A711-41C5-9847-0B3F96A2D65F}">
                <a16:creationId xmlns:a16="http://schemas.microsoft.com/office/drawing/2010/main" id="{338A167F-C563-48DF-A1F3-9B073F9E2D50}"/>
              </a:ext>
            </a:extLst>
          </p:cNvPr>
          <p:cNvSpPr txBox="1"/>
          <p:nvPr/>
        </p:nvSpPr>
        <p:spPr>
          <a:xfrm flipH="false" flipV="false" rot="0">
            <a:off x="3462403" y="1371427"/>
            <a:ext cx="4592764" cy="607180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>
              <a:lnSpc>
                <a:spcPct val="104000"/>
              </a:lnSpc>
              <a:defRPr dirty="0" lang="en-US" sz="1400"/>
            </a:pPr>
            <a:r>
              <a:rPr b="1" dirty="0" err="1" lang="en-US" sz="3200">
                <a:solidFill>
                  <a:srgbClr val="f3d25c"/>
                </a:solidFill>
                <a:latin typeface="Zoho Puvi-heavy"/>
              </a:rPr>
              <a:t>ADSelfService</a:t>
            </a:r>
            <a:r>
              <a:rPr b="1" dirty="0" lang="en-US" sz="3200">
                <a:solidFill>
                  <a:srgbClr val="f3d25c"/>
                </a:solidFill>
                <a:latin typeface="Zoho Puvi-heavy"/>
              </a:rPr>
              <a:t> </a:t>
            </a:r>
            <a:r>
              <a:rPr b="1" dirty="0" lang="en-US" sz="3200">
                <a:solidFill>
                  <a:srgbClr val="f3d25c"/>
                </a:solidFill>
                <a:latin typeface="Zoho Puvi-heavy"/>
              </a:rPr>
              <a:t>Plus</a:t>
            </a:r>
            <a:r>
              <a:rPr b="0" dirty="0" lang="en-US" sz="3200">
                <a:solidFill>
                  <a:srgbClr val="f3d25c"/>
                </a:solidFill>
                <a:latin typeface="Zoho Puvi"/>
              </a:rPr>
              <a:t> </a:t>
            </a:r>
            <a:endParaRPr b="0" dirty="0" lang="en-US" sz="3200">
              <a:solidFill>
                <a:srgbClr val="f3d25c"/>
              </a:solidFill>
              <a:latin typeface="Zoho Puvi"/>
            </a:endParaRPr>
          </a:p>
        </p:txBody>
      </p:sp>
      <p:sp>
        <p:nvSpPr>
          <p:cNvPr hidden="false" id="6" name="">
            <a:extLst>
              <a:ext uri="{78F509EE-D2F0-4860-BF30-CB627F6C2B8A}">
                <a16:creationId xmlns:a16="http://schemas.microsoft.com/office/drawing/2010/main" id="{27E5D4EF-0303-443C-A9A2-371D06169B7B}"/>
              </a:ext>
            </a:extLst>
          </p:cNvPr>
          <p:cNvSpPr txBox="1">
            <a:spLocks noGrp="true"/>
          </p:cNvSpPr>
          <p:nvPr/>
        </p:nvSpPr>
        <p:spPr>
          <a:xfrm rot="0">
            <a:off x="3491627" y="1862775"/>
            <a:ext cx="4505115" cy="54776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29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lang="en-US" sz="2400">
                <a:solidFill>
                  <a:schemeClr val="bg1"/>
                </a:solidFill>
                <a:latin typeface="Zoho Puvi"/>
              </a:rPr>
              <a:t>is the answer!</a:t>
            </a:r>
            <a:endParaRPr b="0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hidden="false" id="7" name="">
            <a:extLst>
              <a:ext uri="{947B0EFC-6CA0-45AF-B383-AAC6E3966C17}">
                <a16:creationId xmlns:a16="http://schemas.microsoft.com/office/drawing/2010/main" id="{FFCDFF80-2163-4E23-8592-EA2082A7391F}"/>
              </a:ext>
            </a:extLst>
          </p:cNvPr>
          <p:cNvSpPr txBox="1">
            <a:spLocks noGrp="true"/>
          </p:cNvSpPr>
          <p:nvPr/>
        </p:nvSpPr>
        <p:spPr>
          <a:xfrm rot="0">
            <a:off x="3484321" y="2278151"/>
            <a:ext cx="4096730" cy="99531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Implement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strong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sophisticated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password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policies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with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ADSelfService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Plus'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i="0" lang="en-US" sz="1200">
                <a:solidFill>
                  <a:schemeClr val="bg1"/>
                </a:solidFill>
                <a:latin typeface="Zoho Puvi"/>
              </a:rPr>
              <a:t>Password</a:t>
            </a:r>
            <a:r>
              <a:rPr b="1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i="0" lang="en-US" sz="1200">
                <a:solidFill>
                  <a:schemeClr val="bg1"/>
                </a:solidFill>
                <a:latin typeface="Zoho Puvi"/>
              </a:rPr>
              <a:t>Policy</a:t>
            </a:r>
            <a:r>
              <a:rPr b="1" dirty="0" err="1" i="0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i="0" lang="en-US" sz="1200">
                <a:solidFill>
                  <a:schemeClr val="bg1"/>
                </a:solidFill>
                <a:latin typeface="Zoho Puvi"/>
              </a:rPr>
              <a:t>Enhancer</a:t>
            </a:r>
            <a:r>
              <a:rPr b="1" dirty="0" err="1" i="0" lang="en-US" sz="1200">
                <a:solidFill>
                  <a:schemeClr val="bg1"/>
                </a:solidFill>
                <a:latin typeface="Zoho Puvi"/>
              </a:rPr>
              <a:t>.</a:t>
            </a:r>
            <a:endParaRPr b="1" dirty="0" err="1" i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3A44BE8F-216D-4103-9449-463DE3A31A88}">
                <a16:creationId xmlns:a16="http://schemas.microsoft.com/office/drawing/2010/main" id="{062A80BB-543E-41DB-A4A5-D150D5B7FC5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718526" y="847725"/>
            <a:ext cx="636698" cy="978274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2E648BD7-65F7-4378-9888-C57A4C8B1D39}">
                <a16:creationId xmlns:a16="http://schemas.microsoft.com/office/drawing/2010/main" id="{0911183E-0A41-41E0-B62A-C588620B453B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39000"/>
          </a:blip>
          <a:srcRect b="0" l="0" r="-6660" t="16440"/>
          <a:stretch>
            <a:fillRect/>
          </a:stretch>
        </p:blipFill>
        <p:spPr>
          <a:xfrm flipH="false" flipV="false" rot="0">
            <a:off x="0" y="4087796"/>
            <a:ext cx="9752107" cy="2979429"/>
          </a:xfrm>
          <a:prstGeom prst="rect">
            <a:avLst/>
          </a:prstGeom>
          <a:noFill/>
        </p:spPr>
      </p:pic>
      <p:pic>
        <p:nvPicPr>
          <p:cNvPr id="10" name="">
            <a:extLst>
              <a:ext uri="{F054DFED-95BB-44E8-B1A9-A1959CD77E3C}">
                <a16:creationId xmlns:a16="http://schemas.microsoft.com/office/drawing/2010/main" id="{70E3B43C-4052-483D-BB5F-8FDC967F1E91}"/>
              </a:ext>
            </a:extLst>
          </p:cNvPr>
          <p:cNvPicPr>
            <a:picLocks noChangeAspect="true"/>
          </p:cNvPicPr>
          <p:nvPr/>
        </p:nvPicPr>
        <p:blipFill>
          <a:blip r:embed="rId5"/>
          <a:srcRect b="23260" l="0" r="0" t="0"/>
          <a:stretch>
            <a:fillRect/>
          </a:stretch>
        </p:blipFill>
        <p:spPr>
          <a:xfrm flipH="false" flipV="false" rot="0">
            <a:off x="460124" y="1590675"/>
            <a:ext cx="2891714" cy="3589683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76F44775-F6F3-4DA6-8BCA-58F7C35B02D8}">
                <a16:creationId xmlns:a16="http://schemas.microsoft.com/office/drawing/2010/main" id="{577C6284-7AFD-4B29-81B2-5BB2D56EAECF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</p:spTree>
    <p:extLst>
      <p:ext uri="{4E6057AB-4AA6-49B4-BCF9-4ECCA25D176B}">
        <p14:creationId xmlns:p14="http://schemas.microsoft.com/office/powerpoint/2010/main" val="1751263083598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79496E08-3CDB-44C3-8720-47164912660D}">
                <a16:creationId xmlns:a16="http://schemas.microsoft.com/office/drawing/2010/main" id="{1D661B46-F8EF-456C-85CB-0DBE9555494F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CDC77A23-9946-4C29-B131-C0CF0494E70E}">
                <a16:creationId xmlns:a16="http://schemas.microsoft.com/office/drawing/2010/main" id="{C0B459CA-D794-4B08-B526-F1E4D9A27E7B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Text Box 3">
            <a:extLst>
              <a:ext uri="{5FECFC6A-C82F-4436-ADEC-39E075CA9B2E}">
                <a16:creationId xmlns:a16="http://schemas.microsoft.com/office/drawing/2010/main" id="{333F4003-E79C-4511-B9E6-AFB27B75A268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381000" y="476250"/>
            <a:ext cx="6060700" cy="822769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With </a:t>
            </a:r>
            <a:r>
              <a:rPr b="1" dirty="0" err="1" i="0" lang="en-US" sz="2400">
                <a:solidFill>
                  <a:srgbClr val="f3d25c"/>
                </a:solidFill>
                <a:latin typeface="Zoho Puvi"/>
              </a:rPr>
              <a:t>ADSelfService</a:t>
            </a:r>
            <a:r>
              <a:rPr b="1" dirty="0" i="0" lang="en-US" sz="2400">
                <a:solidFill>
                  <a:srgbClr val="f3d25c"/>
                </a:solidFill>
                <a:latin typeface="Zoho Puvi"/>
              </a:rPr>
              <a:t> Plus' Password policy enhancer, you can:</a:t>
            </a:r>
            <a:endParaRPr b="1" dirty="0" i="0" lang="en-US" sz="24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5239DF78-03F4-4DB5-BC82-37441394E06B}">
                <a16:creationId xmlns:a16="http://schemas.microsoft.com/office/drawing/2010/main" id="{547EE303-81DB-4579-8639-996822EA6C9B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B6B22ABE-63B4-4741-A2D4-764FE09C1BF3}">
                <a16:creationId xmlns:a16="http://schemas.microsoft.com/office/drawing/2010/main" id="{D99BEF04-66CD-4E9F-BFD2-248EC3A78D00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>
            <a:alphaModFix amt="39000"/>
          </a:blip>
          <a:srcRect b="0" l="60860" r="-6660" t="16440"/>
          <a:stretch>
            <a:fillRect/>
          </a:stretch>
        </p:blipFill>
        <p:spPr>
          <a:xfrm flipH="false" flipV="false" rot="0">
            <a:off x="5565276" y="1491910"/>
            <a:ext cx="4186830" cy="2979429"/>
          </a:xfrm>
          <a:prstGeom prst="rect">
            <a:avLst/>
          </a:prstGeom>
          <a:noFill/>
        </p:spPr>
      </p:pic>
      <p:grpSp>
        <p:nvGrpSpPr>
          <p:cNvPr id="7" name="">
            <a:extLst>
              <a:ext uri="{04DE844D-0000-4B41-A1BF-E6AC75B829E4}">
                <a16:creationId xmlns:a16="http://schemas.microsoft.com/office/drawing/2010/main" id="{1FF6FA84-01A1-476E-8553-6D94379FD804}"/>
              </a:ext>
            </a:extLst>
          </p:cNvPr>
          <p:cNvGrpSpPr>
            <a:grpSpLocks noChangeAspect="true"/>
          </p:cNvGrpSpPr>
          <p:nvPr>
            <p:custDataLst>
              <p:tags r:id="rId9"/>
            </p:custDataLst>
          </p:nvPr>
        </p:nvGrpSpPr>
        <p:grpSpPr>
          <a:xfrm flipH="false" flipV="false" rot="0">
            <a:off x="5550674" y="1515408"/>
            <a:ext cx="2224363" cy="2859367"/>
            <a:chOff x="5172075" y="1619250"/>
            <a:chExt cx="2383859" cy="3064392"/>
          </a:xfrm>
        </p:grpSpPr>
        <p:sp>
          <p:nvSpPr>
            <p:cNvPr id="8" name="">
              <a:extLst>
                <a:ext uri="{F8813F8C-4E97-49FC-9E77-591B87A58221}">
                  <a16:creationId xmlns:a16="http://schemas.microsoft.com/office/drawing/2010/main" id="{3A660082-06F4-4CC2-8481-EF3586C23BE2}"/>
                </a:ext>
              </a:extLst>
            </p:cNvPr>
            <p:cNvSpPr/>
            <p:nvPr/>
          </p:nvSpPr>
          <p:spPr>
            <a:xfrm flipH="false" flipV="false" rot="0">
              <a:off x="5172075" y="1619250"/>
              <a:ext cx="2383859" cy="3064392"/>
            </a:xfrm>
            <a:prstGeom prst="roundRect">
              <a:avLst>
                <a:gd fmla="val 2428" name="adj"/>
              </a:avLst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9" name="">
              <a:extLst>
                <a:ext uri="{42BA959C-5D01-4EBB-A6DC-599A4E2468FD}">
                  <a16:creationId xmlns:a16="http://schemas.microsoft.com/office/drawing/2010/main" id="{531DD7F7-7544-48A3-8CFF-760CD2BC2EC7}"/>
                </a:ext>
              </a:extLst>
            </p:cNvPr>
            <p:cNvPicPr>
              <a:picLocks noChangeAspect="true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 flipH="false" flipV="false" rot="0">
              <a:off x="5248275" y="1695450"/>
              <a:ext cx="2223430" cy="2919203"/>
            </a:xfrm>
            <a:prstGeom prst="rect">
              <a:avLst/>
            </a:prstGeom>
            <a:noFill/>
          </p:spPr>
        </p:pic>
      </p:grpSp>
      <p:sp>
        <p:nvSpPr>
          <p:cNvPr id="10" name="Text Box 7">
            <a:extLst>
              <a:ext uri="{CBD8019E-749F-4478-AAE2-4EEA1DE46C57}">
                <a16:creationId xmlns:a16="http://schemas.microsoft.com/office/drawing/2010/main" id="{1E96C391-BAE6-4FCC-B18B-617AE2407F1D}"/>
              </a:ext>
            </a:extLst>
          </p:cNvPr>
          <p:cNvSpPr txBox="1"/>
          <p:nvPr/>
        </p:nvSpPr>
        <p:spPr>
          <a:xfrm flipH="false" flipV="false" rot="0">
            <a:off x="407174" y="1322355"/>
            <a:ext cx="4639550" cy="3279029"/>
          </a:xfrm>
          <a:prstGeom prst="rect">
            <a:avLst/>
          </a:prstGeom>
        </p:spPr>
        <p:txBody>
          <a:bodyPr anchor="ctr" bIns="47625" lIns="95250" rIns="0" rtlCol="0" tIns="47625" vert="horz">
            <a:noAutofit/>
          </a:bodyPr>
          <a:lstStyle/>
          <a:p>
            <a:pPr algn="l" indent="-190500" marL="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Enforce custom, fine-grained, and strong password policies</a:t>
            </a:r>
            <a:br>
              <a:rPr b="0" dirty="0" lang="en-US" sz="1000">
                <a:solidFill>
                  <a:schemeClr val="bg1"/>
                </a:solidFill>
                <a:latin typeface="Zoho Puvi"/>
              </a:rPr>
            </a:b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Specify character types to include</a:t>
            </a:r>
            <a:br>
              <a:rPr b="0" dirty="0" lang="en-US" sz="1000">
                <a:solidFill>
                  <a:schemeClr val="bg1"/>
                </a:solidFill>
                <a:latin typeface="Zoho Puvi"/>
              </a:rPr>
            </a:b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Restrict consecutive characters from usernames and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previous passwords</a:t>
            </a:r>
            <a:br>
              <a:rPr b="0" dirty="0" lang="en-US" sz="1000">
                <a:solidFill>
                  <a:schemeClr val="bg1"/>
                </a:solidFill>
                <a:latin typeface="Zoho Puvi"/>
              </a:rPr>
            </a:b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Restrict custom dictionary words, patterns, and 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palindromes</a:t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Enforce passwords to match the regex pattern</a:t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Specify the minimum and maximum length of passwords</a:t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Restrict compromised passwords</a:t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Overcome drawbacks of AD password policies</a:t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/>
            </a:r>
          </a:p>
          <a:p>
            <a:pPr algn="l" indent="-190500">
              <a:lnSpc>
                <a:spcPct val="115000"/>
              </a:lnSpc>
              <a:buChar char="•"/>
              <a:buSzPct val="15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Create passwords that comply with regulatory standards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</p:spTree>
    <p:extLst>
      <p:ext uri="{6C21017B-6A9F-4346-9E9D-E6AFEC0C1030}">
        <p14:creationId xmlns:p14="http://schemas.microsoft.com/office/powerpoint/2010/main" val="1751263083609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095A636-5E0C-4D65-AAE3-63C38CC9F047}">
                <a16:creationId xmlns:a16="http://schemas.microsoft.com/office/drawing/2010/main" id="{679FCDCD-EA52-4A94-9E66-980C86603ED0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1D6BBFBC-2C60-4A9D-9104-3B5964E1643F}">
                <a16:creationId xmlns:a16="http://schemas.microsoft.com/office/drawing/2010/main" id="{FE7F597F-B79D-4C02-BB58-98932D51CA2E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97A3EBF8-357D-426A-A14B-C97C331F4804}">
                <a16:creationId xmlns:a16="http://schemas.microsoft.com/office/drawing/2010/main" id="{B92E108A-5772-4898-8276-24B26379B082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446732" y="2095500"/>
            <a:ext cx="2955483" cy="118845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i="0" lang="en-US" sz="4000">
                <a:solidFill>
                  <a:srgbClr val="f3d25c"/>
                </a:solidFill>
                <a:latin typeface="Zoho Puvi"/>
              </a:rPr>
              <a:t>Restrict </a:t>
            </a:r>
          </a:p>
          <a:p>
            <a:pPr algn="l" lvl="0" marL="0" rtl="fal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i="0" lang="en-US" sz="4000">
                <a:solidFill>
                  <a:srgbClr val="f3d25c"/>
                </a:solidFill>
                <a:latin typeface="Zoho Puvi"/>
              </a:rPr>
              <a:t>characters</a:t>
            </a:r>
            <a:endParaRPr b="1" dirty="0" i="0" lang="en-US" sz="40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65452B7A-D573-44D9-8F6F-A795983C13A5}">
                <a16:creationId xmlns:a16="http://schemas.microsoft.com/office/drawing/2010/main" id="{842C8D6E-B6B3-43FD-9FF7-CE509DBA223A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Image 6">
            <a:extLst>
              <a:ext uri="{7492429F-C3A2-4709-9EEC-11976B76270B}">
                <a16:creationId xmlns:a16="http://schemas.microsoft.com/office/drawing/2010/main" id="{5BE10CF1-4149-430E-8BAF-363568788E06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3926814" y="723900"/>
            <a:ext cx="4705559" cy="3686480"/>
          </a:xfrm>
          <a:prstGeom prst="rect">
            <a:avLst/>
          </a:prstGeom>
          <a:noFill/>
        </p:spPr>
      </p:pic>
    </p:spTree>
    <p:extLst>
      <p:ext uri="{3B3EF421-4B63-4B05-9DE1-29EF19585B2F}">
        <p14:creationId xmlns:p14="http://schemas.microsoft.com/office/powerpoint/2010/main" val="175126308361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BA890B9-E682-4529-AC13-22DAD13345F0}">
                <a16:creationId xmlns:a16="http://schemas.microsoft.com/office/drawing/2010/main" id="{80D5C6B8-CC98-479C-B5EA-2450C2E95464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FF1FD029-F87F-44CA-A616-97212597BACC}">
                <a16:creationId xmlns:a16="http://schemas.microsoft.com/office/drawing/2010/main" id="{F912F06F-4CD3-44E3-B4C7-4640EEE33F8B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BA512916-2071-48E6-BCDF-4B5785426B3B}">
                <a16:creationId xmlns:a16="http://schemas.microsoft.com/office/drawing/2010/main" id="{BFF1F052-06C6-41CF-BF2A-979BB06E5658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446732" y="2095500"/>
            <a:ext cx="2955483" cy="118845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i="0" lang="en-US" sz="4000">
                <a:solidFill>
                  <a:srgbClr val="f3d25c"/>
                </a:solidFill>
                <a:latin typeface="Zoho Puvi"/>
              </a:rPr>
              <a:t>Restrict repetition</a:t>
            </a:r>
            <a:endParaRPr b="1" dirty="0" i="0" lang="en-US" sz="40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D91F185E-E31C-4081-B93C-57732336EE63}">
                <a16:creationId xmlns:a16="http://schemas.microsoft.com/office/drawing/2010/main" id="{A5F90224-C781-473D-850B-BEC77A1916CA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ED89C547-4E00-47AD-89C4-3322A262AB19}">
                <a16:creationId xmlns:a16="http://schemas.microsoft.com/office/drawing/2010/main" id="{D6AD26F0-DCD9-4FE5-8371-7D1C38AC772E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false" flipV="false" rot="0">
            <a:off x="3752850" y="1047750"/>
            <a:ext cx="5172075" cy="3008755"/>
          </a:xfrm>
          <a:prstGeom prst="rect">
            <a:avLst/>
          </a:prstGeom>
          <a:noFill/>
        </p:spPr>
      </p:pic>
    </p:spTree>
    <p:extLst>
      <p:ext uri="{AA975114-006C-47BF-BF54-147D6E46D28B}">
        <p14:creationId xmlns:p14="http://schemas.microsoft.com/office/powerpoint/2010/main" val="1751263083620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B0B57B70-F4E5-42CB-8302-18FBA2FE2D35}">
                <a16:creationId xmlns:a16="http://schemas.microsoft.com/office/drawing/2010/main" id="{FCCBEE55-C9DA-4BC5-A9D0-EE14BB67D3E8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EF5B8ECF-05D3-41D3-99D8-699D9F520496}">
                <a16:creationId xmlns:a16="http://schemas.microsoft.com/office/drawing/2010/main" id="{C7CC8948-781C-4E84-A7BE-AA57D3CB6F55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11AEDE0D-8635-479F-850B-15385F7F9A0E}">
                <a16:creationId xmlns:a16="http://schemas.microsoft.com/office/drawing/2010/main" id="{0158BBF4-BB36-4F7D-ACE0-B3926D80D675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446732" y="2095500"/>
            <a:ext cx="2955483" cy="118845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i="0" lang="en-US" sz="4000">
                <a:solidFill>
                  <a:srgbClr val="f3d25c"/>
                </a:solidFill>
                <a:latin typeface="Zoho Puvi"/>
              </a:rPr>
              <a:t>Restrict pattern</a:t>
            </a:r>
            <a:endParaRPr b="1" dirty="0" i="0" lang="en-US" sz="40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F53C20A0-02A2-43C1-8004-F4AD18C6D67D}">
                <a16:creationId xmlns:a16="http://schemas.microsoft.com/office/drawing/2010/main" id="{B3677849-0811-43D9-9193-12F58DBC58A6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Image 6">
            <a:extLst>
              <a:ext uri="{5D27A1C5-AC20-4216-9A98-75B394F1B75E}">
                <a16:creationId xmlns:a16="http://schemas.microsoft.com/office/drawing/2010/main" id="{2EA39808-BFE7-4E4F-9C37-303AD99ABAE8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3848947" y="861831"/>
            <a:ext cx="4415028" cy="3425933"/>
          </a:xfrm>
          <a:prstGeom prst="rect">
            <a:avLst/>
          </a:prstGeom>
          <a:noFill/>
          <a:ln cap="flat" w="19050">
            <a:solidFill>
              <a:schemeClr val="bg1"/>
            </a:solidFill>
            <a:prstDash val="solid"/>
            <a:round/>
          </a:ln>
          <a:effectLst>
            <a:outerShdw blurRad="50800" dir="2700000" dist="0">
              <a:srgbClr val="3f3f3f">
                <a:alpha val="39999"/>
              </a:srgbClr>
            </a:outerShdw>
          </a:effectLst>
        </p:spPr>
      </p:pic>
    </p:spTree>
    <p:extLst>
      <p:ext uri="{9787A4FB-0A79-40D1-A41B-687E81CF4550}">
        <p14:creationId xmlns:p14="http://schemas.microsoft.com/office/powerpoint/2010/main" val="1751263083624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98DD73D-F52D-4BA9-B766-132E2F70D892}">
                <a16:creationId xmlns:a16="http://schemas.microsoft.com/office/drawing/2010/main" id="{B19F2BB6-E215-4CBC-8FB6-7EA599C2A9F8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EAE9FF16-F0A1-4D8F-A74E-6A72C0EAF380}">
                <a16:creationId xmlns:a16="http://schemas.microsoft.com/office/drawing/2010/main" id="{8A919FCF-A780-4062-B435-2A385F94FB11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44BC4103-CED0-428F-8D6C-3F484187294A}">
                <a16:creationId xmlns:a16="http://schemas.microsoft.com/office/drawing/2010/main" id="{1A2A5383-E181-4720-9E9F-2F848C00ED99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446732" y="2095500"/>
            <a:ext cx="2955483" cy="118845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i="0" lang="en-US" sz="4000">
                <a:solidFill>
                  <a:srgbClr val="f3d25c"/>
                </a:solidFill>
                <a:latin typeface="Zoho Puvi"/>
              </a:rPr>
              <a:t>Restrict length</a:t>
            </a:r>
            <a:endParaRPr b="1" dirty="0" i="0" lang="en-US" sz="40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B97D4462-5073-4827-8C67-39C50EA9BEA8}">
                <a16:creationId xmlns:a16="http://schemas.microsoft.com/office/drawing/2010/main" id="{777A1AF9-4E8B-4FA4-B42A-ED9577D87818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5C944E1A-E422-44E7-92BD-264A8547BDC0}">
                <a16:creationId xmlns:a16="http://schemas.microsoft.com/office/drawing/2010/main" id="{AF7BBA50-50B6-4F2C-93EE-4A42905DE834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false" flipV="false" rot="0">
            <a:off x="3752850" y="1047750"/>
            <a:ext cx="5172075" cy="3008755"/>
          </a:xfrm>
          <a:prstGeom prst="rect">
            <a:avLst/>
          </a:prstGeom>
          <a:noFill/>
        </p:spPr>
      </p:pic>
    </p:spTree>
    <p:extLst>
      <p:ext uri="{554D560F-A731-4681-A15D-0DCF2888EB7D}">
        <p14:creationId xmlns:p14="http://schemas.microsoft.com/office/powerpoint/2010/main" val="1751263083628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622982A-C877-4A8B-8BCB-05860DEB399E}">
                <a16:creationId xmlns:a16="http://schemas.microsoft.com/office/drawing/2010/main" id="{365772AE-EFA4-474E-85CE-FFD7D9605D70}"/>
              </a:ext>
            </a:extLst>
          </p:cNvPr>
          <p:cNvSpPr/>
          <p:nvPr/>
        </p:nvSpPr>
        <p:spPr>
          <a:xfrm flipH="false" flipV="false" rot="0">
            <a:off x="0" y="-9525"/>
            <a:ext cx="9159507" cy="5168655"/>
          </a:xfrm>
          <a:prstGeom prst="rect">
            <a:avLst/>
          </a:prstGeom>
          <a:solidFill>
            <a:srgbClr val="0d26b8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741211D4-76F5-4416-8719-B54FE8A50DE4}">
                <a16:creationId xmlns:a16="http://schemas.microsoft.com/office/drawing/2010/main" id="{78822435-2861-4F9B-B883-DB229232B9DE}"/>
              </a:ext>
            </a:extLst>
          </p:cNvPr>
          <p:cNvPicPr>
            <a:picLocks noChangeAspect="true" noSelect="true"/>
          </p:cNvPicPr>
          <p:nvPr>
            <p:custDataLst>
              <p:tags r:id="rId2"/>
            </p:custDataLst>
          </p:nvPr>
        </p:nvPicPr>
        <p:blipFill>
          <a:blip r:embed="rId3">
            <a:alphaModFix amt="10000"/>
          </a:blip>
          <a:srcRect b="2080" l="310" r="0" t="2910"/>
          <a:stretch>
            <a:fillRect/>
          </a:stretch>
        </p:blipFill>
        <p:spPr>
          <a:xfrm flipH="false" flipV="false" rot="0">
            <a:off x="0" y="7305"/>
            <a:ext cx="5475540" cy="3093129"/>
          </a:xfrm>
          <a:prstGeom prst="rect">
            <a:avLst/>
          </a:prstGeom>
          <a:noFill/>
        </p:spPr>
      </p:pic>
      <p:sp>
        <p:nvSpPr>
          <p:cNvPr hidden="false" id="4" name="">
            <a:extLst>
              <a:ext uri="{81D38F57-5A6D-4ACA-9600-10A887F0881E}">
                <a16:creationId xmlns:a16="http://schemas.microsoft.com/office/drawing/2010/main" id="{46075B24-4714-4BB1-B8BC-5C61DF02CC5F}"/>
              </a:ext>
            </a:extLst>
          </p:cNvPr>
          <p:cNvSpPr txBox="1">
            <a:spLocks noGrp="true"/>
          </p:cNvSpPr>
          <p:nvPr>
            <p:custDataLst>
              <p:tags r:id="rId4"/>
            </p:custDataLst>
          </p:nvPr>
        </p:nvSpPr>
        <p:spPr>
          <a:xfrm rot="0">
            <a:off x="446732" y="1949434"/>
            <a:ext cx="3467947" cy="1407833"/>
          </a:xfrm>
          <a:prstGeom prst="rect">
            <a:avLst/>
          </a:prstGeom>
          <a:ln w="0">
            <a:noFill/>
            <a:round/>
          </a:ln>
        </p:spPr>
        <p:txBody>
          <a:bodyPr anchor="ctr" bIns="45720" lIns="91440" numCol="1" rIns="91440" rtlCol="0" spcCol="0" tIns="45720" vert="horz">
            <a:sp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3200">
                <a:solidFill>
                  <a:schemeClr val="tx1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i="0" lang="en-US" sz="3200">
                <a:solidFill>
                  <a:srgbClr val="f3d25c"/>
                </a:solidFill>
                <a:latin typeface="Zoho Puvi"/>
              </a:rPr>
              <a:t>Restrict compromised passwords</a:t>
            </a:r>
            <a:endParaRPr b="1" dirty="0" i="0" lang="en-US" sz="3200">
              <a:solidFill>
                <a:srgbClr val="f3d25c"/>
              </a:solidFill>
              <a:latin typeface="Zoho Puvi"/>
            </a:endParaRPr>
          </a:p>
        </p:txBody>
      </p:sp>
      <p:pic>
        <p:nvPicPr>
          <p:cNvPr id="5" name="">
            <a:extLst>
              <a:ext uri="{D07AB7E4-E584-4611-9898-9DCFB578C94A}">
                <a16:creationId xmlns:a16="http://schemas.microsoft.com/office/drawing/2010/main" id="{A1BF255A-D365-4D78-8234-FDBEB1A2B486}"/>
              </a:ext>
            </a:extLst>
          </p:cNvPr>
          <p:cNvPicPr>
            <a:picLocks noChangeAspect="true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false" flipV="false" rot="0">
            <a:off x="7895110" y="4743850"/>
            <a:ext cx="1029785" cy="218941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9591D20F-9005-46E1-B0D9-CB0CB08C759E}">
                <a16:creationId xmlns:a16="http://schemas.microsoft.com/office/drawing/2010/main" id="{CC3AA5A3-A026-4F74-924E-75E1D84EAAA6}"/>
              </a:ext>
            </a:extLst>
          </p:cNvPr>
          <p:cNvPicPr>
            <a:picLocks noChangeAspect="true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false" flipV="false" rot="0">
            <a:off x="3752850" y="1047750"/>
            <a:ext cx="5172075" cy="3008755"/>
          </a:xfrm>
          <a:prstGeom prst="rect">
            <a:avLst/>
          </a:prstGeom>
          <a:noFill/>
        </p:spPr>
      </p:pic>
    </p:spTree>
    <p:extLst>
      <p:ext uri="{04F14AE5-497A-46DE-AD6A-EF9F88CA0606}">
        <p14:creationId xmlns:p14="http://schemas.microsoft.com/office/powerpoint/2010/main" val="1751263083632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1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1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1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1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2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2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2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2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ags/tag3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3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0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4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2" val="Zoho Puvi-light"/>
  <p:tag name="webfont1" val="Zoho Puvi-thin"/>
  <p:tag name="webfont4" val="Zoho Puvi-demi_bold"/>
  <p:tag name="webfont6" val="Zoho Puvi-heavy"/>
</p:tagLst>
</file>

<file path=ppt/tags/tag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8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ers" val="prop: MODIFY&#10;locker: &quot;bbdf44ffe3879a172c50565855e50d9c&quot;&#10;"/>
</p:tagLst>
</file>

<file path=ppt/tags/tag9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ocks:noModify" val="true"/>
  <p:tag name="lockers" val="prop: MODIFY&#10;locker: &quot;bbdf44ffe3879a172c50565855e50d9c&quot;&#10;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ffffff"/>
      </a:hlink>
      <a:folHlink>
        <a:srgbClr val="ffffff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ffffff"/>
      </a:hlink>
      <a:folHlink>
        <a:srgbClr val="ffffff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2025-06-23T03:14:30Z</dcterms:created>
  <dcterms:modified xsi:type="dcterms:W3CDTF">2025-06-27T03:30:40Z</dcterms:modified>
</cp:coreProperties>
</file>