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slide+xml" PartName="/ppt/slides/slide4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slide+xml" PartName="/ppt/slides/slide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slide+xml" PartName="/ppt/slides/slide6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slide+xml" PartName="/ppt/slides/slide7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slide+xml" PartName="/ppt/slides/slide8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slide+xml" PartName="/ppt/slides/slide9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vnd.openxmlformats-officedocument.presentationml.tags+xml" PartName="/ppt/tags/tag4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ppt/media/img_cc_black.png" Type="http://schemas.openxmlformats.org/officeDocument/2006/relationships/image"/><Relationship Id="rId24" Target="ppt/presentation.xml" Type="http://schemas.openxmlformats.org/officeDocument/2006/relationships/officeDocument"/><Relationship Id="rId25" Target="docProps/core.xml" Type="http://schemas.openxmlformats.org/package/2006/relationships/metadata/core-properties"/><Relationship Id="rId26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9144000" cy="5143500"/>
  <p:embeddedFontLst>
    <p:embeddedFont>
      <p:font typeface="Zoho Puvi-light"/>
      <p:regular r:id="rId17"/>
    </p:embeddedFont>
    <p:embeddedFont>
      <p:font typeface="Zoho Puvi"/>
      <p:regular r:id="rId18"/>
      <p:bold r:id="rId20"/>
    </p:embeddedFont>
    <p:embeddedFont>
      <p:font typeface="Roboto"/>
      <p:regular r:id="rId22"/>
    </p:embeddedFont>
    <p:embeddedFont>
      <p:font typeface="Zoho Puvi-demi_bold"/>
      <p:regular r:id="rId19"/>
    </p:embeddedFont>
    <p:embeddedFont>
      <p:font typeface="Zoho Puvi-heavy"/>
      <p:regular r:id="rId21"/>
    </p:embeddedFont>
    <p:embeddedFont>
      <p:font typeface="Zoho Puvi-thin"/>
      <p:regular r:id="rId16"/>
    </p:embeddedFont>
    <p:embeddedFont>
      <p:font typeface="Open Sans"/>
      <p:regular r:id="rId23"/>
      <p:bold r:id="rId24"/>
    </p:embeddedFont>
  </p:embeddedFontLst>
  <p:custDataLst>
    <p:tags r:id="rId25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tableStyles.xml" Type="http://schemas.openxmlformats.org/officeDocument/2006/relationships/tableStyles"/><Relationship Id="rId16" Target="fonts/font1.fntdata" Type="http://schemas.openxmlformats.org/officeDocument/2006/relationships/font"/><Relationship Id="rId17" Target="fonts/font2.fntdata" Type="http://schemas.openxmlformats.org/officeDocument/2006/relationships/font"/><Relationship Id="rId18" Target="fonts/font3.fntdata" Type="http://schemas.openxmlformats.org/officeDocument/2006/relationships/font"/><Relationship Id="rId19" Target="fonts/font4.fntdata" Type="http://schemas.openxmlformats.org/officeDocument/2006/relationships/font"/><Relationship Id="rId20" Target="fonts/font5.fntdata" Type="http://schemas.openxmlformats.org/officeDocument/2006/relationships/font"/><Relationship Id="rId21" Target="fonts/font6.fntdata" Type="http://schemas.openxmlformats.org/officeDocument/2006/relationships/font"/><Relationship Id="rId22" Target="fonts/font7.fntdata" Type="http://schemas.openxmlformats.org/officeDocument/2006/relationships/font"/><Relationship Id="rId23" Target="fonts/font8.fntdata" Type="http://schemas.openxmlformats.org/officeDocument/2006/relationships/font"/><Relationship Id="rId24" Target="fonts/font9.fntdata" Type="http://schemas.openxmlformats.org/officeDocument/2006/relationships/font"/><Relationship Id="rId25" Target="tags/tag43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4BA6910-371C-4A9C-881B-BC623FE0B947}">
                <a16:creationId xmlns:a16="http://schemas.microsoft.com/office/drawing/2010/main" id="{2E797B0D-AFC3-4790-B52E-777E17965F2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3D261C3E-0A31-44D3-935F-195BB73731EB}">
                <a16:creationId xmlns:a16="http://schemas.microsoft.com/office/drawing/2010/main" id="{978A749B-82C3-4872-84BF-3D91819D6BB8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EBB81958-2649-43BF-BFEF-EDF9AEE32337}">
                <a16:creationId xmlns:a16="http://schemas.microsoft.com/office/drawing/2010/main" id="{0389F163-250C-4E54-932C-6E6DDA9E734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5DE6D260-5E01-464C-8ACD-4FED99688218}">
                <a16:creationId xmlns:a16="http://schemas.microsoft.com/office/drawing/2010/main" id="{CC8838A6-12C2-4C13-BB12-5367199EF57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F2B8E2FE-C167-4C99-90AA-094590FD3A38}">
                <a16:creationId xmlns:a16="http://schemas.microsoft.com/office/drawing/2010/main" id="{1C54BB7D-F04D-48B0-B481-9B28A4695DD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69288A7-00C7-42FD-B622-C23C74850691}">
        <p14:creationId xmlns:p14="http://schemas.microsoft.com/office/powerpoint/2010/main" val="1751263263975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DF6EAF23-1B06-412C-A3B8-08BA2AFBE11E}">
                <a16:creationId xmlns:a16="http://schemas.microsoft.com/office/drawing/2010/main" id="{7C6A5DFB-34E0-465F-8E19-D61DB124FE54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63842A30-E19D-4B03-8C96-02A80D5961E0}">
                <a16:creationId xmlns:a16="http://schemas.microsoft.com/office/drawing/2010/main" id="{44A51201-0183-4923-8F39-9CCFB6726E4D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6FD5D8C2-1292-4027-B5C2-F5E29B5A6CAC}">
                <a16:creationId xmlns:a16="http://schemas.microsoft.com/office/drawing/2010/main" id="{6F51A1A9-89B9-4457-8B8E-1CF0F0D327C8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F308B05C-ACC3-4E9C-89FD-231316D18E86}">
                <a16:creationId xmlns:a16="http://schemas.microsoft.com/office/drawing/2010/main" id="{1D8B2EA0-6F76-4828-9212-EE21A9003C1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10C3BB02-BAC0-41D4-A208-B1F83F137C65}">
                <a16:creationId xmlns:a16="http://schemas.microsoft.com/office/drawing/2010/main" id="{67C0EC72-8AD3-479F-97C6-3990920880EE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65AC28D4-98A7-4EC4-9593-304785774FE8}">
                <a16:creationId xmlns:a16="http://schemas.microsoft.com/office/drawing/2010/main" id="{6E509A89-A688-4251-859A-A954E65B2446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D591296C-3DED-470B-99E4-33C57D80C0CE}">
                <a16:creationId xmlns:a16="http://schemas.microsoft.com/office/drawing/2010/main" id="{9AE62E32-8EA8-40BF-A8C9-5CFCE616E59D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2FE6F291-81B5-4487-8AEB-59F255C2CA4A}">
                <a16:creationId xmlns:a16="http://schemas.microsoft.com/office/drawing/2010/main" id="{344D60CE-DF84-43AC-BCCA-90948D93CCB0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6FEB5E91-27C6-4879-9C04-0508AA3349E2}">
                <a16:creationId xmlns:a16="http://schemas.microsoft.com/office/drawing/2010/main" id="{1BC7C395-62E1-4A45-A898-EC28915DDA80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DB632F1B-A882-41AE-A678-AD594E5C0DB8}">
                <a16:creationId xmlns:a16="http://schemas.microsoft.com/office/drawing/2010/main" id="{2736A2BE-8547-49D5-A294-851A28CF24C2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A67B07CF-287C-4E40-8B19-134C73C4608B}">
                <a16:creationId xmlns:a16="http://schemas.microsoft.com/office/drawing/2010/main" id="{041CCC46-E716-4B79-BC51-EB52535032D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248B271E-1EE8-4385-845E-D60B4AF36AA4}">
                <a16:creationId xmlns:a16="http://schemas.microsoft.com/office/drawing/2010/main" id="{2748F290-731F-4793-8A44-4D178B57EF2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58B996DB-D19B-4A68-A60F-9D22DB20D603}">
                <a16:creationId xmlns:a16="http://schemas.microsoft.com/office/drawing/2010/main" id="{DCE098B5-3F1F-49CF-8818-5962AB7A76C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AF4BF5AF-D50C-49C2-9E2C-3D2F2367E457}">
        <p14:creationId xmlns:p14="http://schemas.microsoft.com/office/powerpoint/2010/main" val="1751263263985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5459FE3-C003-4A84-958B-8C3890ED09E4}">
                <a16:creationId xmlns:a16="http://schemas.microsoft.com/office/drawing/2010/main" id="{61BEB987-522A-4E9E-AB5A-0D20366146F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3C71F815-2D85-448A-81A2-94CC6F3C3195}">
                <a16:creationId xmlns:a16="http://schemas.microsoft.com/office/drawing/2010/main" id="{FA875D83-7527-4F0B-9350-198C7442D916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F92F7E3C-D4D3-4777-A1E9-22D6F12094DA}">
                <a16:creationId xmlns:a16="http://schemas.microsoft.com/office/drawing/2010/main" id="{957344F1-F27F-4676-BBFD-C657AEC4B02A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8BB2FEB1-D5EA-4BCA-9ECF-5E490D3311BC}">
                <a16:creationId xmlns:a16="http://schemas.microsoft.com/office/drawing/2010/main" id="{16049449-5F1C-4E96-AD42-AA1E3A2ABBB7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96954F92-01E8-4838-ADE5-CC861AD83297}">
                <a16:creationId xmlns:a16="http://schemas.microsoft.com/office/drawing/2010/main" id="{7916179C-922E-4A9D-ABC9-6016B2A9D4A2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84EFCA82-2188-4EB7-B71B-AF972D102ADC}">
                <a16:creationId xmlns:a16="http://schemas.microsoft.com/office/drawing/2010/main" id="{FF706547-4D41-4E8F-B047-877DB9E8228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342F6D50-7F53-4B62-B744-2684B6523FDF}">
                <a16:creationId xmlns:a16="http://schemas.microsoft.com/office/drawing/2010/main" id="{B128588C-D4B9-48B8-8E24-6409A0E4AB6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A5886AA1-00F9-4A72-B500-15507EE2CBDA}">
                <a16:creationId xmlns:a16="http://schemas.microsoft.com/office/drawing/2010/main" id="{CA48FDD3-5DEF-4F86-8A63-5DF6ADAD3C1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80B70437-1667-4C5D-AAD2-6E8440FDCCCC}">
        <p14:creationId xmlns:p14="http://schemas.microsoft.com/office/powerpoint/2010/main" val="1751263263986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CD161A64-2699-4A56-B5C6-954630F882C1}">
                <a16:creationId xmlns:a16="http://schemas.microsoft.com/office/drawing/2010/main" id="{6443D82D-A7E0-4AEF-99ED-B6D4B44C2D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EB194ADB-80BC-4BDE-81F0-A7E598AA95CC}">
                <a16:creationId xmlns:a16="http://schemas.microsoft.com/office/drawing/2010/main" id="{F78B7571-3753-46D2-BD39-AF7968CEEF13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EACD14CE-C2F9-480A-8A9A-3E4F7B683E54}">
                <a16:creationId xmlns:a16="http://schemas.microsoft.com/office/drawing/2010/main" id="{2CCF59E5-AADC-4621-972D-73A77E73B59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6B0EB9B9-57DB-44EB-917B-5428E208A939}">
                <a16:creationId xmlns:a16="http://schemas.microsoft.com/office/drawing/2010/main" id="{ECEBF72A-B79C-46C6-AEEF-15F8D6F9440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72777EA1-EB69-47B6-9678-0C086328956A}">
                <a16:creationId xmlns:a16="http://schemas.microsoft.com/office/drawing/2010/main" id="{75E5F9F8-C89C-45CE-B6BE-5018AD4FE91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0D7B69C-CBF5-49AF-BEA6-2EC512BA58FD}">
        <p14:creationId xmlns:p14="http://schemas.microsoft.com/office/powerpoint/2010/main" val="1751263263976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8DB95EB-8B5D-421A-BC15-68A33BEF991D}">
                <a16:creationId xmlns:a16="http://schemas.microsoft.com/office/drawing/2010/main" id="{65C2C2E5-F45A-4DF4-848A-6F31084F1082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9ABE1C61-6C16-400F-A839-95FBB4B662D4}">
                <a16:creationId xmlns:a16="http://schemas.microsoft.com/office/drawing/2010/main" id="{A6527399-1FFA-49CA-B5F5-7920D5D4AB83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15FFF85F-356A-4070-92BF-5C20F88D0617}">
                <a16:creationId xmlns:a16="http://schemas.microsoft.com/office/drawing/2010/main" id="{AAAD3D33-657B-4357-ADA9-5F23342C25E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60AA327D-B954-4EAD-9DE2-9FFA1A89584F}">
                <a16:creationId xmlns:a16="http://schemas.microsoft.com/office/drawing/2010/main" id="{8655E424-AE8A-4D6D-A100-4FB7D8A6479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8D85E932-3F9D-43FD-9437-E04527ACA4C6}">
                <a16:creationId xmlns:a16="http://schemas.microsoft.com/office/drawing/2010/main" id="{C78C7A65-EB45-4B22-9842-FF74B423C10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69D2A08-52D3-411B-84A7-A89D9A32E9E5}">
        <p14:creationId xmlns:p14="http://schemas.microsoft.com/office/powerpoint/2010/main" val="1751263263977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9279CCC-DE33-41D2-8998-F65CDAD36804}">
                <a16:creationId xmlns:a16="http://schemas.microsoft.com/office/drawing/2010/main" id="{33A41606-7A99-4AE1-8795-A6595EF92A9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CDDA4AF1-CF90-48F8-90CF-33F7CFD94560}">
                <a16:creationId xmlns:a16="http://schemas.microsoft.com/office/drawing/2010/main" id="{89FAA8F0-D372-484F-ACC8-A233676E0889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E938343A-839C-4E60-AB29-819CA17ECFCF}">
                <a16:creationId xmlns:a16="http://schemas.microsoft.com/office/drawing/2010/main" id="{B40ECF7E-8CDD-4D3F-806F-0DF2BE257C28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33A4E10F-B9ED-43C1-AC82-275EA439D9B1}">
                <a16:creationId xmlns:a16="http://schemas.microsoft.com/office/drawing/2010/main" id="{5B523F18-303B-44FA-ABE5-BF0ADD0C658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21156D54-FA2A-4AAC-9E61-3B78A3B1F613}">
                <a16:creationId xmlns:a16="http://schemas.microsoft.com/office/drawing/2010/main" id="{1455BC64-C8B8-4F15-8735-F51BF5A1E32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A413BD2A-657D-4D24-9ACD-951D0BAE81B8}">
                <a16:creationId xmlns:a16="http://schemas.microsoft.com/office/drawing/2010/main" id="{B5B7A63F-392C-465F-92B3-EF1359165B5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A178E18-21D4-4CD6-ABBA-200A6653FB6A}">
        <p14:creationId xmlns:p14="http://schemas.microsoft.com/office/powerpoint/2010/main" val="1751263263978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BDC11FD-760E-4940-9ECD-4AC3F50BCCCA}">
                <a16:creationId xmlns:a16="http://schemas.microsoft.com/office/drawing/2010/main" id="{86C7A958-6DA9-4C49-BBED-37A8B242CE3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3300984F-85B7-445F-BFB8-1ADCA8A7C5BE}">
                <a16:creationId xmlns:a16="http://schemas.microsoft.com/office/drawing/2010/main" id="{CC99A23F-A0F3-4DBF-8A5D-24ACAF19D67F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9CE4FB51-B5CF-4EDD-9D9C-C1E35581F0AF}">
                <a16:creationId xmlns:a16="http://schemas.microsoft.com/office/drawing/2010/main" id="{EE61CBD1-578C-4946-9343-7583B4A2F1DD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3E7430C3-1DEA-4799-823E-BEF75EDF9935}">
                <a16:creationId xmlns:a16="http://schemas.microsoft.com/office/drawing/2010/main" id="{64A7F309-7237-42EA-A71D-7123E0F04D26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4D4748CF-4E6E-4CC7-A934-7B79DC0EC808}">
                <a16:creationId xmlns:a16="http://schemas.microsoft.com/office/drawing/2010/main" id="{96EA2DB3-EF63-4019-B6C6-3B77E3BE46BC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E509699D-C8BB-4275-90CF-08CEE0D59BBF}">
                <a16:creationId xmlns:a16="http://schemas.microsoft.com/office/drawing/2010/main" id="{4E17964A-A856-4C7D-BC47-8F4FD670145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03CCFC32-9DC7-4CA3-B43D-D5193D6B8D31}">
                <a16:creationId xmlns:a16="http://schemas.microsoft.com/office/drawing/2010/main" id="{B23E7258-5C9F-4DDA-8F7A-0C8BE76B143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8D0DBA71-6930-4C6A-B1F6-29904E6A52DB}">
                <a16:creationId xmlns:a16="http://schemas.microsoft.com/office/drawing/2010/main" id="{A0D1EC10-1B89-4B5B-B7CD-85474F1A71D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AC942A40-EB4D-4BA8-805E-0CC401E2D371}">
        <p14:creationId xmlns:p14="http://schemas.microsoft.com/office/powerpoint/2010/main" val="1751263263979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F7DE7E7-F9B1-4DBE-8EDF-2A225CFB4AE0}">
                <a16:creationId xmlns:a16="http://schemas.microsoft.com/office/drawing/2010/main" id="{50853879-8EDF-4F53-B964-93BD994F8B3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 vert="horz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32ACDE0C-F847-402B-B38C-541ACD313270}">
                <a16:creationId xmlns:a16="http://schemas.microsoft.com/office/drawing/2010/main" id="{5FF7F80A-50DA-49A2-9EE3-DC7E16A7242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676E1CDC-2312-46BC-B45A-63BACFD26AD4}">
                <a16:creationId xmlns:a16="http://schemas.microsoft.com/office/drawing/2010/main" id="{27371D75-8135-4770-9F56-C5748CF2684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F994B047-DE02-4EC7-B4CE-28DF7F73A652}">
                <a16:creationId xmlns:a16="http://schemas.microsoft.com/office/drawing/2010/main" id="{AFA14508-AE35-4206-AA61-0F286818CBD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8E85843-FCA4-4FC2-A21A-B4EFA7F4515B}">
        <p14:creationId xmlns:p14="http://schemas.microsoft.com/office/powerpoint/2010/main" val="175126326398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43E97E7D-47FA-4414-BBAB-91168007AEDB}">
                <a16:creationId xmlns:a16="http://schemas.microsoft.com/office/drawing/2010/main" id="{27830A84-6C93-483C-B36B-D87DEB371F8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57C90658-FDBC-40D8-BD8F-6830756A9796}">
                <a16:creationId xmlns:a16="http://schemas.microsoft.com/office/drawing/2010/main" id="{AF460C48-9F29-4707-9085-8B9C6E82BA3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83862BE2-3B6F-4B19-963E-6D90D23BCF3B}">
                <a16:creationId xmlns:a16="http://schemas.microsoft.com/office/drawing/2010/main" id="{74B18356-C46A-49FE-8C1A-08D22967FE0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34FB2D6-F6D1-4D7C-A828-527E93B71473}">
        <p14:creationId xmlns:p14="http://schemas.microsoft.com/office/powerpoint/2010/main" val="175126326398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41A543C-3495-480E-BE69-F289F4B26E9A}">
                <a16:creationId xmlns:a16="http://schemas.microsoft.com/office/drawing/2010/main" id="{B81AF7A1-BA1F-445F-8974-952588C7F8B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09EB6FA3-B988-4621-B113-14758FFE7E47}">
                <a16:creationId xmlns:a16="http://schemas.microsoft.com/office/drawing/2010/main" id="{FAC6C09C-9EFF-49A2-A086-460F7F56237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B12824E9-D25E-4A45-8699-8AECCD15C312}">
                <a16:creationId xmlns:a16="http://schemas.microsoft.com/office/drawing/2010/main" id="{73B7533D-5413-42D5-9105-DA874F9029E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C9665A97-DFD2-44B9-9EB5-F5FC17F6A7B6}">
                <a16:creationId xmlns:a16="http://schemas.microsoft.com/office/drawing/2010/main" id="{FBAEA7A4-0346-4886-86C6-00A8A7BAFFC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F78518CE-142D-4B3B-9B7A-4695B3322839}">
                <a16:creationId xmlns:a16="http://schemas.microsoft.com/office/drawing/2010/main" id="{1BB59652-A3AF-4157-8C52-77AEED3D183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7C446F6D-86B2-432F-9BEE-ECD04B735854}">
                <a16:creationId xmlns:a16="http://schemas.microsoft.com/office/drawing/2010/main" id="{C024DF00-6DFD-42C7-8DD4-F09CBD411E2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E9A60B6-EB7A-402C-B4B3-5AAB873BD077}">
        <p14:creationId xmlns:p14="http://schemas.microsoft.com/office/powerpoint/2010/main" val="175126326398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780EAB58-5515-4E2C-8A99-3FB0876C76FD}">
                <a16:creationId xmlns:a16="http://schemas.microsoft.com/office/drawing/2010/main" id="{6CF3E4BA-CFC5-4AF5-B091-A9FB2BC65947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DCE11E0E-6FF2-41C2-B1E1-16CE0A3B318B}">
                <a16:creationId xmlns:a16="http://schemas.microsoft.com/office/drawing/2010/main" id="{17C3D6EB-DC74-4DD0-81A8-8A5930EBC8F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E97FB045-FFF2-4334-B06B-926FEB9D391D}">
                <a16:creationId xmlns:a16="http://schemas.microsoft.com/office/drawing/2010/main" id="{A96F4E33-F226-4C44-9B85-611F3887CC1C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629BDA66-B84B-41DA-89C3-511C076CFAFB}">
                <a16:creationId xmlns:a16="http://schemas.microsoft.com/office/drawing/2010/main" id="{2F8B0F84-D400-4454-A92C-D63307261987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B813BD6D-B03B-4DF6-B590-5F22A8F16B7E}">
                <a16:creationId xmlns:a16="http://schemas.microsoft.com/office/drawing/2010/main" id="{2D3EBAE5-9E1D-4D51-BEB9-91F93DA8EAE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83608D06-1AA9-4B34-B0B3-EAC6BE2E5DAA}">
                <a16:creationId xmlns:a16="http://schemas.microsoft.com/office/drawing/2010/main" id="{4B31EDF4-94A7-4902-851C-31471151375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FFB8194D-63A5-4C2A-B60F-F0E8A617182E}">
                <a16:creationId xmlns:a16="http://schemas.microsoft.com/office/drawing/2010/main" id="{180228B9-3D29-4108-A197-CC37427D11F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538C7D6-1A85-4EC6-832F-634816FFC99B}">
        <p14:creationId xmlns:p14="http://schemas.microsoft.com/office/powerpoint/2010/main" val="1751263263983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E82BCD7F-1988-49AE-B9D7-E3CE974A255A}">
                <a16:creationId xmlns:a16="http://schemas.microsoft.com/office/drawing/2010/main" id="{6D995131-611D-47E5-9D8B-4FEF4EE03900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6DF01894-AB35-4C06-9BD7-B3D3F2E063F0}">
                <a16:creationId xmlns:a16="http://schemas.microsoft.com/office/drawing/2010/main" id="{7ACC48C9-76CB-43A4-862C-FD77C3D12D7B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9900A98B-BB5E-4478-AF00-7DE292FA0F6E}">
                <a16:creationId xmlns:a16="http://schemas.microsoft.com/office/drawing/2010/main" id="{65FB4883-8A70-4180-8936-CA81EF78739D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E11595D8-75B7-4700-B788-4191461B90B6}">
                <a16:creationId xmlns:a16="http://schemas.microsoft.com/office/drawing/2010/main" id="{DE3E7005-8E85-49B2-B1A3-C59B4DFC1189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D4EAFF80-8E82-4721-B7CF-ABCEFBBF0EEC}">
                <a16:creationId xmlns:a16="http://schemas.microsoft.com/office/drawing/2010/main" id="{1D911DF4-AA9A-46B0-88FA-6802DAACCF70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B678DD90-8A5B-402E-8B9A-34111583D774}">
                <a16:creationId xmlns:a16="http://schemas.microsoft.com/office/drawing/2010/main" id="{F1844061-DE57-4487-84DC-5BC9E474D873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74A21051-EE83-42F3-88BF-2056BD47C502}">
                <a16:creationId xmlns:a16="http://schemas.microsoft.com/office/drawing/2010/main" id="{06ACAD12-F2BB-4A47-A127-39D3E9187A30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CACE3050-31A5-46AF-8B6A-61A1C27AA7AE}">
                <a16:creationId xmlns:a16="http://schemas.microsoft.com/office/drawing/2010/main" id="{16CA0D36-E59A-4CFB-A9EC-E669783469F4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643E9FD0-3A6A-4812-BCAA-1EF1AD2D5651}">
                <a16:creationId xmlns:a16="http://schemas.microsoft.com/office/drawing/2010/main" id="{50827EAA-6BA8-4B76-A3E1-E35499FBE3F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FE270D8E-6A56-4CEF-B88B-3FF4CC71F972}">
                <a16:creationId xmlns:a16="http://schemas.microsoft.com/office/drawing/2010/main" id="{80DA6551-F4AF-4A63-B701-CA0386E1D71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72750F16-7340-4BF6-B088-AFB200C67E78}">
                <a16:creationId xmlns:a16="http://schemas.microsoft.com/office/drawing/2010/main" id="{8439188C-A926-42C0-BD98-BA9775FEDAE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 vert="horz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099F531E-4CBF-4C38-9158-A0C2383012AE}">
                <a16:creationId xmlns:a16="http://schemas.microsoft.com/office/drawing/2010/main" id="{3BF7104D-65CF-4ECF-A0D1-155691AACB42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A4B6A615-266E-44CB-951F-AE355DF4A5FD}">
                <a16:creationId xmlns:a16="http://schemas.microsoft.com/office/drawing/2010/main" id="{196BB0CD-3A0F-4578-945E-12413EDE4D43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BCC3162F-C969-43D1-BB0D-A4EDC7B8C5B6}">
                <a16:creationId xmlns:a16="http://schemas.microsoft.com/office/drawing/2010/main" id="{68615123-335E-4400-B9D9-11980247EA0F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Zoho Puvi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Zoho Puvi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Zoho Puvi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Zoho Puvi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Zoho Puvi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Zoho Puvi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tags/tag34.xml" Type="http://schemas.openxmlformats.org/officeDocument/2006/relationships/tags"/><Relationship Id="rId3" Target="../media/image2.png" Type="http://schemas.openxmlformats.org/officeDocument/2006/relationships/image"/><Relationship Id="rId4" Target="../tags/tag35.xml" Type="http://schemas.openxmlformats.org/officeDocument/2006/relationships/tags"/><Relationship Id="rId5" Target="../media/image3.png" Type="http://schemas.openxmlformats.org/officeDocument/2006/relationships/image"/><Relationship Id="rId6" Target="../tags/tag36.xml" Type="http://schemas.openxmlformats.org/officeDocument/2006/relationships/tags"/><Relationship Id="rId7" Target="../tags/tag37.xml" Type="http://schemas.openxmlformats.org/officeDocument/2006/relationships/tags"/><Relationship Id="rId8" Target="../tags/tag38.xml" Type="http://schemas.openxmlformats.org/officeDocument/2006/relationships/tags"/><Relationship Id="rId9" Target="../media/image16.png" Type="http://schemas.openxmlformats.org/officeDocument/2006/relationships/image"/><Relationship Id="rId10" Target="../tags/tag39.xml" Type="http://schemas.openxmlformats.org/officeDocument/2006/relationships/tags"/><Relationship Id="rId11" Target="../media/image17.png" Type="http://schemas.openxmlformats.org/officeDocument/2006/relationships/image"/><Relationship Id="rId12" Target="../tags/tag40.xml" Type="http://schemas.openxmlformats.org/officeDocument/2006/relationships/tags"/><Relationship Id="rId13" Target="../media/image18.png" Type="http://schemas.openxmlformats.org/officeDocument/2006/relationships/image"/><Relationship Id="rId14" Target="../tags/tag41.xml" Type="http://schemas.openxmlformats.org/officeDocument/2006/relationships/tags"/><Relationship Id="rId15" Target="../media/image19.png" Type="http://schemas.openxmlformats.org/officeDocument/2006/relationships/image"/><Relationship Id="rId16" Target="../tags/tag42.xml" Type="http://schemas.openxmlformats.org/officeDocument/2006/relationships/tags"/><Relationship Id="rId17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https://www.malwarebytes.com/blog/news/2020/08/20-percent-of-organizations-experienced-breach-due-to-remote-worker-labs-report-reveals" TargetMode="External" Type="http://schemas.openxmlformats.org/officeDocument/2006/relationships/hyperlink"/><Relationship Id="rId3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.png" Type="http://schemas.openxmlformats.org/officeDocument/2006/relationships/image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media/image3.png" Type="http://schemas.openxmlformats.org/officeDocument/2006/relationships/image"/><Relationship Id="rId7" Target="../tags/tag6.xml" Type="http://schemas.openxmlformats.org/officeDocument/2006/relationships/tags"/><Relationship Id="rId8" Target="../media/image4.png" Type="http://schemas.openxmlformats.org/officeDocument/2006/relationships/image"/><Relationship Id="rId9" Target="../tags/tag7.xml" Type="http://schemas.openxmlformats.org/officeDocument/2006/relationships/tags"/><Relationship Id="rId10" Target="../media/image9.png" Type="http://schemas.openxmlformats.org/officeDocument/2006/relationships/image"/><Relationship Id="rId11" Target="../tags/tag8.xml" Type="http://schemas.openxmlformats.org/officeDocument/2006/relationships/tags"/><Relationship Id="rId1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tags/tag9.xml" Type="http://schemas.openxmlformats.org/officeDocument/2006/relationships/tags"/><Relationship Id="rId3" Target="../media/image2.png" Type="http://schemas.openxmlformats.org/officeDocument/2006/relationships/image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media/image3.png" Type="http://schemas.openxmlformats.org/officeDocument/2006/relationships/image"/><Relationship Id="rId7" Target="../tags/tag12.xml" Type="http://schemas.openxmlformats.org/officeDocument/2006/relationships/tags"/><Relationship Id="rId8" Target="../media/image4.png" Type="http://schemas.openxmlformats.org/officeDocument/2006/relationships/image"/><Relationship Id="rId9" Target="../tags/tag13.xml" Type="http://schemas.openxmlformats.org/officeDocument/2006/relationships/tags"/><Relationship Id="rId10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tags/tag14.xml" Type="http://schemas.openxmlformats.org/officeDocument/2006/relationships/tags"/><Relationship Id="rId3" Target="../media/image2.png" Type="http://schemas.openxmlformats.org/officeDocument/2006/relationships/image"/><Relationship Id="rId4" Target="../tags/tag15.xml" Type="http://schemas.openxmlformats.org/officeDocument/2006/relationships/tags"/><Relationship Id="rId5" Target="../tags/tag16.xml" Type="http://schemas.openxmlformats.org/officeDocument/2006/relationships/tags"/><Relationship Id="rId6" Target="../media/image3.png" Type="http://schemas.openxmlformats.org/officeDocument/2006/relationships/image"/><Relationship Id="rId7" Target="../tags/tag17.xml" Type="http://schemas.openxmlformats.org/officeDocument/2006/relationships/tags"/><Relationship Id="rId8" Target="../media/image4.png" Type="http://schemas.openxmlformats.org/officeDocument/2006/relationships/image"/><Relationship Id="rId9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tags/tag18.xml" Type="http://schemas.openxmlformats.org/officeDocument/2006/relationships/tags"/><Relationship Id="rId3" Target="../media/image2.png" Type="http://schemas.openxmlformats.org/officeDocument/2006/relationships/image"/><Relationship Id="rId4" Target="../tags/tag19.xml" Type="http://schemas.openxmlformats.org/officeDocument/2006/relationships/tags"/><Relationship Id="rId5" Target="../tags/tag20.xml" Type="http://schemas.openxmlformats.org/officeDocument/2006/relationships/tags"/><Relationship Id="rId6" Target="../media/image3.png" Type="http://schemas.openxmlformats.org/officeDocument/2006/relationships/image"/><Relationship Id="rId7" Target="../tags/tag21.xml" Type="http://schemas.openxmlformats.org/officeDocument/2006/relationships/tags"/><Relationship Id="rId8" Target="../media/image4.png" Type="http://schemas.openxmlformats.org/officeDocument/2006/relationships/image"/><Relationship Id="rId9" Target="../media/image2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tags/tag22.xml" Type="http://schemas.openxmlformats.org/officeDocument/2006/relationships/tags"/><Relationship Id="rId3" Target="../media/image2.png" Type="http://schemas.openxmlformats.org/officeDocument/2006/relationships/image"/><Relationship Id="rId4" Target="../tags/tag23.xml" Type="http://schemas.openxmlformats.org/officeDocument/2006/relationships/tags"/><Relationship Id="rId5" Target="../tags/tag24.xml" Type="http://schemas.openxmlformats.org/officeDocument/2006/relationships/tags"/><Relationship Id="rId6" Target="../media/image3.png" Type="http://schemas.openxmlformats.org/officeDocument/2006/relationships/image"/><Relationship Id="rId7" Target="../tags/tag25.xml" Type="http://schemas.openxmlformats.org/officeDocument/2006/relationships/tags"/><Relationship Id="rId8" Target="../media/image4.png" Type="http://schemas.openxmlformats.org/officeDocument/2006/relationships/image"/><Relationship Id="rId9" Target="../tags/tag26.xml" Type="http://schemas.openxmlformats.org/officeDocument/2006/relationships/tags"/><Relationship Id="rId10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tags/tag27.xml" Type="http://schemas.openxmlformats.org/officeDocument/2006/relationships/tags"/><Relationship Id="rId3" Target="../tags/tag28.xml" Type="http://schemas.openxmlformats.org/officeDocument/2006/relationships/tags"/><Relationship Id="rId4" Target="../media/image2.png" Type="http://schemas.openxmlformats.org/officeDocument/2006/relationships/image"/><Relationship Id="rId5" Target="../tags/tag29.xml" Type="http://schemas.openxmlformats.org/officeDocument/2006/relationships/tags"/><Relationship Id="rId6" Target="../media/image3.png" Type="http://schemas.openxmlformats.org/officeDocument/2006/relationships/image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media/image13.png" Type="http://schemas.openxmlformats.org/officeDocument/2006/relationships/image"/><Relationship Id="rId10" Target="../tags/tag32.xml" Type="http://schemas.openxmlformats.org/officeDocument/2006/relationships/tags"/><Relationship Id="rId11" Target="../media/image14.png" Type="http://schemas.openxmlformats.org/officeDocument/2006/relationships/image"/><Relationship Id="rId12" Target="../tags/tag33.xml" Type="http://schemas.openxmlformats.org/officeDocument/2006/relationships/tags"/><Relationship Id="rId13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9328529-DD1E-431E-A9C0-2709C457D895}">
                <a16:creationId xmlns:a16="http://schemas.microsoft.com/office/drawing/2010/main" id="{9C109EF8-8EA0-4717-8D12-0D451FDECEEA}"/>
              </a:ext>
            </a:extLst>
          </p:cNvPr>
          <p:cNvSpPr/>
          <p:nvPr/>
        </p:nvSpPr>
        <p:spPr>
          <a:xfrm flipH="false" flipV="false" rot="0">
            <a:off x="-9525" y="-2170"/>
            <a:ext cx="9153097" cy="5177609"/>
          </a:xfrm>
          <a:prstGeom prst="rect">
            <a:avLst/>
          </a:prstGeom>
          <a:solidFill>
            <a:srgbClr val="0f29ba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C4D7064E-BF30-43BE-8DCE-26E640414E79}">
                <a16:creationId xmlns:a16="http://schemas.microsoft.com/office/drawing/2010/main" id="{0B97EEA0-8710-4D5D-8F87-51CB311C218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-19050" y="-8981"/>
            <a:ext cx="9166546" cy="517819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911ABA46-9C5F-462E-AA1A-41306BF7D568}">
                <a16:creationId xmlns:a16="http://schemas.microsoft.com/office/drawing/2010/main" id="{7B226775-74E4-475B-BD6A-E269FF07DE7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76986" y="1344244"/>
            <a:ext cx="9195111" cy="639946"/>
          </a:xfrm>
          <a:prstGeom prst="rect">
            <a:avLst/>
          </a:prstGeom>
        </p:spPr>
        <p:txBody>
          <a:bodyPr anchor="t" rtlCol="0" vert="horz">
            <a:spAutoFit/>
          </a:bodyPr>
          <a:lstStyle/>
          <a:p>
            <a:pPr algn="l">
              <a:lnSpc>
                <a:spcPct val="90000"/>
              </a:lnSpc>
            </a:pPr>
            <a:r>
              <a:rPr b="1" cap="none" dirty="0" lang="en-US" sz="4000">
                <a:solidFill>
                  <a:srgbClr val="f3d25c"/>
                </a:solidFill>
                <a:latin typeface="Zoho Puvi"/>
              </a:rPr>
              <a:t>Remote work </a:t>
            </a:r>
            <a:r>
              <a:rPr b="1" cap="none" dirty="0" lang="en-US" sz="4000">
                <a:solidFill>
                  <a:srgbClr val="f3d25c"/>
                </a:solidFill>
                <a:latin typeface="Zoho Puvi"/>
              </a:rPr>
              <a:t>enablement</a:t>
            </a:r>
            <a:endParaRPr b="1" cap="none" dirty="0" lang="en-US" sz="4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91D9FCAD-F4F5-4BCF-9AEE-0AF7C96DAA1F}">
                <a16:creationId xmlns:a16="http://schemas.microsoft.com/office/drawing/2010/main" id="{B2497501-D479-442F-ADFA-516BE87D95C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15756" y="382562"/>
            <a:ext cx="1556899" cy="331012"/>
          </a:xfrm>
          <a:prstGeom prst="rect">
            <a:avLst/>
          </a:prstGeom>
          <a:noFill/>
        </p:spPr>
      </p:pic>
      <p:sp>
        <p:nvSpPr>
          <p:cNvPr hidden="false" id="6" name="">
            <a:extLst>
              <a:ext uri="{C65F64FC-4D40-495E-8221-08C34C652CA7}">
                <a16:creationId xmlns:a16="http://schemas.microsoft.com/office/drawing/2010/main" id="{025F6C18-0BA7-43BE-BAD8-C7BD63F27E1F}"/>
              </a:ext>
            </a:extLst>
          </p:cNvPr>
          <p:cNvSpPr txBox="1">
            <a:spLocks noGrp="true"/>
          </p:cNvSpPr>
          <p:nvPr/>
        </p:nvSpPr>
        <p:spPr>
          <a:xfrm rot="0">
            <a:off x="517693" y="1830104"/>
            <a:ext cx="5054889" cy="770105"/>
          </a:xfrm>
          <a:prstGeom prst="rect">
            <a:avLst/>
          </a:prstGeom>
          <a:ln>
            <a:noFill/>
          </a:ln>
        </p:spPr>
        <p:txBody>
          <a:bodyPr anchor="ctr" bIns="45720" lIns="91440" numCol="1" rIns="91440" rtlCol="0" spcCol="0" tIns="93600" vert="horz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cap="all" dirty="0" i="0" lang="en-US" sz="3600">
                <a:solidFill>
                  <a:schemeClr val="bg1"/>
                </a:solidFill>
                <a:latin typeface="Zoho Puvi-thin"/>
              </a:rPr>
              <a:t> </a:t>
            </a:r>
            <a:r>
              <a:rPr dirty="0" i="0" lang="en-US" sz="3600">
                <a:solidFill>
                  <a:schemeClr val="bg1"/>
                </a:solidFill>
                <a:latin typeface="Zoho Puvi-thin"/>
              </a:rPr>
              <a:t>with </a:t>
            </a:r>
            <a:r>
              <a:rPr dirty="0" err="1" i="0" lang="en-US" sz="3600">
                <a:solidFill>
                  <a:schemeClr val="bg1"/>
                </a:solidFill>
                <a:latin typeface="Zoho Puvi-thin"/>
              </a:rPr>
              <a:t>ADSelfService</a:t>
            </a:r>
            <a:r>
              <a:rPr dirty="0" i="0" lang="en-US" sz="3600">
                <a:solidFill>
                  <a:schemeClr val="bg1"/>
                </a:solidFill>
                <a:latin typeface="Zoho Puvi-thin"/>
              </a:rPr>
              <a:t> Plus</a:t>
            </a:r>
            <a:endParaRPr dirty="0" i="0" lang="en-US" sz="3600">
              <a:solidFill>
                <a:schemeClr val="bg1"/>
              </a:solidFill>
              <a:latin typeface="Zoho Puvi-thin"/>
            </a:endParaRPr>
          </a:p>
        </p:txBody>
      </p:sp>
      <p:pic>
        <p:nvPicPr>
          <p:cNvPr id="7" name="">
            <a:extLst>
              <a:ext uri="{0EB5230A-FF6F-4965-9B7F-AAADB9E88951}">
                <a16:creationId xmlns:a16="http://schemas.microsoft.com/office/drawing/2010/main" id="{49096516-83F5-4BE3-9AB1-F0D15A99954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sp>
        <p:nvSpPr>
          <p:cNvPr id="8" name="">
            <a:extLst>
              <a:ext uri="{00E0C5B1-4097-4352-BD2E-61EC70B276F5}">
                <a16:creationId xmlns:a16="http://schemas.microsoft.com/office/drawing/2010/main" id="{2C129F84-8836-48B4-B3ED-B0BF8EE29549}"/>
              </a:ext>
            </a:extLst>
          </p:cNvPr>
          <p:cNvSpPr/>
          <p:nvPr/>
        </p:nvSpPr>
        <p:spPr>
          <a:xfrm flipH="false" flipV="false" rot="0">
            <a:off x="647700" y="2795882"/>
            <a:ext cx="4829937" cy="379780"/>
          </a:xfrm>
          <a:prstGeom prst="roundRect">
            <a:avLst>
              <a:gd fmla="val 50000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Subtitle 2">
            <a:extLst>
              <a:ext uri="{C566F228-DF5B-48DE-B991-A5F6BAD14D14}">
                <a16:creationId xmlns:a16="http://schemas.microsoft.com/office/drawing/2010/main" id="{F681CC90-FAE0-490D-B70B-CF50B16537FB}"/>
              </a:ext>
            </a:extLst>
          </p:cNvPr>
          <p:cNvSpPr>
            <a:spLocks noGrp="true"/>
          </p:cNvSpPr>
          <p:nvPr>
            <p:ph type="subTitle"/>
          </p:nvPr>
        </p:nvSpPr>
        <p:spPr>
          <a:xfrm rot="0">
            <a:off x="620801" y="2834868"/>
            <a:ext cx="4856835" cy="288635"/>
          </a:xfrm>
          <a:prstGeom prst="rect">
            <a:avLst/>
          </a:prstGeom>
        </p:spPr>
        <p:txBody>
          <a:bodyPr anchor="ctr" rtlCol="0" vert="horz">
            <a:spAutoFit/>
          </a:bodyPr>
          <a:lstStyle/>
          <a:p>
            <a:pPr algn="ctr" indent="0" lvl="0" marL="0">
              <a:lnSpc>
                <a:spcPct val="70000"/>
              </a:lnSpc>
              <a:buNone/>
            </a:pPr>
            <a:r>
              <a:rPr b="0" dirty="0" lang="en-US" sz="1400">
                <a:solidFill>
                  <a:srgbClr val="f3d25c"/>
                </a:solidFill>
                <a:latin typeface="Zoho Puvi"/>
              </a:rPr>
              <a:t>Secure and streamline remote work for your enterprise</a:t>
            </a:r>
            <a:endParaRPr b="0" dirty="0" lang="en-US" sz="1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10" name="">
            <a:extLst>
              <a:ext uri="{CBBF4BCB-C372-4828-B4E7-A2A994DF6202}">
                <a16:creationId xmlns:a16="http://schemas.microsoft.com/office/drawing/2010/main" id="{59246B80-DE0C-4523-A214-247BB4734A6F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5462720" y="2685973"/>
            <a:ext cx="3739705" cy="2550480"/>
          </a:xfrm>
          <a:prstGeom prst="rect">
            <a:avLst/>
          </a:prstGeom>
          <a:noFill/>
        </p:spPr>
      </p:pic>
    </p:spTree>
    <p:extLst>
      <p:ext uri="{E3843B04-0A14-4418-BB1A-858D847883E0}">
        <p14:creationId xmlns:p14="http://schemas.microsoft.com/office/powerpoint/2010/main" val="1751263263990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6162E4A-FC1A-4816-9013-A69EEE712B7E}">
                <a16:creationId xmlns:a16="http://schemas.microsoft.com/office/drawing/2010/main" id="{7A9EAD5D-0187-4D5F-AE75-2DE9EF74BACC}"/>
              </a:ext>
            </a:extLst>
          </p:cNvPr>
          <p:cNvSpPr/>
          <p:nvPr/>
        </p:nvSpPr>
        <p:spPr>
          <a:xfrm flipH="false" flipV="false" rot="0">
            <a:off x="-9525" y="-1085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6748448-33E4-44E9-9486-5EDF60A87A9D}">
                <a16:creationId xmlns:a16="http://schemas.microsoft.com/office/drawing/2010/main" id="{0441D99B-D5DE-4EFC-92A9-D872F8CB46FD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B7A6737E-2CD9-4CB4-91DE-BF6032BBD2C5}">
                <a16:creationId xmlns:a16="http://schemas.microsoft.com/office/drawing/2010/main" id="{1F3B03BF-E4EB-4A46-9C9C-329E373BAA89}"/>
              </a:ext>
            </a:extLst>
          </p:cNvPr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false" flipV="false" rot="0">
            <a:off x="897883" y="611981"/>
            <a:ext cx="1757448" cy="373646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3F389CED-58B8-40F4-A84B-C3CA2D80F0CD}">
                <a16:creationId xmlns:a16="http://schemas.microsoft.com/office/drawing/2010/main" id="{80CEA504-B802-4F86-A182-C296294B1281}"/>
              </a:ext>
            </a:extLst>
          </p:cNvPr>
          <p:cNvSpPr txBox="1">
            <a:spLocks noGrp="true"/>
          </p:cNvSpPr>
          <p:nvPr>
            <p:custDataLst>
              <p:tags r:id="rId6"/>
            </p:custDataLst>
          </p:nvPr>
        </p:nvSpPr>
        <p:spPr>
          <a:xfrm rot="0">
            <a:off x="737673" y="1264195"/>
            <a:ext cx="3832326" cy="69168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Contact </a:t>
            </a: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us</a:t>
            </a:r>
            <a:endParaRPr b="1" dirty="0" i="0" lang="en-US" sz="48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101D7342-1AF9-4C4A-9148-D8674EBA6014}">
                <a16:creationId xmlns:a16="http://schemas.microsoft.com/office/drawing/2010/main" id="{F0C4C60D-B741-4E79-8668-C9D99A5F503F}"/>
              </a:ext>
            </a:extLst>
          </p:cNvPr>
          <p:cNvSpPr txBox="1"/>
          <p:nvPr/>
        </p:nvSpPr>
        <p:spPr>
          <a:xfrm flipH="false" flipV="false" rot="0">
            <a:off x="4943475" y="1372733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+1-408-916-9890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610ECABC-AEBD-4D98-A57D-4158938604CB}">
                <a16:creationId xmlns:a16="http://schemas.microsoft.com/office/drawing/2010/main" id="{531E14C4-8D0C-44A7-94C1-F0D25CF8142A}"/>
              </a:ext>
            </a:extLst>
          </p:cNvPr>
          <p:cNvSpPr txBox="1"/>
          <p:nvPr/>
        </p:nvSpPr>
        <p:spPr>
          <a:xfrm flipH="false" flipV="false" rot="0">
            <a:off x="4662106" y="992343"/>
            <a:ext cx="2668799" cy="24380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For technical support</a:t>
            </a:r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:</a:t>
            </a:r>
            <a:endParaRPr b="0" cap="none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5DB8766B-993B-4CCE-9547-B08FC1ABF2C7}">
                <a16:creationId xmlns:a16="http://schemas.microsoft.com/office/drawing/2010/main" id="{67A6FB94-8A6D-4637-A6A4-5F476673AF52}"/>
              </a:ext>
            </a:extLst>
          </p:cNvPr>
          <p:cNvSpPr txBox="1"/>
          <p:nvPr/>
        </p:nvSpPr>
        <p:spPr>
          <a:xfrm flipH="false" flipV="false" rot="0">
            <a:off x="4943475" y="2194769"/>
            <a:ext cx="2668799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www.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8F00BBE2-0380-46D0-8F1B-72961638543E}">
                <a16:creationId xmlns:a16="http://schemas.microsoft.com/office/drawing/2010/main" id="{CCF5FCF9-E775-4A96-A609-B3B7399207FA}"/>
              </a:ext>
            </a:extLst>
          </p:cNvPr>
          <p:cNvSpPr txBox="1"/>
          <p:nvPr/>
        </p:nvSpPr>
        <p:spPr>
          <a:xfrm flipH="false" flipV="false" rot="0">
            <a:off x="4943475" y="1776936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support@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55185CF0-2328-400A-B595-5D4BD7E42B59}">
                <a16:creationId xmlns:a16="http://schemas.microsoft.com/office/drawing/2010/main" id="{95CBF9D0-B3C6-4E5F-B43B-18B9BAA765E9}"/>
              </a:ext>
            </a:extLst>
          </p:cNvPr>
          <p:cNvSpPr txBox="1"/>
          <p:nvPr/>
        </p:nvSpPr>
        <p:spPr>
          <a:xfrm flipH="false" flipV="false" rot="0">
            <a:off x="4953000" y="3362325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ctr"/>
            <a:r>
              <a:rPr b="1" dirty="0" lang="en-US" sz="1100">
                <a:solidFill>
                  <a:schemeClr val="bg1"/>
                </a:solidFill>
                <a:latin typeface="Zoho Puvi"/>
              </a:rPr>
              <a:t>Personalized web demo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11" name="">
            <a:extLst>
              <a:ext uri="{4F17A5E1-419A-4489-8FBB-3B8376F6C4A6}">
                <a16:creationId xmlns:a16="http://schemas.microsoft.com/office/drawing/2010/main" id="{86B3788F-0FC6-47AF-BB22-8205F963E5D2}"/>
              </a:ext>
            </a:extLst>
          </p:cNvPr>
          <p:cNvGrpSpPr>
            <a:grpSpLocks noChangeAspect="true"/>
          </p:cNvGrpSpPr>
          <p:nvPr>
            <p:custDataLst>
              <p:tags r:id="rId7"/>
            </p:custDataLst>
          </p:nvPr>
        </p:nvGrpSpPr>
        <p:grpSpPr>
          <a:xfrm flipH="false" flipV="false" rot="0">
            <a:off x="4788807" y="3963181"/>
            <a:ext cx="2849870" cy="430749"/>
            <a:chOff x="5314950" y="3292697"/>
            <a:chExt cx="2562491" cy="387315"/>
          </a:xfrm>
        </p:grpSpPr>
        <p:sp>
          <p:nvSpPr>
            <p:cNvPr id="12" name="">
              <a:extLst>
                <a:ext uri="{67E0FDB5-EB10-4ECD-A645-3F1315E50E3C}">
                  <a16:creationId xmlns:a16="http://schemas.microsoft.com/office/drawing/2010/main" id="{3A25E1AE-ED61-4DFC-ABD4-0CF8A724A9FA}"/>
                </a:ext>
              </a:extLst>
            </p:cNvPr>
            <p:cNvSpPr/>
            <p:nvPr/>
          </p:nvSpPr>
          <p:spPr>
            <a:xfrm flipH="false" flipV="false" rot="0">
              <a:off x="5314950" y="3292697"/>
              <a:ext cx="2562491" cy="387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970021AD-39C0-4515-9AB3-759969276337}">
                  <a16:creationId xmlns:a16="http://schemas.microsoft.com/office/drawing/2010/main" id="{4AD525F1-C6D1-4162-8620-51F799A91BFF}"/>
                </a:ext>
              </a:extLst>
            </p:cNvPr>
            <p:cNvSpPr txBox="1"/>
            <p:nvPr/>
          </p:nvSpPr>
          <p:spPr>
            <a:xfrm flipH="false" flipV="false" rot="0">
              <a:off x="5334000" y="3340322"/>
              <a:ext cx="2522944" cy="266485"/>
            </a:xfrm>
            <a:prstGeom prst="rect">
              <a:avLst/>
            </a:prstGeom>
          </p:spPr>
          <p:txBody>
            <a:bodyPr anchor="t" bIns="47625" lIns="95250" rIns="95250" rtlCol="0" tIns="47625" vert="horz">
              <a:spAutoFit/>
            </a:bodyPr>
            <a:lstStyle/>
            <a:p>
              <a:pPr algn="ctr" indent="0" marL="0">
                <a:lnSpc>
                  <a:spcPct val="120000"/>
                </a:lnSpc>
                <a:buNone/>
                <a:defRPr dirty="0" lang="en-US" sz="1400"/>
              </a:pP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Download </a:t>
              </a:r>
              <a:r>
                <a:rPr b="1" dirty="0" err="1" lang="en-US" sz="1100">
                  <a:solidFill>
                    <a:schemeClr val="bg1"/>
                  </a:solidFill>
                  <a:latin typeface="Zoho Puvi"/>
                </a:rPr>
                <a:t>ADSelfService</a:t>
              </a: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 Plus now</a:t>
              </a:r>
              <a:endParaRPr b="1" dirty="0" lang="en-US" sz="1100">
                <a:solidFill>
                  <a:schemeClr val="bg1"/>
                </a:solidFill>
                <a:latin typeface="Zoho Puvi"/>
              </a:endParaRPr>
            </a:p>
          </p:txBody>
        </p:sp>
      </p:grpSp>
      <p:sp>
        <p:nvSpPr>
          <p:cNvPr id="14" name="">
            <a:extLst>
              <a:ext uri="{45EE1C3A-0C9E-4541-9810-D7B3A4707F09}">
                <a16:creationId xmlns:a16="http://schemas.microsoft.com/office/drawing/2010/main" id="{3149CAFB-9283-425B-AE36-7F69DC9E92D0}"/>
              </a:ext>
            </a:extLst>
          </p:cNvPr>
          <p:cNvSpPr/>
          <p:nvPr/>
        </p:nvSpPr>
        <p:spPr>
          <a:xfrm flipH="false" flipV="false" rot="0">
            <a:off x="0" y="5074339"/>
            <a:ext cx="9159507" cy="96440"/>
          </a:xfrm>
          <a:prstGeom prst="rect">
            <a:avLst/>
          </a:prstGeom>
          <a:solidFill>
            <a:srgbClr val="f3d25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7FCC9D38-D0F5-4ACF-AB74-DC3A26A9ED18}">
                <a16:creationId xmlns:a16="http://schemas.microsoft.com/office/drawing/2010/main" id="{C3E0D3E0-5A8D-4B2E-8144-380E10FC8343}"/>
              </a:ext>
            </a:extLst>
          </p:cNvPr>
          <p:cNvSpPr txBox="1"/>
          <p:nvPr/>
        </p:nvSpPr>
        <p:spPr>
          <a:xfrm flipH="false" flipV="false" rot="0">
            <a:off x="4943475" y="2617621"/>
            <a:ext cx="242118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 u="none">
                <a:solidFill>
                  <a:schemeClr val="bg1"/>
                </a:solidFill>
                <a:latin typeface="Zoho Puvi"/>
              </a:rPr>
              <a:t>Chat live with our support team</a:t>
            </a:r>
            <a:endParaRPr b="1" dirty="0" lang="en-US" sz="1100" u="none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F9910D61-F307-4041-9159-0CE56B129C0E}">
                <a16:creationId xmlns:a16="http://schemas.microsoft.com/office/drawing/2010/main" id="{2A3FC269-097B-4BB1-94BE-C0576D6665E8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true" flipV="false" rot="0">
            <a:off x="745931" y="2531240"/>
            <a:ext cx="2617440" cy="2549385"/>
          </a:xfrm>
          <a:prstGeom prst="rect">
            <a:avLst/>
          </a:prstGeom>
          <a:noFill/>
        </p:spPr>
      </p:pic>
      <p:sp>
        <p:nvSpPr>
          <p:cNvPr id="17" name="">
            <a:extLst>
              <a:ext uri="{C98D8A5D-97DA-4225-8A68-978E7653B28B}">
                <a16:creationId xmlns:a16="http://schemas.microsoft.com/office/drawing/2010/main" id="{91BEEF76-0A8C-4490-92C4-25A71E6D469B}"/>
              </a:ext>
            </a:extLst>
          </p:cNvPr>
          <p:cNvSpPr/>
          <p:nvPr/>
        </p:nvSpPr>
        <p:spPr>
          <a:xfrm flipH="false" flipV="false" rot="0">
            <a:off x="4800600" y="3276600"/>
            <a:ext cx="2850194" cy="431854"/>
          </a:xfrm>
          <a:prstGeom prst="rect">
            <a:avLst/>
          </a:prstGeom>
          <a:noFill/>
          <a:ln cap="flat" w="9525">
            <a:solidFill>
              <a:schemeClr val="bg1">
                <a:alpha val="5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8" name="">
            <a:extLst>
              <a:ext uri="{4BED0EE2-1681-4C3E-907D-1E4659B27820}">
                <a16:creationId xmlns:a16="http://schemas.microsoft.com/office/drawing/2010/main" id="{A48E4335-E405-449F-897A-81A4E8B3A5CB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false" flipV="false" rot="0">
            <a:off x="4762500" y="1457820"/>
            <a:ext cx="143655" cy="14365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1B12A209-5D0B-47DC-B049-A549E3ED3386}">
                <a16:creationId xmlns:a16="http://schemas.microsoft.com/office/drawing/2010/main" id="{26A3E219-2BD9-48F2-A962-C3F0F57FBD51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4762500" y="1881616"/>
            <a:ext cx="153314" cy="118271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028C2CF6-D21B-4389-8735-7C651211ADC1}">
                <a16:creationId xmlns:a16="http://schemas.microsoft.com/office/drawing/2010/main" id="{717701FE-3C0D-455A-BFC1-1E56F607F072}"/>
              </a:ext>
            </a:extLst>
          </p:cNvPr>
          <p:cNvPicPr>
            <a:picLocks noChangeAspect="true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false" flipV="false" rot="0">
            <a:off x="4752975" y="2248261"/>
            <a:ext cx="170668" cy="1706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153C91D0-A0BD-47FD-B442-295576BF9154}">
                <a16:creationId xmlns:a16="http://schemas.microsoft.com/office/drawing/2010/main" id="{175EAC56-8632-4B91-AADB-A75BA6813395}"/>
              </a:ext>
            </a:extLst>
          </p:cNvPr>
          <p:cNvPicPr>
            <a:picLocks noChangeAspect="true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flipH="false" flipV="false" rot="0">
            <a:off x="4762500" y="2684716"/>
            <a:ext cx="147466" cy="147466"/>
          </a:xfrm>
          <a:prstGeom prst="rect">
            <a:avLst/>
          </a:prstGeom>
          <a:noFill/>
        </p:spPr>
      </p:pic>
    </p:spTree>
    <p:extLst>
      <p:ext uri="{5F84A5D1-0060-4C6D-8A40-806F51E55A5A}">
        <p14:creationId xmlns:p14="http://schemas.microsoft.com/office/powerpoint/2010/main" val="175126326402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2313CB42-8036-4078-8EA2-519DF27415CD}">
                <a16:creationId xmlns:a16="http://schemas.microsoft.com/office/drawing/2010/main" id="{F9D8E95A-12DA-475D-8596-0A7ED430DDC0}"/>
              </a:ext>
            </a:extLst>
          </p:cNvPr>
          <p:cNvSpPr txBox="1">
            <a:spLocks noGrp="true"/>
          </p:cNvSpPr>
          <p:nvPr/>
        </p:nvSpPr>
        <p:spPr>
          <a:xfrm rot="0">
            <a:off x="382219" y="367788"/>
            <a:ext cx="7556696" cy="583634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chemeClr val="tx1"/>
                </a:solidFill>
                <a:latin typeface="Zoho Puvi"/>
              </a:rPr>
              <a:t>Is hybrid work your company's new normal?</a:t>
            </a:r>
            <a:endParaRPr b="1" dirty="0" i="0" lang="en-US" sz="24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3" name="">
            <a:extLst>
              <a:ext uri="{8BC0807D-10AE-4413-9ECE-E4D18F211619}">
                <a16:creationId xmlns:a16="http://schemas.microsoft.com/office/drawing/2010/main" id="{743B8E16-8C3F-4535-9375-E068218843CF}"/>
              </a:ext>
            </a:extLst>
          </p:cNvPr>
          <p:cNvSpPr/>
          <p:nvPr/>
        </p:nvSpPr>
        <p:spPr>
          <a:xfrm flipH="false" flipV="false" rot="0">
            <a:off x="487508" y="1243336"/>
            <a:ext cx="8152552" cy="1672246"/>
          </a:xfrm>
          <a:prstGeom prst="roundRect">
            <a:avLst>
              <a:gd fmla="val 2876" name="adj"/>
            </a:avLst>
          </a:prstGeom>
          <a:solidFill>
            <a:srgbClr val="f3d25c">
              <a:alpha val="19999"/>
            </a:srgb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D423336-82A9-48F8-BCB5-A547E7FDC1A2}">
                <a16:creationId xmlns:a16="http://schemas.microsoft.com/office/drawing/2010/main" id="{5B420EB6-B427-4D9C-A327-E389A13EA8D0}"/>
              </a:ext>
            </a:extLst>
          </p:cNvPr>
          <p:cNvSpPr txBox="1"/>
          <p:nvPr/>
        </p:nvSpPr>
        <p:spPr>
          <a:xfrm flipH="false" flipV="false" rot="0">
            <a:off x="742007" y="1643110"/>
            <a:ext cx="7525569" cy="71382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45000"/>
              </a:lnSpc>
              <a:defRPr dirty="0" lang="en-US" sz="1400"/>
            </a:pPr>
            <a:r>
              <a:rPr b="0" dirty="0" lang="en-US" sz="1400">
                <a:latin typeface="Zoho Puvi"/>
              </a:rPr>
              <a:t>Di</a:t>
            </a:r>
            <a:r>
              <a:rPr b="0" dirty="0" lang="en-US" sz="1400">
                <a:latin typeface="Zoho Puvi"/>
              </a:rPr>
              <a:t>d you know</a:t>
            </a:r>
            <a:r>
              <a:rPr b="0" dirty="0" lang="en-US" sz="1400">
                <a:latin typeface="Zoho Puvi"/>
              </a:rPr>
              <a:t> that </a:t>
            </a:r>
            <a:r>
              <a:rPr b="1" dirty="0" lang="en-US" sz="1400">
                <a:solidFill>
                  <a:srgbClr val="0000ff"/>
                </a:solidFill>
                <a:latin typeface="Zoho Puvi"/>
                <a:hlinkClick r:id="rId2"/>
              </a:rPr>
              <a:t>20%</a:t>
            </a:r>
            <a:r>
              <a:rPr b="1" dirty="0" lang="en-US" sz="1400">
                <a:latin typeface="Zoho Puvi"/>
              </a:rPr>
              <a:t> </a:t>
            </a:r>
            <a:r>
              <a:rPr b="0" dirty="0" lang="en-US" sz="1400">
                <a:latin typeface="Zoho Puvi"/>
              </a:rPr>
              <a:t>of IT enterprises</a:t>
            </a:r>
            <a:r>
              <a:rPr b="0" dirty="0" lang="en-US" sz="1400">
                <a:latin typeface="Zoho Puvi"/>
              </a:rPr>
              <a:t> experienced a breach due to a remote </a:t>
            </a:r>
          </a:p>
          <a:p>
            <a:pPr>
              <a:lnSpc>
                <a:spcPct val="145000"/>
              </a:lnSpc>
              <a:defRPr dirty="0" lang="en-US" sz="1400"/>
            </a:pPr>
            <a:r>
              <a:rPr b="0" dirty="0" lang="en-US" sz="1400">
                <a:latin typeface="Zoho Puvi"/>
              </a:rPr>
              <a:t>worker during the pandemic?</a:t>
            </a:r>
            <a:endParaRPr b="0" dirty="0" lang="en-US" sz="1400">
              <a:latin typeface="Zoho Puvi"/>
            </a:endParaRPr>
          </a:p>
        </p:txBody>
      </p:sp>
      <p:sp>
        <p:nvSpPr>
          <p:cNvPr id="5" name="">
            <a:extLst>
              <a:ext uri="{D35C26DB-383B-4E4C-A422-25683910A859}">
                <a16:creationId xmlns:a16="http://schemas.microsoft.com/office/drawing/2010/main" id="{FB8A48B4-48C8-4E7E-98D1-FA9034B20C67}"/>
              </a:ext>
            </a:extLst>
          </p:cNvPr>
          <p:cNvSpPr/>
          <p:nvPr/>
        </p:nvSpPr>
        <p:spPr>
          <a:xfrm flipH="false" flipV="false" rot="10800000">
            <a:off x="779649" y="1243241"/>
            <a:ext cx="1143000" cy="374875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2D97ACA4-AACA-47CC-94F1-4F5D4C6ADF51}">
                <a16:creationId xmlns:a16="http://schemas.microsoft.com/office/drawing/2010/main" id="{2DB6855B-55D0-48AA-944D-8365E5AE1D48}"/>
              </a:ext>
            </a:extLst>
          </p:cNvPr>
          <p:cNvSpPr txBox="1"/>
          <p:nvPr/>
        </p:nvSpPr>
        <p:spPr>
          <a:xfrm flipH="false" flipV="false" rot="0">
            <a:off x="730348" y="1310763"/>
            <a:ext cx="1256204" cy="24761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ctr">
              <a:defRPr dirty="0" lang="en-US" sz="1400"/>
            </a:pPr>
            <a:r>
              <a:rPr b="1" dirty="0" lang="en-US" sz="1000">
                <a:solidFill>
                  <a:schemeClr val="tx1"/>
                </a:solidFill>
                <a:latin typeface="Zoho Puvi"/>
              </a:rPr>
              <a:t>Did you know? </a:t>
            </a:r>
            <a:endParaRPr b="1" dirty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7" name="">
            <a:extLst>
              <a:ext uri="{B04E115D-DC1D-4C88-BB1E-5063E940A61A}">
                <a16:creationId xmlns:a16="http://schemas.microsoft.com/office/drawing/2010/main" id="{DDE60669-4392-41E1-B22D-B86AFDB1B402}"/>
              </a:ext>
            </a:extLst>
          </p:cNvPr>
          <p:cNvSpPr txBox="1"/>
          <p:nvPr/>
        </p:nvSpPr>
        <p:spPr>
          <a:xfrm flipH="false" flipV="false" rot="0">
            <a:off x="765038" y="2391537"/>
            <a:ext cx="5384520" cy="33903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defRPr dirty="0" lang="en-US" sz="1400"/>
            </a:pPr>
            <a:r>
              <a:rPr b="1" dirty="0" lang="en-US" sz="1600">
                <a:latin typeface="Zoho Puvi"/>
              </a:rPr>
              <a:t>Remote work demands extra security!</a:t>
            </a:r>
            <a:endParaRPr b="1" dirty="0" lang="en-US" sz="1600">
              <a:latin typeface="Zoho Puvi"/>
            </a:endParaRPr>
          </a:p>
        </p:txBody>
      </p:sp>
      <p:sp>
        <p:nvSpPr>
          <p:cNvPr id="8" name="">
            <a:extLst>
              <a:ext uri="{3D92D2A6-4ABD-40EF-9B6F-6B295BE5B4CE}">
                <a16:creationId xmlns:a16="http://schemas.microsoft.com/office/drawing/2010/main" id="{43C5B2A5-4B10-49BC-BC1F-0426417BAB8F}"/>
              </a:ext>
            </a:extLst>
          </p:cNvPr>
          <p:cNvSpPr/>
          <p:nvPr/>
        </p:nvSpPr>
        <p:spPr>
          <a:xfrm flipH="false" flipV="false" rot="0">
            <a:off x="497843" y="3228975"/>
            <a:ext cx="8143418" cy="1916706"/>
          </a:xfrm>
          <a:prstGeom prst="roundRect">
            <a:avLst>
              <a:gd fmla="val 2904" name="adj"/>
            </a:avLst>
          </a:prstGeom>
          <a:solidFill>
            <a:srgbClr val="0d26b8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CFA55382-8B67-4CA7-9BC8-09BB3078DE04}">
                <a16:creationId xmlns:a16="http://schemas.microsoft.com/office/drawing/2010/main" id="{EB43777D-9A7C-4472-B13D-5464F5657CB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10000"/>
          </a:blip>
          <a:srcRect b="2080" l="310" r="0" t="48260"/>
          <a:stretch>
            <a:fillRect/>
          </a:stretch>
        </p:blipFill>
        <p:spPr>
          <a:xfrm flipH="false" flipV="false" rot="0">
            <a:off x="511730" y="3228975"/>
            <a:ext cx="6491887" cy="1916706"/>
          </a:xfrm>
          <a:prstGeom prst="rect">
            <a:avLst/>
          </a:prstGeom>
          <a:noFill/>
        </p:spPr>
      </p:pic>
      <p:sp>
        <p:nvSpPr>
          <p:cNvPr id="10" name="">
            <a:extLst>
              <a:ext uri="{415A6EFB-094B-4A04-A50A-368413370694}">
                <a16:creationId xmlns:a16="http://schemas.microsoft.com/office/drawing/2010/main" id="{EC893422-80A1-472D-8749-ACA5FB9FBF73}"/>
              </a:ext>
            </a:extLst>
          </p:cNvPr>
          <p:cNvSpPr txBox="1"/>
          <p:nvPr/>
        </p:nvSpPr>
        <p:spPr>
          <a:xfrm flipH="false" flipV="false" rot="0">
            <a:off x="876404" y="3638550"/>
            <a:ext cx="3439973" cy="110083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r">
              <a:lnSpc>
                <a:spcPct val="110000"/>
              </a:lnSpc>
              <a:defRPr dirty="0" lang="en-US" sz="1400"/>
            </a:pPr>
            <a:r>
              <a:rPr b="1" dirty="0" lang="en-US" sz="2000">
                <a:solidFill>
                  <a:srgbClr val="f3d25c"/>
                </a:solidFill>
                <a:latin typeface="Zoho Puvi"/>
              </a:rPr>
              <a:t>Both admins and users may experience challenges in remote </a:t>
            </a:r>
            <a:r>
              <a:rPr b="1" dirty="0" lang="en-US" sz="2000">
                <a:solidFill>
                  <a:srgbClr val="f3d25c"/>
                </a:solidFill>
                <a:latin typeface="Zoho Puvi"/>
              </a:rPr>
              <a:t>work</a:t>
            </a:r>
            <a:endParaRPr b="1" dirty="0" lang="en-US" sz="20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1" name="">
            <a:extLst>
              <a:ext uri="{7C63FC84-97B1-4D77-B4DA-0766DDBC975B}">
                <a16:creationId xmlns:a16="http://schemas.microsoft.com/office/drawing/2010/main" id="{F58096B7-F83F-4E99-8FE1-CEEC479F188E}"/>
              </a:ext>
            </a:extLst>
          </p:cNvPr>
          <p:cNvSpPr txBox="1"/>
          <p:nvPr/>
        </p:nvSpPr>
        <p:spPr>
          <a:xfrm flipH="false" flipV="false" rot="0">
            <a:off x="4586611" y="3615285"/>
            <a:ext cx="3768604" cy="1146524"/>
          </a:xfrm>
          <a:prstGeom prst="rect">
            <a:avLst/>
          </a:prstGeom>
        </p:spPr>
        <p:txBody>
          <a:bodyPr anchor="ctr" bIns="47625" lIns="95250" rIns="95250" rtlCol="0" tIns="47625" vert="horz">
            <a:spAutoFit/>
          </a:bodyPr>
          <a:lstStyle/>
          <a:p>
            <a:pPr algn="l" indent="-285750" marL="285750">
              <a:lnSpc>
                <a:spcPct val="115000"/>
              </a:lnSpc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In the hunt for security in remote work, user</a:t>
            </a:r>
            <a:br>
              <a:rPr b="0" dirty="0" lang="en-US" sz="1200">
                <a:solidFill>
                  <a:schemeClr val="bg1"/>
                </a:solidFill>
                <a:latin typeface="Zoho Puvi"/>
              </a:rPr>
            </a:br>
            <a:r>
              <a:rPr b="0" dirty="0" lang="en-US" sz="1200">
                <a:solidFill>
                  <a:schemeClr val="bg1"/>
                </a:solidFill>
                <a:latin typeface="Zoho Puvi"/>
              </a:rPr>
              <a:t>experience is often overlooked.</a:t>
            </a:r>
            <a:br>
              <a:rPr b="0" dirty="0" lang="en-US" sz="1200">
                <a:solidFill>
                  <a:schemeClr val="bg1"/>
                </a:solidFill>
                <a:latin typeface="Zoho Puvi"/>
              </a:rPr>
            </a:br>
          </a:p>
          <a:p>
            <a:pPr algn="l" indent="-285750" marL="285750">
              <a:lnSpc>
                <a:spcPct val="115000"/>
              </a:lnSpc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There are also increased help desk requests and remote password management issues.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</p:spTree>
    <p:extLst>
      <p:ext uri="{F85C7E4B-F1AE-4647-AC69-0BA3F58C7F7F}">
        <p14:creationId xmlns:p14="http://schemas.microsoft.com/office/powerpoint/2010/main" val="1751263263992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1B05996-F511-41DB-9ABD-7A6342F9703C}">
                <a16:creationId xmlns:a16="http://schemas.microsoft.com/office/drawing/2010/main" id="{0E9FDD2B-A3C5-4085-B028-A7FB31992C9C}"/>
              </a:ext>
            </a:extLst>
          </p:cNvPr>
          <p:cNvSpPr/>
          <p:nvPr/>
        </p:nvSpPr>
        <p:spPr>
          <a:xfrm flipH="false" flipV="false" rot="0">
            <a:off x="0" y="-2170"/>
            <a:ext cx="9153097" cy="5177609"/>
          </a:xfrm>
          <a:prstGeom prst="rect">
            <a:avLst/>
          </a:prstGeom>
          <a:solidFill>
            <a:srgbClr val="0d26b8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0BA7008F-852C-45CC-BB12-2AB47FBD1D2C}">
                <a16:creationId xmlns:a16="http://schemas.microsoft.com/office/drawing/2010/main" id="{3ABE68B1-E2D2-4559-96BE-74324B7240E3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9166546" cy="5178191"/>
          </a:xfrm>
          <a:prstGeom prst="rect">
            <a:avLst/>
          </a:prstGeom>
          <a:noFill/>
        </p:spPr>
      </p:pic>
      <p:sp>
        <p:nvSpPr>
          <p:cNvPr id="4" name="">
            <a:extLst>
              <a:ext uri="{05A9F007-8816-40A6-ABF8-494D4E1ABA86}">
                <a16:creationId xmlns:a16="http://schemas.microsoft.com/office/drawing/2010/main" id="{747AE425-5837-4959-8F13-F4E71A74CC9B}"/>
              </a:ext>
            </a:extLst>
          </p:cNvPr>
          <p:cNvSpPr/>
          <p:nvPr/>
        </p:nvSpPr>
        <p:spPr>
          <a:xfrm flipH="false" flipV="false" rot="0">
            <a:off x="3052867" y="847725"/>
            <a:ext cx="5528758" cy="2936976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5" name="">
            <a:extLst>
              <a:ext uri="{FC9C12E4-554F-413E-A65E-8C1C5EB25BE0}">
                <a16:creationId xmlns:a16="http://schemas.microsoft.com/office/drawing/2010/main" id="{F7E9D0FE-8335-47AB-9995-6B9305F0C8FF}"/>
              </a:ext>
            </a:extLst>
          </p:cNvPr>
          <p:cNvSpPr txBox="1"/>
          <p:nvPr/>
        </p:nvSpPr>
        <p:spPr>
          <a:xfrm flipH="false" flipV="false" rot="0">
            <a:off x="3429000" y="1211359"/>
            <a:ext cx="3670020" cy="671179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04000"/>
              </a:lnSpc>
              <a:defRPr dirty="0" lang="en-US" sz="1400"/>
            </a:pPr>
            <a:r>
              <a:rPr b="1" dirty="0" lang="en-US" sz="3600">
                <a:solidFill>
                  <a:srgbClr val="f3d25c"/>
                </a:solidFill>
                <a:latin typeface="Zoho Puvi"/>
              </a:rPr>
              <a:t>Worry no more!</a:t>
            </a:r>
            <a:endParaRPr b="1" dirty="0" lang="en-US" sz="36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6" name="">
            <a:extLst>
              <a:ext uri="{802493C0-7C6B-4A8B-BB19-0724A1BA3382}">
                <a16:creationId xmlns:a16="http://schemas.microsoft.com/office/drawing/2010/main" id="{39AB0B8D-7ADC-408C-BD12-C9EE58DE4B9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718526" y="847725"/>
            <a:ext cx="636698" cy="978274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E5961AB6-2DE4-4EFF-A0A3-B9732C02FAEA}">
                <a16:creationId xmlns:a16="http://schemas.microsoft.com/office/drawing/2010/main" id="{802C995E-DEA5-42B6-B6A8-D0C69A904A4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95101"/>
            <a:ext cx="9752107" cy="2979429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57B54D8E-7F5A-41A9-B22B-0818954C6522}">
                <a16:creationId xmlns:a16="http://schemas.microsoft.com/office/drawing/2010/main" id="{151DAF67-250A-41E6-B8A9-8F56029D2555}"/>
              </a:ext>
            </a:extLst>
          </p:cNvPr>
          <p:cNvPicPr>
            <a:picLocks noChangeAspect="true"/>
          </p:cNvPicPr>
          <p:nvPr/>
        </p:nvPicPr>
        <p:blipFill>
          <a:blip r:embed="rId5"/>
          <a:srcRect b="23260" l="0" r="0" t="0"/>
          <a:stretch>
            <a:fillRect/>
          </a:stretch>
        </p:blipFill>
        <p:spPr>
          <a:xfrm flipH="false" flipV="false" rot="0">
            <a:off x="460124" y="1590675"/>
            <a:ext cx="2891714" cy="358968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558D4649-8332-4561-892A-4D74CDAE22AB}">
                <a16:creationId xmlns:a16="http://schemas.microsoft.com/office/drawing/2010/main" id="{9F0ED3CB-E531-41A6-ACFD-6B3E9A0FE780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hidden="false" id="10" name="">
            <a:extLst>
              <a:ext uri="{6BC2EF18-F287-447B-A203-62A20272FBC7}">
                <a16:creationId xmlns:a16="http://schemas.microsoft.com/office/drawing/2010/main" id="{5CF1E407-3823-425A-B8C3-2FC3B6196F11}"/>
              </a:ext>
            </a:extLst>
          </p:cNvPr>
          <p:cNvSpPr txBox="1">
            <a:spLocks noGrp="true"/>
          </p:cNvSpPr>
          <p:nvPr/>
        </p:nvSpPr>
        <p:spPr>
          <a:xfrm rot="0">
            <a:off x="3467100" y="1930107"/>
            <a:ext cx="4557884" cy="132858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US" sz="14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Plus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provides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efficient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remote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work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capabilities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—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like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MFA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VPN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logins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mobile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password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management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—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ensuring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smooth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ride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admins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end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users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.</a:t>
            </a:r>
            <a:endParaRPr b="0" dirty="0" err="1" lang="en-US" sz="1400">
              <a:solidFill>
                <a:schemeClr val="bg1"/>
              </a:solidFill>
              <a:latin typeface="Zoho Puvi"/>
            </a:endParaRPr>
          </a:p>
        </p:txBody>
      </p:sp>
    </p:spTree>
    <p:extLst>
      <p:ext uri="{BBAB373C-CAAD-445A-9127-2A279137E65A}">
        <p14:creationId xmlns:p14="http://schemas.microsoft.com/office/powerpoint/2010/main" val="175126326399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CFF2F2D-77E3-42F1-BC0A-EE0CBBE9155D}">
                <a16:creationId xmlns:a16="http://schemas.microsoft.com/office/drawing/2010/main" id="{DC09890C-CE76-4791-B4C5-BB1D2A1FF4D3}"/>
              </a:ext>
            </a:extLst>
          </p:cNvPr>
          <p:cNvSpPr/>
          <p:nvPr/>
        </p:nvSpPr>
        <p:spPr>
          <a:xfrm flipH="false" flipV="false" rot="0">
            <a:off x="0" y="-5086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914C5493-2D7E-4AC6-A70B-0AAA07EB937A}">
                <a16:creationId xmlns:a16="http://schemas.microsoft.com/office/drawing/2010/main" id="{EA71C09D-B6BD-4EBF-99DE-81C77B1CA043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F0E4AD77-CD45-42E7-9764-5E27C0B6B427}">
                <a16:creationId xmlns:a16="http://schemas.microsoft.com/office/drawing/2010/main" id="{A87BFB01-BE7B-40D6-BE99-C7B1B531FB50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762000"/>
            <a:ext cx="3729656" cy="1797900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Plus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secures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and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eases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remote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work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with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capabilities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like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5" name="">
            <a:extLst>
              <a:ext uri="{2A709C47-6118-436E-A907-588E285B22E1}">
                <a16:creationId xmlns:a16="http://schemas.microsoft.com/office/drawing/2010/main" id="{4CDD8D00-2492-4BBB-B54D-D352D1402448}"/>
              </a:ext>
            </a:extLst>
          </p:cNvPr>
          <p:cNvSpPr txBox="1"/>
          <p:nvPr/>
        </p:nvSpPr>
        <p:spPr>
          <a:xfrm flipH="false" flipV="false" rot="0">
            <a:off x="407174" y="2626860"/>
            <a:ext cx="3668182" cy="1745284"/>
          </a:xfrm>
          <a:prstGeom prst="rect">
            <a:avLst/>
          </a:prstGeom>
        </p:spPr>
        <p:txBody>
          <a:bodyPr anchor="t" bIns="47625" lIns="95250" rIns="0" rtlCol="0" tIns="47625" vert="horz">
            <a:noAutofit/>
          </a:bodyPr>
          <a:lstStyle/>
          <a:p>
            <a:pPr algn="l" indent="-190500" marL="190500">
              <a:lnSpc>
                <a:spcPct val="20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MFA for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VPN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OWA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, and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RDP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logins</a:t>
            </a:r>
          </a:p>
          <a:p>
            <a:pPr algn="l" indent="-190500">
              <a:lnSpc>
                <a:spcPct val="20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Cached credential updates</a:t>
            </a:r>
          </a:p>
          <a:p>
            <a:pPr algn="l" indent="-190500">
              <a:lnSpc>
                <a:spcPct val="20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Password expiry notifications</a:t>
            </a:r>
          </a:p>
          <a:p>
            <a:pPr algn="l" indent="-190500">
              <a:lnSpc>
                <a:spcPct val="20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Mobile password management</a:t>
            </a:r>
          </a:p>
          <a:p>
            <a:pPr algn="l" indent="-190500">
              <a:lnSpc>
                <a:spcPct val="20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Web-based password changes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6" name="">
            <a:extLst>
              <a:ext uri="{B7BD7795-A38C-4C6D-897E-EABE75A2A472}">
                <a16:creationId xmlns:a16="http://schemas.microsoft.com/office/drawing/2010/main" id="{63B249B3-12CA-456D-A9C1-3C78D9DBC3E8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A91456F4-28DC-4F1C-8237-52F291D92B87}">
                <a16:creationId xmlns:a16="http://schemas.microsoft.com/office/drawing/2010/main" id="{8FC7D84B-7096-4C8C-B7B1-2D0648E5183A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8" name="">
            <a:extLst>
              <a:ext uri="{217A57B9-2A3F-4CAD-841F-A0FC218EB3FC}">
                <a16:creationId xmlns:a16="http://schemas.microsoft.com/office/drawing/2010/main" id="{F8F12533-1340-4804-ABB2-17ED9199F0A8}"/>
              </a:ext>
            </a:extLst>
          </p:cNvPr>
          <p:cNvSpPr/>
          <p:nvPr/>
        </p:nvSpPr>
        <p:spPr>
          <a:xfrm flipH="false" flipV="false" rot="0">
            <a:off x="4222747" y="950937"/>
            <a:ext cx="3234137" cy="2242185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AF3B889F-B6DA-404B-9076-1BA914550B84}">
                <a16:creationId xmlns:a16="http://schemas.microsoft.com/office/drawing/2010/main" id="{52C0C77B-D247-4DCB-904F-BDE45A96ED3C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false" flipV="false" rot="0">
            <a:off x="4278754" y="1029795"/>
            <a:ext cx="3106836" cy="2119502"/>
          </a:xfrm>
          <a:prstGeom prst="rect">
            <a:avLst/>
          </a:prstGeom>
          <a:noFill/>
        </p:spPr>
      </p:pic>
      <p:sp>
        <p:nvSpPr>
          <p:cNvPr id="10" name="">
            <a:extLst>
              <a:ext uri="{106A5F8B-21A4-4007-ABAE-6564CA9137D0}">
                <a16:creationId xmlns:a16="http://schemas.microsoft.com/office/drawing/2010/main" id="{568104B0-029F-411F-8C96-2E356EA969C8}"/>
              </a:ext>
            </a:extLst>
          </p:cNvPr>
          <p:cNvSpPr/>
          <p:nvPr/>
        </p:nvSpPr>
        <p:spPr>
          <a:xfrm flipH="false" flipV="false" rot="0">
            <a:off x="5815527" y="2577284"/>
            <a:ext cx="2985211" cy="2032711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">
            <a:extLst>
              <a:ext uri="{20D75D3B-1E66-428F-8010-C8B222B321C6}">
                <a16:creationId xmlns:a16="http://schemas.microsoft.com/office/drawing/2010/main" id="{25F2F086-50AE-47BB-B32F-C4CE0D1A00D9}"/>
              </a:ext>
            </a:extLst>
          </p:cNvPr>
          <p:cNvPicPr>
            <a:picLocks noChangeAspect="true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false" flipV="false" rot="0">
            <a:off x="5895527" y="2636567"/>
            <a:ext cx="2841059" cy="1926793"/>
          </a:xfrm>
          <a:prstGeom prst="rect">
            <a:avLst/>
          </a:prstGeom>
          <a:noFill/>
        </p:spPr>
      </p:pic>
    </p:spTree>
    <p:extLst>
      <p:ext uri="{87A60F21-97F1-48FF-80F6-A923FF23A063}">
        <p14:creationId xmlns:p14="http://schemas.microsoft.com/office/powerpoint/2010/main" val="1751263263998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E6AB814-B905-426F-936A-2E4129AAD3B7}">
                <a16:creationId xmlns:a16="http://schemas.microsoft.com/office/drawing/2010/main" id="{5645B844-9B3E-451E-A75A-3693C8EFEBD9}"/>
              </a:ext>
            </a:extLst>
          </p:cNvPr>
          <p:cNvSpPr/>
          <p:nvPr/>
        </p:nvSpPr>
        <p:spPr>
          <a:xfrm flipH="false" flipV="false" rot="0">
            <a:off x="0" y="-5086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948C41FC-9A24-4151-B4A2-1C3D8CCA2AA0}">
                <a16:creationId xmlns:a16="http://schemas.microsoft.com/office/drawing/2010/main" id="{66EBFB45-A78D-4C9E-8A71-946BA84C38D2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749C604D-07D7-416A-90F7-FD95C8A77FD8}">
                <a16:creationId xmlns:a16="http://schemas.microsoft.com/office/drawing/2010/main" id="{473027D0-87F8-4C8C-AC3B-40D13F9F0694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492517"/>
            <a:ext cx="7841542" cy="932478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Here's how MFA for </a:t>
            </a:r>
            <a:r>
              <a:rPr b="1" dirty="0" err="1" i="0" lang="en-US" sz="2400">
                <a:solidFill>
                  <a:srgbClr val="f3d25c"/>
                </a:solidFill>
                <a:latin typeface="Zoho Puvi"/>
              </a:rPr>
              <a:t>VPN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 logins works in 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 Plus</a:t>
            </a:r>
            <a:endParaRPr b="1" dirty="0" i="0" lang="en-US" sz="2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E26A0A36-6FF7-4EA7-AE7E-DF7DF5614DDA}">
                <a16:creationId xmlns:a16="http://schemas.microsoft.com/office/drawing/2010/main" id="{E1D50C9B-E831-4C60-9ACF-10477C817761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857713B0-5D28-4C96-BAB7-832CA9BB8EF9}">
                <a16:creationId xmlns:a16="http://schemas.microsoft.com/office/drawing/2010/main" id="{2F807FA5-A5BA-4E61-8512-5E634ADB885F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7" name="">
            <a:extLst>
              <a:ext uri="{0EBF2740-9334-4D6C-95CF-BB5BF16411AB}">
                <a16:creationId xmlns:a16="http://schemas.microsoft.com/office/drawing/2010/main" id="{73980E6E-228A-4264-B183-7B23EB4BC921}"/>
              </a:ext>
            </a:extLst>
          </p:cNvPr>
          <p:cNvSpPr/>
          <p:nvPr/>
        </p:nvSpPr>
        <p:spPr>
          <a:xfrm flipH="false" flipV="false" rot="0">
            <a:off x="523875" y="1685925"/>
            <a:ext cx="8098278" cy="2775337"/>
          </a:xfrm>
          <a:prstGeom prst="roundRect">
            <a:avLst>
              <a:gd fmla="val 2428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F38757F6-4878-47A6-A114-43BF1B5E0422}">
                <a16:creationId xmlns:a16="http://schemas.microsoft.com/office/drawing/2010/main" id="{26B7CFE8-8B50-49D5-8211-3E76127A8307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false" flipV="false" rot="0">
            <a:off x="1226990" y="1878644"/>
            <a:ext cx="6254286" cy="2461698"/>
          </a:xfrm>
          <a:prstGeom prst="rect">
            <a:avLst/>
          </a:prstGeom>
          <a:noFill/>
        </p:spPr>
      </p:pic>
    </p:spTree>
    <p:extLst>
      <p:ext uri="{EE7A8571-388F-4A9B-9F67-7E873E97E1F6}">
        <p14:creationId xmlns:p14="http://schemas.microsoft.com/office/powerpoint/2010/main" val="1751263264002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0920E61-C5B8-4FAA-A831-44AE9B17B586}">
                <a16:creationId xmlns:a16="http://schemas.microsoft.com/office/drawing/2010/main" id="{727E49BB-7467-493D-8218-96A8236B943A}"/>
              </a:ext>
            </a:extLst>
          </p:cNvPr>
          <p:cNvSpPr/>
          <p:nvPr/>
        </p:nvSpPr>
        <p:spPr>
          <a:xfrm flipH="false" flipV="false" rot="0">
            <a:off x="0" y="-5086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FC4CC69-1EDA-405E-88B1-5F6A7D931468}">
                <a16:creationId xmlns:a16="http://schemas.microsoft.com/office/drawing/2010/main" id="{520EE8A8-78A6-4727-89C2-5E09B3D71160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Text Box 3">
            <a:extLst>
              <a:ext uri="{1982425D-C137-4641-8D4C-BC11A4D7C005}">
                <a16:creationId xmlns:a16="http://schemas.microsoft.com/office/drawing/2010/main" id="{3C4C018F-8E60-4637-9D18-BD6A3A58597A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302017"/>
            <a:ext cx="7841542" cy="932478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Here's how cached credential updates happen in 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 Plus</a:t>
            </a:r>
            <a:endParaRPr b="1" dirty="0" i="0" lang="en-US" sz="2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6A3156C5-1485-4B9B-B469-B1BF56BE141D}">
                <a16:creationId xmlns:a16="http://schemas.microsoft.com/office/drawing/2010/main" id="{7C797A7A-5B47-49BD-B240-22D91229AAD2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F5B19440-8EDA-4FEE-BA88-3F5CE7CCF129}">
                <a16:creationId xmlns:a16="http://schemas.microsoft.com/office/drawing/2010/main" id="{68C5FEFF-C151-445F-B142-432A69778255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7" name="">
            <a:extLst>
              <a:ext uri="{9FD1306A-EE4C-4F4C-9647-03B92A1AD80D}">
                <a16:creationId xmlns:a16="http://schemas.microsoft.com/office/drawing/2010/main" id="{6F12E0FA-8335-46CB-9A30-0D16E236BF55}"/>
              </a:ext>
            </a:extLst>
          </p:cNvPr>
          <p:cNvSpPr/>
          <p:nvPr/>
        </p:nvSpPr>
        <p:spPr>
          <a:xfrm flipH="false" flipV="false" rot="0">
            <a:off x="523875" y="1876425"/>
            <a:ext cx="8098278" cy="2775337"/>
          </a:xfrm>
          <a:prstGeom prst="roundRect">
            <a:avLst>
              <a:gd fmla="val 2428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Image 8">
            <a:extLst>
              <a:ext uri="{5A5C1C0C-DBE6-4168-9BCC-2D493E35E604}">
                <a16:creationId xmlns:a16="http://schemas.microsoft.com/office/drawing/2010/main" id="{6D79002A-D88D-4496-BEAD-8E8105B77460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1586626" y="1886321"/>
            <a:ext cx="5957744" cy="2721864"/>
          </a:xfrm>
          <a:prstGeom prst="rect">
            <a:avLst/>
          </a:prstGeom>
          <a:noFill/>
        </p:spPr>
      </p:pic>
      <p:sp>
        <p:nvSpPr>
          <p:cNvPr id="9" name="Text Box 5">
            <a:extLst>
              <a:ext uri="{DEF4D581-D8DB-4620-966B-BFF043933277}">
                <a16:creationId xmlns:a16="http://schemas.microsoft.com/office/drawing/2010/main" id="{351B1EF2-2628-4D64-89E5-AC48C3CA767C}"/>
              </a:ext>
            </a:extLst>
          </p:cNvPr>
          <p:cNvSpPr txBox="1"/>
          <p:nvPr/>
        </p:nvSpPr>
        <p:spPr>
          <a:xfrm flipH="false" flipV="false" rot="0">
            <a:off x="420319" y="1302058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dirty="0" lang="en-US" sz="1400">
                <a:solidFill>
                  <a:schemeClr val="bg1"/>
                </a:solidFill>
                <a:latin typeface="Zoho Puvi-demi_bold"/>
              </a:rPr>
              <a:t>Through a </a:t>
            </a:r>
            <a:r>
              <a:rPr dirty="0" err="1" lang="en-US" sz="1400">
                <a:solidFill>
                  <a:schemeClr val="bg1"/>
                </a:solidFill>
                <a:latin typeface="Zoho Puvi-demi_bold"/>
              </a:rPr>
              <a:t>VPN</a:t>
            </a:r>
            <a:r>
              <a:rPr dirty="0" lang="en-US" sz="1400">
                <a:solidFill>
                  <a:schemeClr val="bg1"/>
                </a:solidFill>
                <a:latin typeface="Zoho Puvi-demi_bold"/>
              </a:rPr>
              <a:t> client:</a:t>
            </a:r>
            <a:endParaRPr dirty="0" lang="en-US" sz="1400">
              <a:solidFill>
                <a:schemeClr val="bg1"/>
              </a:solidFill>
              <a:latin typeface="Zoho Puvi-demi_bold"/>
            </a:endParaRPr>
          </a:p>
        </p:txBody>
      </p:sp>
    </p:spTree>
    <p:extLst>
      <p:ext uri="{4B0B8CD9-6D68-447E-AB7D-9408B2FD960C}">
        <p14:creationId xmlns:p14="http://schemas.microsoft.com/office/powerpoint/2010/main" val="1751263264007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9D0F9E2-09BF-4799-89FA-AAFA1019D560}">
                <a16:creationId xmlns:a16="http://schemas.microsoft.com/office/drawing/2010/main" id="{8E173AF9-ABD4-430F-BBA9-E2EBC73CA304}"/>
              </a:ext>
            </a:extLst>
          </p:cNvPr>
          <p:cNvSpPr/>
          <p:nvPr/>
        </p:nvSpPr>
        <p:spPr>
          <a:xfrm flipH="false" flipV="false" rot="0">
            <a:off x="0" y="-5086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A02A49F1-496B-462C-B6FC-3CB279D24BC4}">
                <a16:creationId xmlns:a16="http://schemas.microsoft.com/office/drawing/2010/main" id="{61FFE247-2BE5-4312-8804-E03744EBCDA0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Text Box 3">
            <a:extLst>
              <a:ext uri="{7E9F1C85-77E1-4CE0-A5D8-01037DA95BF8}">
                <a16:creationId xmlns:a16="http://schemas.microsoft.com/office/drawing/2010/main" id="{8762DB33-7C4F-486A-A6AE-5B0C7F7EC471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302017"/>
            <a:ext cx="7841542" cy="932478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Here's how cached credential updates happen in 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 Plus</a:t>
            </a:r>
            <a:endParaRPr b="1" dirty="0" i="0" lang="en-US" sz="2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371EE7D5-256D-46ED-B7FF-557686FAEBA5}">
                <a16:creationId xmlns:a16="http://schemas.microsoft.com/office/drawing/2010/main" id="{7C3CE7B4-D085-4A08-8B1E-EB8006F40421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FCFFF6E7-03AF-4BB3-B285-063CCF06B6C7}">
                <a16:creationId xmlns:a16="http://schemas.microsoft.com/office/drawing/2010/main" id="{0C72341F-F8B4-4100-95F6-045691FD3A9F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7" name="">
            <a:extLst>
              <a:ext uri="{2E4A4BFC-ED79-4689-BB4E-598AE2C6C1AF}">
                <a16:creationId xmlns:a16="http://schemas.microsoft.com/office/drawing/2010/main" id="{5DE853DC-734F-4ACE-8630-F030BC90705D}"/>
              </a:ext>
            </a:extLst>
          </p:cNvPr>
          <p:cNvSpPr/>
          <p:nvPr/>
        </p:nvSpPr>
        <p:spPr>
          <a:xfrm flipH="false" flipV="false" rot="0">
            <a:off x="523875" y="1876425"/>
            <a:ext cx="8098278" cy="2775337"/>
          </a:xfrm>
          <a:prstGeom prst="roundRect">
            <a:avLst>
              <a:gd fmla="val 2428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Text Box 5">
            <a:extLst>
              <a:ext uri="{565A85BA-BD40-4B75-855A-66C6E35F4E43}">
                <a16:creationId xmlns:a16="http://schemas.microsoft.com/office/drawing/2010/main" id="{1D62EDF2-63A9-4EAD-838B-CAC61F400323}"/>
              </a:ext>
            </a:extLst>
          </p:cNvPr>
          <p:cNvSpPr txBox="1"/>
          <p:nvPr/>
        </p:nvSpPr>
        <p:spPr>
          <a:xfrm flipH="false" flipV="false" rot="0">
            <a:off x="420319" y="1302058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dirty="0" lang="en-US" sz="1400">
                <a:solidFill>
                  <a:schemeClr val="bg1"/>
                </a:solidFill>
                <a:latin typeface="Zoho Puvi-demi_bold"/>
              </a:rPr>
              <a:t>Without a </a:t>
            </a:r>
            <a:r>
              <a:rPr dirty="0" err="1" lang="en-US" sz="1400">
                <a:solidFill>
                  <a:schemeClr val="bg1"/>
                </a:solidFill>
                <a:latin typeface="Zoho Puvi-demi_bold"/>
              </a:rPr>
              <a:t>VPN</a:t>
            </a:r>
            <a:r>
              <a:rPr dirty="0" lang="en-US" sz="1400">
                <a:solidFill>
                  <a:schemeClr val="bg1"/>
                </a:solidFill>
                <a:latin typeface="Zoho Puvi-demi_bold"/>
              </a:rPr>
              <a:t> client:</a:t>
            </a:r>
            <a:endParaRPr dirty="0" lang="en-US" sz="1400">
              <a:solidFill>
                <a:schemeClr val="bg1"/>
              </a:solidFill>
              <a:latin typeface="Zoho Puvi-demi_bold"/>
            </a:endParaRPr>
          </a:p>
        </p:txBody>
      </p:sp>
      <p:pic>
        <p:nvPicPr>
          <p:cNvPr id="9" name="Image 9">
            <a:extLst>
              <a:ext uri="{5C3DAB1B-0E96-4E22-B94B-069A25A9D701}">
                <a16:creationId xmlns:a16="http://schemas.microsoft.com/office/drawing/2010/main" id="{217A382F-BDBB-4E02-9A9B-7424397188CD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707888" y="2082707"/>
            <a:ext cx="7654042" cy="2438971"/>
          </a:xfrm>
          <a:prstGeom prst="rect">
            <a:avLst/>
          </a:prstGeom>
          <a:noFill/>
        </p:spPr>
      </p:pic>
    </p:spTree>
    <p:extLst>
      <p:ext uri="{B00406C6-D886-44C7-8DBF-B724FD7EC2C5}">
        <p14:creationId xmlns:p14="http://schemas.microsoft.com/office/powerpoint/2010/main" val="175126326401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1A29354-180E-4783-AF4A-44AA12C1271B}">
                <a16:creationId xmlns:a16="http://schemas.microsoft.com/office/drawing/2010/main" id="{3E86169B-A3FC-4268-85F3-A01C820C6BA7}"/>
              </a:ext>
            </a:extLst>
          </p:cNvPr>
          <p:cNvSpPr/>
          <p:nvPr/>
        </p:nvSpPr>
        <p:spPr>
          <a:xfrm flipH="false" flipV="false" rot="0">
            <a:off x="0" y="-5086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35E5AF36-2C16-4ED3-AE87-854E9F23B703}">
                <a16:creationId xmlns:a16="http://schemas.microsoft.com/office/drawing/2010/main" id="{E956CD79-2540-421A-A978-4880DB59A462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AC5A8E6F-C0DA-48A9-A6AE-901D152B44FC}">
                <a16:creationId xmlns:a16="http://schemas.microsoft.com/office/drawing/2010/main" id="{528DA6AA-CB76-4B75-8FB5-4CFE3E34DC95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550506"/>
            <a:ext cx="7841542" cy="822769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Here's how mobile password reset works in ADSelfService plus </a:t>
            </a:r>
            <a:endParaRPr b="1" dirty="0" i="0" lang="en-US" sz="2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663063A2-C80B-4DFC-8365-F80707D1E811}">
                <a16:creationId xmlns:a16="http://schemas.microsoft.com/office/drawing/2010/main" id="{92C506BE-6758-44DF-8BCB-AC183CD3393A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25842293-FDFD-413E-B6EA-0B8512230F53}">
                <a16:creationId xmlns:a16="http://schemas.microsoft.com/office/drawing/2010/main" id="{2C2850DF-5ABE-4AB9-8D8F-F723B53C3886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7" name="">
            <a:extLst>
              <a:ext uri="{13C5820B-E932-4F01-A736-B1E9A76C6DEC}">
                <a16:creationId xmlns:a16="http://schemas.microsoft.com/office/drawing/2010/main" id="{5BC20437-4F0C-4465-9F27-E8C490FC0ECC}"/>
              </a:ext>
            </a:extLst>
          </p:cNvPr>
          <p:cNvSpPr/>
          <p:nvPr/>
        </p:nvSpPr>
        <p:spPr>
          <a:xfrm flipH="false" flipV="false" rot="0">
            <a:off x="523875" y="1685925"/>
            <a:ext cx="8098278" cy="2775337"/>
          </a:xfrm>
          <a:prstGeom prst="roundRect">
            <a:avLst>
              <a:gd fmla="val 2428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94786304-BE5C-4AB4-B7FE-146D771EFB0B}">
                <a16:creationId xmlns:a16="http://schemas.microsoft.com/office/drawing/2010/main" id="{880A5BB1-39FB-42E7-B56E-FEFD07931212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false" flipV="false" rot="0">
            <a:off x="1333500" y="2009136"/>
            <a:ext cx="6486525" cy="2076450"/>
          </a:xfrm>
          <a:prstGeom prst="rect">
            <a:avLst/>
          </a:prstGeom>
          <a:noFill/>
        </p:spPr>
      </p:pic>
    </p:spTree>
    <p:extLst>
      <p:ext uri="{A2458F25-61B9-43DB-B4B5-E01F87EE6EEA}">
        <p14:creationId xmlns:p14="http://schemas.microsoft.com/office/powerpoint/2010/main" val="175126326401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F7D087D-6FDA-4767-89B1-4219904DB696}">
                <a16:creationId xmlns:a16="http://schemas.microsoft.com/office/drawing/2010/main" id="{E210BB2D-E092-474D-95E1-AD8767E0CF8F}"/>
              </a:ext>
            </a:extLst>
          </p:cNvPr>
          <p:cNvSpPr>
            <a:spLocks noSelect="true"/>
          </p:cNvSpPr>
          <p:nvPr>
            <p:custDataLst>
              <p:tags r:id="rId2"/>
            </p:custDataLst>
          </p:nvPr>
        </p:nvSpPr>
        <p:spPr>
          <a:xfrm flipH="false" flipV="false" rot="0">
            <a:off x="-9525" y="-19050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B37CFBE4-5C6A-43EE-8DEF-C552F7EBEC0E}">
                <a16:creationId xmlns:a16="http://schemas.microsoft.com/office/drawing/2010/main" id="{6BF01E64-7C80-41B2-A15A-BE236281A9FC}"/>
              </a:ext>
            </a:extLst>
          </p:cNvPr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5CB71C56-C0A7-43E6-88D8-4E5BB30CD519}">
                <a16:creationId xmlns:a16="http://schemas.microsoft.com/office/drawing/2010/main" id="{AE36163E-82BD-4759-8807-9ABB14ED0F65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D4B99BFB-1B1A-47F7-BA3B-97045E53CE70}">
                <a16:creationId xmlns:a16="http://schemas.microsoft.com/office/drawing/2010/main" id="{8FD2D77B-FD40-4B6F-A096-ABE20F1EF86C}"/>
              </a:ext>
            </a:extLst>
          </p:cNvPr>
          <p:cNvSpPr txBox="1">
            <a:spLocks noGrp="true"/>
          </p:cNvSpPr>
          <p:nvPr>
            <p:custDataLst>
              <p:tags r:id="rId7"/>
            </p:custDataLst>
          </p:nvPr>
        </p:nvSpPr>
        <p:spPr>
          <a:xfrm rot="0">
            <a:off x="1320392" y="581510"/>
            <a:ext cx="8297188" cy="1595447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3600">
                <a:solidFill>
                  <a:srgbClr val="f3d25c"/>
                </a:solidFill>
                <a:latin typeface="Zoho Puvi-light"/>
              </a:rPr>
              <a:t>Switch to</a:t>
            </a:r>
          </a:p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 Plus 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today</a:t>
            </a:r>
            <a:endParaRPr b="1" dirty="0" i="0" lang="en-US" sz="36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Text Box 5">
            <a:extLst>
              <a:ext uri="{53D731BC-DCB9-4902-A918-176219D7F4B1}">
                <a16:creationId xmlns:a16="http://schemas.microsoft.com/office/drawing/2010/main" id="{BBCD9F0B-12C1-436C-8DB5-9E8EDF097D09}"/>
              </a:ext>
            </a:extLst>
          </p:cNvPr>
          <p:cNvSpPr txBox="1"/>
          <p:nvPr/>
        </p:nvSpPr>
        <p:spPr>
          <a:xfrm flipH="false" flipV="false" rot="0">
            <a:off x="1356331" y="2075516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enjoy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enhanced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identity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security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organization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!</a:t>
            </a:r>
            <a:endParaRPr b="1" dirty="0" err="1" lang="en-US" sz="14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E3EB2F0C-4264-445C-A97B-B453C1D132CA}">
                <a16:creationId xmlns:a16="http://schemas.microsoft.com/office/drawing/2010/main" id="{2FCC84A4-0A56-4E10-A050-1AA589CFADB9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>
            <a:alphaModFix amt="33999"/>
          </a:blip>
          <a:stretch>
            <a:fillRect/>
          </a:stretch>
        </p:blipFill>
        <p:spPr>
          <a:xfrm flipH="false" flipV="false" rot="0">
            <a:off x="-62131" y="3597735"/>
            <a:ext cx="9144000" cy="156422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6944A84F-362F-41E9-8C26-7FA607555F07}">
                <a16:creationId xmlns:a16="http://schemas.microsoft.com/office/drawing/2010/main" id="{937F927C-0F60-420A-A895-EF92CDA1E76B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rcRect b="0" l="50410" r="0" t="0"/>
          <a:stretch>
            <a:fillRect/>
          </a:stretch>
        </p:blipFill>
        <p:spPr>
          <a:xfrm flipH="false" flipV="false" rot="0">
            <a:off x="-5324" y="790917"/>
            <a:ext cx="954881" cy="2072802"/>
          </a:xfrm>
          <a:prstGeom prst="rect">
            <a:avLst/>
          </a:prstGeom>
          <a:noFill/>
        </p:spPr>
      </p:pic>
      <p:sp>
        <p:nvSpPr>
          <p:cNvPr id="9" name="">
            <a:extLst>
              <a:ext uri="{91F7A6D2-2A93-4A15-84E9-EEF16F75ACAE}">
                <a16:creationId xmlns:a16="http://schemas.microsoft.com/office/drawing/2010/main" id="{15EBDFC0-4547-4E7D-A844-AA1664116603}"/>
              </a:ext>
            </a:extLst>
          </p:cNvPr>
          <p:cNvSpPr/>
          <p:nvPr/>
        </p:nvSpPr>
        <p:spPr>
          <a:xfrm flipH="false" flipV="false" rot="0">
            <a:off x="676607" y="3048000"/>
            <a:ext cx="7808698" cy="1387944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10" name="">
            <a:extLst>
              <a:ext uri="{D6F0E86D-0EB2-47EB-B189-6D38135E4BE2}">
                <a16:creationId xmlns:a16="http://schemas.microsoft.com/office/drawing/2010/main" id="{066B42F3-EAC9-4F83-A1FC-947A2BA0B3F1}"/>
              </a:ext>
            </a:extLst>
          </p:cNvPr>
          <p:cNvSpPr txBox="1"/>
          <p:nvPr/>
        </p:nvSpPr>
        <p:spPr>
          <a:xfrm flipH="false" flipV="false" rot="0">
            <a:off x="1872061" y="3243205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400">
                <a:solidFill>
                  <a:srgbClr val="f3d25c"/>
                </a:solidFill>
                <a:latin typeface="Zoho Puvi"/>
              </a:rPr>
              <a:t>Guaranteed </a:t>
            </a:r>
            <a:r>
              <a:rPr b="1" dirty="0" err="1" lang="en-US" sz="1400">
                <a:solidFill>
                  <a:srgbClr val="f3d25c"/>
                </a:solidFill>
                <a:latin typeface="Zoho Puvi"/>
              </a:rPr>
              <a:t>ROI</a:t>
            </a:r>
            <a:endParaRPr b="1" dirty="0" err="1" lang="en-US" sz="14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1" name="">
            <a:extLst>
              <a:ext uri="{A3EE2C04-522A-4707-BF70-1D4EAB46835E}">
                <a16:creationId xmlns:a16="http://schemas.microsoft.com/office/drawing/2010/main" id="{46F210F6-EEAA-4E99-BF81-40DE78320E13}"/>
              </a:ext>
            </a:extLst>
          </p:cNvPr>
          <p:cNvSpPr txBox="1"/>
          <p:nvPr/>
        </p:nvSpPr>
        <p:spPr>
          <a:xfrm flipH="false" flipV="false" rot="0">
            <a:off x="1845116" y="3593525"/>
            <a:ext cx="4855616" cy="53404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gives you an immediate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ROI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by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nearly eliminating password-related tickets.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9B731923-F790-48FA-A25D-D2A9AF544DA3}">
                <a16:creationId xmlns:a16="http://schemas.microsoft.com/office/drawing/2010/main" id="{4966A039-16A4-4695-AEBC-53D6CF2F80EE}"/>
              </a:ext>
            </a:extLst>
          </p:cNvPr>
          <p:cNvSpPr/>
          <p:nvPr/>
        </p:nvSpPr>
        <p:spPr>
          <a:xfrm flipH="false" flipV="false" rot="0">
            <a:off x="6695332" y="3543300"/>
            <a:ext cx="1284903" cy="38731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86B680B0-0B31-4F1D-81E0-9AC6EAC93751}">
                <a16:creationId xmlns:a16="http://schemas.microsoft.com/office/drawing/2010/main" id="{1AC56B48-9CDD-4F49-BB7C-578A3F55E70F}"/>
              </a:ext>
            </a:extLst>
          </p:cNvPr>
          <p:cNvSpPr txBox="1"/>
          <p:nvPr/>
        </p:nvSpPr>
        <p:spPr>
          <a:xfrm flipH="false" flipV="false" rot="0">
            <a:off x="6689950" y="3581400"/>
            <a:ext cx="1306801" cy="2963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ctr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100">
                <a:solidFill>
                  <a:schemeClr val="bg1"/>
                </a:solidFill>
                <a:latin typeface="Zoho Puvi"/>
              </a:rPr>
              <a:t>Calculate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ROI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1605998C-7BC4-4F84-AC6B-F5E27FD7AE01}">
                <a16:creationId xmlns:a16="http://schemas.microsoft.com/office/drawing/2010/main" id="{828ED042-70FA-4285-A748-A293BD2E6392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967168" y="3324225"/>
            <a:ext cx="671092" cy="1114986"/>
          </a:xfrm>
          <a:prstGeom prst="rect">
            <a:avLst/>
          </a:prstGeom>
          <a:noFill/>
        </p:spPr>
      </p:pic>
    </p:spTree>
    <p:extLst>
      <p:ext uri="{61AA67CC-2AEF-4FC5-92E7-0520647CFDA8}">
        <p14:creationId xmlns:p14="http://schemas.microsoft.com/office/powerpoint/2010/main" val="1751263264019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1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2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Zoho Puvi-light"/>
  <p:tag name="webfont1" val="Zoho Puvi-thin"/>
  <p:tag name="webfont4" val="Zoho Puvi-demi_bold"/>
  <p:tag name="webfont6" val="Zoho Puvi-heavy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2025-06-23T04:05:07Z</dcterms:created>
  <dcterms:modified xsi:type="dcterms:W3CDTF">2025-06-27T00:28:59Z</dcterms:modified>
</cp:coreProperties>
</file>