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slide+xml" PartName="/ppt/slides/slide4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slide+xml" PartName="/ppt/slides/slide5.xml"/>
  <Override ContentType="application/vnd.openxmlformats-officedocument.presentationml.tags+xml" PartName="/ppt/tags/tag16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slide+xml" PartName="/ppt/slides/slide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slide+xml" PartName="/ppt/slides/slide7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slide+xml" PartName="/ppt/slides/slide8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vnd.openxmlformats-officedocument.presentationml.tags+xml" PartName="/ppt/tags/tag41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ppt/media/img_cc_black.png" Type="http://schemas.openxmlformats.org/officeDocument/2006/relationships/image"/><Relationship Id="rId26" Target="ppt/presentation.xml" Type="http://schemas.openxmlformats.org/officeDocument/2006/relationships/officeDocument"/><Relationship Id="rId27" Target="docProps/core.xml" Type="http://schemas.openxmlformats.org/package/2006/relationships/metadata/core-properties"/><Relationship Id="rId28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9144000" cy="5143500"/>
  <p:embeddedFontLst>
    <p:embeddedFont>
      <p:font typeface="Zoho Puvi-light"/>
      <p:regular r:id="rId16"/>
    </p:embeddedFont>
    <p:embeddedFont>
      <p:font typeface="Zoho Puvi"/>
      <p:regular r:id="rId17"/>
      <p:bold r:id="rId19"/>
    </p:embeddedFont>
    <p:embeddedFont>
      <p:font typeface="Roboto"/>
      <p:regular r:id="rId21"/>
    </p:embeddedFont>
    <p:embeddedFont>
      <p:font typeface="Zoho Puvi-demi_bold"/>
      <p:regular r:id="rId18"/>
    </p:embeddedFont>
    <p:embeddedFont>
      <p:font typeface="Zoho Puvi-heavy"/>
      <p:regular r:id="rId20"/>
    </p:embeddedFont>
    <p:embeddedFont>
      <p:font typeface="Zoho Puvi-thin"/>
      <p:regular r:id="rId15"/>
    </p:embeddedFont>
    <p:embeddedFont>
      <p:font typeface="Open Sans"/>
      <p:regular r:id="rId22"/>
      <p:bold r:id="rId23"/>
    </p:embeddedFont>
  </p:embeddedFontLst>
  <p:custDataLst>
    <p:tags r:id="rId24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tableStyles.xml" Type="http://schemas.openxmlformats.org/officeDocument/2006/relationships/tableStyles"/><Relationship Id="rId15" Target="fonts/font1.fntdata" Type="http://schemas.openxmlformats.org/officeDocument/2006/relationships/font"/><Relationship Id="rId16" Target="fonts/font2.fntdata" Type="http://schemas.openxmlformats.org/officeDocument/2006/relationships/font"/><Relationship Id="rId17" Target="fonts/font3.fntdata" Type="http://schemas.openxmlformats.org/officeDocument/2006/relationships/font"/><Relationship Id="rId18" Target="fonts/font4.fntdata" Type="http://schemas.openxmlformats.org/officeDocument/2006/relationships/font"/><Relationship Id="rId19" Target="fonts/font5.fntdata" Type="http://schemas.openxmlformats.org/officeDocument/2006/relationships/font"/><Relationship Id="rId20" Target="fonts/font6.fntdata" Type="http://schemas.openxmlformats.org/officeDocument/2006/relationships/font"/><Relationship Id="rId21" Target="fonts/font7.fntdata" Type="http://schemas.openxmlformats.org/officeDocument/2006/relationships/font"/><Relationship Id="rId22" Target="fonts/font8.fntdata" Type="http://schemas.openxmlformats.org/officeDocument/2006/relationships/font"/><Relationship Id="rId23" Target="fonts/font9.fntdata" Type="http://schemas.openxmlformats.org/officeDocument/2006/relationships/font"/><Relationship Id="rId24" Target="tags/tag4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DCEC6AE-9537-4682-8BAD-5AFA49659CF3}">
                <a16:creationId xmlns:a16="http://schemas.microsoft.com/office/drawing/2010/main" id="{BFEDB1D8-8677-4645-90D0-7832C4D34E4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3D30072E-F852-44F5-A8FB-8534AE445E05}">
                <a16:creationId xmlns:a16="http://schemas.microsoft.com/office/drawing/2010/main" id="{4932D79A-3603-4B2B-B2D0-632DD585182D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181CCC53-0A7E-4900-A403-54F31A8ABE30}">
                <a16:creationId xmlns:a16="http://schemas.microsoft.com/office/drawing/2010/main" id="{83E9C0FC-EE70-4720-821E-687FF227FF3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AD51CBE3-7C91-431A-9BDE-FD8C6FAC8AAB}">
                <a16:creationId xmlns:a16="http://schemas.microsoft.com/office/drawing/2010/main" id="{8B5FA53D-43D5-44B6-B864-2A25EBB2D13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2C5871EC-EA8B-4ED7-A620-469F685FB56D}">
                <a16:creationId xmlns:a16="http://schemas.microsoft.com/office/drawing/2010/main" id="{91B26C06-BA84-4AE9-8318-B0667C57990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7F473AD7-FF85-48E0-B39B-146A699B0928}">
        <p14:creationId xmlns:p14="http://schemas.microsoft.com/office/powerpoint/2010/main" val="1751263264013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560161B1-893A-45EE-97A0-54ABC503A5C6}">
                <a16:creationId xmlns:a16="http://schemas.microsoft.com/office/drawing/2010/main" id="{1C19FE60-DEE9-43BD-BBAC-83D2D15DC12F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94EC1E60-E069-40C5-93F6-5B8ADDF510F4}">
                <a16:creationId xmlns:a16="http://schemas.microsoft.com/office/drawing/2010/main" id="{95E80FF9-15E5-4F07-A7D2-F94A586D1427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290A04ED-241D-4424-A763-59AC82792F23}">
                <a16:creationId xmlns:a16="http://schemas.microsoft.com/office/drawing/2010/main" id="{8E0F2514-A3FF-470C-8B6D-04A504D251D7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6F94325D-CD52-4DAD-80F9-3EF4B23B4DAF}">
                <a16:creationId xmlns:a16="http://schemas.microsoft.com/office/drawing/2010/main" id="{D511FC40-C0E0-43C1-952F-A0745484FCB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8E0CB6EE-AE54-4A93-B463-E20B3417449C}">
                <a16:creationId xmlns:a16="http://schemas.microsoft.com/office/drawing/2010/main" id="{D75232CB-D8A1-4C71-879F-0A3E09B23277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C7C2DD82-4D20-4552-AFE7-51468D8981BE}">
                <a16:creationId xmlns:a16="http://schemas.microsoft.com/office/drawing/2010/main" id="{D85AEA7E-2A55-40DB-A35F-EDC30FC1B8D5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010450E5-C018-4A41-B2F3-177530D87757}">
                <a16:creationId xmlns:a16="http://schemas.microsoft.com/office/drawing/2010/main" id="{CCB50868-4005-47CF-A28B-83B7D10C5314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8B198F28-37A3-451B-9ED9-7E4D54891E36}">
                <a16:creationId xmlns:a16="http://schemas.microsoft.com/office/drawing/2010/main" id="{A2071921-0155-4DA1-A23A-9431DC1E3059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4B8F9137-03EF-416C-BB85-CF91883A5D57}">
                <a16:creationId xmlns:a16="http://schemas.microsoft.com/office/drawing/2010/main" id="{E7361F20-B63F-4398-B462-940648362126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D3213EAE-632C-4E3F-BFF8-54939D2ED08B}">
                <a16:creationId xmlns:a16="http://schemas.microsoft.com/office/drawing/2010/main" id="{D2733965-94C7-487E-90E3-B3C5BD191E97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4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2CB018E3-11A4-49FF-91A7-2C27AE2F4AB5}">
                <a16:creationId xmlns:a16="http://schemas.microsoft.com/office/drawing/2010/main" id="{3FA816D2-E239-4336-857E-05EEC50CFDE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02DE5857-4FDD-405E-BC44-3B093AFC2F95}">
                <a16:creationId xmlns:a16="http://schemas.microsoft.com/office/drawing/2010/main" id="{C7A58D3C-8060-46F9-A9DF-2E7CB9CBD31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0AA2ABAB-BB26-4944-9DB3-8FF43F9130E1}">
                <a16:creationId xmlns:a16="http://schemas.microsoft.com/office/drawing/2010/main" id="{1E9457AB-3152-498B-9613-028FC052BA8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1103EC29-B5A7-43D0-9F27-B8BDB7535B1B}">
        <p14:creationId xmlns:p14="http://schemas.microsoft.com/office/powerpoint/2010/main" val="1751263264027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513DB77-5102-4D98-9520-027BABADD3B3}">
                <a16:creationId xmlns:a16="http://schemas.microsoft.com/office/drawing/2010/main" id="{0CF0E0B6-3B2F-4807-AE55-DD00A88FDEB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1323CD37-1515-47E8-8B78-579420BF9868}">
                <a16:creationId xmlns:a16="http://schemas.microsoft.com/office/drawing/2010/main" id="{7614E005-32ED-40A8-A34D-E2BFBE741A6E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966CCFA8-AA46-45B4-A892-9E68044B2808}">
                <a16:creationId xmlns:a16="http://schemas.microsoft.com/office/drawing/2010/main" id="{4E4B8D68-B2B6-4E90-8343-F39C39747B50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49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A6E838D3-6EA3-4051-A541-112984696A83}">
                <a16:creationId xmlns:a16="http://schemas.microsoft.com/office/drawing/2010/main" id="{CCEB4FE6-DAE3-44CE-977D-F575C2DA7DF5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6FDCFE62-035E-4F77-960B-3C451DD48EA6}">
                <a16:creationId xmlns:a16="http://schemas.microsoft.com/office/drawing/2010/main" id="{1A79ED4D-4C0D-4243-88E3-1DDC48ABBC7E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C21AA891-35A6-4F28-8888-1483E739620D}">
                <a16:creationId xmlns:a16="http://schemas.microsoft.com/office/drawing/2010/main" id="{8638E44B-0DD6-4B1C-9575-DCBF9FBA100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51838B75-B6F1-44D9-9AEF-EB7AB50767FF}">
                <a16:creationId xmlns:a16="http://schemas.microsoft.com/office/drawing/2010/main" id="{AC058017-7B66-480A-AC08-FFA52619300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5E174AE3-5267-40A8-A131-B6DFCA9BC254}">
                <a16:creationId xmlns:a16="http://schemas.microsoft.com/office/drawing/2010/main" id="{52C590D7-C31E-44DE-A2F7-6EE246301BA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4135600D-1657-49DC-8365-F3DC1ADDC4F7}">
        <p14:creationId xmlns:p14="http://schemas.microsoft.com/office/powerpoint/2010/main" val="1751263264029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956685DE-ED91-4F87-A12A-85FBDE398144}">
                <a16:creationId xmlns:a16="http://schemas.microsoft.com/office/drawing/2010/main" id="{9911F622-86FE-4875-81F6-39CBE178435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5F59105D-D0E7-450F-BC86-BC6E457470ED}">
                <a16:creationId xmlns:a16="http://schemas.microsoft.com/office/drawing/2010/main" id="{4050DA11-36EF-4F82-9D1A-8702C7090F7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F7AC9C5F-A298-41EA-949F-13EDFA296D80}">
                <a16:creationId xmlns:a16="http://schemas.microsoft.com/office/drawing/2010/main" id="{8EE0D36D-F6D4-48D3-A94A-D6DD4807C06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2A7CD109-0C8C-4659-8FBF-B6C5A065AD14}">
                <a16:creationId xmlns:a16="http://schemas.microsoft.com/office/drawing/2010/main" id="{382BC058-2EDD-4A64-9E48-1A6BE819E66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E3A8F885-A13F-42CA-A7A0-5D94EA804FC5}">
                <a16:creationId xmlns:a16="http://schemas.microsoft.com/office/drawing/2010/main" id="{8DB2865B-0465-4D80-9493-298871C61A8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117F47D-590B-49DF-9F6F-8592DB320A3F}">
        <p14:creationId xmlns:p14="http://schemas.microsoft.com/office/powerpoint/2010/main" val="1751263264014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D7460E62-1C6B-41C0-BA0E-9C581998E457}">
                <a16:creationId xmlns:a16="http://schemas.microsoft.com/office/drawing/2010/main" id="{C70F530B-0C0D-403C-87F5-675CA8C1D88F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4F88AA7A-7851-413C-A4BA-14D6EAC0B458}">
                <a16:creationId xmlns:a16="http://schemas.microsoft.com/office/drawing/2010/main" id="{2EF5FDE0-2D99-467D-84FA-1DD261A7A8F0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C1A8EA38-9C9D-40E8-B3B8-14CAE313616B}">
                <a16:creationId xmlns:a16="http://schemas.microsoft.com/office/drawing/2010/main" id="{C1D765C8-4A97-4B65-B258-0FAE2765681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46FC5C31-31DB-4AD4-B2AA-C6D25B9A6018}">
                <a16:creationId xmlns:a16="http://schemas.microsoft.com/office/drawing/2010/main" id="{B992EA21-856B-4A43-882B-3649FEBE2AD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59838C76-0687-4418-94D4-FEEEDFDE21C9}">
                <a16:creationId xmlns:a16="http://schemas.microsoft.com/office/drawing/2010/main" id="{28F0F5B0-8B9D-417D-AFD1-698E3E01475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2910B8D-F459-4E1D-9C1F-C5638AF63C83}">
        <p14:creationId xmlns:p14="http://schemas.microsoft.com/office/powerpoint/2010/main" val="1751263264016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016E135-D037-42A8-842E-DD0B337C5E2C}">
                <a16:creationId xmlns:a16="http://schemas.microsoft.com/office/drawing/2010/main" id="{94898025-2B87-473C-90CB-567E118E4C1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C49FB368-2B0E-45D5-A513-42C75E224D01}">
                <a16:creationId xmlns:a16="http://schemas.microsoft.com/office/drawing/2010/main" id="{347350DC-2D82-447A-8759-A260416EA66A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F21758AD-06C0-4352-BAC1-37661E74632D}">
                <a16:creationId xmlns:a16="http://schemas.microsoft.com/office/drawing/2010/main" id="{99D89339-EE04-4E22-BFCA-C839573F8757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962CB45F-B054-44E2-A716-BB7F8B963D46}">
                <a16:creationId xmlns:a16="http://schemas.microsoft.com/office/drawing/2010/main" id="{00337964-3BCD-4696-8448-C1AA2A065F7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AE74B819-C611-4934-BECE-EEFD6A9E31F3}">
                <a16:creationId xmlns:a16="http://schemas.microsoft.com/office/drawing/2010/main" id="{52256380-DA72-41F0-AF09-F7BB86A7228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09DB39A6-8A77-4D68-BB76-2BD3D58F7D22}">
                <a16:creationId xmlns:a16="http://schemas.microsoft.com/office/drawing/2010/main" id="{D9F17470-DCC1-4847-8564-6ADBD2FE572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32E7B98-C27F-4882-BC53-AAAB3BBF6C67}">
        <p14:creationId xmlns:p14="http://schemas.microsoft.com/office/powerpoint/2010/main" val="1751263264017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945F2F52-3A6E-4C91-BFFB-21200B829742}">
                <a16:creationId xmlns:a16="http://schemas.microsoft.com/office/drawing/2010/main" id="{2D5A76C8-EACF-41A8-ACEF-B6D7A175A531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4B3746C5-BAC3-4498-A08A-4106A69A05B5}">
                <a16:creationId xmlns:a16="http://schemas.microsoft.com/office/drawing/2010/main" id="{DD341238-676D-4A7A-A753-79DD6AA9986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FB4E9F23-95BF-4A3B-89C4-3B15A0F2EC35}">
                <a16:creationId xmlns:a16="http://schemas.microsoft.com/office/drawing/2010/main" id="{21217172-5893-4498-B527-A7E13DF16BB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99614E2A-A137-428A-8760-67AB28E78DFB}">
                <a16:creationId xmlns:a16="http://schemas.microsoft.com/office/drawing/2010/main" id="{005D8CA5-C319-47B4-BF72-DA558CB4948B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E02C978A-FB57-4F38-B4A1-81E22679B588}">
                <a16:creationId xmlns:a16="http://schemas.microsoft.com/office/drawing/2010/main" id="{4FB0D4BA-DF27-4B5D-877A-6AC2CF8FD879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D43CAC21-A310-4A4D-B033-86C716B24ABF}">
                <a16:creationId xmlns:a16="http://schemas.microsoft.com/office/drawing/2010/main" id="{59C85B08-DF62-4B61-888F-155E9B883F7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8019238B-5207-42D2-B881-EF037F862319}">
                <a16:creationId xmlns:a16="http://schemas.microsoft.com/office/drawing/2010/main" id="{4D32509D-183C-4F23-8A73-B1F823516DD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20624EC8-34BF-4E32-ADEB-FBA415AE2878}">
                <a16:creationId xmlns:a16="http://schemas.microsoft.com/office/drawing/2010/main" id="{462C3D51-83B1-461D-8FAA-EB36BD9BAF8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27BC9DE8-1DFA-43A9-ADC3-2C1D2C2E616E}">
        <p14:creationId xmlns:p14="http://schemas.microsoft.com/office/powerpoint/2010/main" val="1751263264019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C3FD0DE-A500-40AE-B64D-E19EFF34AB9C}">
                <a16:creationId xmlns:a16="http://schemas.microsoft.com/office/drawing/2010/main" id="{AB3408A5-7781-47D5-952C-62F8826A85F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0B6C2002-CC07-4906-8A87-93A562051CD3}">
                <a16:creationId xmlns:a16="http://schemas.microsoft.com/office/drawing/2010/main" id="{6E8FFE33-1F0F-474D-90A4-F95B7B038AF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8AF5C49C-229A-4591-B19F-EEE2335DD3AE}">
                <a16:creationId xmlns:a16="http://schemas.microsoft.com/office/drawing/2010/main" id="{9011474D-E024-40E0-B05A-4EB20EDF245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3F9CE188-6010-4A03-9D04-B201058CBF9F}">
                <a16:creationId xmlns:a16="http://schemas.microsoft.com/office/drawing/2010/main" id="{F9F05F2D-F214-4C5B-A91F-64C30CB5C1B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A252ABC-09D1-4190-B49B-73AB4210952C}">
        <p14:creationId xmlns:p14="http://schemas.microsoft.com/office/powerpoint/2010/main" val="175126326402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9AF83357-98A9-48A2-B8D8-B3BF9F981B76}">
                <a16:creationId xmlns:a16="http://schemas.microsoft.com/office/drawing/2010/main" id="{A8A47756-C053-40A6-888F-CD54E832434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AAD981C2-AE82-4582-8BAA-3A67D252FD18}">
                <a16:creationId xmlns:a16="http://schemas.microsoft.com/office/drawing/2010/main" id="{4B0FC484-8100-4392-91D7-F3C0D3D12EF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94311271-4B20-4ACB-8F55-3542157B4AFF}">
                <a16:creationId xmlns:a16="http://schemas.microsoft.com/office/drawing/2010/main" id="{BB70DB75-2377-4FC9-B09D-9BE465CCDB1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22AD54E-AEA5-4EE1-B13A-4A0BA0168FED}">
        <p14:creationId xmlns:p14="http://schemas.microsoft.com/office/powerpoint/2010/main" val="1751263264021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8848A46-C33D-4841-B982-DA8F377CBE79}">
                <a16:creationId xmlns:a16="http://schemas.microsoft.com/office/drawing/2010/main" id="{D74010DB-3EBF-42DF-9A58-55A04510360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B50369A1-1B60-4DB4-8453-2BA5F55733CE}">
                <a16:creationId xmlns:a16="http://schemas.microsoft.com/office/drawing/2010/main" id="{D3653D7E-5CEA-438E-AA25-3DC51DC6276E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CE054A43-0D5A-4889-B7FA-357CED8AD70A}">
                <a16:creationId xmlns:a16="http://schemas.microsoft.com/office/drawing/2010/main" id="{C46916BF-C947-48B6-8D0D-C9055AF33BFC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D14A19EE-8580-499A-B695-70555644A02B}">
                <a16:creationId xmlns:a16="http://schemas.microsoft.com/office/drawing/2010/main" id="{26F1AFD3-6C4B-4952-BFD3-9A424D075E8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3747983E-ACFE-4944-9B59-91811BB7EE36}">
                <a16:creationId xmlns:a16="http://schemas.microsoft.com/office/drawing/2010/main" id="{D31800E5-4A3E-464A-B759-845C0D002B9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DB542F09-D115-475A-B023-CB8175F8E0D8}">
                <a16:creationId xmlns:a16="http://schemas.microsoft.com/office/drawing/2010/main" id="{5645E1AD-C90F-4DDA-BEBC-7A58D4AD261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E3A8557-EDFF-44C8-8472-E24853D841BA}">
        <p14:creationId xmlns:p14="http://schemas.microsoft.com/office/powerpoint/2010/main" val="1751263264022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956FD0E6-1BB2-4581-A562-988D7253D537}">
                <a16:creationId xmlns:a16="http://schemas.microsoft.com/office/drawing/2010/main" id="{72B8D5BE-6977-492F-9D08-B45772DDE134}"/>
              </a:ext>
            </a:extLst>
          </p:cNvPr>
          <p:cNvSpPr/>
          <p:nvPr/>
        </p:nvSpPr>
        <p:spPr>
          <a:xfrm rot="0">
            <a:off x="3718307" y="1437411"/>
            <a:ext cx="4663692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76AD993B-A73F-4A04-934D-5E2C5E7BD9DB}">
                <a16:creationId xmlns:a16="http://schemas.microsoft.com/office/drawing/2010/main" id="{56FC657F-4D4C-4880-9962-4B55480C9D2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CCE4D807-DDD8-400E-B1F2-A6953F0320B0}">
                <a16:creationId xmlns:a16="http://schemas.microsoft.com/office/drawing/2010/main" id="{09305669-7636-42A4-8521-20D73FD0E3BB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5D6DDFA4-1972-4064-9A39-B50D8B83461A}">
                <a16:creationId xmlns:a16="http://schemas.microsoft.com/office/drawing/2010/main" id="{65D4FE10-A595-48C3-ADBC-68B3022DA4D4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BA235460-C33B-4607-A8E2-5CF57DAE182F}">
                <a16:creationId xmlns:a16="http://schemas.microsoft.com/office/drawing/2010/main" id="{109B8CBB-7BF2-4BE6-8985-AB604AAC278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134A2D4A-ED27-44D8-A298-6D7B142E0018}">
                <a16:creationId xmlns:a16="http://schemas.microsoft.com/office/drawing/2010/main" id="{36D0B9D5-B885-462B-8B85-864F9F465D8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EDCEA7C9-089E-4A6A-AF14-2D220F286D80}">
                <a16:creationId xmlns:a16="http://schemas.microsoft.com/office/drawing/2010/main" id="{16899A73-A663-40D7-BE62-D4C4DC45634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8A1AA74-235F-4415-92AD-11C7AF80D909}">
        <p14:creationId xmlns:p14="http://schemas.microsoft.com/office/powerpoint/2010/main" val="1751263264024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115EDEC7-6C76-4E14-982A-F1DD12FB9709}">
                <a16:creationId xmlns:a16="http://schemas.microsoft.com/office/drawing/2010/main" id="{F4517AAA-6733-4CD9-A969-3A221A314368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13B8D44D-7F3A-4507-87AD-B65E5C9E330D}">
                <a16:creationId xmlns:a16="http://schemas.microsoft.com/office/drawing/2010/main" id="{2BE7FCAE-D974-4202-AD34-E16D4FE27A52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0D66980D-5E22-45D7-B8B9-2B0BC34405C0}">
                <a16:creationId xmlns:a16="http://schemas.microsoft.com/office/drawing/2010/main" id="{C91D2301-3D55-4206-A13A-21286CFBC3DC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300F926C-F329-4F76-9B9E-5796AC69E6EA}">
                <a16:creationId xmlns:a16="http://schemas.microsoft.com/office/drawing/2010/main" id="{FF4C964C-4893-4DC1-9AFA-FED2E344DAAE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D55D77DB-A3E3-40EC-9F0B-98E0FA55399B}">
                <a16:creationId xmlns:a16="http://schemas.microsoft.com/office/drawing/2010/main" id="{359C3CB9-BD74-4FA9-87EC-70749B07C4A4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48BFD714-4EC6-4366-9D14-EDDCA8502D29}">
                <a16:creationId xmlns:a16="http://schemas.microsoft.com/office/drawing/2010/main" id="{196862D3-3BB4-4CF4-B4CD-31ACDB8F2B03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AD64F2EF-168F-469F-BE06-F56524AA5BBE}">
                <a16:creationId xmlns:a16="http://schemas.microsoft.com/office/drawing/2010/main" id="{0DF06F92-D737-4E32-A457-AFDCA0C7A1C3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5FCE5AE5-7FEF-4228-B515-A9630BB4A3E0}">
                <a16:creationId xmlns:a16="http://schemas.microsoft.com/office/drawing/2010/main" id="{280491E0-D0AA-485B-BEB9-2E8492C43D95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2945EA2A-63B6-48F9-B92F-52C1EF0FBAFB}">
                <a16:creationId xmlns:a16="http://schemas.microsoft.com/office/drawing/2010/main" id="{AC933065-095B-418A-B194-4DEDC337B0C9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771F884D-E0CD-45C4-9FD6-8CE7DF0B9B71}">
                <a16:creationId xmlns:a16="http://schemas.microsoft.com/office/drawing/2010/main" id="{25C1D5E2-28C3-4C7C-B38C-72E6EEF2DDA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4"/>
            <a:ext cx="7620000" cy="857250"/>
          </a:xfrm>
          <a:prstGeom prst="rect">
            <a:avLst/>
          </a:prstGeom>
        </p:spPr>
        <p:txBody>
          <a:bodyPr anchor="ctr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A5D2B860-91B2-40E5-B170-855C92FCB3C6}">
                <a16:creationId xmlns:a16="http://schemas.microsoft.com/office/drawing/2010/main" id="{A1A5D202-1EAE-4F14-830C-D136665A398E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84325597-FD25-4F13-AD01-BA2A7EF914DE}">
                <a16:creationId xmlns:a16="http://schemas.microsoft.com/office/drawing/2010/main" id="{861E8B47-8CFB-4EFF-8FBA-3840C7AE0554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99ABA170-4F3F-47F0-8EF2-8D4998C0E971}">
                <a16:creationId xmlns:a16="http://schemas.microsoft.com/office/drawing/2010/main" id="{129F3BAB-600B-4529-A969-74CC0FC1F0FF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4B54F33E-F20A-4F05-B149-8F1A230FF380}">
                <a16:creationId xmlns:a16="http://schemas.microsoft.com/office/drawing/2010/main" id="{ED638184-E5EE-4543-B382-AC8FE363BEA6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Zoho Puvi"/>
        </a:defRPr>
      </a:lvl1pPr>
    </p:titleStyle>
    <p:bodyStyle>
      <a:lvl1pPr algn="l" indent="-342900" lvl="0" marL="342900" rtl="false">
        <a:spcBef>
          <a:spcPts val="1200"/>
        </a:spcBef>
        <a:buChar char="•"/>
        <a:buClr>
          <a:schemeClr val="accent1"/>
        </a:buClr>
        <a:buFont typeface="Arial"/>
        <a:defRPr b="0" dirty="0" i="0" lang="en-US" sz="1600">
          <a:solidFill>
            <a:schemeClr val="tx1"/>
          </a:solidFill>
          <a:latin typeface="Zoho Puvi"/>
        </a:defRPr>
      </a:lvl1pPr>
      <a:lvl2pPr algn="l" indent="-285750" lvl="1" marL="74295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400">
          <a:solidFill>
            <a:schemeClr val="bg1">
              <a:lumMod val="50000"/>
            </a:schemeClr>
          </a:solidFill>
          <a:latin typeface="Zoho Puvi"/>
        </a:defRPr>
      </a:lvl2pPr>
      <a:lvl3pPr algn="l" indent="-228600" lvl="2" marL="11430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200">
          <a:solidFill>
            <a:schemeClr val="bg1">
              <a:lumMod val="50000"/>
            </a:schemeClr>
          </a:solidFill>
          <a:latin typeface="Zoho Puvi"/>
        </a:defRPr>
      </a:lvl3pPr>
      <a:lvl4pPr algn="l" indent="-228600" lvl="3" marL="16002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000">
          <a:solidFill>
            <a:schemeClr val="bg1">
              <a:lumMod val="50000"/>
            </a:schemeClr>
          </a:solidFill>
          <a:latin typeface="Zoho Puvi"/>
        </a:defRPr>
      </a:lvl4pPr>
      <a:lvl5pPr algn="l" indent="-228600" lvl="4" marL="20574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Zoho Puvi"/>
        </a:defRPr>
      </a:lvl5pPr>
      <a:lvl6pPr algn="l" indent="-228600" lvl="5" marL="25146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4.png" Type="http://schemas.openxmlformats.org/officeDocument/2006/relationships/image"/><Relationship Id="rId5" Target="../media/image9.png" Type="http://schemas.openxmlformats.org/officeDocument/2006/relationships/image"/><Relationship Id="rId6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tags/tag3.xml" Type="http://schemas.openxmlformats.org/officeDocument/2006/relationships/tags"/><Relationship Id="rId3" Target="../media/image2.png" Type="http://schemas.openxmlformats.org/officeDocument/2006/relationships/image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media/image3.png" Type="http://schemas.openxmlformats.org/officeDocument/2006/relationships/image"/><Relationship Id="rId7" Target="../tags/tag6.xml" Type="http://schemas.openxmlformats.org/officeDocument/2006/relationships/tags"/><Relationship Id="rId8" Target="../media/image4.png" Type="http://schemas.openxmlformats.org/officeDocument/2006/relationships/image"/><Relationship Id="rId9" Target="../tags/tag7.xml" Type="http://schemas.openxmlformats.org/officeDocument/2006/relationships/tags"/><Relationship Id="rId10" Target="../media/image10.png" Type="http://schemas.openxmlformats.org/officeDocument/2006/relationships/image"/><Relationship Id="rId11" Target="../media/image2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tags/tag8.xml" Type="http://schemas.openxmlformats.org/officeDocument/2006/relationships/tags"/><Relationship Id="rId3" Target="../media/image2.png" Type="http://schemas.openxmlformats.org/officeDocument/2006/relationships/image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media/image11.png" Type="http://schemas.openxmlformats.org/officeDocument/2006/relationships/image"/><Relationship Id="rId7" Target="../tags/tag11.xml" Type="http://schemas.openxmlformats.org/officeDocument/2006/relationships/tags"/><Relationship Id="rId8" Target="../media/image3.png" Type="http://schemas.openxmlformats.org/officeDocument/2006/relationships/image"/><Relationship Id="rId9" Target="../tags/tag12.xml" Type="http://schemas.openxmlformats.org/officeDocument/2006/relationships/tags"/><Relationship Id="rId10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tags/tag13.xml" Type="http://schemas.openxmlformats.org/officeDocument/2006/relationships/tags"/><Relationship Id="rId3" Target="../media/image2.png" Type="http://schemas.openxmlformats.org/officeDocument/2006/relationships/image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media/image4.png" Type="http://schemas.openxmlformats.org/officeDocument/2006/relationships/image"/><Relationship Id="rId7" Target="../tags/tag16.xml" Type="http://schemas.openxmlformats.org/officeDocument/2006/relationships/tags"/><Relationship Id="rId8" Target="../media/image3.png" Type="http://schemas.openxmlformats.org/officeDocument/2006/relationships/image"/><Relationship Id="rId9" Target="../media/image2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tags/tag17.xml" Type="http://schemas.openxmlformats.org/officeDocument/2006/relationships/tags"/><Relationship Id="rId3" Target="../media/image2.png" Type="http://schemas.openxmlformats.org/officeDocument/2006/relationships/image"/><Relationship Id="rId4" Target="../tags/tag18.xml" Type="http://schemas.openxmlformats.org/officeDocument/2006/relationships/tags"/><Relationship Id="rId5" Target="../tags/tag19.xml" Type="http://schemas.openxmlformats.org/officeDocument/2006/relationships/tags"/><Relationship Id="rId6" Target="../media/image3.png" Type="http://schemas.openxmlformats.org/officeDocument/2006/relationships/image"/><Relationship Id="rId7" Target="../tags/tag20.xml" Type="http://schemas.openxmlformats.org/officeDocument/2006/relationships/tags"/><Relationship Id="rId8" Target="../media/image4.png" Type="http://schemas.openxmlformats.org/officeDocument/2006/relationships/image"/><Relationship Id="rId9" Target="../tags/tag21.xml" Type="http://schemas.openxmlformats.org/officeDocument/2006/relationships/tags"/><Relationship Id="rId10" Target="../media/image12.png" Type="http://schemas.openxmlformats.org/officeDocument/2006/relationships/image"/><Relationship Id="rId11" Target="../tags/tag22.xml" Type="http://schemas.openxmlformats.org/officeDocument/2006/relationships/tags"/><Relationship Id="rId12" Target="../media/image13.png" Type="http://schemas.openxmlformats.org/officeDocument/2006/relationships/image"/><Relationship Id="rId13" Target="../tags/tag23.xml" Type="http://schemas.openxmlformats.org/officeDocument/2006/relationships/tags"/><Relationship Id="rId14" Target="../tags/tag24.xml" Type="http://schemas.openxmlformats.org/officeDocument/2006/relationships/tags"/><Relationship Id="rId15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tags/tag25.xml" Type="http://schemas.openxmlformats.org/officeDocument/2006/relationships/tags"/><Relationship Id="rId3" Target="../tags/tag26.xml" Type="http://schemas.openxmlformats.org/officeDocument/2006/relationships/tags"/><Relationship Id="rId4" Target="../media/image2.png" Type="http://schemas.openxmlformats.org/officeDocument/2006/relationships/image"/><Relationship Id="rId5" Target="../tags/tag27.xml" Type="http://schemas.openxmlformats.org/officeDocument/2006/relationships/tags"/><Relationship Id="rId6" Target="../media/image3.png" Type="http://schemas.openxmlformats.org/officeDocument/2006/relationships/image"/><Relationship Id="rId7" Target="../tags/tag28.xml" Type="http://schemas.openxmlformats.org/officeDocument/2006/relationships/tags"/><Relationship Id="rId8" Target="../tags/tag29.xml" Type="http://schemas.openxmlformats.org/officeDocument/2006/relationships/tags"/><Relationship Id="rId9" Target="../media/image15.png" Type="http://schemas.openxmlformats.org/officeDocument/2006/relationships/image"/><Relationship Id="rId10" Target="../tags/tag30.xml" Type="http://schemas.openxmlformats.org/officeDocument/2006/relationships/tags"/><Relationship Id="rId11" Target="../media/image16.png" Type="http://schemas.openxmlformats.org/officeDocument/2006/relationships/image"/><Relationship Id="rId12" Target="../tags/tag31.xml" Type="http://schemas.openxmlformats.org/officeDocument/2006/relationships/tags"/><Relationship Id="rId13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tags/tag32.xml" Type="http://schemas.openxmlformats.org/officeDocument/2006/relationships/tags"/><Relationship Id="rId3" Target="../media/image2.png" Type="http://schemas.openxmlformats.org/officeDocument/2006/relationships/image"/><Relationship Id="rId4" Target="../tags/tag33.xml" Type="http://schemas.openxmlformats.org/officeDocument/2006/relationships/tags"/><Relationship Id="rId5" Target="../media/image3.png" Type="http://schemas.openxmlformats.org/officeDocument/2006/relationships/image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media/image18.png" Type="http://schemas.openxmlformats.org/officeDocument/2006/relationships/image"/><Relationship Id="rId10" Target="../tags/tag37.xml" Type="http://schemas.openxmlformats.org/officeDocument/2006/relationships/tags"/><Relationship Id="rId11" Target="../media/image19.png" Type="http://schemas.openxmlformats.org/officeDocument/2006/relationships/image"/><Relationship Id="rId12" Target="../tags/tag38.xml" Type="http://schemas.openxmlformats.org/officeDocument/2006/relationships/tags"/><Relationship Id="rId13" Target="../media/image20.png" Type="http://schemas.openxmlformats.org/officeDocument/2006/relationships/image"/><Relationship Id="rId14" Target="../tags/tag39.xml" Type="http://schemas.openxmlformats.org/officeDocument/2006/relationships/tags"/><Relationship Id="rId15" Target="../media/image21.png" Type="http://schemas.openxmlformats.org/officeDocument/2006/relationships/image"/><Relationship Id="rId16" Target="../tags/tag40.xml" Type="http://schemas.openxmlformats.org/officeDocument/2006/relationships/tags"/><Relationship Id="rId17" Target="../media/image2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BC38BC6-5B7E-465C-8A36-508129F71FC7}">
                <a16:creationId xmlns:a16="http://schemas.microsoft.com/office/drawing/2010/main" id="{009631DC-A98C-49E3-A375-7DA3B428BDBA}"/>
              </a:ext>
            </a:extLst>
          </p:cNvPr>
          <p:cNvSpPr/>
          <p:nvPr/>
        </p:nvSpPr>
        <p:spPr>
          <a:xfrm flipH="false" flipV="false" rot="0">
            <a:off x="-9525" y="-2170"/>
            <a:ext cx="9153097" cy="5177609"/>
          </a:xfrm>
          <a:prstGeom prst="rect">
            <a:avLst/>
          </a:prstGeom>
          <a:solidFill>
            <a:srgbClr val="0f29ba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499106BF-9654-45E8-9AC5-6599960A3D51}">
                <a16:creationId xmlns:a16="http://schemas.microsoft.com/office/drawing/2010/main" id="{76D2D1E0-B8CF-424E-A15C-567C870AA8C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-19050" y="-8981"/>
            <a:ext cx="9166546" cy="517819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30BF16D0-04AF-4559-BB97-C168D85BF24D}">
                <a16:creationId xmlns:a16="http://schemas.microsoft.com/office/drawing/2010/main" id="{C03E7C16-1286-473D-B671-0EAF32703EB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76986" y="1137189"/>
            <a:ext cx="7646774" cy="1275282"/>
          </a:xfrm>
          <a:prstGeom prst="rect">
            <a:avLst/>
          </a:prstGeom>
        </p:spPr>
        <p:txBody>
          <a:bodyPr anchor="t" rtlCol="0">
            <a:spAutoFit/>
          </a:bodyPr>
          <a:lstStyle/>
          <a:p>
            <a:pPr algn="l">
              <a:lnSpc>
                <a:spcPct val="104000"/>
              </a:lnSpc>
            </a:pPr>
            <a:r>
              <a:rPr b="1" cap="none" dirty="0" lang="en-US" sz="3700">
                <a:solidFill>
                  <a:srgbClr val="f3d25c"/>
                </a:solidFill>
                <a:latin typeface="Zoho Puvi"/>
              </a:rPr>
              <a:t>Self-service password </a:t>
            </a:r>
            <a:r>
              <a:rPr b="1" cap="none" dirty="0" lang="en-US" sz="3700">
                <a:solidFill>
                  <a:srgbClr val="f3d25c"/>
                </a:solidFill>
                <a:latin typeface="Zoho Puvi"/>
              </a:rPr>
              <a:t>management</a:t>
            </a:r>
            <a:endParaRPr b="1" cap="none" dirty="0" lang="en-US" sz="37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68C25620-964B-44D0-ADD8-45F47FCF747B}">
                <a16:creationId xmlns:a16="http://schemas.microsoft.com/office/drawing/2010/main" id="{CB5EDD88-B747-4CFB-8F8E-2E19E6BE1BE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15756" y="382562"/>
            <a:ext cx="1556899" cy="331012"/>
          </a:xfrm>
          <a:prstGeom prst="rect">
            <a:avLst/>
          </a:prstGeom>
          <a:noFill/>
        </p:spPr>
      </p:pic>
      <p:sp>
        <p:nvSpPr>
          <p:cNvPr hidden="false" id="6" name="">
            <a:extLst>
              <a:ext uri="{C1F9C9FE-1DD1-4EF2-B9EC-E7C6B7CF76A6}">
                <a16:creationId xmlns:a16="http://schemas.microsoft.com/office/drawing/2010/main" id="{42B485D7-6A44-4BE0-802A-3745FDFB7971}"/>
              </a:ext>
            </a:extLst>
          </p:cNvPr>
          <p:cNvSpPr txBox="1">
            <a:spLocks noGrp="true"/>
          </p:cNvSpPr>
          <p:nvPr/>
        </p:nvSpPr>
        <p:spPr>
          <a:xfrm rot="0">
            <a:off x="517693" y="2259072"/>
            <a:ext cx="6011646" cy="637009"/>
          </a:xfrm>
          <a:prstGeom prst="rect">
            <a:avLst/>
          </a:prstGeom>
          <a:ln>
            <a:noFill/>
          </a:ln>
        </p:spPr>
        <p:txBody>
          <a:bodyPr anchor="ctr" bIns="45720" lIns="91440" numCol="1" rIns="91440" rtlCol="0" spcCol="0" tIns="93600">
            <a:sp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accent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cap="all" dirty="0" i="0" lang="en-US" sz="3200">
                <a:solidFill>
                  <a:schemeClr val="bg1"/>
                </a:solidFill>
                <a:latin typeface="Zoho Puvi-thin"/>
              </a:rPr>
              <a:t> </a:t>
            </a:r>
            <a:r>
              <a:rPr dirty="0" i="0" lang="en-US" sz="3200">
                <a:solidFill>
                  <a:schemeClr val="bg1"/>
                </a:solidFill>
                <a:latin typeface="Zoho Puvi-thin"/>
              </a:rPr>
              <a:t>with </a:t>
            </a:r>
            <a:r>
              <a:rPr dirty="0" err="1" i="0" lang="en-US" sz="3200">
                <a:solidFill>
                  <a:schemeClr val="bg1"/>
                </a:solidFill>
                <a:latin typeface="Zoho Puvi-thin"/>
              </a:rPr>
              <a:t>ADSelfService</a:t>
            </a:r>
            <a:r>
              <a:rPr dirty="0" i="0" lang="en-US" sz="3200">
                <a:solidFill>
                  <a:schemeClr val="bg1"/>
                </a:solidFill>
                <a:latin typeface="Zoho Puvi-thin"/>
              </a:rPr>
              <a:t> Plus</a:t>
            </a:r>
            <a:endParaRPr dirty="0" i="0" lang="en-US" sz="3200">
              <a:solidFill>
                <a:schemeClr val="bg1"/>
              </a:solidFill>
              <a:latin typeface="Zoho Puvi-thin"/>
            </a:endParaRPr>
          </a:p>
        </p:txBody>
      </p:sp>
      <p:pic>
        <p:nvPicPr>
          <p:cNvPr id="7" name="">
            <a:extLst>
              <a:ext uri="{C75D83FB-D1D8-4549-9D86-7A9D97DAD85C}">
                <a16:creationId xmlns:a16="http://schemas.microsoft.com/office/drawing/2010/main" id="{DE15F974-52D7-4194-A286-FA35AB2640B9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87796"/>
            <a:ext cx="9752107" cy="2979429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C7722AB5-26AA-49D2-B842-0A9601F82044}">
                <a16:creationId xmlns:a16="http://schemas.microsoft.com/office/drawing/2010/main" id="{917B06EF-C6CB-41EF-B63C-091E1545B485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5967574" y="2890780"/>
            <a:ext cx="3250844" cy="2336367"/>
          </a:xfrm>
          <a:prstGeom prst="rect">
            <a:avLst/>
          </a:prstGeom>
          <a:noFill/>
        </p:spPr>
      </p:pic>
      <p:sp>
        <p:nvSpPr>
          <p:cNvPr id="9" name="">
            <a:extLst>
              <a:ext uri="{B653E5DB-E8C6-4ECC-853A-B2A4AA994CBE}">
                <a16:creationId xmlns:a16="http://schemas.microsoft.com/office/drawing/2010/main" id="{7F23F73B-0C88-48C1-AB39-807332284D41}"/>
              </a:ext>
            </a:extLst>
          </p:cNvPr>
          <p:cNvSpPr/>
          <p:nvPr/>
        </p:nvSpPr>
        <p:spPr>
          <a:xfrm flipH="false" flipV="false" rot="0">
            <a:off x="645632" y="3152956"/>
            <a:ext cx="5321341" cy="379780"/>
          </a:xfrm>
          <a:prstGeom prst="roundRect">
            <a:avLst>
              <a:gd fmla="val 50000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Subtitle 2">
            <a:extLst>
              <a:ext uri="{DC08F851-9BA0-4901-816B-109FDDDF3240}">
                <a16:creationId xmlns:a16="http://schemas.microsoft.com/office/drawing/2010/main" id="{E2864106-0BE4-4DF8-B54A-3D7C9C7C5A85}"/>
              </a:ext>
            </a:extLst>
          </p:cNvPr>
          <p:cNvSpPr>
            <a:spLocks noGrp="true"/>
          </p:cNvSpPr>
          <p:nvPr>
            <p:ph type="subTitle"/>
          </p:nvPr>
        </p:nvSpPr>
        <p:spPr>
          <a:xfrm rot="0">
            <a:off x="684114" y="3190608"/>
            <a:ext cx="5209822" cy="288635"/>
          </a:xfrm>
          <a:prstGeom prst="rect">
            <a:avLst/>
          </a:prstGeom>
        </p:spPr>
        <p:txBody>
          <a:bodyPr anchor="ctr" rtlCol="0">
            <a:spAutoFit/>
          </a:bodyPr>
          <a:lstStyle/>
          <a:p>
            <a:pPr algn="ctr" indent="0" lvl="0" marL="0">
              <a:lnSpc>
                <a:spcPct val="70000"/>
              </a:lnSpc>
              <a:buNone/>
            </a:pPr>
            <a:r>
              <a:rPr b="0" dirty="0" lang="en-US" sz="1400">
                <a:solidFill>
                  <a:srgbClr val="f3d25c"/>
                </a:solidFill>
                <a:latin typeface="Zoho Puvi"/>
              </a:rPr>
              <a:t>Reduce help desk tickets and improve </a:t>
            </a:r>
            <a:r>
              <a:rPr b="0" dirty="0" lang="en-US" sz="1400">
                <a:solidFill>
                  <a:srgbClr val="f3d25c"/>
                </a:solidFill>
                <a:latin typeface="Zoho Puvi"/>
              </a:rPr>
              <a:t>employee productivity</a:t>
            </a:r>
            <a:endParaRPr b="0" dirty="0" lang="en-US" sz="1400">
              <a:solidFill>
                <a:srgbClr val="f3d25c"/>
              </a:solidFill>
              <a:latin typeface="Zoho Puvi"/>
            </a:endParaRPr>
          </a:p>
        </p:txBody>
      </p:sp>
    </p:spTree>
    <p:extLst>
      <p:ext uri="{69184B68-0468-43E1-B7A0-68105EBDA7AF}">
        <p14:creationId xmlns:p14="http://schemas.microsoft.com/office/powerpoint/2010/main" val="1751263264034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E919EEC0-ED43-4B69-BC16-7C4C227BAA0C}">
                <a16:creationId xmlns:a16="http://schemas.microsoft.com/office/drawing/2010/main" id="{59983743-6EA9-4526-9F0F-8AAB75F91BEB}"/>
              </a:ext>
            </a:extLst>
          </p:cNvPr>
          <p:cNvSpPr txBox="1">
            <a:spLocks noGrp="true"/>
          </p:cNvSpPr>
          <p:nvPr/>
        </p:nvSpPr>
        <p:spPr>
          <a:xfrm rot="0">
            <a:off x="382219" y="367788"/>
            <a:ext cx="7556696" cy="583634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chemeClr val="tx1"/>
                </a:solidFill>
                <a:latin typeface="Zoho Puvi"/>
              </a:rPr>
              <a:t>Password management: </a:t>
            </a:r>
          </a:p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chemeClr val="tx1"/>
                </a:solidFill>
                <a:latin typeface="Zoho Puvi"/>
              </a:rPr>
              <a:t>Unwarranted overhead cost and security risk</a:t>
            </a:r>
            <a:endParaRPr b="1" dirty="0" i="0" lang="en-US" sz="2400">
              <a:solidFill>
                <a:schemeClr val="tx1"/>
              </a:solidFill>
              <a:latin typeface="Zoho Puvi"/>
            </a:endParaRPr>
          </a:p>
        </p:txBody>
      </p:sp>
      <p:sp>
        <p:nvSpPr>
          <p:cNvPr id="3" name="">
            <a:extLst>
              <a:ext uri="{76C82BA4-9692-42F7-8D61-601C0C6A67CB}">
                <a16:creationId xmlns:a16="http://schemas.microsoft.com/office/drawing/2010/main" id="{005F65EE-4E09-4D94-AE5D-0834C5805591}"/>
              </a:ext>
            </a:extLst>
          </p:cNvPr>
          <p:cNvSpPr/>
          <p:nvPr/>
        </p:nvSpPr>
        <p:spPr>
          <a:xfrm flipH="false" flipV="false" rot="0">
            <a:off x="487508" y="1350329"/>
            <a:ext cx="3887294" cy="1562176"/>
          </a:xfrm>
          <a:prstGeom prst="roundRect">
            <a:avLst>
              <a:gd fmla="val 2876" name="adj"/>
            </a:avLst>
          </a:prstGeom>
          <a:solidFill>
            <a:srgbClr val="f3d25c">
              <a:alpha val="19999"/>
            </a:srgb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56A0442C-547C-4340-AC92-D3DC5D07D17F}">
                <a16:creationId xmlns:a16="http://schemas.microsoft.com/office/drawing/2010/main" id="{6E78807F-D06F-466E-A4E0-D70AC6D072A0}"/>
              </a:ext>
            </a:extLst>
          </p:cNvPr>
          <p:cNvSpPr txBox="1"/>
          <p:nvPr/>
        </p:nvSpPr>
        <p:spPr>
          <a:xfrm flipH="false" flipV="false" rot="0">
            <a:off x="676275" y="1816446"/>
            <a:ext cx="4316386" cy="3009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latin typeface="Zoho Puvi"/>
              </a:rPr>
              <a:t>According to the </a:t>
            </a:r>
            <a:r>
              <a:rPr b="0" dirty="0" err="1" lang="en-US" sz="1000">
                <a:latin typeface="Zoho Puvi"/>
              </a:rPr>
              <a:t>Gartner</a:t>
            </a:r>
            <a:r>
              <a:rPr b="0" dirty="0" lang="en-US" sz="1000">
                <a:latin typeface="Zoho Puvi"/>
              </a:rPr>
              <a:t> </a:t>
            </a:r>
            <a:r>
              <a:rPr b="0" dirty="0" lang="en-US" sz="1000">
                <a:latin typeface="Zoho Puvi"/>
              </a:rPr>
              <a:t>Group</a:t>
            </a:r>
            <a:r>
              <a:rPr b="0" dirty="0" lang="en-US" sz="1000">
                <a:latin typeface="Zoho Puvi"/>
              </a:rPr>
              <a:t>,</a:t>
            </a:r>
            <a:r>
              <a:rPr b="0" dirty="0" lang="en-US" sz="1000">
                <a:latin typeface="Zoho Puvi"/>
              </a:rPr>
              <a:t> </a:t>
            </a:r>
            <a:r>
              <a:rPr b="0" dirty="0" lang="en-US" sz="1000">
                <a:latin typeface="Zoho Puvi"/>
              </a:rPr>
              <a:t> </a:t>
            </a:r>
            <a:r>
              <a:rPr b="0" dirty="0" lang="en-US" sz="1000">
                <a:latin typeface="Zoho Puvi"/>
              </a:rPr>
              <a:t>aroun</a:t>
            </a:r>
            <a:r>
              <a:rPr b="0" dirty="0" lang="en-US" sz="1000">
                <a:solidFill>
                  <a:schemeClr val="tx1"/>
                </a:solidFill>
                <a:latin typeface="Zoho Puvi"/>
              </a:rPr>
              <a:t>d</a:t>
            </a:r>
            <a:r>
              <a:rPr b="0" dirty="0" lang="en-US" sz="1000">
                <a:solidFill>
                  <a:schemeClr val="tx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tx1"/>
                </a:solidFill>
                <a:latin typeface="Zoho Puvi"/>
              </a:rPr>
              <a:t> </a:t>
            </a:r>
            <a:endParaRPr b="0" dirty="0" lang="en-US" sz="1000">
              <a:solidFill>
                <a:schemeClr val="tx1"/>
              </a:solidFill>
              <a:latin typeface="Zoho Puvi"/>
            </a:endParaRPr>
          </a:p>
        </p:txBody>
      </p:sp>
      <p:pic>
        <p:nvPicPr>
          <p:cNvPr id="5" name="">
            <a:extLst>
              <a:ext uri="{D61A7CD5-7035-459E-9226-6FA3254E5A7F}">
                <a16:creationId xmlns:a16="http://schemas.microsoft.com/office/drawing/2010/main" id="{DD78219E-0500-4038-9F61-9F6A36C5058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799128" y="1562100"/>
            <a:ext cx="577100" cy="132778"/>
          </a:xfrm>
          <a:prstGeom prst="rect">
            <a:avLst/>
          </a:prstGeom>
          <a:noFill/>
        </p:spPr>
      </p:pic>
      <p:sp>
        <p:nvSpPr>
          <p:cNvPr id="6" name="">
            <a:extLst>
              <a:ext uri="{F053057A-EC17-40BD-8ADE-802E9EB271F1}">
                <a16:creationId xmlns:a16="http://schemas.microsoft.com/office/drawing/2010/main" id="{2CC3FB20-A55C-4BCA-B4BA-94D66F4B75D3}"/>
              </a:ext>
            </a:extLst>
          </p:cNvPr>
          <p:cNvSpPr txBox="1"/>
          <p:nvPr/>
        </p:nvSpPr>
        <p:spPr>
          <a:xfrm flipH="false" flipV="false" rot="0">
            <a:off x="685161" y="2025119"/>
            <a:ext cx="1582093" cy="465496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20% </a:t>
            </a: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to</a:t>
            </a: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 5</a:t>
            </a: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0</a:t>
            </a: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%</a:t>
            </a:r>
            <a:r>
              <a:rPr b="1" dirty="0" lang="en-US" sz="1200" u="sng">
                <a:solidFill>
                  <a:schemeClr val="tx1"/>
                </a:solidFill>
                <a:latin typeface="Zoho Puvi-heavy"/>
              </a:rPr>
              <a:t> </a:t>
            </a:r>
            <a:endParaRPr b="1" dirty="0" lang="en-US" sz="1200" u="sng">
              <a:solidFill>
                <a:schemeClr val="tx1"/>
              </a:solidFill>
              <a:latin typeface="Zoho Puvi-heavy"/>
            </a:endParaRPr>
          </a:p>
        </p:txBody>
      </p:sp>
      <p:sp>
        <p:nvSpPr>
          <p:cNvPr id="7" name="">
            <a:extLst>
              <a:ext uri="{2D6447CF-B1B2-4C4C-81F9-872D1497E8A5}">
                <a16:creationId xmlns:a16="http://schemas.microsoft.com/office/drawing/2010/main" id="{67622D02-7F20-4938-B481-699FF81A23CE}"/>
              </a:ext>
            </a:extLst>
          </p:cNvPr>
          <p:cNvSpPr txBox="1"/>
          <p:nvPr/>
        </p:nvSpPr>
        <p:spPr>
          <a:xfrm flipH="false" flipV="false" rot="0">
            <a:off x="670550" y="2488367"/>
            <a:ext cx="3050095" cy="3009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latin typeface="Zoho Puvi"/>
              </a:rPr>
              <a:t>of all help desk calls are due to </a:t>
            </a:r>
            <a:r>
              <a:rPr b="0" dirty="0" lang="en-US" sz="1000">
                <a:latin typeface="Zoho Puvi"/>
              </a:rPr>
              <a:t>password </a:t>
            </a:r>
            <a:r>
              <a:rPr b="0" dirty="0" lang="en-US" sz="1000">
                <a:latin typeface="Zoho Puvi"/>
              </a:rPr>
              <a:t>resets</a:t>
            </a:r>
            <a:r>
              <a:rPr b="0" dirty="0" lang="en-US" sz="1000">
                <a:latin typeface="Zoho Puvi"/>
              </a:rPr>
              <a:t>.</a:t>
            </a:r>
            <a:endParaRPr b="0" dirty="0" lang="en-US" sz="1000">
              <a:latin typeface="Zoho Puvi"/>
            </a:endParaRPr>
          </a:p>
        </p:txBody>
      </p:sp>
      <p:sp>
        <p:nvSpPr>
          <p:cNvPr id="8" name="">
            <a:extLst>
              <a:ext uri="{68BC4254-37CC-4680-BE41-71D7C6367520}">
                <a16:creationId xmlns:a16="http://schemas.microsoft.com/office/drawing/2010/main" id="{DE7EC12A-829F-427E-961E-A43C0AE6EED0}"/>
              </a:ext>
            </a:extLst>
          </p:cNvPr>
          <p:cNvSpPr/>
          <p:nvPr/>
        </p:nvSpPr>
        <p:spPr>
          <a:xfrm flipH="false" flipV="false" rot="0">
            <a:off x="4771872" y="1350329"/>
            <a:ext cx="3838965" cy="1562176"/>
          </a:xfrm>
          <a:prstGeom prst="roundRect">
            <a:avLst>
              <a:gd fmla="val 5177" name="adj"/>
            </a:avLst>
          </a:prstGeom>
          <a:solidFill>
            <a:srgbClr val="f3d25c">
              <a:alpha val="19999"/>
            </a:srgb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5FDD5AB8-3CC6-4303-B695-E3DD5FE748BA}">
                <a16:creationId xmlns:a16="http://schemas.microsoft.com/office/drawing/2010/main" id="{1C6E5B5A-FCD4-4001-A4A6-81CA4501DA5C}"/>
              </a:ext>
            </a:extLst>
          </p:cNvPr>
          <p:cNvSpPr txBox="1"/>
          <p:nvPr/>
        </p:nvSpPr>
        <p:spPr>
          <a:xfrm flipH="false" flipV="false" rot="0">
            <a:off x="4982937" y="1837382"/>
            <a:ext cx="3512629" cy="50663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latin typeface="Zoho Puvi"/>
              </a:rPr>
              <a:t>Forrester Research</a:t>
            </a:r>
            <a:r>
              <a:rPr b="0" dirty="0" lang="en-US" sz="1000">
                <a:latin typeface="Zoho Puvi"/>
              </a:rPr>
              <a:t> states that resolving each password reset request costs </a:t>
            </a:r>
            <a:r>
              <a:rPr b="0" dirty="0" lang="en-US" sz="1000">
                <a:latin typeface="Zoho Puvi"/>
              </a:rPr>
              <a:t>companies</a:t>
            </a:r>
            <a:endParaRPr b="0" dirty="0" lang="en-US" sz="1000">
              <a:latin typeface="Zoho Puvi"/>
            </a:endParaRPr>
          </a:p>
        </p:txBody>
      </p:sp>
      <p:pic>
        <p:nvPicPr>
          <p:cNvPr id="10" name="">
            <a:extLst>
              <a:ext uri="{C696454F-1A7E-4376-9F5E-7C104A3EE5CB}">
                <a16:creationId xmlns:a16="http://schemas.microsoft.com/office/drawing/2010/main" id="{9CEE1FAD-C0FC-46AE-BAD4-43578C38602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5086378" y="1562100"/>
            <a:ext cx="897654" cy="129663"/>
          </a:xfrm>
          <a:prstGeom prst="rect">
            <a:avLst/>
          </a:prstGeom>
          <a:noFill/>
        </p:spPr>
      </p:pic>
      <p:sp>
        <p:nvSpPr>
          <p:cNvPr id="11" name="">
            <a:extLst>
              <a:ext uri="{9A8D5C12-0421-4147-B376-A4DF9FC4AE20}">
                <a16:creationId xmlns:a16="http://schemas.microsoft.com/office/drawing/2010/main" id="{F8250FFF-A113-4609-B172-FD10B3D581B7}"/>
              </a:ext>
            </a:extLst>
          </p:cNvPr>
          <p:cNvSpPr txBox="1"/>
          <p:nvPr/>
        </p:nvSpPr>
        <p:spPr>
          <a:xfrm flipH="false" flipV="false" rot="0">
            <a:off x="4963572" y="2250124"/>
            <a:ext cx="1755657" cy="465496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around</a:t>
            </a: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 </a:t>
            </a:r>
            <a:r>
              <a:rPr b="1" dirty="0" lang="en-US" sz="1800" u="sng">
                <a:solidFill>
                  <a:schemeClr val="tx1"/>
                </a:solidFill>
                <a:latin typeface="Zoho Puvi-heavy"/>
              </a:rPr>
              <a:t>$70</a:t>
            </a:r>
            <a:endParaRPr b="1" dirty="0" lang="en-US" sz="1800" u="sng">
              <a:solidFill>
                <a:schemeClr val="tx1"/>
              </a:solidFill>
              <a:latin typeface="Zoho Puvi-heavy"/>
            </a:endParaRPr>
          </a:p>
        </p:txBody>
      </p:sp>
      <p:sp>
        <p:nvSpPr>
          <p:cNvPr id="12" name="">
            <a:extLst>
              <a:ext uri="{76492023-B60F-4C26-83E7-1D1511BD7E8C}">
                <a16:creationId xmlns:a16="http://schemas.microsoft.com/office/drawing/2010/main" id="{0DBF35E7-729D-4E70-B9CC-A555AF4801E2}"/>
              </a:ext>
            </a:extLst>
          </p:cNvPr>
          <p:cNvSpPr txBox="1"/>
          <p:nvPr/>
        </p:nvSpPr>
        <p:spPr>
          <a:xfrm flipH="false" flipV="false" rot="0">
            <a:off x="6303282" y="2373706"/>
            <a:ext cx="1283484" cy="3009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latin typeface="Zoho Puvi"/>
              </a:rPr>
              <a:t>on an average</a:t>
            </a:r>
            <a:r>
              <a:rPr b="0" dirty="0" lang="en-US" sz="1000">
                <a:latin typeface="Zoho Puvi"/>
              </a:rPr>
              <a:t>!</a:t>
            </a:r>
            <a:endParaRPr b="0" dirty="0" lang="en-US" sz="1000">
              <a:latin typeface="Zoho Puvi"/>
            </a:endParaRPr>
          </a:p>
        </p:txBody>
      </p:sp>
      <p:sp>
        <p:nvSpPr>
          <p:cNvPr id="13" name="">
            <a:extLst>
              <a:ext uri="{C4725DF6-1CB2-4D19-A12F-4E877A16F0C7}">
                <a16:creationId xmlns:a16="http://schemas.microsoft.com/office/drawing/2010/main" id="{552A67DF-0119-4CCE-B5B1-45F77334DCB0}"/>
              </a:ext>
            </a:extLst>
          </p:cNvPr>
          <p:cNvSpPr/>
          <p:nvPr/>
        </p:nvSpPr>
        <p:spPr>
          <a:xfrm flipH="false" flipV="false" rot="0">
            <a:off x="474725" y="3238500"/>
            <a:ext cx="8143418" cy="1916706"/>
          </a:xfrm>
          <a:prstGeom prst="roundRect">
            <a:avLst>
              <a:gd fmla="val 2904" name="adj"/>
            </a:avLst>
          </a:prstGeom>
          <a:solidFill>
            <a:srgbClr val="0d26b8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4" name="">
            <a:extLst>
              <a:ext uri="{C34E69D0-819F-4D09-933B-C1148B1C34BA}">
                <a16:creationId xmlns:a16="http://schemas.microsoft.com/office/drawing/2010/main" id="{105F73C7-236D-4A23-91C4-0252F9C542AC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10000"/>
          </a:blip>
          <a:srcRect b="2080" l="310" r="0" t="48260"/>
          <a:stretch>
            <a:fillRect/>
          </a:stretch>
        </p:blipFill>
        <p:spPr>
          <a:xfrm flipH="false" flipV="false" rot="0">
            <a:off x="488613" y="3238500"/>
            <a:ext cx="6491887" cy="1916706"/>
          </a:xfrm>
          <a:prstGeom prst="rect">
            <a:avLst/>
          </a:prstGeom>
          <a:noFill/>
        </p:spPr>
      </p:pic>
      <p:sp>
        <p:nvSpPr>
          <p:cNvPr id="15" name="">
            <a:extLst>
              <a:ext uri="{29B111D4-71A8-4679-A114-79C83173AA4C}">
                <a16:creationId xmlns:a16="http://schemas.microsoft.com/office/drawing/2010/main" id="{2FD452E2-892F-4F49-8768-08D45348A82B}"/>
              </a:ext>
            </a:extLst>
          </p:cNvPr>
          <p:cNvSpPr txBox="1"/>
          <p:nvPr/>
        </p:nvSpPr>
        <p:spPr>
          <a:xfrm flipH="false" flipV="false" rot="0">
            <a:off x="897111" y="3923471"/>
            <a:ext cx="2229402" cy="58280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1" dirty="0" lang="en-US" sz="3200">
                <a:solidFill>
                  <a:srgbClr val="f3d25c"/>
                </a:solidFill>
                <a:latin typeface="Zoho Puvi"/>
              </a:rPr>
              <a:t>Are </a:t>
            </a:r>
            <a:r>
              <a:rPr b="1" dirty="0" lang="en-US" sz="3200">
                <a:solidFill>
                  <a:srgbClr val="f3d25c"/>
                </a:solidFill>
                <a:latin typeface="Zoho Puvi"/>
              </a:rPr>
              <a:t>your...</a:t>
            </a:r>
            <a:endParaRPr b="1" dirty="0" lang="en-US" sz="32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16" name="">
            <a:extLst>
              <a:ext uri="{FA252EC7-6D93-474D-8610-5BF9707182A7}">
                <a16:creationId xmlns:a16="http://schemas.microsoft.com/office/drawing/2010/main" id="{4298D403-ADD3-486C-B68A-B59122732C99}"/>
              </a:ext>
            </a:extLst>
          </p:cNvPr>
          <p:cNvSpPr txBox="1"/>
          <p:nvPr/>
        </p:nvSpPr>
        <p:spPr>
          <a:xfrm flipH="false" flipV="false" rot="0">
            <a:off x="3167548" y="3543300"/>
            <a:ext cx="5816384" cy="1314145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l" indent="0" marL="9525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Help desk tickets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primarily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forgotten passwords and locked out accounts?</a:t>
            </a:r>
          </a:p>
          <a:p>
            <a:pPr algn="l" indent="0" marL="9525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Users struggling to remember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different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passwords for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multiple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enterprise apps?</a:t>
            </a:r>
          </a:p>
          <a:p>
            <a:pPr algn="l" indent="0" marL="9525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Users constantly creating weak passwords and putting your company at risk?</a:t>
            </a:r>
          </a:p>
          <a:p>
            <a:pPr algn="l" indent="0" marL="9525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Users forgetting to change their Active Directory passwords on time?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</p:spTree>
    <p:extLst>
      <p:ext uri="{94E2EFF6-1420-49BE-9664-2F831A80F0A5}">
        <p14:creationId xmlns:p14="http://schemas.microsoft.com/office/powerpoint/2010/main" val="175126326403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ACF29D6-53F1-497E-A961-336BACF1B47A}">
                <a16:creationId xmlns:a16="http://schemas.microsoft.com/office/drawing/2010/main" id="{4F25B31E-CBFA-4F76-AF18-057425391CCD}"/>
              </a:ext>
            </a:extLst>
          </p:cNvPr>
          <p:cNvSpPr/>
          <p:nvPr/>
        </p:nvSpPr>
        <p:spPr>
          <a:xfrm flipH="false" flipV="false" rot="0">
            <a:off x="0" y="-2170"/>
            <a:ext cx="9153097" cy="5177609"/>
          </a:xfrm>
          <a:prstGeom prst="rect">
            <a:avLst/>
          </a:prstGeom>
          <a:solidFill>
            <a:srgbClr val="0d26b8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117CE50A-5DD5-478F-9B62-07DB18AECC36}">
                <a16:creationId xmlns:a16="http://schemas.microsoft.com/office/drawing/2010/main" id="{C7E0BAFB-BFAE-420E-965C-5D94F1A0E3F7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9166546" cy="5178191"/>
          </a:xfrm>
          <a:prstGeom prst="rect">
            <a:avLst/>
          </a:prstGeom>
          <a:noFill/>
        </p:spPr>
      </p:pic>
      <p:sp>
        <p:nvSpPr>
          <p:cNvPr id="4" name="">
            <a:extLst>
              <a:ext uri="{1A1755C7-D7CD-4689-8975-5872AEA304AC}">
                <a16:creationId xmlns:a16="http://schemas.microsoft.com/office/drawing/2010/main" id="{AFCC8EE1-EBA0-45E5-B893-DDF325EDEDE2}"/>
              </a:ext>
            </a:extLst>
          </p:cNvPr>
          <p:cNvSpPr/>
          <p:nvPr/>
        </p:nvSpPr>
        <p:spPr>
          <a:xfrm flipH="false" flipV="false" rot="0">
            <a:off x="3052867" y="847725"/>
            <a:ext cx="5528758" cy="3305803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5" name="Text Box 4">
            <a:extLst>
              <a:ext uri="{82440CF5-1EEF-41CE-8571-7EA3024FA50A}">
                <a16:creationId xmlns:a16="http://schemas.microsoft.com/office/drawing/2010/main" id="{C8436855-FBF4-4C74-B1C4-43623311B940}"/>
              </a:ext>
            </a:extLst>
          </p:cNvPr>
          <p:cNvSpPr txBox="1"/>
          <p:nvPr/>
        </p:nvSpPr>
        <p:spPr>
          <a:xfrm flipH="false" flipV="false" rot="0">
            <a:off x="3462403" y="1371427"/>
            <a:ext cx="4592764" cy="60718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4000"/>
              </a:lnSpc>
              <a:defRPr dirty="0" lang="en-US" sz="1400"/>
            </a:pPr>
            <a:r>
              <a:rPr b="1" dirty="0" lang="en-US" sz="3200">
                <a:solidFill>
                  <a:srgbClr val="f3d25c"/>
                </a:solidFill>
                <a:latin typeface="Zoho Puvi-heavy"/>
              </a:rPr>
              <a:t>ADSelfService</a:t>
            </a:r>
            <a:r>
              <a:rPr b="1" dirty="0" lang="en-US" sz="3200">
                <a:solidFill>
                  <a:srgbClr val="f3d25c"/>
                </a:solidFill>
                <a:latin typeface="Zoho Puvi-heavy"/>
              </a:rPr>
              <a:t> </a:t>
            </a:r>
            <a:r>
              <a:rPr b="1" dirty="0" lang="en-US" sz="3200">
                <a:solidFill>
                  <a:srgbClr val="f3d25c"/>
                </a:solidFill>
                <a:latin typeface="Zoho Puvi-heavy"/>
              </a:rPr>
              <a:t>Plus</a:t>
            </a:r>
            <a:r>
              <a:rPr b="0" dirty="0" lang="en-US" sz="3200">
                <a:solidFill>
                  <a:srgbClr val="f3d25c"/>
                </a:solidFill>
                <a:latin typeface="Zoho Puvi"/>
              </a:rPr>
              <a:t> </a:t>
            </a:r>
            <a:endParaRPr b="0" dirty="0" lang="en-US" sz="32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D4594D79-4AD5-41ED-BEEB-6018D1B97C1A}">
                <a16:creationId xmlns:a16="http://schemas.microsoft.com/office/drawing/2010/main" id="{07E03675-89EE-494B-A075-D6B94642F9FF}"/>
              </a:ext>
            </a:extLst>
          </p:cNvPr>
          <p:cNvSpPr txBox="1">
            <a:spLocks noGrp="true"/>
          </p:cNvSpPr>
          <p:nvPr/>
        </p:nvSpPr>
        <p:spPr>
          <a:xfrm rot="0">
            <a:off x="3491627" y="1862775"/>
            <a:ext cx="4505115" cy="54776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29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lang="en-US" sz="2400">
                <a:solidFill>
                  <a:schemeClr val="bg1"/>
                </a:solidFill>
                <a:latin typeface="Zoho Puvi"/>
              </a:rPr>
              <a:t>is the right </a:t>
            </a:r>
            <a:r>
              <a:rPr b="0" dirty="0" lang="en-US" sz="2400">
                <a:solidFill>
                  <a:schemeClr val="bg1"/>
                </a:solidFill>
                <a:latin typeface="Zoho Puvi"/>
              </a:rPr>
              <a:t>solution </a:t>
            </a:r>
            <a:r>
              <a:rPr b="0" dirty="0" lang="en-US" sz="2400">
                <a:solidFill>
                  <a:schemeClr val="bg1"/>
                </a:solidFill>
                <a:latin typeface="Zoho Puvi"/>
              </a:rPr>
              <a:t>for you!</a:t>
            </a:r>
            <a:endParaRPr b="0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7" name="Text Box 6">
            <a:extLst>
              <a:ext uri="{CC771D39-222A-4EF4-83AC-3B2A93D6BBE1}">
                <a16:creationId xmlns:a16="http://schemas.microsoft.com/office/drawing/2010/main" id="{4EB4375B-6E32-416B-AB3C-CC7F05365365}"/>
              </a:ext>
            </a:extLst>
          </p:cNvPr>
          <p:cNvSpPr txBox="1">
            <a:spLocks noGrp="true"/>
          </p:cNvSpPr>
          <p:nvPr/>
        </p:nvSpPr>
        <p:spPr>
          <a:xfrm rot="0">
            <a:off x="3484321" y="2460736"/>
            <a:ext cx="4504144" cy="1197130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29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Plus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an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identity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security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solution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provides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i="0" lang="en-US" sz="1100">
                <a:solidFill>
                  <a:srgbClr val="f3d25c"/>
                </a:solidFill>
                <a:latin typeface="Zoho Puvi"/>
              </a:rPr>
              <a:t>secure</a:t>
            </a:r>
            <a:r>
              <a:rPr b="1" dirty="0" err="1" i="0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1100">
                <a:solidFill>
                  <a:srgbClr val="f3d25c"/>
                </a:solidFill>
                <a:latin typeface="Zoho Puvi"/>
              </a:rPr>
              <a:t>self-service</a:t>
            </a:r>
            <a:r>
              <a:rPr b="1" dirty="0" err="1" i="0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1100">
                <a:solidFill>
                  <a:srgbClr val="f3d25c"/>
                </a:solidFill>
                <a:latin typeface="Zoho Puvi"/>
              </a:rPr>
              <a:t>password</a:t>
            </a:r>
            <a:r>
              <a:rPr b="1" dirty="0" err="1" i="0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i="0" lang="en-US" sz="1100">
                <a:solidFill>
                  <a:srgbClr val="f3d25c"/>
                </a:solidFill>
                <a:latin typeface="Zoho Puvi"/>
              </a:rPr>
              <a:t>management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reduce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help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desk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tickets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improve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password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100">
                <a:solidFill>
                  <a:schemeClr val="bg1"/>
                </a:solidFill>
                <a:latin typeface="Zoho Puvi"/>
              </a:rPr>
              <a:t>security</a:t>
            </a:r>
            <a:r>
              <a:rPr b="0" dirty="0" err="1" i="0" lang="en-US" sz="1100">
                <a:solidFill>
                  <a:schemeClr val="bg1"/>
                </a:solidFill>
                <a:latin typeface="Zoho Puvi"/>
              </a:rPr>
              <a:t>.</a:t>
            </a:r>
            <a:endParaRPr b="0" dirty="0" err="1" i="0" lang="en-US" sz="11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60B5EAE1-62F8-4112-987D-3341A431B761}">
                <a16:creationId xmlns:a16="http://schemas.microsoft.com/office/drawing/2010/main" id="{F12E0BC7-842D-4D64-9161-F0320777C67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718526" y="847725"/>
            <a:ext cx="636698" cy="978274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5CD44D52-0A1E-4823-8D5B-FC40599E72CD}">
                <a16:creationId xmlns:a16="http://schemas.microsoft.com/office/drawing/2010/main" id="{5BDAB80D-1C17-4358-811F-34FD70FB0E81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87796"/>
            <a:ext cx="9752107" cy="2979429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DDA7728B-51F9-4124-B29F-2C84EC892CD6}">
                <a16:creationId xmlns:a16="http://schemas.microsoft.com/office/drawing/2010/main" id="{5828B88B-ACD2-492D-AE6C-7381E6EC4407}"/>
              </a:ext>
            </a:extLst>
          </p:cNvPr>
          <p:cNvPicPr>
            <a:picLocks noChangeAspect="true"/>
          </p:cNvPicPr>
          <p:nvPr/>
        </p:nvPicPr>
        <p:blipFill>
          <a:blip r:embed="rId5"/>
          <a:srcRect b="23260" l="0" r="0" t="0"/>
          <a:stretch>
            <a:fillRect/>
          </a:stretch>
        </p:blipFill>
        <p:spPr>
          <a:xfrm flipH="false" flipV="false" rot="0">
            <a:off x="460124" y="1590675"/>
            <a:ext cx="2891714" cy="3589683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12F512E7-B1CA-4F8B-8638-FB5EDB15A187}">
                <a16:creationId xmlns:a16="http://schemas.microsoft.com/office/drawing/2010/main" id="{1D99145E-984E-4389-8A44-3114FB55E91A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</p:spTree>
    <p:extLst>
      <p:ext uri="{A70C5769-F7A1-4660-8BBB-B72FC6375DCD}">
        <p14:creationId xmlns:p14="http://schemas.microsoft.com/office/powerpoint/2010/main" val="175126326404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C7B5091-FA64-48FD-8FB3-38EEAA068B8B}">
                <a16:creationId xmlns:a16="http://schemas.microsoft.com/office/drawing/2010/main" id="{C17078C4-C42B-40C6-847D-C33989174764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4C86B0C0-9EBE-4D65-831D-F0B94E808618}">
                <a16:creationId xmlns:a16="http://schemas.microsoft.com/office/drawing/2010/main" id="{FADBA578-8B89-44CA-B165-98BF343392C1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BD579B1C-1035-4C8E-B157-EAEE32944285}">
                <a16:creationId xmlns:a16="http://schemas.microsoft.com/office/drawing/2010/main" id="{6F6AC536-C455-4AD3-A670-F1FA6EFF2ADD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666750"/>
            <a:ext cx="4328550" cy="51805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Password self-service</a:t>
            </a:r>
            <a:endParaRPr b="1" dirty="0" i="0" lang="en-US" sz="28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5" name="">
            <a:extLst>
              <a:ext uri="{EF15399B-76A0-488A-8203-F44DD4B2432A}">
                <a16:creationId xmlns:a16="http://schemas.microsoft.com/office/drawing/2010/main" id="{F37494CE-29D4-413B-ACDD-4808DF79D33D}"/>
              </a:ext>
            </a:extLst>
          </p:cNvPr>
          <p:cNvSpPr txBox="1"/>
          <p:nvPr/>
        </p:nvSpPr>
        <p:spPr>
          <a:xfrm flipH="false" flipV="false" rot="0">
            <a:off x="407174" y="1491653"/>
            <a:ext cx="3244586" cy="2106452"/>
          </a:xfrm>
          <a:prstGeom prst="rect">
            <a:avLst/>
          </a:prstGeom>
        </p:spPr>
        <p:txBody>
          <a:bodyPr anchor="t" bIns="47625" lIns="95250" rIns="0" rtlCol="0" tIns="47625">
            <a:normAutofit fontScale="100000" lnSpcReduction="0"/>
          </a:bodyPr>
          <a:lstStyle/>
          <a:p>
            <a:pPr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Plus empowers end users with web- and mobile-app-based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self-service password reset</a:t>
            </a:r>
            <a:r>
              <a:rPr b="0" dirty="0" lang="en-US" sz="1100">
                <a:solidFill>
                  <a:srgbClr val="f3d25c"/>
                </a:solidFill>
                <a:latin typeface="Zoho Puvi"/>
              </a:rPr>
              <a:t>,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password change</a:t>
            </a:r>
            <a:r>
              <a:rPr b="0" dirty="0" lang="en-US" sz="1100">
                <a:solidFill>
                  <a:srgbClr val="f3d25c"/>
                </a:solidFill>
                <a:latin typeface="Zoho Puvi"/>
              </a:rPr>
              <a:t>, and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account unlock</a:t>
            </a:r>
            <a:br>
              <a:rPr b="1" dirty="0" lang="en-US" sz="1100">
                <a:solidFill>
                  <a:schemeClr val="bg1"/>
                </a:solidFill>
                <a:latin typeface="Zoho Puvi"/>
              </a:rPr>
            </a:br>
          </a:p>
          <a:p>
            <a:pPr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All end user self-service actions are secured with modern MFA methods</a:t>
            </a:r>
            <a:br>
              <a:rPr b="0" dirty="0" lang="en-US" sz="1100">
                <a:solidFill>
                  <a:schemeClr val="bg1"/>
                </a:solidFill>
                <a:latin typeface="Zoho Puvi"/>
              </a:rPr>
            </a:br>
          </a:p>
          <a:p>
            <a:pPr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A user can reset their password and unlock their account right from their logon screen</a:t>
            </a:r>
            <a:endParaRPr b="0" dirty="0" lang="en-US" sz="11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6" name="">
            <a:extLst>
              <a:ext uri="{D70FA921-455D-455F-A219-B16E395A442D}">
                <a16:creationId xmlns:a16="http://schemas.microsoft.com/office/drawing/2010/main" id="{9E762A0C-DF28-4933-B0AA-44450D1F703D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57B88390-B32C-40DA-8D28-02FE2DE8C0D0}">
                <a16:creationId xmlns:a16="http://schemas.microsoft.com/office/drawing/2010/main" id="{338CC1CD-6B89-476A-B73B-8FAB5C6071B0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3" y="1491910"/>
            <a:ext cx="5481159" cy="2979429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13F15EEE-8F28-4F16-A1B0-06629170BF34}">
                <a16:creationId xmlns:a16="http://schemas.microsoft.com/office/drawing/2010/main" id="{AAED007E-E051-492A-AE87-D482F2660805}"/>
              </a:ext>
            </a:extLst>
          </p:cNvPr>
          <p:cNvSpPr/>
          <p:nvPr/>
        </p:nvSpPr>
        <p:spPr>
          <a:xfrm flipH="false" flipV="false" rot="0">
            <a:off x="4257675" y="1552575"/>
            <a:ext cx="4420762" cy="2552194"/>
          </a:xfrm>
          <a:prstGeom prst="roundRect">
            <a:avLst>
              <a:gd fmla="val 2428" name="adj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Image 8">
            <a:extLst>
              <a:ext uri="{2EFB123A-605B-4CA9-86CF-A12CDE626FAB}">
                <a16:creationId xmlns:a16="http://schemas.microsoft.com/office/drawing/2010/main" id="{7A9347A8-8005-4CCD-9E38-A0BBDB4BCA3B}"/>
              </a:ext>
            </a:extLst>
          </p:cNvPr>
          <p:cNvPicPr>
            <a:picLocks noChangeAspect="true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false" flipV="false" rot="0">
            <a:off x="4343400" y="1664655"/>
            <a:ext cx="4243339" cy="2351970"/>
          </a:xfrm>
          <a:prstGeom prst="rect">
            <a:avLst/>
          </a:prstGeom>
          <a:noFill/>
        </p:spPr>
      </p:pic>
      <p:pic>
        <p:nvPicPr>
          <p:cNvPr id="10" name="Image 10">
            <a:extLst>
              <a:ext uri="{CB4B64C8-10C4-4B85-AFFB-855D230C420C}">
                <a16:creationId xmlns:a16="http://schemas.microsoft.com/office/drawing/2010/main" id="{6AA8DF38-9D06-446C-90AF-3B070B2FE654}"/>
              </a:ext>
            </a:extLst>
          </p:cNvPr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flipH="false" flipV="false" rot="0">
            <a:off x="7636944" y="1633489"/>
            <a:ext cx="857250" cy="2408798"/>
          </a:xfrm>
          <a:prstGeom prst="rect">
            <a:avLst/>
          </a:prstGeom>
          <a:noFill/>
        </p:spPr>
      </p:pic>
    </p:spTree>
    <p:extLst>
      <p:ext uri="{CF681578-9853-48B3-9831-98F534A80384}">
        <p14:creationId xmlns:p14="http://schemas.microsoft.com/office/powerpoint/2010/main" val="1751263264044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49BA7AD2-E25B-4F42-B54F-7F79766FEBBE}">
                <a16:creationId xmlns:a16="http://schemas.microsoft.com/office/drawing/2010/main" id="{5612F47F-17A6-4375-BA12-5B805520E70B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EA4B704B-B374-44E6-B606-CEC493564312}">
                <a16:creationId xmlns:a16="http://schemas.microsoft.com/office/drawing/2010/main" id="{BCCDCA88-F426-4310-BF99-C0CD3A4D5E7A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6675CCB5-886E-42E2-8BD6-576A9045E175}">
                <a16:creationId xmlns:a16="http://schemas.microsoft.com/office/drawing/2010/main" id="{EA029D8F-87FB-4731-8FBA-258A8DCAF60E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666750"/>
            <a:ext cx="3357181" cy="51805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Password sync</a:t>
            </a:r>
            <a:endParaRPr b="1" dirty="0" i="0" lang="en-US" sz="28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5" name="">
            <a:extLst>
              <a:ext uri="{F70D598E-A2DB-45AA-A70D-C40D70770AA2}">
                <a16:creationId xmlns:a16="http://schemas.microsoft.com/office/drawing/2010/main" id="{BBBAAC54-B721-44C1-AFEA-BF06A94544C7}"/>
              </a:ext>
            </a:extLst>
          </p:cNvPr>
          <p:cNvSpPr/>
          <p:nvPr/>
        </p:nvSpPr>
        <p:spPr>
          <a:xfrm flipH="false" flipV="false" rot="0">
            <a:off x="4257894" y="1552575"/>
            <a:ext cx="4420762" cy="2552194"/>
          </a:xfrm>
          <a:prstGeom prst="roundRect">
            <a:avLst>
              <a:gd fmla="val 2428" name="adj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Text Box 5">
            <a:extLst>
              <a:ext uri="{D7054C3A-5BA9-4576-97CE-EC7D69A857E0}">
                <a16:creationId xmlns:a16="http://schemas.microsoft.com/office/drawing/2010/main" id="{717F369F-FF3F-4687-BFAF-56337C4E14B5}"/>
              </a:ext>
            </a:extLst>
          </p:cNvPr>
          <p:cNvSpPr txBox="1"/>
          <p:nvPr/>
        </p:nvSpPr>
        <p:spPr>
          <a:xfrm flipH="false" flipV="false" rot="0">
            <a:off x="407174" y="1491653"/>
            <a:ext cx="3369868" cy="170421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Plus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offers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password synchronization</a:t>
            </a:r>
            <a:r>
              <a:rPr b="0" dirty="0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that seamlessly replicates Windows AD password and account changes across a wide range of cloud and on-premises applications. </a:t>
            </a:r>
            <a:br>
              <a:rPr b="0" dirty="0" err="1" lang="en-US" sz="1100">
                <a:solidFill>
                  <a:schemeClr val="bg1"/>
                </a:solidFill>
                <a:latin typeface="Zoho Puvi"/>
              </a:rPr>
            </a:br>
          </a:p>
          <a:p>
            <a:pPr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The password synchronization process is real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time and customizable.</a:t>
            </a:r>
            <a:endParaRPr b="0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EB958EE7-962D-4AF0-AB6E-90F5ED400180}">
                <a16:creationId xmlns:a16="http://schemas.microsoft.com/office/drawing/2010/main" id="{22E8303F-2BC4-4B16-9307-D8FE46DF7563}"/>
              </a:ext>
            </a:extLst>
          </p:cNvPr>
          <p:cNvSpPr/>
          <p:nvPr/>
        </p:nvSpPr>
        <p:spPr>
          <a:xfrm flipH="false" flipV="false" rot="0">
            <a:off x="4343400" y="1630280"/>
            <a:ext cx="4234624" cy="2388765"/>
          </a:xfrm>
          <a:prstGeom prst="roundRect">
            <a:avLst>
              <a:gd fmla="val 0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BF154DD0-132B-46B9-BE4A-023DCF596FB4}">
                <a16:creationId xmlns:a16="http://schemas.microsoft.com/office/drawing/2010/main" id="{B2322E31-7AFB-4B85-B4DA-06423062AC58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rcRect b="9790" l="1090" r="850" t="2890"/>
          <a:stretch>
            <a:fillRect/>
          </a:stretch>
        </p:blipFill>
        <p:spPr>
          <a:xfrm flipH="false" flipV="false" rot="0">
            <a:off x="4343400" y="2124075"/>
            <a:ext cx="4248150" cy="1400318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2CF2552B-267A-45E5-898B-7CD6167AA91F}">
                <a16:creationId xmlns:a16="http://schemas.microsoft.com/office/drawing/2010/main" id="{ADFA1910-D4B4-45E6-8FCF-BFF47F127883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F332C2DB-3EE5-4C40-B9E5-D93087486F07}">
                <a16:creationId xmlns:a16="http://schemas.microsoft.com/office/drawing/2010/main" id="{AA6C4B17-2F5C-46E3-8B33-860914E830ED}"/>
              </a:ext>
            </a:extLst>
          </p:cNvPr>
          <p:cNvPicPr>
            <a:picLocks noChangeAspect="true"/>
          </p:cNvPicPr>
          <p:nvPr>
            <p:custDataLst>
              <p:tags r:id="rId9"/>
            </p:custDataLst>
          </p:nvPr>
        </p:nvPicPr>
        <p:blipFill>
          <a:blip r:embed="rId10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6" y="1491910"/>
            <a:ext cx="5481159" cy="2979429"/>
          </a:xfrm>
          <a:prstGeom prst="rect">
            <a:avLst/>
          </a:prstGeom>
          <a:noFill/>
        </p:spPr>
      </p:pic>
    </p:spTree>
    <p:extLst>
      <p:ext uri="{69255A4A-4853-4105-AA8D-5A40A133C03B}">
        <p14:creationId xmlns:p14="http://schemas.microsoft.com/office/powerpoint/2010/main" val="1751263264049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B8DB4ED-CB44-4E9A-8695-D19EB7CD1811}">
                <a16:creationId xmlns:a16="http://schemas.microsoft.com/office/drawing/2010/main" id="{24F7B3C9-40A7-464E-9696-DDE5868CC517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1F5E193A-886C-4603-A0CE-6B2B0FF0A792}">
                <a16:creationId xmlns:a16="http://schemas.microsoft.com/office/drawing/2010/main" id="{0B8C0D10-20DC-4367-9D34-A264660E29D0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BBD6E303-62DC-465F-A9DD-573455129F57}">
                <a16:creationId xmlns:a16="http://schemas.microsoft.com/office/drawing/2010/main" id="{AD372AD2-01AC-42CA-8A7E-36AA587CFA44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666750"/>
            <a:ext cx="5336429" cy="57219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Password policy enhancer</a:t>
            </a:r>
            <a:endParaRPr b="1" dirty="0" i="0" lang="en-US" sz="28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EA9989CF-9E08-4DF1-B7AD-D4A7D0D06C85}">
                <a16:creationId xmlns:a16="http://schemas.microsoft.com/office/drawing/2010/main" id="{21B6C34B-2602-4FFC-8CD1-81A56FB71643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3" y="1491910"/>
            <a:ext cx="5481159" cy="2979429"/>
          </a:xfrm>
          <a:prstGeom prst="rect">
            <a:avLst/>
          </a:prstGeom>
          <a:noFill/>
        </p:spPr>
      </p:pic>
      <p:sp>
        <p:nvSpPr>
          <p:cNvPr id="6" name="">
            <a:extLst>
              <a:ext uri="{2F2E953E-BB57-4310-A9A0-EE6A9CFCE7CE}">
                <a16:creationId xmlns:a16="http://schemas.microsoft.com/office/drawing/2010/main" id="{0E8782E1-3EA8-4D05-BB51-FF8D47CA0347}"/>
              </a:ext>
            </a:extLst>
          </p:cNvPr>
          <p:cNvSpPr/>
          <p:nvPr/>
        </p:nvSpPr>
        <p:spPr>
          <a:xfrm flipH="false" flipV="false" rot="0">
            <a:off x="4257894" y="1552575"/>
            <a:ext cx="4420762" cy="2381250"/>
          </a:xfrm>
          <a:prstGeom prst="roundRect">
            <a:avLst>
              <a:gd fmla="val 2428" name="adj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Text Box 6">
            <a:extLst>
              <a:ext uri="{149C6788-80B1-42D6-BF46-DB3EACEFD747}">
                <a16:creationId xmlns:a16="http://schemas.microsoft.com/office/drawing/2010/main" id="{15868DCC-734C-4BDD-89A9-5F88E0131828}"/>
              </a:ext>
            </a:extLst>
          </p:cNvPr>
          <p:cNvSpPr txBox="1"/>
          <p:nvPr/>
        </p:nvSpPr>
        <p:spPr>
          <a:xfrm flipH="false" flipV="false" rot="0">
            <a:off x="407174" y="1301153"/>
            <a:ext cx="3551767" cy="8891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1500"/>
              </a:spcBef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ADSelfService Plus helps enforce strong, compliant user passwords.</a:t>
            </a:r>
          </a:p>
          <a:p>
            <a:pPr indent="-190500">
              <a:lnSpc>
                <a:spcPct val="120000"/>
              </a:lnSpc>
              <a:spcBef>
                <a:spcPts val="1500"/>
              </a:spcBef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Supports granular settings:</a:t>
            </a:r>
            <a:endParaRPr b="0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5D045A81-17E1-4A3A-9407-F5A38AF14339}">
                <a16:creationId xmlns:a16="http://schemas.microsoft.com/office/drawing/2010/main" id="{73B0E80A-4E73-4854-AE79-B47508680B0F}"/>
              </a:ext>
            </a:extLst>
          </p:cNvPr>
          <p:cNvSpPr/>
          <p:nvPr/>
        </p:nvSpPr>
        <p:spPr>
          <a:xfrm flipH="false" flipV="false" rot="0">
            <a:off x="4343400" y="1630280"/>
            <a:ext cx="4234624" cy="2238375"/>
          </a:xfrm>
          <a:prstGeom prst="roundRect">
            <a:avLst>
              <a:gd fmla="val 0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445B9EB9-23A7-4F6E-BABB-D60DF5ED5150}">
                <a16:creationId xmlns:a16="http://schemas.microsoft.com/office/drawing/2010/main" id="{D799B307-7F87-4113-A310-B96FB7023FD7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10" name="Image 10">
            <a:extLst>
              <a:ext uri="{C0C224D3-3107-4436-BE0E-05F683147BE9}">
                <a16:creationId xmlns:a16="http://schemas.microsoft.com/office/drawing/2010/main" id="{FFA98473-9B6B-461E-9220-3078691E2BED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4345962" y="1644262"/>
            <a:ext cx="4257675" cy="2207598"/>
          </a:xfrm>
          <a:prstGeom prst="rect">
            <a:avLst/>
          </a:prstGeom>
          <a:noFill/>
        </p:spPr>
      </p:pic>
      <p:sp>
        <p:nvSpPr>
          <p:cNvPr id="11" name="Text Box 11">
            <a:extLst>
              <a:ext uri="{3AF087D8-9F60-4923-A53E-15CEBE5E860B}">
                <a16:creationId xmlns:a16="http://schemas.microsoft.com/office/drawing/2010/main" id="{B7306066-AB59-48B9-AF50-230B02059994}"/>
              </a:ext>
            </a:extLst>
          </p:cNvPr>
          <p:cNvSpPr txBox="1"/>
          <p:nvPr/>
        </p:nvSpPr>
        <p:spPr>
          <a:xfrm flipH="false" flipV="false" rot="0">
            <a:off x="582453" y="2209800"/>
            <a:ext cx="3286325" cy="194657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1500"/>
              </a:spcBef>
              <a:buChar char=""/>
              <a:buSzPct val="150000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Restrict number of special characters, numbers, and Unicode characters</a:t>
            </a:r>
          </a:p>
          <a:p>
            <a:pPr indent="-190500" marL="190500">
              <a:lnSpc>
                <a:spcPct val="120000"/>
              </a:lnSpc>
              <a:spcBef>
                <a:spcPts val="1500"/>
              </a:spcBef>
              <a:buChar char=""/>
              <a:buSzPct val="150000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Limit repetitions and sequences</a:t>
            </a:r>
          </a:p>
          <a:p>
            <a:pPr indent="-190500" marL="190500">
              <a:lnSpc>
                <a:spcPct val="120000"/>
              </a:lnSpc>
              <a:spcBef>
                <a:spcPts val="1500"/>
              </a:spcBef>
              <a:buChar char=""/>
              <a:buSzPct val="150000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Block dictionary words, palindromes, and enforce regex patterns</a:t>
            </a:r>
          </a:p>
          <a:p>
            <a:pPr indent="-190500" marL="190500">
              <a:lnSpc>
                <a:spcPct val="120000"/>
              </a:lnSpc>
              <a:spcBef>
                <a:spcPts val="1500"/>
              </a:spcBef>
              <a:buChar char=""/>
              <a:buSzPct val="150000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Set password length rules and complexity bypass options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2" name="Text Box 12">
            <a:extLst>
              <a:ext uri="{85E7E14F-6963-4F42-956E-84B11BDF2FA9}">
                <a16:creationId xmlns:a16="http://schemas.microsoft.com/office/drawing/2010/main" id="{EAFCE6D2-FAB0-4B3A-88FC-BC59F4671C74}"/>
              </a:ext>
            </a:extLst>
          </p:cNvPr>
          <p:cNvSpPr txBox="1"/>
          <p:nvPr/>
        </p:nvSpPr>
        <p:spPr>
          <a:xfrm flipH="false" flipV="false" rot="0">
            <a:off x="382219" y="4204639"/>
            <a:ext cx="3005346" cy="49749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1500"/>
              </a:spcBef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You can restrict breached passwords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via </a:t>
            </a:r>
            <a:r>
              <a:rPr dirty="0" lang="en-US" sz="1100">
                <a:solidFill>
                  <a:srgbClr val="f3d25c"/>
                </a:solidFill>
                <a:latin typeface="Zoho Puvi-demi_bold"/>
              </a:rPr>
              <a:t>HaveIBeenPwned</a:t>
            </a:r>
            <a:r>
              <a:rPr dirty="0" lang="en-US" sz="1100">
                <a:solidFill>
                  <a:schemeClr val="bg1"/>
                </a:solidFill>
                <a:latin typeface="Zoho Puvi-demi_bold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integration.</a:t>
            </a:r>
            <a:endParaRPr b="0" dirty="0" lang="en-US" sz="1100">
              <a:solidFill>
                <a:schemeClr val="bg1"/>
              </a:solidFill>
              <a:latin typeface="Zoho Puvi"/>
            </a:endParaRPr>
          </a:p>
        </p:txBody>
      </p:sp>
    </p:spTree>
    <p:extLst>
      <p:ext uri="{802C4688-219F-4B13-A686-A01384468488}">
        <p14:creationId xmlns:p14="http://schemas.microsoft.com/office/powerpoint/2010/main" val="175126326405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F5554C0-CA45-4380-B3C5-7EE51A28FA22}">
                <a16:creationId xmlns:a16="http://schemas.microsoft.com/office/drawing/2010/main" id="{EE6BBEDA-1F47-484C-90B6-2B37142D87B8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72EEE9E7-663D-4895-B7FD-8AAE6440A712}">
                <a16:creationId xmlns:a16="http://schemas.microsoft.com/office/drawing/2010/main" id="{E7677E76-0724-4385-98FA-46E358302D88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CEC4730F-3B72-440D-8F76-B80B25C6D7E1}">
                <a16:creationId xmlns:a16="http://schemas.microsoft.com/office/drawing/2010/main" id="{4D7F9165-9C6B-4945-A176-82D76F56443A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2219" y="666750"/>
            <a:ext cx="6140348" cy="57219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800">
                <a:solidFill>
                  <a:srgbClr val="f3d25c"/>
                </a:solidFill>
                <a:latin typeface="Zoho Puvi"/>
              </a:rPr>
              <a:t>Password expiration notifications</a:t>
            </a:r>
            <a:endParaRPr b="1" dirty="0" i="0" lang="en-US" sz="28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5" name="">
            <a:extLst>
              <a:ext uri="{A2E813E0-6F55-4111-A4BC-AA56C04B6C0A}">
                <a16:creationId xmlns:a16="http://schemas.microsoft.com/office/drawing/2010/main" id="{C9355C2D-10C3-44F5-BBBE-07D2217D311F}"/>
              </a:ext>
            </a:extLst>
          </p:cNvPr>
          <p:cNvSpPr/>
          <p:nvPr/>
        </p:nvSpPr>
        <p:spPr>
          <a:xfrm flipH="false" flipV="false" rot="0">
            <a:off x="4257894" y="1552575"/>
            <a:ext cx="4420762" cy="2552194"/>
          </a:xfrm>
          <a:prstGeom prst="roundRect">
            <a:avLst>
              <a:gd fmla="val 2428" name="adj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7E99FFDE-5FD1-4196-A93C-4FCDF8667DF0}">
                <a16:creationId xmlns:a16="http://schemas.microsoft.com/office/drawing/2010/main" id="{BDF7C5AD-D813-467D-B94F-F741EA7A6320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sp>
        <p:nvSpPr>
          <p:cNvPr id="7" name="">
            <a:extLst>
              <a:ext uri="{332DF31D-736E-44E3-8842-8EC3518D887A}">
                <a16:creationId xmlns:a16="http://schemas.microsoft.com/office/drawing/2010/main" id="{D9B1A7E2-1581-4D95-98C8-85D9D78757A3}"/>
              </a:ext>
            </a:extLst>
          </p:cNvPr>
          <p:cNvSpPr txBox="1"/>
          <p:nvPr/>
        </p:nvSpPr>
        <p:spPr>
          <a:xfrm flipH="false" flipV="false" rot="0">
            <a:off x="407174" y="1491653"/>
            <a:ext cx="3617061" cy="190533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indent="-190500" marL="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Plus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provides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password</a:t>
            </a:r>
            <a:r>
              <a:rPr b="1" dirty="0" err="1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expiry</a:t>
            </a:r>
            <a:r>
              <a:rPr b="1" dirty="0" err="1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SMS</a:t>
            </a:r>
            <a:r>
              <a:rPr b="1" dirty="0" err="1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and</a:t>
            </a:r>
            <a:r>
              <a:rPr b="1" dirty="0" err="1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email</a:t>
            </a:r>
            <a:r>
              <a:rPr b="1" dirty="0" err="1" lang="en-US" sz="1100">
                <a:solidFill>
                  <a:srgbClr val="f3d25c"/>
                </a:solidFill>
                <a:latin typeface="Zoho Puvi"/>
              </a:rPr>
              <a:t> </a:t>
            </a:r>
            <a:r>
              <a:rPr b="1" dirty="0" lang="en-US" sz="1100">
                <a:solidFill>
                  <a:srgbClr val="f3d25c"/>
                </a:solidFill>
                <a:latin typeface="Zoho Puvi"/>
              </a:rPr>
              <a:t>notifications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your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users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promptly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change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their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AD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passwords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br>
              <a:rPr b="0" dirty="0" err="1" lang="en-US" sz="1100">
                <a:solidFill>
                  <a:schemeClr val="bg1"/>
                </a:solidFill>
                <a:latin typeface="Zoho Puvi"/>
              </a:rPr>
            </a:br>
          </a:p>
          <a:p>
            <a:pPr indent="-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notifications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are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phased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can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be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br>
              <a:rPr b="0" dirty="0" err="1" lang="en-US" sz="1100">
                <a:solidFill>
                  <a:schemeClr val="bg1"/>
                </a:solidFill>
                <a:latin typeface="Zoho Puvi"/>
              </a:rPr>
            </a:b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    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customized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suit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your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organizational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needs</a:t>
            </a:r>
            <a:br>
              <a:rPr b="0" dirty="0" err="1" lang="en-US" sz="1100">
                <a:solidFill>
                  <a:schemeClr val="bg1"/>
                </a:solidFill>
                <a:latin typeface="Zoho Puvi"/>
              </a:rPr>
            </a:br>
          </a:p>
          <a:p>
            <a:pPr indent="-190500">
              <a:lnSpc>
                <a:spcPct val="120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100">
                <a:solidFill>
                  <a:schemeClr val="bg1"/>
                </a:solidFill>
                <a:latin typeface="Zoho Puvi"/>
              </a:rPr>
              <a:t>You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can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also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notify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users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their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managers</a:t>
            </a:r>
            <a:br>
              <a:rPr b="0" dirty="0" err="1" lang="en-US" sz="1100">
                <a:solidFill>
                  <a:schemeClr val="bg1"/>
                </a:solidFill>
                <a:latin typeface="Zoho Puvi"/>
              </a:rPr>
            </a:b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     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about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account</a:t>
            </a:r>
            <a:r>
              <a:rPr b="0" dirty="0" err="1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100">
                <a:solidFill>
                  <a:schemeClr val="bg1"/>
                </a:solidFill>
                <a:latin typeface="Zoho Puvi"/>
              </a:rPr>
              <a:t>expiration</a:t>
            </a:r>
            <a:endParaRPr b="0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5711C5D8-F9D1-40A0-8CC2-D0FBAD47C489}">
                <a16:creationId xmlns:a16="http://schemas.microsoft.com/office/drawing/2010/main" id="{EAF3AA04-4D40-472E-8BAA-1F4E6B251581}"/>
              </a:ext>
            </a:extLst>
          </p:cNvPr>
          <p:cNvSpPr/>
          <p:nvPr/>
        </p:nvSpPr>
        <p:spPr>
          <a:xfrm flipH="false" flipV="false" rot="0">
            <a:off x="4343400" y="1630280"/>
            <a:ext cx="4234624" cy="2388765"/>
          </a:xfrm>
          <a:prstGeom prst="roundRect">
            <a:avLst>
              <a:gd fmla="val 0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ABCF6AA2-2CCD-4907-838C-CE8C15565B83}">
                <a16:creationId xmlns:a16="http://schemas.microsoft.com/office/drawing/2010/main" id="{32D02976-A78A-4597-B9E1-017E9D403728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46710" r="-6660" t="16440"/>
          <a:stretch>
            <a:fillRect/>
          </a:stretch>
        </p:blipFill>
        <p:spPr>
          <a:xfrm flipH="false" flipV="false" rot="0">
            <a:off x="4270946" y="1491910"/>
            <a:ext cx="5481159" cy="2979429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C737164B-731D-4956-A0C8-D07E68BDCECC}">
                <a16:creationId xmlns:a16="http://schemas.microsoft.com/office/drawing/2010/main" id="{2CD055A4-6B29-4D99-BEE4-A7D532DA7D60}"/>
              </a:ext>
            </a:extLst>
          </p:cNvPr>
          <p:cNvPicPr>
            <a:picLocks noChangeAspect="true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false" flipV="false" rot="0">
            <a:off x="4345724" y="1636385"/>
            <a:ext cx="4223890" cy="1638109"/>
          </a:xfrm>
          <a:prstGeom prst="rect">
            <a:avLst/>
          </a:prstGeom>
          <a:noFill/>
        </p:spPr>
      </p:pic>
      <p:sp>
        <p:nvSpPr>
          <p:cNvPr id="11" name="">
            <a:extLst>
              <a:ext uri="{0FD25268-B458-40FA-AD4A-B0B33869C666}">
                <a16:creationId xmlns:a16="http://schemas.microsoft.com/office/drawing/2010/main" id="{5323FBF2-7007-4E37-ACCF-DE439061E447}"/>
              </a:ext>
            </a:extLst>
          </p:cNvPr>
          <p:cNvSpPr/>
          <p:nvPr/>
        </p:nvSpPr>
        <p:spPr>
          <a:xfrm flipH="false" flipV="false" rot="0">
            <a:off x="4067175" y="3181350"/>
            <a:ext cx="3338350" cy="1453867"/>
          </a:xfrm>
          <a:prstGeom prst="roundRect">
            <a:avLst>
              <a:gd fmla="val 2428" name="adj"/>
            </a:avLst>
          </a:prstGeom>
          <a:solidFill>
            <a:schemeClr val="bg1">
              <a:lumMod val="95000"/>
            </a:schemeClr>
          </a:solidFill>
          <a:effectLst>
            <a:outerShdw blurRad="127000" dir="0" dist="0">
              <a:srgbClr val="3f3f3f">
                <a:alpha val="39998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2" name="">
            <a:extLst>
              <a:ext uri="{2507C907-BDC9-4764-AB5F-DF00D1720C11}">
                <a16:creationId xmlns:a16="http://schemas.microsoft.com/office/drawing/2010/main" id="{40973CAB-07A0-4F97-8A19-8EF318AB89DB}"/>
              </a:ext>
            </a:extLst>
          </p:cNvPr>
          <p:cNvPicPr>
            <a:picLocks noChangeAspect="true"/>
          </p:cNvPicPr>
          <p:nvPr>
            <p:custDataLst>
              <p:tags r:id="rId11"/>
            </p:custDataLst>
          </p:nvPr>
        </p:nvPicPr>
        <p:blipFill>
          <a:blip r:embed="rId12"/>
          <a:srcRect b="0" l="0" r="480" t="0"/>
          <a:stretch>
            <a:fillRect/>
          </a:stretch>
        </p:blipFill>
        <p:spPr>
          <a:xfrm flipH="false" flipV="false" rot="0">
            <a:off x="4124325" y="3238500"/>
            <a:ext cx="3223235" cy="1341739"/>
          </a:xfrm>
          <a:prstGeom prst="rect">
            <a:avLst/>
          </a:prstGeom>
          <a:noFill/>
        </p:spPr>
      </p:pic>
      <p:grpSp>
        <p:nvGrpSpPr>
          <p:cNvPr id="13" name="">
            <a:extLst>
              <a:ext uri="{7476F46E-876A-490A-B2BD-5AC1605F7B31}">
                <a16:creationId xmlns:a16="http://schemas.microsoft.com/office/drawing/2010/main" id="{BFE0B2E2-613F-4BBC-92CE-28E05AF85AA0}"/>
              </a:ext>
            </a:extLst>
          </p:cNvPr>
          <p:cNvGrpSpPr>
            <a:grpSpLocks noChangeAspect="true"/>
          </p:cNvGrpSpPr>
          <p:nvPr>
            <p:custDataLst>
              <p:tags r:id="rId13"/>
            </p:custDataLst>
          </p:nvPr>
        </p:nvGrpSpPr>
        <p:grpSpPr>
          <a:xfrm flipH="false" flipV="false" rot="0">
            <a:off x="7534274" y="2790825"/>
            <a:ext cx="1248888" cy="1845240"/>
            <a:chOff x="7534274" y="2828925"/>
            <a:chExt cx="1248888" cy="1845240"/>
          </a:xfrm>
        </p:grpSpPr>
        <p:sp>
          <p:nvSpPr>
            <p:cNvPr id="14" name="">
              <a:extLst>
                <a:ext uri="{8C19F38B-831E-46D0-BFFB-40079FEEFA05}">
                  <a16:creationId xmlns:a16="http://schemas.microsoft.com/office/drawing/2010/main" id="{48E198A8-B18E-4E89-9142-6D6EEEEFC16F}"/>
                </a:ext>
              </a:extLst>
            </p:cNvPr>
            <p:cNvSpPr/>
            <p:nvPr/>
          </p:nvSpPr>
          <p:spPr>
            <a:xfrm flipH="false" flipV="false" rot="0">
              <a:off x="7534274" y="2828925"/>
              <a:ext cx="1248888" cy="1845240"/>
            </a:xfrm>
            <a:prstGeom prst="roundRect">
              <a:avLst>
                <a:gd fmla="val 2428" name="adj"/>
              </a:avLst>
            </a:prstGeom>
            <a:solidFill>
              <a:schemeClr val="bg1">
                <a:lumMod val="95000"/>
              </a:schemeClr>
            </a:solidFill>
            <a:effectLst>
              <a:outerShdw blurRad="127000" dir="0" dist="0">
                <a:srgbClr val="3f3f3f">
                  <a:alpha val="39998"/>
                </a:srgb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15" name="">
              <a:extLst>
                <a:ext uri="{B9766F7F-DC15-4933-B0B8-D5077C221885}">
                  <a16:creationId xmlns:a16="http://schemas.microsoft.com/office/drawing/2010/main" id="{2C7C153C-80BB-4E70-834F-27A7F8C22B78}"/>
                </a:ext>
              </a:extLst>
            </p:cNvPr>
            <p:cNvPicPr>
              <a:picLocks noChangeAspect="true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flipH="false" flipV="false" rot="0">
              <a:off x="7610474" y="2886075"/>
              <a:ext cx="1098413" cy="1721024"/>
            </a:xfrm>
            <a:prstGeom prst="rect">
              <a:avLst/>
            </a:prstGeom>
            <a:noFill/>
          </p:spPr>
        </p:pic>
      </p:grpSp>
    </p:spTree>
    <p:extLst>
      <p:ext uri="{A6AED47E-568C-4BE2-B461-7A3887D784C8}">
        <p14:creationId xmlns:p14="http://schemas.microsoft.com/office/powerpoint/2010/main" val="1751263264061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BE6C7F4-3C51-4E68-A018-91E66F54A25A}">
                <a16:creationId xmlns:a16="http://schemas.microsoft.com/office/drawing/2010/main" id="{7E93B77B-72F9-4187-AB31-A2C69F308672}"/>
              </a:ext>
            </a:extLst>
          </p:cNvPr>
          <p:cNvSpPr>
            <a:spLocks noSelect="true"/>
          </p:cNvSpPr>
          <p:nvPr>
            <p:custDataLst>
              <p:tags r:id="rId2"/>
            </p:custDataLst>
          </p:nvPr>
        </p:nvSpPr>
        <p:spPr>
          <a:xfrm flipH="false" flipV="false" rot="0">
            <a:off x="-9525" y="-19050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D8A80820-F741-4A8C-8A7F-2E8115A990BF}">
                <a16:creationId xmlns:a16="http://schemas.microsoft.com/office/drawing/2010/main" id="{CE7EAFC6-8427-48D3-9A7E-8FD9B40DB737}"/>
              </a:ext>
            </a:extLst>
          </p:cNvPr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B193BFFF-1530-459D-9FB5-D808DD953AF4}">
                <a16:creationId xmlns:a16="http://schemas.microsoft.com/office/drawing/2010/main" id="{1846B908-EE87-4CC1-8429-C5B8591059C2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2680DCAB-A77A-4079-86AE-2E25DA2943CA}">
                <a16:creationId xmlns:a16="http://schemas.microsoft.com/office/drawing/2010/main" id="{9E3AFDFF-D109-4316-8F6B-5FCBDA87C1B5}"/>
              </a:ext>
            </a:extLst>
          </p:cNvPr>
          <p:cNvSpPr txBox="1">
            <a:spLocks noGrp="true"/>
          </p:cNvSpPr>
          <p:nvPr>
            <p:custDataLst>
              <p:tags r:id="rId7"/>
            </p:custDataLst>
          </p:nvPr>
        </p:nvSpPr>
        <p:spPr>
          <a:xfrm rot="0">
            <a:off x="1320392" y="581510"/>
            <a:ext cx="8297188" cy="1595447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3600">
                <a:solidFill>
                  <a:srgbClr val="f3d25c"/>
                </a:solidFill>
                <a:latin typeface="Zoho Puvi-light"/>
              </a:rPr>
              <a:t>Switch to</a:t>
            </a:r>
          </a:p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3600">
                <a:solidFill>
                  <a:srgbClr val="f3d25c"/>
                </a:solidFill>
                <a:latin typeface="Zoho Puvi-heavy"/>
              </a:rPr>
              <a:t>ADSelfService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 Plus 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today</a:t>
            </a:r>
            <a:endParaRPr b="1" dirty="0" i="0" lang="en-US" sz="36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">
            <a:extLst>
              <a:ext uri="{7905E528-C8D2-46A4-ADAB-B9CDAE6A3FDD}">
                <a16:creationId xmlns:a16="http://schemas.microsoft.com/office/drawing/2010/main" id="{7203261E-F85E-48FF-9FA4-3F3B01B61CD6}"/>
              </a:ext>
            </a:extLst>
          </p:cNvPr>
          <p:cNvSpPr txBox="1"/>
          <p:nvPr/>
        </p:nvSpPr>
        <p:spPr>
          <a:xfrm flipH="false" flipV="false" rot="0">
            <a:off x="1356331" y="2075516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lang="en-US" sz="14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enjoy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enhanced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identity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security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for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your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organization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!</a:t>
            </a:r>
            <a:endParaRPr b="1" dirty="0" err="1" lang="en-US" sz="14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A906FD7F-9D1B-4F3F-B897-14AB9F88B48C}">
                <a16:creationId xmlns:a16="http://schemas.microsoft.com/office/drawing/2010/main" id="{B754291C-0831-497F-A5F2-5188F4EAA3D4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>
            <a:alphaModFix amt="33999"/>
          </a:blip>
          <a:stretch>
            <a:fillRect/>
          </a:stretch>
        </p:blipFill>
        <p:spPr>
          <a:xfrm flipH="false" flipV="false" rot="0">
            <a:off x="-62131" y="3597735"/>
            <a:ext cx="9144000" cy="1564222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C2D5F4D6-6FDD-4088-8F11-3B950A335D10}">
                <a16:creationId xmlns:a16="http://schemas.microsoft.com/office/drawing/2010/main" id="{D0541D09-B40D-4D63-B790-C1476A847CAF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rcRect b="0" l="50410" r="0" t="0"/>
          <a:stretch>
            <a:fillRect/>
          </a:stretch>
        </p:blipFill>
        <p:spPr>
          <a:xfrm flipH="false" flipV="false" rot="0">
            <a:off x="-5324" y="790917"/>
            <a:ext cx="954881" cy="2072802"/>
          </a:xfrm>
          <a:prstGeom prst="rect">
            <a:avLst/>
          </a:prstGeom>
          <a:noFill/>
        </p:spPr>
      </p:pic>
      <p:sp>
        <p:nvSpPr>
          <p:cNvPr id="9" name="">
            <a:extLst>
              <a:ext uri="{8883AFCD-96B9-4FA9-8EEF-2D01B27DF952}">
                <a16:creationId xmlns:a16="http://schemas.microsoft.com/office/drawing/2010/main" id="{67DEAFC1-43A1-4AE8-9AD6-A6A2D6CA4BC3}"/>
              </a:ext>
            </a:extLst>
          </p:cNvPr>
          <p:cNvSpPr/>
          <p:nvPr/>
        </p:nvSpPr>
        <p:spPr>
          <a:xfrm flipH="false" flipV="false" rot="0">
            <a:off x="676607" y="3048000"/>
            <a:ext cx="7808698" cy="1387944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10" name="">
            <a:extLst>
              <a:ext uri="{99B440D2-90D9-4D9E-9803-3DC16CFA1BF0}">
                <a16:creationId xmlns:a16="http://schemas.microsoft.com/office/drawing/2010/main" id="{EB1E7F78-AD41-49AA-A659-D68ED1E744F3}"/>
              </a:ext>
            </a:extLst>
          </p:cNvPr>
          <p:cNvSpPr txBox="1"/>
          <p:nvPr/>
        </p:nvSpPr>
        <p:spPr>
          <a:xfrm flipH="false" flipV="false" rot="0">
            <a:off x="1872061" y="3243205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400">
                <a:solidFill>
                  <a:srgbClr val="f3d25c"/>
                </a:solidFill>
                <a:latin typeface="Zoho Puvi"/>
              </a:rPr>
              <a:t>Guaranteed </a:t>
            </a:r>
            <a:r>
              <a:rPr b="1" dirty="0" err="1" lang="en-US" sz="1400">
                <a:solidFill>
                  <a:srgbClr val="f3d25c"/>
                </a:solidFill>
                <a:latin typeface="Zoho Puvi"/>
              </a:rPr>
              <a:t>ROI</a:t>
            </a:r>
            <a:endParaRPr b="1" dirty="0" err="1" lang="en-US" sz="14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11" name="">
            <a:extLst>
              <a:ext uri="{5A1B4752-E295-436E-A449-CB80A0C15490}">
                <a16:creationId xmlns:a16="http://schemas.microsoft.com/office/drawing/2010/main" id="{4F9F4001-D955-43C2-B7D8-01B222BBCFED}"/>
              </a:ext>
            </a:extLst>
          </p:cNvPr>
          <p:cNvSpPr txBox="1"/>
          <p:nvPr/>
        </p:nvSpPr>
        <p:spPr>
          <a:xfrm flipH="false" flipV="false" rot="0">
            <a:off x="1845116" y="3593525"/>
            <a:ext cx="4855616" cy="53404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gives you an immediate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ROI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by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nearly eliminating password-related tickets.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2" name="">
            <a:extLst>
              <a:ext uri="{3608D7F4-527F-4B41-B678-1DCCEA658264}">
                <a16:creationId xmlns:a16="http://schemas.microsoft.com/office/drawing/2010/main" id="{7288C5CE-B3E7-48C7-BE7F-3BF1C8100CDC}"/>
              </a:ext>
            </a:extLst>
          </p:cNvPr>
          <p:cNvSpPr/>
          <p:nvPr/>
        </p:nvSpPr>
        <p:spPr>
          <a:xfrm flipH="false" flipV="false" rot="0">
            <a:off x="6695332" y="3543300"/>
            <a:ext cx="1284903" cy="38731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683D25BF-E477-4506-BD83-F1EF457F1167}">
                <a16:creationId xmlns:a16="http://schemas.microsoft.com/office/drawing/2010/main" id="{54B4D18D-9C8D-437B-8B70-9758EB55CB58}"/>
              </a:ext>
            </a:extLst>
          </p:cNvPr>
          <p:cNvSpPr txBox="1"/>
          <p:nvPr/>
        </p:nvSpPr>
        <p:spPr>
          <a:xfrm flipH="false" flipV="false" rot="0">
            <a:off x="6689950" y="3581400"/>
            <a:ext cx="1306801" cy="29637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100">
                <a:solidFill>
                  <a:schemeClr val="bg1"/>
                </a:solidFill>
                <a:latin typeface="Zoho Puvi"/>
              </a:rPr>
              <a:t>Calculate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ROI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 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4" name="">
            <a:extLst>
              <a:ext uri="{AA9B357C-7C71-4EB3-9895-5740C42E8ECA}">
                <a16:creationId xmlns:a16="http://schemas.microsoft.com/office/drawing/2010/main" id="{1448B35B-E45A-4BEA-81AE-7F77A4F94CE3}"/>
              </a:ext>
            </a:extLst>
          </p:cNvPr>
          <p:cNvPicPr>
            <a:picLocks noChangeAspect="true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false" flipV="false" rot="0">
            <a:off x="967168" y="3324225"/>
            <a:ext cx="671092" cy="1114986"/>
          </a:xfrm>
          <a:prstGeom prst="rect">
            <a:avLst/>
          </a:prstGeom>
          <a:noFill/>
        </p:spPr>
      </p:pic>
    </p:spTree>
    <p:extLst>
      <p:ext uri="{E214B495-CE95-4F42-913E-85FBA3F70FF3}">
        <p14:creationId xmlns:p14="http://schemas.microsoft.com/office/powerpoint/2010/main" val="1751263264068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3768805-1256-4601-B044-B96B3D61CE27}">
                <a16:creationId xmlns:a16="http://schemas.microsoft.com/office/drawing/2010/main" id="{88ABB9C6-F777-443A-9789-7D8B34AE33A4}"/>
              </a:ext>
            </a:extLst>
          </p:cNvPr>
          <p:cNvSpPr/>
          <p:nvPr/>
        </p:nvSpPr>
        <p:spPr>
          <a:xfrm flipH="false" flipV="false" rot="0">
            <a:off x="-9525" y="-1085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AA204502-DC2E-411F-9D20-3811596062C0}">
                <a16:creationId xmlns:a16="http://schemas.microsoft.com/office/drawing/2010/main" id="{91AF0B2C-7031-4BDD-B4E7-AD80F32E2CBE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1CBAEF57-68AB-45E4-BC0D-CFD76E1DD673}">
                <a16:creationId xmlns:a16="http://schemas.microsoft.com/office/drawing/2010/main" id="{BCEFD4A9-EE2D-4505-9D22-C6714C185B67}"/>
              </a:ext>
            </a:extLst>
          </p:cNvPr>
          <p:cNvPicPr>
            <a:picLocks noChangeAspect="true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false" flipV="false" rot="0">
            <a:off x="897883" y="611981"/>
            <a:ext cx="1757448" cy="373646"/>
          </a:xfrm>
          <a:prstGeom prst="rect">
            <a:avLst/>
          </a:prstGeom>
          <a:noFill/>
        </p:spPr>
      </p:pic>
      <p:sp>
        <p:nvSpPr>
          <p:cNvPr hidden="false" id="5" name="Text Box 4">
            <a:extLst>
              <a:ext uri="{4B5FEF74-C86A-42F1-9A44-103FE6742601}">
                <a16:creationId xmlns:a16="http://schemas.microsoft.com/office/drawing/2010/main" id="{17553ABA-ACDB-4C04-B352-F1BA47E04695}"/>
              </a:ext>
            </a:extLst>
          </p:cNvPr>
          <p:cNvSpPr txBox="1">
            <a:spLocks noGrp="true"/>
          </p:cNvSpPr>
          <p:nvPr>
            <p:custDataLst>
              <p:tags r:id="rId6"/>
            </p:custDataLst>
          </p:nvPr>
        </p:nvSpPr>
        <p:spPr>
          <a:xfrm rot="0">
            <a:off x="737673" y="1264195"/>
            <a:ext cx="3832326" cy="69168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Contact </a:t>
            </a: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us</a:t>
            </a:r>
            <a:endParaRPr b="1" dirty="0" i="0" lang="en-US" sz="48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">
            <a:extLst>
              <a:ext uri="{37B565F3-AEE8-4BA9-86FA-2989725FB5CB}">
                <a16:creationId xmlns:a16="http://schemas.microsoft.com/office/drawing/2010/main" id="{3F73FF11-965C-4F73-9FFB-C80944C902F8}"/>
              </a:ext>
            </a:extLst>
          </p:cNvPr>
          <p:cNvSpPr txBox="1"/>
          <p:nvPr/>
        </p:nvSpPr>
        <p:spPr>
          <a:xfrm flipH="false" flipV="false" rot="0">
            <a:off x="4943475" y="1372733"/>
            <a:ext cx="255192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+1-408-916-9890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BC396F9F-957E-4986-A8AF-6462836AC69E}">
                <a16:creationId xmlns:a16="http://schemas.microsoft.com/office/drawing/2010/main" id="{879B2D21-0230-4CBF-881D-18671EB860AD}"/>
              </a:ext>
            </a:extLst>
          </p:cNvPr>
          <p:cNvSpPr txBox="1"/>
          <p:nvPr/>
        </p:nvSpPr>
        <p:spPr>
          <a:xfrm flipH="false" flipV="false" rot="0">
            <a:off x="4662106" y="992343"/>
            <a:ext cx="2668799" cy="24380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For technical support</a:t>
            </a:r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:</a:t>
            </a:r>
            <a:endParaRPr b="0" cap="none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B849D309-1F2C-4983-8D88-074BC8AF5414}">
                <a16:creationId xmlns:a16="http://schemas.microsoft.com/office/drawing/2010/main" id="{0BE2A792-CEFA-46B4-9FB8-110936F37618}"/>
              </a:ext>
            </a:extLst>
          </p:cNvPr>
          <p:cNvSpPr txBox="1"/>
          <p:nvPr/>
        </p:nvSpPr>
        <p:spPr>
          <a:xfrm flipH="false" flipV="false" rot="0">
            <a:off x="4943475" y="2194769"/>
            <a:ext cx="2668799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www.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BFE0A6EA-9345-4665-93F1-5E20B5EE008E}">
                <a16:creationId xmlns:a16="http://schemas.microsoft.com/office/drawing/2010/main" id="{C71E3BAC-6948-4534-B3BE-56C074CC278D}"/>
              </a:ext>
            </a:extLst>
          </p:cNvPr>
          <p:cNvSpPr txBox="1"/>
          <p:nvPr/>
        </p:nvSpPr>
        <p:spPr>
          <a:xfrm flipH="false" flipV="false" rot="0">
            <a:off x="4943475" y="1776936"/>
            <a:ext cx="255192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support@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0D624CC8-19AA-4DD6-89C6-9E0093BDC6DD}">
                <a16:creationId xmlns:a16="http://schemas.microsoft.com/office/drawing/2010/main" id="{1E114A49-E428-47E6-A4B4-6B693D610DB9}"/>
              </a:ext>
            </a:extLst>
          </p:cNvPr>
          <p:cNvSpPr txBox="1"/>
          <p:nvPr/>
        </p:nvSpPr>
        <p:spPr>
          <a:xfrm flipH="false" flipV="false" rot="0">
            <a:off x="4953000" y="3362325"/>
            <a:ext cx="255192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b="1" dirty="0" lang="en-US" sz="1100">
                <a:solidFill>
                  <a:schemeClr val="bg1"/>
                </a:solidFill>
                <a:latin typeface="Zoho Puvi"/>
              </a:rPr>
              <a:t>Personalized web demo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11" name="">
            <a:extLst>
              <a:ext uri="{AD920CC9-4B58-4221-9B5C-DC2786CA97F6}">
                <a16:creationId xmlns:a16="http://schemas.microsoft.com/office/drawing/2010/main" id="{2C1F5842-D2B1-4B80-94B6-A06E557F9FE6}"/>
              </a:ext>
            </a:extLst>
          </p:cNvPr>
          <p:cNvGrpSpPr>
            <a:grpSpLocks noChangeAspect="true"/>
          </p:cNvGrpSpPr>
          <p:nvPr>
            <p:custDataLst>
              <p:tags r:id="rId7"/>
            </p:custDataLst>
          </p:nvPr>
        </p:nvGrpSpPr>
        <p:grpSpPr>
          <a:xfrm flipH="false" flipV="false" rot="0">
            <a:off x="4788807" y="3963181"/>
            <a:ext cx="2849870" cy="430749"/>
            <a:chOff x="5314950" y="3292697"/>
            <a:chExt cx="2562491" cy="387315"/>
          </a:xfrm>
        </p:grpSpPr>
        <p:sp>
          <p:nvSpPr>
            <p:cNvPr id="12" name="">
              <a:extLst>
                <a:ext uri="{E390D8B9-A62A-475E-AFBA-D763E2E13244}">
                  <a16:creationId xmlns:a16="http://schemas.microsoft.com/office/drawing/2010/main" id="{993A9DAE-14BD-4423-BF79-9C45E2EF29BA}"/>
                </a:ext>
              </a:extLst>
            </p:cNvPr>
            <p:cNvSpPr/>
            <p:nvPr/>
          </p:nvSpPr>
          <p:spPr>
            <a:xfrm flipH="false" flipV="false" rot="0">
              <a:off x="5314950" y="3292697"/>
              <a:ext cx="2562491" cy="3873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">
              <a:extLst>
                <a:ext uri="{DEC044E1-6414-4945-9DA8-C65415B83EB6}">
                  <a16:creationId xmlns:a16="http://schemas.microsoft.com/office/drawing/2010/main" id="{79E3B006-E631-4F61-88CC-329F1E1217EF}"/>
                </a:ext>
              </a:extLst>
            </p:cNvPr>
            <p:cNvSpPr txBox="1"/>
            <p:nvPr/>
          </p:nvSpPr>
          <p:spPr>
            <a:xfrm flipH="false" flipV="false" rot="0">
              <a:off x="5334000" y="3340322"/>
              <a:ext cx="2522944" cy="266485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ctr" indent="0" marL="0">
                <a:lnSpc>
                  <a:spcPct val="120000"/>
                </a:lnSpc>
                <a:buNone/>
                <a:defRPr dirty="0" lang="en-US" sz="1400"/>
              </a:pPr>
              <a:r>
                <a:rPr b="1" dirty="0" lang="en-US" sz="1100">
                  <a:solidFill>
                    <a:schemeClr val="bg1"/>
                  </a:solidFill>
                  <a:latin typeface="Zoho Puvi"/>
                </a:rPr>
                <a:t>Download </a:t>
              </a:r>
              <a:r>
                <a:rPr b="1" dirty="0" err="1" lang="en-US" sz="1100">
                  <a:solidFill>
                    <a:schemeClr val="bg1"/>
                  </a:solidFill>
                  <a:latin typeface="Zoho Puvi"/>
                </a:rPr>
                <a:t>ADSelfService</a:t>
              </a:r>
              <a:r>
                <a:rPr b="1" dirty="0" lang="en-US" sz="1100">
                  <a:solidFill>
                    <a:schemeClr val="bg1"/>
                  </a:solidFill>
                  <a:latin typeface="Zoho Puvi"/>
                </a:rPr>
                <a:t> Plus now</a:t>
              </a:r>
              <a:endParaRPr b="1" dirty="0" lang="en-US" sz="1100">
                <a:solidFill>
                  <a:schemeClr val="bg1"/>
                </a:solidFill>
                <a:latin typeface="Zoho Puvi"/>
              </a:endParaRPr>
            </a:p>
          </p:txBody>
        </p:sp>
      </p:grpSp>
      <p:sp>
        <p:nvSpPr>
          <p:cNvPr id="14" name="">
            <a:extLst>
              <a:ext uri="{C416EFCD-015E-4031-95B8-B68496F7816A}">
                <a16:creationId xmlns:a16="http://schemas.microsoft.com/office/drawing/2010/main" id="{C1B22BDA-13BB-47B4-B004-C0DAF6AD27F5}"/>
              </a:ext>
            </a:extLst>
          </p:cNvPr>
          <p:cNvSpPr/>
          <p:nvPr/>
        </p:nvSpPr>
        <p:spPr>
          <a:xfrm flipH="false" flipV="false" rot="0">
            <a:off x="0" y="5074339"/>
            <a:ext cx="9159507" cy="96440"/>
          </a:xfrm>
          <a:prstGeom prst="rect">
            <a:avLst/>
          </a:prstGeom>
          <a:solidFill>
            <a:srgbClr val="f3d25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35B806F2-0DBB-435B-AC08-BE41F19AE1C1}">
                <a16:creationId xmlns:a16="http://schemas.microsoft.com/office/drawing/2010/main" id="{44BB1699-9BA6-4232-A625-A45F357540C4}"/>
              </a:ext>
            </a:extLst>
          </p:cNvPr>
          <p:cNvSpPr txBox="1"/>
          <p:nvPr/>
        </p:nvSpPr>
        <p:spPr>
          <a:xfrm flipH="false" flipV="false" rot="0">
            <a:off x="4943475" y="2617621"/>
            <a:ext cx="2421188" cy="2590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r>
              <a:rPr b="1" dirty="0" lang="en-US" sz="1100" u="none">
                <a:solidFill>
                  <a:schemeClr val="bg1"/>
                </a:solidFill>
                <a:latin typeface="Zoho Puvi"/>
              </a:rPr>
              <a:t>Chat live with our support team</a:t>
            </a:r>
            <a:endParaRPr b="1" dirty="0" lang="en-US" sz="1100" u="none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6" name="">
            <a:extLst>
              <a:ext uri="{6BE7ECD8-AE81-470D-A55E-34850F1C231A}">
                <a16:creationId xmlns:a16="http://schemas.microsoft.com/office/drawing/2010/main" id="{CF5B5944-DEBD-4479-85BD-9A56CCD32C71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flipH="true" flipV="false" rot="0">
            <a:off x="745931" y="2531240"/>
            <a:ext cx="2617440" cy="2549385"/>
          </a:xfrm>
          <a:prstGeom prst="rect">
            <a:avLst/>
          </a:prstGeom>
          <a:noFill/>
        </p:spPr>
      </p:pic>
      <p:sp>
        <p:nvSpPr>
          <p:cNvPr id="17" name="">
            <a:extLst>
              <a:ext uri="{137A78E1-3887-468B-B2F6-92CA1E13CB78}">
                <a16:creationId xmlns:a16="http://schemas.microsoft.com/office/drawing/2010/main" id="{F9FC276A-CE65-4313-80C3-4AECA09BC846}"/>
              </a:ext>
            </a:extLst>
          </p:cNvPr>
          <p:cNvSpPr/>
          <p:nvPr/>
        </p:nvSpPr>
        <p:spPr>
          <a:xfrm flipH="false" flipV="false" rot="0">
            <a:off x="4800600" y="3276600"/>
            <a:ext cx="2850194" cy="431854"/>
          </a:xfrm>
          <a:prstGeom prst="rect">
            <a:avLst/>
          </a:prstGeom>
          <a:noFill/>
          <a:ln cap="flat" w="9525">
            <a:solidFill>
              <a:schemeClr val="bg1">
                <a:alpha val="5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8" name="">
            <a:extLst>
              <a:ext uri="{40660E60-6644-4AF2-AC0A-49ABE2D5EA32}">
                <a16:creationId xmlns:a16="http://schemas.microsoft.com/office/drawing/2010/main" id="{3FFE967F-2073-43BA-98CA-BF6851992B16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false" flipV="false" rot="0">
            <a:off x="4762500" y="1457820"/>
            <a:ext cx="143655" cy="143655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A7E3520D-FF80-48A0-9B90-188C4F076E0F}">
                <a16:creationId xmlns:a16="http://schemas.microsoft.com/office/drawing/2010/main" id="{842864FB-7862-4E5B-AB4D-43A478BF7917}"/>
              </a:ext>
            </a:extLst>
          </p:cNvPr>
          <p:cNvPicPr>
            <a:picLocks noChangeAspect="true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false" flipV="false" rot="0">
            <a:off x="4762500" y="1881616"/>
            <a:ext cx="153314" cy="118271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302B78A2-E3F7-4CBA-90BC-DFB0F295D7CF}">
                <a16:creationId xmlns:a16="http://schemas.microsoft.com/office/drawing/2010/main" id="{38317CC0-BBE1-44FC-A513-EA1290BFC646}"/>
              </a:ext>
            </a:extLst>
          </p:cNvPr>
          <p:cNvPicPr>
            <a:picLocks noChangeAspect="true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false" flipV="false" rot="0">
            <a:off x="4752975" y="2248261"/>
            <a:ext cx="170668" cy="1706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E2833D35-372D-4BA3-9DC4-E34807B8DAFB}">
                <a16:creationId xmlns:a16="http://schemas.microsoft.com/office/drawing/2010/main" id="{1F0D2B15-ED33-4514-ACC1-C50415E1F24A}"/>
              </a:ext>
            </a:extLst>
          </p:cNvPr>
          <p:cNvPicPr>
            <a:picLocks noChangeAspect="true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flipH="false" flipV="false" rot="0">
            <a:off x="4762500" y="2684716"/>
            <a:ext cx="147466" cy="147466"/>
          </a:xfrm>
          <a:prstGeom prst="rect">
            <a:avLst/>
          </a:prstGeom>
          <a:noFill/>
        </p:spPr>
      </p:pic>
    </p:spTree>
    <p:extLst>
      <p:ext uri="{74889475-258E-4E64-BEB3-206B585F16E8}">
        <p14:creationId xmlns:p14="http://schemas.microsoft.com/office/powerpoint/2010/main" val="1751263264075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1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1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1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2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2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2" val="Zoho Puvi-light"/>
  <p:tag name="webfont1" val="Zoho Puvi-thin"/>
  <p:tag name="webfont4" val="Zoho Puvi-demi_bold"/>
  <p:tag name="webfont6" val="Zoho Puvi-heavy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0011ad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0011ad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2025-06-23T03:28:31Z</dcterms:created>
  <dcterms:modified xsi:type="dcterms:W3CDTF">2025-06-29T22:58:55Z</dcterms:modified>
</cp:coreProperties>
</file>