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6" r:id="rId3"/>
    <p:sldId id="258" r:id="rId4"/>
    <p:sldId id="257" r:id="rId5"/>
    <p:sldId id="259" r:id="rId6"/>
    <p:sldId id="266" r:id="rId7"/>
    <p:sldId id="268" r:id="rId8"/>
    <p:sldId id="260" r:id="rId9"/>
    <p:sldId id="262" r:id="rId10"/>
    <p:sldId id="263" r:id="rId11"/>
    <p:sldId id="264" r:id="rId12"/>
    <p:sldId id="265" r:id="rId13"/>
    <p:sldId id="267" r:id="rId14"/>
    <p:sldId id="269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80" d="100"/>
          <a:sy n="80" d="100"/>
        </p:scale>
        <p:origin x="-1320" y="-6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7D3693-E6ED-4B0E-B748-DE4B9C9EBBB0}" type="datetimeFigureOut">
              <a:rPr lang="en-US" smtClean="0"/>
              <a:t>10/13/2011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BFB83B-EC0E-4D66-A874-53F6D2301A9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7D3693-E6ED-4B0E-B748-DE4B9C9EBBB0}" type="datetimeFigureOut">
              <a:rPr lang="en-US" smtClean="0"/>
              <a:t>10/13/2011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BFB83B-EC0E-4D66-A874-53F6D2301A9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7D3693-E6ED-4B0E-B748-DE4B9C9EBBB0}" type="datetimeFigureOut">
              <a:rPr lang="en-US" smtClean="0"/>
              <a:t>10/13/2011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BFB83B-EC0E-4D66-A874-53F6D2301A9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2C9426-6BD7-4A15-B5F3-8FE1FAF8C597}" type="datetimeFigureOut">
              <a:rPr lang="en-US" smtClean="0"/>
              <a:t>10/13/2011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9742A7-5007-4CE7-8284-9E9056585AE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2C9426-6BD7-4A15-B5F3-8FE1FAF8C597}" type="datetimeFigureOut">
              <a:rPr lang="en-US" smtClean="0"/>
              <a:t>10/13/2011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9742A7-5007-4CE7-8284-9E9056585AE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2C9426-6BD7-4A15-B5F3-8FE1FAF8C597}" type="datetimeFigureOut">
              <a:rPr lang="en-US" smtClean="0"/>
              <a:t>10/13/2011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9742A7-5007-4CE7-8284-9E9056585AE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2C9426-6BD7-4A15-B5F3-8FE1FAF8C597}" type="datetimeFigureOut">
              <a:rPr lang="en-US" smtClean="0"/>
              <a:t>10/13/2011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9742A7-5007-4CE7-8284-9E9056585AE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2C9426-6BD7-4A15-B5F3-8FE1FAF8C597}" type="datetimeFigureOut">
              <a:rPr lang="en-US" smtClean="0"/>
              <a:t>10/13/2011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9742A7-5007-4CE7-8284-9E9056585AE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2C9426-6BD7-4A15-B5F3-8FE1FAF8C597}" type="datetimeFigureOut">
              <a:rPr lang="en-US" smtClean="0"/>
              <a:t>10/13/2011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9742A7-5007-4CE7-8284-9E9056585AE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2C9426-6BD7-4A15-B5F3-8FE1FAF8C597}" type="datetimeFigureOut">
              <a:rPr lang="en-US" smtClean="0"/>
              <a:t>10/13/2011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9742A7-5007-4CE7-8284-9E9056585AE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2C9426-6BD7-4A15-B5F3-8FE1FAF8C597}" type="datetimeFigureOut">
              <a:rPr lang="en-US" smtClean="0"/>
              <a:t>10/13/2011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9742A7-5007-4CE7-8284-9E9056585AE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7D3693-E6ED-4B0E-B748-DE4B9C9EBBB0}" type="datetimeFigureOut">
              <a:rPr lang="en-US" smtClean="0"/>
              <a:t>10/13/2011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BFB83B-EC0E-4D66-A874-53F6D2301A9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2C9426-6BD7-4A15-B5F3-8FE1FAF8C597}" type="datetimeFigureOut">
              <a:rPr lang="en-US" smtClean="0"/>
              <a:t>10/13/2011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9742A7-5007-4CE7-8284-9E9056585AE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2C9426-6BD7-4A15-B5F3-8FE1FAF8C597}" type="datetimeFigureOut">
              <a:rPr lang="en-US" smtClean="0"/>
              <a:t>10/13/2011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9742A7-5007-4CE7-8284-9E9056585AE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2C9426-6BD7-4A15-B5F3-8FE1FAF8C597}" type="datetimeFigureOut">
              <a:rPr lang="en-US" smtClean="0"/>
              <a:t>10/13/2011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9742A7-5007-4CE7-8284-9E9056585AE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7D3693-E6ED-4B0E-B748-DE4B9C9EBBB0}" type="datetimeFigureOut">
              <a:rPr lang="en-US" smtClean="0"/>
              <a:t>10/13/2011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BFB83B-EC0E-4D66-A874-53F6D2301A9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7D3693-E6ED-4B0E-B748-DE4B9C9EBBB0}" type="datetimeFigureOut">
              <a:rPr lang="en-US" smtClean="0"/>
              <a:t>10/13/2011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BFB83B-EC0E-4D66-A874-53F6D2301A9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7D3693-E6ED-4B0E-B748-DE4B9C9EBBB0}" type="datetimeFigureOut">
              <a:rPr lang="en-US" smtClean="0"/>
              <a:t>10/13/2011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BFB83B-EC0E-4D66-A874-53F6D2301A9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7D3693-E6ED-4B0E-B748-DE4B9C9EBBB0}" type="datetimeFigureOut">
              <a:rPr lang="en-US" smtClean="0"/>
              <a:t>10/13/2011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BFB83B-EC0E-4D66-A874-53F6D2301A9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7D3693-E6ED-4B0E-B748-DE4B9C9EBBB0}" type="datetimeFigureOut">
              <a:rPr lang="en-US" smtClean="0"/>
              <a:t>10/13/2011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BFB83B-EC0E-4D66-A874-53F6D2301A9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7D3693-E6ED-4B0E-B748-DE4B9C9EBBB0}" type="datetimeFigureOut">
              <a:rPr lang="en-US" smtClean="0"/>
              <a:t>10/13/2011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BFB83B-EC0E-4D66-A874-53F6D2301A9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7D3693-E6ED-4B0E-B748-DE4B9C9EBBB0}" type="datetimeFigureOut">
              <a:rPr lang="en-US" smtClean="0"/>
              <a:t>10/13/2011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BFB83B-EC0E-4D66-A874-53F6D2301A9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7D3693-E6ED-4B0E-B748-DE4B9C9EBBB0}" type="datetimeFigureOut">
              <a:rPr lang="en-US" smtClean="0"/>
              <a:t>10/13/2011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BFB83B-EC0E-4D66-A874-53F6D2301A9F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2C9426-6BD7-4A15-B5F3-8FE1FAF8C597}" type="datetimeFigureOut">
              <a:rPr lang="en-US" smtClean="0"/>
              <a:t>10/13/2011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9742A7-5007-4CE7-8284-9E9056585AE3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The Road </a:t>
            </a:r>
            <a:r>
              <a:rPr lang="en-US" dirty="0" smtClean="0"/>
              <a:t>to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err="1" smtClean="0"/>
              <a:t>ServiceDesk</a:t>
            </a:r>
            <a:r>
              <a:rPr lang="en-US" dirty="0" smtClean="0"/>
              <a:t> Plus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Christopher Burg</a:t>
            </a:r>
          </a:p>
          <a:p>
            <a:r>
              <a:rPr lang="en-US" dirty="0" smtClean="0"/>
              <a:t>American Transmission Co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Results with </a:t>
            </a:r>
            <a:r>
              <a:rPr lang="en-US" dirty="0" err="1" smtClean="0"/>
              <a:t>ManageEngine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Improved customer experience</a:t>
            </a:r>
          </a:p>
          <a:p>
            <a:pPr lvl="1"/>
            <a:r>
              <a:rPr lang="en-US" dirty="0" smtClean="0"/>
              <a:t>Ticket creation notifications reassure customers</a:t>
            </a:r>
          </a:p>
          <a:p>
            <a:pPr lvl="1"/>
            <a:r>
              <a:rPr lang="en-US" dirty="0" smtClean="0"/>
              <a:t>“Snapshot” surveys help improve service</a:t>
            </a:r>
          </a:p>
          <a:p>
            <a:pPr lvl="1"/>
            <a:r>
              <a:rPr lang="en-US" dirty="0" smtClean="0"/>
              <a:t>Reminders drive better compliance with service levels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Improved efficiency</a:t>
            </a:r>
          </a:p>
          <a:p>
            <a:pPr lvl="1"/>
            <a:r>
              <a:rPr lang="en-US" dirty="0" smtClean="0"/>
              <a:t>Administrative overhead reduced from 1.0 FTE to 0.25 FTE</a:t>
            </a:r>
          </a:p>
          <a:p>
            <a:pPr lvl="1"/>
            <a:r>
              <a:rPr lang="en-US" dirty="0" smtClean="0"/>
              <a:t>Greatly reduced annual cost</a:t>
            </a:r>
          </a:p>
          <a:p>
            <a:pPr lvl="1"/>
            <a:endParaRPr lang="en-US" dirty="0" smtClean="0"/>
          </a:p>
          <a:p>
            <a:endParaRPr lang="en-US" dirty="0" smtClean="0"/>
          </a:p>
          <a:p>
            <a:pPr lvl="1"/>
            <a:endParaRPr lang="en-US" dirty="0" smtClean="0"/>
          </a:p>
          <a:p>
            <a:pPr marL="0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074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Results with </a:t>
            </a:r>
            <a:r>
              <a:rPr lang="en-US" dirty="0" err="1" smtClean="0"/>
              <a:t>ManageEngine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Significantly</a:t>
            </a:r>
            <a:r>
              <a:rPr lang="en-US" dirty="0" smtClean="0"/>
              <a:t> enhanced Change Management</a:t>
            </a:r>
          </a:p>
          <a:p>
            <a:pPr lvl="1"/>
            <a:r>
              <a:rPr lang="en-US" dirty="0" smtClean="0"/>
              <a:t>Online collaboration improves flexibility</a:t>
            </a:r>
          </a:p>
          <a:p>
            <a:pPr lvl="1"/>
            <a:r>
              <a:rPr lang="en-US" dirty="0" smtClean="0"/>
              <a:t>Elimination of change approval meeting saves time</a:t>
            </a:r>
          </a:p>
          <a:p>
            <a:pPr lvl="1"/>
            <a:r>
              <a:rPr lang="en-US" dirty="0" smtClean="0"/>
              <a:t>Record of approval creates regulatory audit trail</a:t>
            </a:r>
          </a:p>
          <a:p>
            <a:pPr lvl="1"/>
            <a:r>
              <a:rPr lang="en-US" dirty="0" smtClean="0"/>
              <a:t>CAB integration improves business awareness</a:t>
            </a:r>
          </a:p>
          <a:p>
            <a:pPr lvl="1"/>
            <a:endParaRPr lang="en-US" dirty="0" smtClean="0"/>
          </a:p>
          <a:p>
            <a:endParaRPr lang="en-US" dirty="0" smtClean="0"/>
          </a:p>
          <a:p>
            <a:pPr lvl="1"/>
            <a:endParaRPr lang="en-US" dirty="0" smtClean="0"/>
          </a:p>
          <a:p>
            <a:pPr marL="0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42323400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ATC Loves </a:t>
            </a:r>
            <a:r>
              <a:rPr lang="en-US" dirty="0" err="1"/>
              <a:t>M</a:t>
            </a:r>
            <a:r>
              <a:rPr lang="en-US" dirty="0" err="1" smtClean="0"/>
              <a:t>anageEngine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err="1" smtClean="0"/>
              <a:t>ManageEngine</a:t>
            </a:r>
            <a:r>
              <a:rPr lang="en-US" dirty="0" smtClean="0"/>
              <a:t> is a company that listens.  We feel like we have an open dialogue that allows us to offer suggestions that improve the product, which helps us.</a:t>
            </a:r>
          </a:p>
          <a:p>
            <a:pPr lvl="1"/>
            <a:endParaRPr lang="en-US" dirty="0" smtClean="0"/>
          </a:p>
          <a:p>
            <a:pPr marL="0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0491933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dirty="0" smtClean="0"/>
              <a:t>Thank you!</a:t>
            </a:r>
            <a:endParaRPr lang="en-US" dirty="0" smtClean="0"/>
          </a:p>
          <a:p>
            <a:pPr lvl="1"/>
            <a:endParaRPr lang="en-US" dirty="0" smtClean="0"/>
          </a:p>
          <a:p>
            <a:pPr marL="0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0735904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Team Leader – IT System Management</a:t>
            </a:r>
          </a:p>
          <a:p>
            <a:pPr marL="0" indent="0">
              <a:buNone/>
            </a:pPr>
            <a:r>
              <a:rPr lang="en-US" dirty="0" smtClean="0"/>
              <a:t>Accountable for:</a:t>
            </a:r>
          </a:p>
          <a:p>
            <a:pPr lvl="1"/>
            <a:r>
              <a:rPr lang="en-US" dirty="0"/>
              <a:t>Service </a:t>
            </a:r>
            <a:r>
              <a:rPr lang="en-US" dirty="0" smtClean="0"/>
              <a:t>Desk</a:t>
            </a:r>
          </a:p>
          <a:p>
            <a:pPr lvl="1"/>
            <a:r>
              <a:rPr lang="en-US" dirty="0" smtClean="0"/>
              <a:t>Data Centers</a:t>
            </a:r>
          </a:p>
          <a:p>
            <a:pPr lvl="1"/>
            <a:r>
              <a:rPr lang="en-US" dirty="0"/>
              <a:t>S</a:t>
            </a:r>
            <a:r>
              <a:rPr lang="en-US" dirty="0" smtClean="0"/>
              <a:t>erver and storage infrastructure</a:t>
            </a:r>
          </a:p>
          <a:p>
            <a:pPr lvl="1"/>
            <a:r>
              <a:rPr lang="en-US" dirty="0" smtClean="0"/>
              <a:t>Client hardware, desktop support</a:t>
            </a:r>
          </a:p>
          <a:p>
            <a:pPr marL="0" indent="0">
              <a:buNone/>
            </a:pPr>
            <a:r>
              <a:rPr lang="en-US" dirty="0" smtClean="0"/>
              <a:t>Began working in IT support in 1995</a:t>
            </a:r>
          </a:p>
          <a:p>
            <a:pPr marL="0" indent="0">
              <a:buNone/>
            </a:pPr>
            <a:endParaRPr lang="en-US" dirty="0" smtClean="0"/>
          </a:p>
          <a:p>
            <a:endParaRPr lang="en-US" dirty="0" smtClean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46018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About American Transmission Co</a:t>
            </a:r>
            <a:endParaRPr lang="en-US" dirty="0"/>
          </a:p>
        </p:txBody>
      </p:sp>
      <p:pic>
        <p:nvPicPr>
          <p:cNvPr id="7" name="Content Placeholder 6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8159" y="1600200"/>
            <a:ext cx="3796681" cy="4525963"/>
          </a:xfrm>
        </p:spPr>
      </p:pic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Founded in 2001</a:t>
            </a:r>
          </a:p>
          <a:p>
            <a:r>
              <a:rPr lang="en-US" dirty="0" smtClean="0"/>
              <a:t>First multi-state electric transmission-only utility</a:t>
            </a:r>
          </a:p>
          <a:p>
            <a:r>
              <a:rPr lang="en-US" dirty="0" smtClean="0"/>
              <a:t>Service area includes portions of Wisconsin, Michigan, Minnesota and Illinois</a:t>
            </a:r>
          </a:p>
          <a:p>
            <a:r>
              <a:rPr lang="en-US" dirty="0" smtClean="0"/>
              <a:t>9,400 circuit miles of transmission line</a:t>
            </a:r>
          </a:p>
          <a:p>
            <a:r>
              <a:rPr lang="en-US" dirty="0" smtClean="0"/>
              <a:t>$2.75 billion in total assets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Primary Challenges with Remedy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648200"/>
          </a:xfrm>
        </p:spPr>
        <p:txBody>
          <a:bodyPr>
            <a:normAutofit fontScale="850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Significant Resource Overhead</a:t>
            </a:r>
            <a:endParaRPr lang="en-US" dirty="0"/>
          </a:p>
          <a:p>
            <a:pPr lvl="1"/>
            <a:r>
              <a:rPr lang="en-US" dirty="0" smtClean="0"/>
              <a:t>Specialized skills needed to maintain system</a:t>
            </a:r>
          </a:p>
          <a:p>
            <a:pPr marL="0" indent="0">
              <a:buNone/>
            </a:pPr>
            <a:r>
              <a:rPr lang="en-US" dirty="0" smtClean="0"/>
              <a:t>2.  Application Performance</a:t>
            </a:r>
          </a:p>
          <a:p>
            <a:pPr lvl="1"/>
            <a:r>
              <a:rPr lang="en-US" dirty="0" smtClean="0"/>
              <a:t>Lack of proper maintenance impacted usability</a:t>
            </a:r>
          </a:p>
          <a:p>
            <a:pPr marL="514350" indent="-514350">
              <a:buAutoNum type="arabicPeriod" startAt="3"/>
            </a:pPr>
            <a:r>
              <a:rPr lang="en-US" dirty="0" smtClean="0"/>
              <a:t>Lack of email capture reduced ticket volume</a:t>
            </a:r>
          </a:p>
          <a:p>
            <a:pPr lvl="1"/>
            <a:r>
              <a:rPr lang="en-US" dirty="0" smtClean="0"/>
              <a:t>Most emails were not re-entered into Remedy</a:t>
            </a:r>
          </a:p>
          <a:p>
            <a:pPr marL="514350" indent="-514350">
              <a:buAutoNum type="arabicPeriod" startAt="4"/>
            </a:pPr>
            <a:r>
              <a:rPr lang="en-US" dirty="0"/>
              <a:t>User interface was not intuitive</a:t>
            </a:r>
          </a:p>
          <a:p>
            <a:pPr lvl="1"/>
            <a:r>
              <a:rPr lang="en-US" dirty="0" smtClean="0"/>
              <a:t>No one likes to use ugly </a:t>
            </a:r>
            <a:r>
              <a:rPr lang="en-US" dirty="0"/>
              <a:t>software</a:t>
            </a:r>
          </a:p>
          <a:p>
            <a:pPr marL="514350" indent="-514350">
              <a:buAutoNum type="arabicPeriod" startAt="5"/>
            </a:pPr>
            <a:r>
              <a:rPr lang="en-US" dirty="0"/>
              <a:t>Information gathering challenging</a:t>
            </a:r>
          </a:p>
          <a:p>
            <a:pPr lvl="1"/>
            <a:r>
              <a:rPr lang="en-US" dirty="0"/>
              <a:t>Highly normalized database and </a:t>
            </a:r>
            <a:r>
              <a:rPr lang="en-US" dirty="0" smtClean="0"/>
              <a:t>inelegant reporting engine made simple queries anything but</a:t>
            </a:r>
          </a:p>
          <a:p>
            <a:pPr marL="514350" indent="-514350">
              <a:buAutoNum type="arabicPeriod" startAt="5"/>
            </a:pPr>
            <a:r>
              <a:rPr lang="en-US" dirty="0" smtClean="0"/>
              <a:t>Expensive!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37303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Assessment Methodology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marL="457200" lvl="1" indent="0">
              <a:buNone/>
            </a:pPr>
            <a:endParaRPr lang="en-US" dirty="0" smtClean="0"/>
          </a:p>
          <a:p>
            <a:endParaRPr lang="en-US" dirty="0" smtClean="0"/>
          </a:p>
          <a:p>
            <a:pPr lvl="1"/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</p:txBody>
      </p:sp>
      <p:sp>
        <p:nvSpPr>
          <p:cNvPr id="7" name="Content Placeholder 6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Create master list of requirements</a:t>
            </a:r>
          </a:p>
          <a:p>
            <a:r>
              <a:rPr lang="en-US" dirty="0" smtClean="0"/>
              <a:t>Assign subjective weight based on business objectives</a:t>
            </a:r>
          </a:p>
          <a:p>
            <a:r>
              <a:rPr lang="en-US" dirty="0" smtClean="0"/>
              <a:t>Score each product 1-10</a:t>
            </a:r>
          </a:p>
          <a:p>
            <a:r>
              <a:rPr lang="en-US" dirty="0" smtClean="0"/>
              <a:t>Compare total scores</a:t>
            </a:r>
            <a:endParaRPr lang="en-US" dirty="0"/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1" y="1676400"/>
            <a:ext cx="4240576" cy="3200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1295400" y="5181600"/>
            <a:ext cx="6248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WARNING</a:t>
            </a:r>
            <a:endParaRPr lang="en-US" sz="36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316711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repeatCount="5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Key Requirements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lvl="1" indent="0">
              <a:buNone/>
            </a:pPr>
            <a:endParaRPr lang="en-US" dirty="0" smtClean="0"/>
          </a:p>
          <a:p>
            <a:endParaRPr lang="en-US" dirty="0" smtClean="0"/>
          </a:p>
          <a:p>
            <a:pPr lvl="1"/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</p:txBody>
      </p:sp>
      <p:sp>
        <p:nvSpPr>
          <p:cNvPr id="7" name="Content Placeholder 6"/>
          <p:cNvSpPr>
            <a:spLocks noGrp="1"/>
          </p:cNvSpPr>
          <p:nvPr>
            <p:ph sz="half" idx="4294967295"/>
          </p:nvPr>
        </p:nvSpPr>
        <p:spPr>
          <a:xfrm>
            <a:off x="838200" y="1600200"/>
            <a:ext cx="7543800" cy="4525963"/>
          </a:xfrm>
        </p:spPr>
        <p:txBody>
          <a:bodyPr/>
          <a:lstStyle/>
          <a:p>
            <a:r>
              <a:rPr lang="en-US" dirty="0" smtClean="0"/>
              <a:t>Minimal administrative </a:t>
            </a:r>
            <a:r>
              <a:rPr lang="en-US" dirty="0"/>
              <a:t>b</a:t>
            </a:r>
            <a:r>
              <a:rPr lang="en-US" dirty="0" smtClean="0"/>
              <a:t>urden</a:t>
            </a:r>
          </a:p>
          <a:p>
            <a:r>
              <a:rPr lang="en-US" dirty="0" smtClean="0"/>
              <a:t>Robust feature set</a:t>
            </a:r>
          </a:p>
          <a:p>
            <a:r>
              <a:rPr lang="en-US" dirty="0" smtClean="0"/>
              <a:t>Good application performance that doesn’t degrade</a:t>
            </a:r>
          </a:p>
          <a:p>
            <a:r>
              <a:rPr lang="en-US" dirty="0" smtClean="0"/>
              <a:t>Reasonable cost</a:t>
            </a:r>
          </a:p>
          <a:p>
            <a:r>
              <a:rPr lang="en-US" dirty="0" smtClean="0"/>
              <a:t>Alignment with ITIL</a:t>
            </a:r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3200392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400050" lvl="1" indent="0">
              <a:buNone/>
            </a:pPr>
            <a:endParaRPr lang="en-US" dirty="0" smtClean="0"/>
          </a:p>
          <a:p>
            <a:pPr marL="400050" lvl="1" indent="0">
              <a:buNone/>
            </a:pPr>
            <a:endParaRPr lang="en-US" dirty="0"/>
          </a:p>
          <a:p>
            <a:pPr marL="400050" lvl="1" indent="0">
              <a:buNone/>
            </a:pPr>
            <a:endParaRPr lang="en-US" dirty="0" smtClean="0"/>
          </a:p>
          <a:p>
            <a:pPr marL="400050" lvl="1" indent="0">
              <a:buNone/>
            </a:pPr>
            <a:endParaRPr lang="en-US" dirty="0" smtClean="0"/>
          </a:p>
          <a:p>
            <a:pPr marL="457200" indent="-457200"/>
            <a:r>
              <a:rPr lang="en-US" dirty="0" smtClean="0"/>
              <a:t>Picking from the Gartner Magic Quadrant can be dangerous for small and mid-sized organizations with strong capitalization</a:t>
            </a:r>
          </a:p>
          <a:p>
            <a:pPr marL="457200" indent="-457200"/>
            <a:r>
              <a:rPr lang="en-US" dirty="0" smtClean="0"/>
              <a:t>The airport metaphor:</a:t>
            </a:r>
          </a:p>
          <a:p>
            <a:pPr marL="857250" lvl="1" indent="-457200"/>
            <a:r>
              <a:rPr lang="en-US" dirty="0" smtClean="0"/>
              <a:t>Build me an airport, but don’t worry – we’ll only have three flights a day</a:t>
            </a:r>
          </a:p>
          <a:p>
            <a:pPr marL="857250" lvl="1" indent="-457200"/>
            <a:r>
              <a:rPr lang="en-US" dirty="0" smtClean="0"/>
              <a:t>In other words, support resource cost of entry for complex systems is high and not proportionate to usage patterns</a:t>
            </a:r>
            <a:endParaRPr lang="en-US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Technology Constraints</a:t>
            </a:r>
            <a:endParaRPr lang="en-US" dirty="0"/>
          </a:p>
        </p:txBody>
      </p:sp>
      <p:sp>
        <p:nvSpPr>
          <p:cNvPr id="3" name="Left-Right Arrow 2"/>
          <p:cNvSpPr/>
          <p:nvPr/>
        </p:nvSpPr>
        <p:spPr>
          <a:xfrm>
            <a:off x="1143000" y="2324100"/>
            <a:ext cx="6705600" cy="533400"/>
          </a:xfrm>
          <a:prstGeom prst="leftRightArrow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Administrative Overhead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9" name="Rounded Rectangular Callout 8"/>
          <p:cNvSpPr/>
          <p:nvPr/>
        </p:nvSpPr>
        <p:spPr>
          <a:xfrm>
            <a:off x="1295400" y="1447800"/>
            <a:ext cx="1524000" cy="876300"/>
          </a:xfrm>
          <a:prstGeom prst="wedgeRoundRect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Less Customizable</a:t>
            </a:r>
          </a:p>
        </p:txBody>
      </p:sp>
      <p:sp>
        <p:nvSpPr>
          <p:cNvPr id="11" name="Rounded Rectangular Callout 10"/>
          <p:cNvSpPr/>
          <p:nvPr/>
        </p:nvSpPr>
        <p:spPr>
          <a:xfrm>
            <a:off x="6324600" y="1432264"/>
            <a:ext cx="1524000" cy="876300"/>
          </a:xfrm>
          <a:prstGeom prst="wedgeRoundRect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More </a:t>
            </a:r>
            <a:r>
              <a:rPr lang="en-US" dirty="0"/>
              <a:t>Customizable</a:t>
            </a:r>
          </a:p>
        </p:txBody>
      </p:sp>
    </p:spTree>
    <p:extLst>
      <p:ext uri="{BB962C8B-B14F-4D97-AF65-F5344CB8AC3E}">
        <p14:creationId xmlns:p14="http://schemas.microsoft.com/office/powerpoint/2010/main" val="15829448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9" grpId="0" animBg="1"/>
      <p:bldP spid="11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00050" lvl="1" indent="0">
              <a:buNone/>
            </a:pPr>
            <a:endParaRPr lang="en-US" dirty="0" smtClean="0"/>
          </a:p>
          <a:p>
            <a:pPr marL="400050" lvl="1" indent="0">
              <a:buNone/>
            </a:pPr>
            <a:endParaRPr lang="en-US" dirty="0"/>
          </a:p>
          <a:p>
            <a:pPr marL="400050" lvl="1" indent="0">
              <a:buNone/>
            </a:pPr>
            <a:endParaRPr lang="en-US" dirty="0" smtClean="0"/>
          </a:p>
          <a:p>
            <a:pPr marL="400050" lvl="1" indent="0">
              <a:buNone/>
            </a:pPr>
            <a:endParaRPr lang="en-US" dirty="0" smtClean="0"/>
          </a:p>
          <a:p>
            <a:pPr marL="400050" lvl="1" indent="0">
              <a:buNone/>
            </a:pPr>
            <a:endParaRPr lang="en-US" dirty="0"/>
          </a:p>
          <a:p>
            <a:pPr marL="400050" lvl="1" indent="0">
              <a:buNone/>
            </a:pPr>
            <a:endParaRPr lang="en-US" dirty="0" smtClean="0"/>
          </a:p>
          <a:p>
            <a:pPr marL="400050" lvl="1" indent="0">
              <a:buNone/>
            </a:pP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Multiple </a:t>
            </a:r>
            <a:r>
              <a:rPr lang="en-US" dirty="0" smtClean="0"/>
              <a:t>versions of Service Desk Plus helped us decide what was right for our organization</a:t>
            </a: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Flexibility of </a:t>
            </a:r>
            <a:r>
              <a:rPr lang="en-US" dirty="0" err="1" smtClean="0"/>
              <a:t>ManageEngine</a:t>
            </a:r>
            <a:endParaRPr lang="en-US" dirty="0"/>
          </a:p>
        </p:txBody>
      </p:sp>
      <p:sp>
        <p:nvSpPr>
          <p:cNvPr id="3" name="Left-Right Arrow 2"/>
          <p:cNvSpPr/>
          <p:nvPr/>
        </p:nvSpPr>
        <p:spPr>
          <a:xfrm>
            <a:off x="1143000" y="2324100"/>
            <a:ext cx="6705600" cy="533400"/>
          </a:xfrm>
          <a:prstGeom prst="leftRightArrow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Administrative Overhead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9" name="Rounded Rectangular Callout 8"/>
          <p:cNvSpPr/>
          <p:nvPr/>
        </p:nvSpPr>
        <p:spPr>
          <a:xfrm>
            <a:off x="1295400" y="1447800"/>
            <a:ext cx="1524000" cy="876300"/>
          </a:xfrm>
          <a:prstGeom prst="wedgeRoundRect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Less Customizable</a:t>
            </a:r>
          </a:p>
        </p:txBody>
      </p:sp>
      <p:sp>
        <p:nvSpPr>
          <p:cNvPr id="11" name="Rounded Rectangular Callout 10"/>
          <p:cNvSpPr/>
          <p:nvPr/>
        </p:nvSpPr>
        <p:spPr>
          <a:xfrm>
            <a:off x="6324600" y="1432264"/>
            <a:ext cx="1524000" cy="876300"/>
          </a:xfrm>
          <a:prstGeom prst="wedgeRoundRect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More </a:t>
            </a:r>
            <a:r>
              <a:rPr lang="en-US" dirty="0"/>
              <a:t>Customizable</a:t>
            </a:r>
          </a:p>
        </p:txBody>
      </p:sp>
      <p:sp>
        <p:nvSpPr>
          <p:cNvPr id="7" name="Up Arrow Callout 6"/>
          <p:cNvSpPr/>
          <p:nvPr/>
        </p:nvSpPr>
        <p:spPr>
          <a:xfrm>
            <a:off x="2362200" y="2743200"/>
            <a:ext cx="1070499" cy="1295400"/>
          </a:xfrm>
          <a:prstGeom prst="upArrow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Standard</a:t>
            </a:r>
            <a:endParaRPr lang="en-US" dirty="0"/>
          </a:p>
        </p:txBody>
      </p:sp>
      <p:sp>
        <p:nvSpPr>
          <p:cNvPr id="10" name="Up Arrow Callout 9"/>
          <p:cNvSpPr/>
          <p:nvPr/>
        </p:nvSpPr>
        <p:spPr>
          <a:xfrm>
            <a:off x="3581400" y="2753372"/>
            <a:ext cx="1367901" cy="1285228"/>
          </a:xfrm>
          <a:prstGeom prst="upArrow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Professional</a:t>
            </a:r>
            <a:endParaRPr lang="en-US" dirty="0"/>
          </a:p>
        </p:txBody>
      </p:sp>
      <p:sp>
        <p:nvSpPr>
          <p:cNvPr id="12" name="Up Arrow Callout 11"/>
          <p:cNvSpPr/>
          <p:nvPr/>
        </p:nvSpPr>
        <p:spPr>
          <a:xfrm>
            <a:off x="5105400" y="2753372"/>
            <a:ext cx="1146699" cy="1285228"/>
          </a:xfrm>
          <a:prstGeom prst="upArrow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Enterprise</a:t>
            </a:r>
            <a:endParaRPr lang="en-US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88869" y="4114800"/>
            <a:ext cx="1633538" cy="9721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5800" y="4062350"/>
            <a:ext cx="1076325" cy="1104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375259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Results with </a:t>
            </a:r>
            <a:r>
              <a:rPr lang="en-US" dirty="0" err="1" smtClean="0"/>
              <a:t>ManageEngine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Greatly improved incident capture</a:t>
            </a:r>
          </a:p>
          <a:p>
            <a:pPr lvl="1"/>
            <a:r>
              <a:rPr lang="en-US" dirty="0" smtClean="0"/>
              <a:t>Ticket volume increased over 100% in the first month</a:t>
            </a:r>
          </a:p>
          <a:p>
            <a:pPr lvl="1"/>
            <a:r>
              <a:rPr lang="en-US" dirty="0" smtClean="0"/>
              <a:t>Email volume now 52% of total ticket volume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Enhanced technician experience</a:t>
            </a:r>
          </a:p>
          <a:p>
            <a:pPr lvl="1"/>
            <a:r>
              <a:rPr lang="en-US" dirty="0" smtClean="0"/>
              <a:t>Performance bottlenecks have been eliminated</a:t>
            </a:r>
          </a:p>
          <a:p>
            <a:pPr lvl="1"/>
            <a:r>
              <a:rPr lang="en-US" dirty="0" smtClean="0"/>
              <a:t>Visually appealing, intuitive interface</a:t>
            </a:r>
          </a:p>
          <a:p>
            <a:pPr lvl="1"/>
            <a:r>
              <a:rPr lang="en-US" dirty="0" smtClean="0"/>
              <a:t>Training focuses on process, not the tool</a:t>
            </a:r>
          </a:p>
          <a:p>
            <a:endParaRPr lang="en-US" dirty="0" smtClean="0"/>
          </a:p>
          <a:p>
            <a:pPr lvl="1"/>
            <a:endParaRPr lang="en-US" dirty="0" smtClean="0"/>
          </a:p>
          <a:p>
            <a:pPr marL="0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6582219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ME_Game_Changers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ME_Game_Changers</Template>
  <TotalTime>659</TotalTime>
  <Words>376</Words>
  <Application>Microsoft Office PowerPoint</Application>
  <PresentationFormat>On-screen Show (4:3)</PresentationFormat>
  <Paragraphs>110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13</vt:i4>
      </vt:variant>
    </vt:vector>
  </HeadingPairs>
  <TitlesOfParts>
    <vt:vector size="15" baseType="lpstr">
      <vt:lpstr>ME_Game_Changers</vt:lpstr>
      <vt:lpstr>Custom Design</vt:lpstr>
      <vt:lpstr>The Road to ServiceDesk Plus</vt:lpstr>
      <vt:lpstr>Introduction</vt:lpstr>
      <vt:lpstr>About American Transmission Co</vt:lpstr>
      <vt:lpstr>Primary Challenges with Remedy</vt:lpstr>
      <vt:lpstr>Assessment Methodology</vt:lpstr>
      <vt:lpstr>Key Requirements</vt:lpstr>
      <vt:lpstr>Technology Constraints</vt:lpstr>
      <vt:lpstr>Flexibility of ManageEngine</vt:lpstr>
      <vt:lpstr>Results with ManageEngine</vt:lpstr>
      <vt:lpstr>Results with ManageEngine</vt:lpstr>
      <vt:lpstr>Results with ManageEngine</vt:lpstr>
      <vt:lpstr>Why ATC Loves ManageEngine</vt:lpstr>
      <vt:lpstr>PowerPoint Presentation</vt:lpstr>
    </vt:vector>
  </TitlesOfParts>
  <Company>American Transmission Co.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Burg, Christopher</dc:creator>
  <cp:lastModifiedBy>Burg, Christopher</cp:lastModifiedBy>
  <cp:revision>33</cp:revision>
  <dcterms:created xsi:type="dcterms:W3CDTF">2011-03-04T19:35:07Z</dcterms:created>
  <dcterms:modified xsi:type="dcterms:W3CDTF">2011-10-13T17:17:54Z</dcterms:modified>
</cp:coreProperties>
</file>