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7" r:id="rId67"/>
  </p:sldIdLst>
  <p:sldSz cx="9144000" cy="5143500" type="screen16x9"/>
  <p:notesSz cx="9144000" cy="5143500"/>
  <p:embeddedFontLst>
    <p:embeddedFont>
      <p:font typeface="Roboto" panose="02000000000000000000" pitchFamily="2" charset="0"/>
      <p:regular r:id="rId69"/>
      <p:bold r:id="rId70"/>
      <p:italic r:id="rId71"/>
      <p:boldItalic r:id="rId72"/>
    </p:embeddedFont>
    <p:embeddedFont>
      <p:font typeface="Source Sans Pro" panose="020B0503030403020204" pitchFamily="34" charset="0"/>
      <p:regular r:id="rId73"/>
      <p:bold r:id="rId74"/>
      <p:italic r:id="rId75"/>
      <p:boldItalic r:id="rId76"/>
    </p:embeddedFont>
    <p:embeddedFont>
      <p:font typeface="Helvetica" panose="020B0604020202020204" pitchFamily="34" charset="0"/>
      <p:regular r:id="rId77"/>
      <p:bold r:id="rId78"/>
      <p:italic r:id="rId79"/>
      <p:boldItalic r:id="rId80"/>
    </p:embeddedFont>
  </p:embeddedFontLst>
  <p:custDataLst>
    <p:tags r:id="rId81"/>
  </p:custDataLst>
  <p:defaultTextStyle>
    <a:defPPr>
      <a:defRPr lang="en-US"/>
    </a:defPPr>
    <a:lvl1pPr marL="0" lvl="0" algn="l" rtl="0">
      <a:defRPr lang="en-US" sz="1800" dirty="0">
        <a:solidFill>
          <a:schemeClr val="tx1"/>
        </a:solidFill>
        <a:latin typeface="+mn-lt"/>
      </a:defRPr>
    </a:lvl1pPr>
    <a:lvl2pPr marL="457200" lvl="1" algn="l" rtl="0">
      <a:defRPr lang="en-US" sz="1800" dirty="0">
        <a:solidFill>
          <a:schemeClr val="tx1"/>
        </a:solidFill>
        <a:latin typeface="+mn-lt"/>
      </a:defRPr>
    </a:lvl2pPr>
    <a:lvl3pPr marL="914400" lvl="2" algn="l" rtl="0">
      <a:defRPr lang="en-US" sz="1800" dirty="0">
        <a:solidFill>
          <a:schemeClr val="tx1"/>
        </a:solidFill>
        <a:latin typeface="+mn-lt"/>
      </a:defRPr>
    </a:lvl3pPr>
    <a:lvl4pPr marL="1371600" lvl="3" algn="l" rtl="0">
      <a:defRPr lang="en-US" sz="1800" dirty="0">
        <a:solidFill>
          <a:schemeClr val="tx1"/>
        </a:solidFill>
        <a:latin typeface="+mn-lt"/>
      </a:defRPr>
    </a:lvl4pPr>
    <a:lvl5pPr marL="1828800" lvl="4" algn="l" rtl="0">
      <a:defRPr lang="en-US" sz="1800" dirty="0">
        <a:solidFill>
          <a:schemeClr val="tx1"/>
        </a:solidFill>
        <a:latin typeface="+mn-lt"/>
      </a:defRPr>
    </a:lvl5pPr>
    <a:lvl6pPr marL="2286000" lvl="5" algn="l" rtl="0">
      <a:defRPr lang="en-US" sz="1800" dirty="0">
        <a:solidFill>
          <a:schemeClr val="tx1"/>
        </a:solidFill>
        <a:latin typeface="+mn-lt"/>
      </a:defRPr>
    </a:lvl6pPr>
    <a:lvl7pPr marL="2743200" lvl="6" algn="l" rtl="0">
      <a:defRPr lang="en-US" sz="1800" dirty="0">
        <a:solidFill>
          <a:schemeClr val="tx1"/>
        </a:solidFill>
        <a:latin typeface="+mn-lt"/>
      </a:defRPr>
    </a:lvl7pPr>
    <a:lvl8pPr marL="3200400" lvl="7" algn="l" rtl="0">
      <a:defRPr lang="en-US" sz="1800" dirty="0">
        <a:solidFill>
          <a:schemeClr val="tx1"/>
        </a:solidFill>
        <a:latin typeface="+mn-lt"/>
      </a:defRPr>
    </a:lvl8pPr>
    <a:lvl9pPr marL="3657600" lvl="8" algn="l" rtl="0">
      <a:defRPr lang="en-US" sz="1800" dirty="0">
        <a:solidFill>
          <a:schemeClr val="tx1"/>
        </a:solidFill>
        <a:latin typeface="+mn-lt"/>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5" d="100"/>
          <a:sy n="115" d="100"/>
        </p:scale>
        <p:origin x="68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65459-4C01-9248-BDAA-F28591FAF6F5}" type="datetimeFigureOut">
              <a:rPr lang="en-US" smtClean="0"/>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27042-6B61-B148-8485-8BBBFAA13D24}" type="slidenum">
              <a:rPr lang="en-US" smtClean="0"/>
              <a:t>‹N°›</a:t>
            </a:fld>
            <a:endParaRPr lang="en-US"/>
          </a:p>
        </p:txBody>
      </p:sp>
    </p:spTree>
    <p:extLst>
      <p:ext uri="{BB962C8B-B14F-4D97-AF65-F5344CB8AC3E}">
        <p14:creationId xmlns:p14="http://schemas.microsoft.com/office/powerpoint/2010/main" val="108032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51643" y="2271771"/>
            <a:ext cx="6436178" cy="776702"/>
          </a:xfrm>
          <a:prstGeom prst="rect">
            <a:avLst/>
          </a:prstGeom>
        </p:spPr>
        <p:txBody>
          <a:bodyPr vert="horz" rtlCol="0" anchor="b"/>
          <a:lstStyle>
            <a:lvl1pPr lvl="0" algn="ctr">
              <a:defRPr lang="en-US" sz="4400" dirty="0"/>
            </a:lvl1pPr>
          </a:lstStyle>
          <a:p>
            <a:r>
              <a:rPr lang="en-US" dirty="0"/>
              <a:t>Click to edit Master title style</a:t>
            </a:r>
          </a:p>
        </p:txBody>
      </p:sp>
      <p:sp>
        <p:nvSpPr>
          <p:cNvPr id="3" name="Subtitle 2"/>
          <p:cNvSpPr>
            <a:spLocks noGrp="1"/>
          </p:cNvSpPr>
          <p:nvPr>
            <p:ph type="subTitle" idx="1"/>
          </p:nvPr>
        </p:nvSpPr>
        <p:spPr>
          <a:xfrm>
            <a:off x="1351643" y="3056695"/>
            <a:ext cx="6436178" cy="494945"/>
          </a:xfrm>
          <a:prstGeom prst="rect">
            <a:avLst/>
          </a:prstGeom>
        </p:spPr>
        <p:txBody>
          <a:bodyPr vert="horz" lIns="91440" rtlCol="0" anchor="t">
            <a:noAutofit/>
          </a:bodyPr>
          <a:lstStyle>
            <a:lvl1pPr marL="0" lvl="0" indent="0" algn="ctr">
              <a:lnSpc>
                <a:spcPct val="100000"/>
              </a:lnSpc>
              <a:spcBef>
                <a:spcPts val="0"/>
              </a:spcBef>
              <a:buNone/>
              <a:defRPr lang="en-US" sz="1400" i="0" baseline="0" dirty="0">
                <a:solidFill>
                  <a:schemeClr val="accent1"/>
                </a:solidFill>
                <a:latin typeface="+mn-lt"/>
              </a:defRPr>
            </a:lvl1pPr>
            <a:lvl2pPr marL="457200" lvl="1" indent="0" algn="ctr">
              <a:buNone/>
              <a:defRPr lang="en-US" dirty="0">
                <a:solidFill>
                  <a:schemeClr val="tx1">
                    <a:tint val="75000"/>
                  </a:schemeClr>
                </a:solidFill>
              </a:defRPr>
            </a:lvl2pPr>
            <a:lvl3pPr marL="914400" lvl="2" indent="0" algn="ctr">
              <a:buNone/>
              <a:defRPr lang="en-US" dirty="0">
                <a:solidFill>
                  <a:schemeClr val="tx1">
                    <a:tint val="75000"/>
                  </a:schemeClr>
                </a:solidFill>
              </a:defRPr>
            </a:lvl3pPr>
            <a:lvl4pPr marL="1371600" lvl="3" indent="0" algn="ctr">
              <a:buNone/>
              <a:defRPr lang="en-US" dirty="0">
                <a:solidFill>
                  <a:schemeClr val="tx1">
                    <a:tint val="75000"/>
                  </a:schemeClr>
                </a:solidFill>
              </a:defRPr>
            </a:lvl4pPr>
            <a:lvl5pPr marL="1828800" lvl="4" indent="0" algn="ctr">
              <a:buNone/>
              <a:defRPr lang="en-US" dirty="0">
                <a:solidFill>
                  <a:schemeClr val="tx1">
                    <a:tint val="75000"/>
                  </a:schemeClr>
                </a:solidFill>
              </a:defRPr>
            </a:lvl5pPr>
            <a:lvl6pPr marL="2286000" lvl="5" indent="0" algn="ctr">
              <a:buNone/>
              <a:defRPr lang="en-US" dirty="0">
                <a:solidFill>
                  <a:schemeClr val="tx1">
                    <a:tint val="75000"/>
                  </a:schemeClr>
                </a:solidFill>
              </a:defRPr>
            </a:lvl6pPr>
            <a:lvl7pPr marL="2743200" lvl="6" indent="0" algn="ctr">
              <a:buNone/>
              <a:defRPr lang="en-US" dirty="0">
                <a:solidFill>
                  <a:schemeClr val="tx1">
                    <a:tint val="75000"/>
                  </a:schemeClr>
                </a:solidFill>
              </a:defRPr>
            </a:lvl7pPr>
            <a:lvl8pPr marL="3200400" lvl="7" indent="0" algn="ctr">
              <a:buNone/>
              <a:defRPr lang="en-US" dirty="0">
                <a:solidFill>
                  <a:schemeClr val="tx1">
                    <a:tint val="75000"/>
                  </a:schemeClr>
                </a:solidFill>
              </a:defRPr>
            </a:lvl8pPr>
            <a:lvl9pPr marL="3657600" lvl="8" indent="0" algn="ctr">
              <a:buNone/>
              <a:defRPr lang="en-US" dirty="0">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2"/>
          </p:nvPr>
        </p:nvSpPr>
        <p:spPr/>
        <p:txBody>
          <a:bodyPr vert="horz" rtlCol="0"/>
          <a:lstStyle>
            <a:lvl1pPr lvl="0"/>
          </a:lstStyle>
          <a:p>
            <a:r>
              <a:rPr lang="en-US" dirty="0"/>
              <a:t>&lt;#&gt;</a:t>
            </a:r>
          </a:p>
        </p:txBody>
      </p:sp>
      <p:sp>
        <p:nvSpPr>
          <p:cNvPr id="5" name="Footer Placeholder 4"/>
          <p:cNvSpPr>
            <a:spLocks noGrp="1"/>
          </p:cNvSpPr>
          <p:nvPr>
            <p:ph type="ftr" sz="quarter" idx="11"/>
          </p:nvPr>
        </p:nvSpPr>
        <p:spPr/>
        <p:txBody>
          <a:bodyPr vert="horz" rtlCol="0"/>
          <a:lstStyle>
            <a:lvl1pPr lvl="0"/>
          </a:lstStyle>
          <a:p>
            <a:r>
              <a:rPr lang="en-US" dirty="0"/>
              <a:t>Footer</a:t>
            </a:r>
          </a:p>
        </p:txBody>
      </p:sp>
      <p:sp>
        <p:nvSpPr>
          <p:cNvPr id="6" name="Date Placeholder 3"/>
          <p:cNvSpPr>
            <a:spLocks noGrp="1"/>
          </p:cNvSpPr>
          <p:nvPr>
            <p:ph type="dt" sz="half" idx="10"/>
          </p:nvPr>
        </p:nvSpPr>
        <p:spPr/>
        <p:txBody>
          <a:bodyPr vert="horz" rtlCol="0"/>
          <a:lstStyle>
            <a:lvl1pPr lvl="0"/>
          </a:lstStyle>
          <a:p>
            <a:r>
              <a:rPr lang="en-US" dirty="0"/>
              <a:t>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Text, and Images">
    <p:spTree>
      <p:nvGrpSpPr>
        <p:cNvPr id="1" name=""/>
        <p:cNvGrpSpPr/>
        <p:nvPr/>
      </p:nvGrpSpPr>
      <p:grpSpPr>
        <a:xfrm>
          <a:off x="0" y="0"/>
          <a:ext cx="0" cy="0"/>
          <a:chOff x="0" y="0"/>
          <a:chExt cx="0" cy="0"/>
        </a:xfrm>
      </p:grpSpPr>
      <p:sp>
        <p:nvSpPr>
          <p:cNvPr id="2" name="Rectangle 19"/>
          <p:cNvSpPr/>
          <p:nvPr/>
        </p:nvSpPr>
        <p:spPr>
          <a:xfrm>
            <a:off x="774703" y="1417637"/>
            <a:ext cx="1850529" cy="2192337"/>
          </a:xfrm>
          <a:prstGeom prst="rect">
            <a:avLst/>
          </a:pr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dirty="0">
              <a:latin typeface="+mn-lt"/>
            </a:endParaRPr>
          </a:p>
        </p:txBody>
      </p:sp>
      <p:sp>
        <p:nvSpPr>
          <p:cNvPr id="3" name="Rectangle 20"/>
          <p:cNvSpPr/>
          <p:nvPr/>
        </p:nvSpPr>
        <p:spPr>
          <a:xfrm>
            <a:off x="2774950" y="1417637"/>
            <a:ext cx="3580319" cy="2192337"/>
          </a:xfrm>
          <a:prstGeom prst="rect">
            <a:avLst/>
          </a:pr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dirty="0">
              <a:latin typeface="+mn-lt"/>
            </a:endParaRPr>
          </a:p>
        </p:txBody>
      </p:sp>
      <p:sp>
        <p:nvSpPr>
          <p:cNvPr id="4" name="Rectangle 22"/>
          <p:cNvSpPr/>
          <p:nvPr/>
        </p:nvSpPr>
        <p:spPr>
          <a:xfrm>
            <a:off x="6496050" y="1417637"/>
            <a:ext cx="1882776" cy="2192337"/>
          </a:xfrm>
          <a:custGeom>
            <a:avLst/>
            <a:gdLst/>
            <a:ahLst/>
            <a:cxnLst/>
            <a:rect l="0" t="0" r="r" b="b"/>
            <a:pathLst>
              <a:path w="1882776" h="2192337">
                <a:moveTo>
                  <a:pt x="9525" y="0"/>
                </a:moveTo>
                <a:lnTo>
                  <a:pt x="1882777" y="0"/>
                </a:lnTo>
                <a:lnTo>
                  <a:pt x="1882777" y="2192337"/>
                </a:lnTo>
                <a:lnTo>
                  <a:pt x="9525" y="2192337"/>
                </a:lnTo>
                <a:close/>
              </a:path>
            </a:pathLst>
          </a:cu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dirty="0">
              <a:latin typeface="+mn-lt"/>
            </a:endParaRPr>
          </a:p>
        </p:txBody>
      </p:sp>
      <p:sp>
        <p:nvSpPr>
          <p:cNvPr id="5" name="Title 1"/>
          <p:cNvSpPr>
            <a:spLocks noGrp="1"/>
          </p:cNvSpPr>
          <p:nvPr>
            <p:ph type="title"/>
          </p:nvPr>
        </p:nvSpPr>
        <p:spPr/>
        <p:txBody>
          <a:bodyPr vert="horz" rtlCol="0"/>
          <a:lstStyle>
            <a:lvl1pPr lvl="0"/>
          </a:lstStyle>
          <a:p>
            <a:r>
              <a:rPr lang="en-US" dirty="0"/>
              <a:t>Click to edit Master title style</a:t>
            </a:r>
          </a:p>
        </p:txBody>
      </p:sp>
      <p:sp>
        <p:nvSpPr>
          <p:cNvPr id="6" name="Picture Placeholder 2"/>
          <p:cNvSpPr>
            <a:spLocks noGrp="1"/>
          </p:cNvSpPr>
          <p:nvPr>
            <p:ph type="pic" idx="1"/>
          </p:nvPr>
        </p:nvSpPr>
        <p:spPr>
          <a:xfrm>
            <a:off x="835027" y="1474787"/>
            <a:ext cx="1723499" cy="2074863"/>
          </a:xfrm>
          <a:solidFill>
            <a:schemeClr val="bg1">
              <a:lumMod val="95000"/>
            </a:schemeClr>
          </a:solidFill>
          <a:ln w="38100">
            <a:noFill/>
            <a:miter lim="800000"/>
          </a:ln>
        </p:spPr>
        <p:txBody>
          <a:bodyPr vert="horz" rtlCol="0"/>
          <a:lstStyle/>
          <a:p>
            <a:r>
              <a:rPr lang="en-US" dirty="0"/>
              <a:t>Click icon to add picture</a:t>
            </a:r>
          </a:p>
        </p:txBody>
      </p:sp>
      <p:sp>
        <p:nvSpPr>
          <p:cNvPr id="7" name="Content Placeholder 2"/>
          <p:cNvSpPr>
            <a:spLocks noGrp="1"/>
          </p:cNvSpPr>
          <p:nvPr>
            <p:ph type="body" idx="2"/>
          </p:nvPr>
        </p:nvSpPr>
        <p:spPr>
          <a:xfrm>
            <a:off x="762000" y="3810000"/>
            <a:ext cx="1847850" cy="523875"/>
          </a:xfrm>
          <a:prstGeom prst="rect">
            <a:avLst/>
          </a:prstGeom>
        </p:spPr>
        <p:txBody>
          <a:bodyPr vert="horz" rtlCol="0" anchor="t">
            <a:normAutofit/>
          </a:bodyPr>
          <a:lstStyle>
            <a:lvl1pPr marL="0" lvl="0" indent="0" algn="ctr">
              <a:lnSpc>
                <a:spcPct val="100000"/>
              </a:lnSpc>
              <a:buFont typeface="Arial"/>
              <a:buNone/>
              <a:defRPr lang="en-US" sz="1200" dirty="0">
                <a:solidFill>
                  <a:schemeClr val="tx1">
                    <a:lumMod val="85000"/>
                    <a:lumOff val="15000"/>
                  </a:schemeClr>
                </a:solidFill>
                <a:latin typeface="+mn-lt"/>
              </a:defRPr>
            </a:lvl1pPr>
            <a:lvl2pPr lvl="1">
              <a:lnSpc>
                <a:spcPct val="129999"/>
              </a:lnSpc>
              <a:defRPr lang="en-US" sz="1000" dirty="0">
                <a:solidFill>
                  <a:schemeClr val="bg1">
                    <a:lumMod val="65000"/>
                  </a:schemeClr>
                </a:solidFill>
              </a:defRPr>
            </a:lvl2pPr>
            <a:lvl3pPr lvl="2">
              <a:lnSpc>
                <a:spcPts val="1200"/>
              </a:lnSpc>
              <a:defRPr lang="en-US" sz="1050" i="1" dirty="0">
                <a:solidFill>
                  <a:schemeClr val="tx2">
                    <a:lumMod val="50000"/>
                    <a:lumOff val="50000"/>
                  </a:schemeClr>
                </a:solidFill>
              </a:defRPr>
            </a:lvl3pPr>
            <a:lvl4pPr lvl="3">
              <a:lnSpc>
                <a:spcPts val="1200"/>
              </a:lnSpc>
              <a:defRPr lang="en-US" sz="1050" i="0" dirty="0">
                <a:solidFill>
                  <a:schemeClr val="tx2">
                    <a:lumMod val="50000"/>
                    <a:lumOff val="50000"/>
                  </a:schemeClr>
                </a:solidFill>
              </a:defRPr>
            </a:lvl4pPr>
            <a:lvl5pPr lvl="4">
              <a:lnSpc>
                <a:spcPts val="1200"/>
              </a:lnSpc>
              <a:buFont typeface="Arial"/>
              <a:buChar char="»"/>
              <a:defRPr lang="en-US" sz="1050" i="1" dirty="0">
                <a:solidFill>
                  <a:schemeClr val="tx2">
                    <a:lumMod val="50000"/>
                    <a:lumOff val="50000"/>
                  </a:schemeClr>
                </a:solidFill>
              </a:defRPr>
            </a:lvl5pPr>
          </a:lstStyle>
          <a:p>
            <a:pPr lvl="0"/>
            <a:r>
              <a:rPr lang="en-US" dirty="0"/>
              <a:t>Click to edit Master text styles</a:t>
            </a:r>
          </a:p>
        </p:txBody>
      </p:sp>
      <p:sp>
        <p:nvSpPr>
          <p:cNvPr id="8" name="Picture Placeholder 2"/>
          <p:cNvSpPr>
            <a:spLocks noGrp="1"/>
          </p:cNvSpPr>
          <p:nvPr>
            <p:ph type="pic" idx="3"/>
          </p:nvPr>
        </p:nvSpPr>
        <p:spPr>
          <a:xfrm>
            <a:off x="2835275" y="1474787"/>
            <a:ext cx="3459670" cy="2074863"/>
          </a:xfrm>
          <a:solidFill>
            <a:schemeClr val="bg1">
              <a:lumMod val="95000"/>
            </a:schemeClr>
          </a:solidFill>
          <a:ln w="38100">
            <a:noFill/>
            <a:miter lim="800000"/>
          </a:ln>
        </p:spPr>
        <p:txBody>
          <a:bodyPr vert="horz" rtlCol="0"/>
          <a:lstStyle/>
          <a:p>
            <a:r>
              <a:rPr lang="en-US" dirty="0"/>
              <a:t>Click icon to add picture</a:t>
            </a:r>
          </a:p>
        </p:txBody>
      </p:sp>
      <p:sp>
        <p:nvSpPr>
          <p:cNvPr id="9" name="Content Placeholder 2"/>
          <p:cNvSpPr>
            <a:spLocks noGrp="1"/>
          </p:cNvSpPr>
          <p:nvPr>
            <p:ph type="body" idx="4"/>
          </p:nvPr>
        </p:nvSpPr>
        <p:spPr>
          <a:xfrm>
            <a:off x="2777561" y="3810000"/>
            <a:ext cx="3577708" cy="523875"/>
          </a:xfrm>
          <a:prstGeom prst="rect">
            <a:avLst/>
          </a:prstGeom>
        </p:spPr>
        <p:txBody>
          <a:bodyPr vert="horz" rtlCol="0" anchor="t">
            <a:normAutofit/>
          </a:bodyPr>
          <a:lstStyle>
            <a:lvl1pPr marL="0" lvl="0" indent="0" algn="ctr">
              <a:lnSpc>
                <a:spcPct val="100000"/>
              </a:lnSpc>
              <a:buFont typeface="Arial"/>
              <a:buNone/>
              <a:defRPr lang="en-US" sz="1200" dirty="0">
                <a:solidFill>
                  <a:schemeClr val="tx1">
                    <a:lumMod val="85000"/>
                    <a:lumOff val="15000"/>
                  </a:schemeClr>
                </a:solidFill>
                <a:latin typeface="+mn-lt"/>
              </a:defRPr>
            </a:lvl1pPr>
            <a:lvl2pPr lvl="1">
              <a:lnSpc>
                <a:spcPct val="129999"/>
              </a:lnSpc>
              <a:defRPr lang="en-US" sz="1000" dirty="0">
                <a:solidFill>
                  <a:schemeClr val="bg1">
                    <a:lumMod val="65000"/>
                  </a:schemeClr>
                </a:solidFill>
              </a:defRPr>
            </a:lvl2pPr>
            <a:lvl3pPr lvl="2">
              <a:lnSpc>
                <a:spcPts val="1200"/>
              </a:lnSpc>
              <a:defRPr lang="en-US" sz="1050" i="1" dirty="0">
                <a:solidFill>
                  <a:schemeClr val="tx2">
                    <a:lumMod val="50000"/>
                    <a:lumOff val="50000"/>
                  </a:schemeClr>
                </a:solidFill>
              </a:defRPr>
            </a:lvl3pPr>
            <a:lvl4pPr lvl="3">
              <a:lnSpc>
                <a:spcPts val="1200"/>
              </a:lnSpc>
              <a:defRPr lang="en-US" sz="1050" i="0" dirty="0">
                <a:solidFill>
                  <a:schemeClr val="tx2">
                    <a:lumMod val="50000"/>
                    <a:lumOff val="50000"/>
                  </a:schemeClr>
                </a:solidFill>
              </a:defRPr>
            </a:lvl4pPr>
            <a:lvl5pPr lvl="4">
              <a:lnSpc>
                <a:spcPts val="1200"/>
              </a:lnSpc>
              <a:buFont typeface="Arial"/>
              <a:buChar char="»"/>
              <a:defRPr lang="en-US" sz="1050" i="1" dirty="0">
                <a:solidFill>
                  <a:schemeClr val="tx2">
                    <a:lumMod val="50000"/>
                    <a:lumOff val="50000"/>
                  </a:schemeClr>
                </a:solidFill>
              </a:defRPr>
            </a:lvl5pPr>
          </a:lstStyle>
          <a:p>
            <a:pPr lvl="0"/>
            <a:r>
              <a:rPr lang="en-US" dirty="0"/>
              <a:t>Click to edit Master text styles</a:t>
            </a:r>
          </a:p>
        </p:txBody>
      </p:sp>
      <p:sp>
        <p:nvSpPr>
          <p:cNvPr id="10" name="Picture Placeholder 2"/>
          <p:cNvSpPr>
            <a:spLocks noGrp="1"/>
          </p:cNvSpPr>
          <p:nvPr>
            <p:ph type="pic" idx="5"/>
          </p:nvPr>
        </p:nvSpPr>
        <p:spPr>
          <a:xfrm>
            <a:off x="6581774" y="1474787"/>
            <a:ext cx="1724025" cy="2074863"/>
          </a:xfrm>
          <a:solidFill>
            <a:schemeClr val="bg1">
              <a:lumMod val="95000"/>
            </a:schemeClr>
          </a:solidFill>
          <a:ln w="38100">
            <a:noFill/>
            <a:miter lim="800000"/>
          </a:ln>
        </p:spPr>
        <p:txBody>
          <a:bodyPr vert="horz" rtlCol="0"/>
          <a:lstStyle/>
          <a:p>
            <a:r>
              <a:rPr lang="en-US" dirty="0"/>
              <a:t>Click icon to add picture</a:t>
            </a:r>
          </a:p>
        </p:txBody>
      </p:sp>
      <p:sp>
        <p:nvSpPr>
          <p:cNvPr id="11" name="Content Placeholder 2"/>
          <p:cNvSpPr>
            <a:spLocks noGrp="1"/>
          </p:cNvSpPr>
          <p:nvPr>
            <p:ph type="body" idx="6"/>
          </p:nvPr>
        </p:nvSpPr>
        <p:spPr>
          <a:xfrm>
            <a:off x="6496050" y="3810000"/>
            <a:ext cx="1882775" cy="523875"/>
          </a:xfrm>
          <a:prstGeom prst="rect">
            <a:avLst/>
          </a:prstGeom>
        </p:spPr>
        <p:txBody>
          <a:bodyPr vert="horz" rtlCol="0" anchor="t">
            <a:normAutofit/>
          </a:bodyPr>
          <a:lstStyle>
            <a:lvl1pPr marL="0" lvl="0" indent="0" algn="ctr">
              <a:lnSpc>
                <a:spcPct val="100000"/>
              </a:lnSpc>
              <a:buFont typeface="Arial"/>
              <a:buNone/>
              <a:defRPr lang="en-US" sz="1200" dirty="0">
                <a:solidFill>
                  <a:schemeClr val="tx1">
                    <a:lumMod val="85000"/>
                    <a:lumOff val="15000"/>
                  </a:schemeClr>
                </a:solidFill>
                <a:latin typeface="+mn-lt"/>
              </a:defRPr>
            </a:lvl1pPr>
            <a:lvl2pPr lvl="1">
              <a:lnSpc>
                <a:spcPct val="129999"/>
              </a:lnSpc>
              <a:defRPr lang="en-US" sz="1000" dirty="0">
                <a:solidFill>
                  <a:schemeClr val="bg1">
                    <a:lumMod val="65000"/>
                  </a:schemeClr>
                </a:solidFill>
              </a:defRPr>
            </a:lvl2pPr>
            <a:lvl3pPr lvl="2">
              <a:lnSpc>
                <a:spcPts val="1200"/>
              </a:lnSpc>
              <a:defRPr lang="en-US" sz="1050" i="1" dirty="0">
                <a:solidFill>
                  <a:schemeClr val="tx2">
                    <a:lumMod val="50000"/>
                    <a:lumOff val="50000"/>
                  </a:schemeClr>
                </a:solidFill>
              </a:defRPr>
            </a:lvl3pPr>
            <a:lvl4pPr lvl="3">
              <a:lnSpc>
                <a:spcPts val="1200"/>
              </a:lnSpc>
              <a:defRPr lang="en-US" sz="1050" i="0" dirty="0">
                <a:solidFill>
                  <a:schemeClr val="tx2">
                    <a:lumMod val="50000"/>
                    <a:lumOff val="50000"/>
                  </a:schemeClr>
                </a:solidFill>
              </a:defRPr>
            </a:lvl4pPr>
            <a:lvl5pPr lvl="4">
              <a:lnSpc>
                <a:spcPts val="1200"/>
              </a:lnSpc>
              <a:buFont typeface="Arial"/>
              <a:buChar char="»"/>
              <a:defRPr lang="en-US" sz="1050" i="1" dirty="0">
                <a:solidFill>
                  <a:schemeClr val="tx2">
                    <a:lumMod val="50000"/>
                    <a:lumOff val="50000"/>
                  </a:schemeClr>
                </a:solidFill>
              </a:defRPr>
            </a:lvl5pPr>
          </a:lstStyle>
          <a:p>
            <a:pPr lvl="0"/>
            <a:r>
              <a:rPr lang="en-US" dirty="0"/>
              <a:t>Click to edit Master text styles</a:t>
            </a:r>
          </a:p>
        </p:txBody>
      </p:sp>
      <p:sp>
        <p:nvSpPr>
          <p:cNvPr id="12" name="Slide Number Placeholder 4"/>
          <p:cNvSpPr>
            <a:spLocks noGrp="1"/>
          </p:cNvSpPr>
          <p:nvPr>
            <p:ph type="sldNum" sz="quarter" idx="12"/>
          </p:nvPr>
        </p:nvSpPr>
        <p:spPr/>
        <p:txBody>
          <a:bodyPr vert="horz" rtlCol="0"/>
          <a:lstStyle/>
          <a:p>
            <a:r>
              <a:rPr lang="en-US" dirty="0"/>
              <a:t>&lt;#&gt;</a:t>
            </a:r>
          </a:p>
        </p:txBody>
      </p:sp>
      <p:sp>
        <p:nvSpPr>
          <p:cNvPr id="13" name="Footer Placeholder 3"/>
          <p:cNvSpPr>
            <a:spLocks noGrp="1"/>
          </p:cNvSpPr>
          <p:nvPr>
            <p:ph type="ftr" sz="quarter" idx="11"/>
          </p:nvPr>
        </p:nvSpPr>
        <p:spPr/>
        <p:txBody>
          <a:bodyPr vert="horz" rtlCol="0"/>
          <a:lstStyle/>
          <a:p>
            <a:r>
              <a:rPr lang="en-US" dirty="0"/>
              <a:t>Footer</a:t>
            </a:r>
          </a:p>
        </p:txBody>
      </p:sp>
      <p:sp>
        <p:nvSpPr>
          <p:cNvPr id="14" name="Date Placeholder 1"/>
          <p:cNvSpPr>
            <a:spLocks noGrp="1"/>
          </p:cNvSpPr>
          <p:nvPr>
            <p:ph type="dt" sz="half" idx="10"/>
          </p:nvPr>
        </p:nvSpPr>
        <p:spPr/>
        <p:txBody>
          <a:bodyPr vert="horz" rtlCol="0"/>
          <a:lstStyle/>
          <a:p>
            <a:r>
              <a:rPr lang="en-US" dirty="0"/>
              <a:t>Date</a:t>
            </a:r>
          </a:p>
        </p:txBody>
      </p:sp>
    </p:spTree>
    <p:custDataLst>
      <p:tags r:id="rId1"/>
    </p:custData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Images">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rtlCol="0"/>
          <a:lstStyle>
            <a:lvl1pPr lvl="0"/>
          </a:lstStyle>
          <a:p>
            <a:r>
              <a:rPr lang="en-US" dirty="0"/>
              <a:t>Click to edit Master title style</a:t>
            </a:r>
          </a:p>
        </p:txBody>
      </p:sp>
      <p:sp>
        <p:nvSpPr>
          <p:cNvPr id="3" name="Picture Placeholder 2"/>
          <p:cNvSpPr>
            <a:spLocks noGrp="1"/>
          </p:cNvSpPr>
          <p:nvPr>
            <p:ph type="pic" idx="1"/>
          </p:nvPr>
        </p:nvSpPr>
        <p:spPr>
          <a:xfrm>
            <a:off x="304800" y="1733550"/>
            <a:ext cx="2095500" cy="2190750"/>
          </a:xfrm>
          <a:solidFill>
            <a:schemeClr val="bg1">
              <a:lumMod val="95000"/>
            </a:schemeClr>
          </a:solidFill>
          <a:ln w="38100">
            <a:noFill/>
            <a:miter lim="800000"/>
          </a:ln>
        </p:spPr>
        <p:txBody>
          <a:bodyPr vert="horz" rtlCol="0"/>
          <a:lstStyle/>
          <a:p>
            <a:r>
              <a:rPr lang="en-US" dirty="0"/>
              <a:t>Click icon to add picture</a:t>
            </a:r>
          </a:p>
        </p:txBody>
      </p:sp>
      <p:sp>
        <p:nvSpPr>
          <p:cNvPr id="4" name="Picture Placeholder 2"/>
          <p:cNvSpPr>
            <a:spLocks noGrp="1"/>
          </p:cNvSpPr>
          <p:nvPr>
            <p:ph type="pic" idx="2"/>
          </p:nvPr>
        </p:nvSpPr>
        <p:spPr>
          <a:xfrm>
            <a:off x="2470150" y="1733550"/>
            <a:ext cx="2095500" cy="2190750"/>
          </a:xfrm>
          <a:solidFill>
            <a:schemeClr val="bg1">
              <a:lumMod val="95000"/>
            </a:schemeClr>
          </a:solidFill>
          <a:ln w="38100">
            <a:noFill/>
            <a:miter lim="800000"/>
          </a:ln>
        </p:spPr>
        <p:txBody>
          <a:bodyPr vert="horz" rtlCol="0"/>
          <a:lstStyle/>
          <a:p>
            <a:r>
              <a:rPr lang="en-US" dirty="0"/>
              <a:t>Click icon to add picture</a:t>
            </a:r>
          </a:p>
        </p:txBody>
      </p:sp>
      <p:sp>
        <p:nvSpPr>
          <p:cNvPr id="5" name="Picture Placeholder 2"/>
          <p:cNvSpPr>
            <a:spLocks noGrp="1"/>
          </p:cNvSpPr>
          <p:nvPr>
            <p:ph type="pic" idx="3"/>
          </p:nvPr>
        </p:nvSpPr>
        <p:spPr>
          <a:xfrm>
            <a:off x="4635500" y="1733550"/>
            <a:ext cx="2095500" cy="2190750"/>
          </a:xfrm>
          <a:solidFill>
            <a:schemeClr val="bg1">
              <a:lumMod val="95000"/>
            </a:schemeClr>
          </a:solidFill>
          <a:ln w="38100">
            <a:noFill/>
            <a:miter lim="800000"/>
          </a:ln>
        </p:spPr>
        <p:txBody>
          <a:bodyPr vert="horz" rtlCol="0"/>
          <a:lstStyle/>
          <a:p>
            <a:r>
              <a:rPr lang="en-US" dirty="0"/>
              <a:t>Click icon to add picture</a:t>
            </a:r>
          </a:p>
        </p:txBody>
      </p:sp>
      <p:sp>
        <p:nvSpPr>
          <p:cNvPr id="6" name="Picture Placeholder 2"/>
          <p:cNvSpPr>
            <a:spLocks noGrp="1"/>
          </p:cNvSpPr>
          <p:nvPr>
            <p:ph type="pic" idx="4"/>
          </p:nvPr>
        </p:nvSpPr>
        <p:spPr>
          <a:xfrm>
            <a:off x="6800850" y="1733550"/>
            <a:ext cx="2095500" cy="2190750"/>
          </a:xfrm>
          <a:solidFill>
            <a:schemeClr val="bg1">
              <a:lumMod val="95000"/>
            </a:schemeClr>
          </a:solidFill>
          <a:ln w="38100">
            <a:noFill/>
            <a:miter lim="800000"/>
          </a:ln>
        </p:spPr>
        <p:txBody>
          <a:bodyPr vert="horz" rtlCol="0"/>
          <a:lstStyle/>
          <a:p>
            <a:r>
              <a:rPr lang="en-US" dirty="0"/>
              <a:t>Click icon to add picture</a:t>
            </a:r>
          </a:p>
        </p:txBody>
      </p:sp>
      <p:sp>
        <p:nvSpPr>
          <p:cNvPr id="7" name="Slide Number Placeholder 4"/>
          <p:cNvSpPr>
            <a:spLocks noGrp="1"/>
          </p:cNvSpPr>
          <p:nvPr>
            <p:ph type="sldNum" sz="quarter" idx="12"/>
          </p:nvPr>
        </p:nvSpPr>
        <p:spPr/>
        <p:txBody>
          <a:bodyPr vert="horz" rtlCol="0"/>
          <a:lstStyle/>
          <a:p>
            <a:r>
              <a:rPr lang="en-US" dirty="0"/>
              <a:t>&lt;#&gt;</a:t>
            </a:r>
          </a:p>
        </p:txBody>
      </p:sp>
      <p:sp>
        <p:nvSpPr>
          <p:cNvPr id="8" name="Footer Placeholder 3"/>
          <p:cNvSpPr>
            <a:spLocks noGrp="1"/>
          </p:cNvSpPr>
          <p:nvPr>
            <p:ph type="ftr" sz="quarter" idx="11"/>
          </p:nvPr>
        </p:nvSpPr>
        <p:spPr/>
        <p:txBody>
          <a:bodyPr vert="horz" rtlCol="0"/>
          <a:lstStyle/>
          <a:p>
            <a:r>
              <a:rPr lang="en-US" dirty="0"/>
              <a:t>Footer</a:t>
            </a:r>
          </a:p>
        </p:txBody>
      </p:sp>
      <p:sp>
        <p:nvSpPr>
          <p:cNvPr id="9" name="Date Placeholder 1"/>
          <p:cNvSpPr>
            <a:spLocks noGrp="1"/>
          </p:cNvSpPr>
          <p:nvPr>
            <p:ph type="dt" sz="half" idx="10"/>
          </p:nvPr>
        </p:nvSpPr>
        <p:spPr/>
        <p:txBody>
          <a:bodyPr vert="horz" rtlCol="0"/>
          <a:lstStyle/>
          <a:p>
            <a:r>
              <a:rPr lang="en-US" dirty="0"/>
              <a:t>Date</a:t>
            </a:r>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7"/>
          <p:cNvSpPr>
            <a:spLocks noGrp="1"/>
          </p:cNvSpPr>
          <p:nvPr>
            <p:ph type="title"/>
          </p:nvPr>
        </p:nvSpPr>
        <p:spPr/>
        <p:txBody>
          <a:bodyPr vert="horz" rtlCol="0"/>
          <a:lstStyle>
            <a:lvl1pPr lvl="0"/>
          </a:lstStyle>
          <a:p>
            <a:r>
              <a:rPr lang="en-US" dirty="0"/>
              <a:t>Click to edit Master title style</a:t>
            </a:r>
          </a:p>
        </p:txBody>
      </p:sp>
      <p:sp>
        <p:nvSpPr>
          <p:cNvPr id="3" name="Content Placeholder 2"/>
          <p:cNvSpPr>
            <a:spLocks noGrp="1"/>
          </p:cNvSpPr>
          <p:nvPr>
            <p:ph idx="1"/>
          </p:nvPr>
        </p:nvSpPr>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
          <p:cNvSpPr>
            <a:spLocks noGrp="1"/>
          </p:cNvSpPr>
          <p:nvPr>
            <p:ph type="sldNum" sz="quarter" idx="12"/>
          </p:nvPr>
        </p:nvSpPr>
        <p:spPr/>
        <p:txBody>
          <a:bodyPr vert="horz" rtlCol="0"/>
          <a:lstStyle/>
          <a:p>
            <a:r>
              <a:rPr lang="en-US" dirty="0"/>
              <a:t>&lt;#&gt;</a:t>
            </a:r>
          </a:p>
        </p:txBody>
      </p:sp>
      <p:sp>
        <p:nvSpPr>
          <p:cNvPr id="5" name="Footer Placeholder 3"/>
          <p:cNvSpPr>
            <a:spLocks noGrp="1"/>
          </p:cNvSpPr>
          <p:nvPr>
            <p:ph type="ftr" sz="quarter" idx="11"/>
          </p:nvPr>
        </p:nvSpPr>
        <p:spPr/>
        <p:txBody>
          <a:bodyPr vert="horz" rtlCol="0"/>
          <a:lstStyle/>
          <a:p>
            <a:r>
              <a:rPr lang="en-US" dirty="0"/>
              <a:t>Footer</a:t>
            </a:r>
          </a:p>
        </p:txBody>
      </p:sp>
      <p:sp>
        <p:nvSpPr>
          <p:cNvPr id="6" name="Date Placeholder 1"/>
          <p:cNvSpPr>
            <a:spLocks noGrp="1"/>
          </p:cNvSpPr>
          <p:nvPr>
            <p:ph type="dt" sz="half" idx="10"/>
          </p:nvPr>
        </p:nvSpPr>
        <p:spPr/>
        <p:txBody>
          <a:bodyPr vert="horz" rtlCol="0"/>
          <a:lstStyle/>
          <a:p>
            <a:r>
              <a:rPr lang="en-US" dirty="0"/>
              <a:t>Date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ext Placeholder 2"/>
          <p:cNvSpPr>
            <a:spLocks noGrp="1"/>
          </p:cNvSpPr>
          <p:nvPr>
            <p:ph type="body"/>
          </p:nvPr>
        </p:nvSpPr>
        <p:spPr>
          <a:xfrm>
            <a:off x="762000" y="2192059"/>
            <a:ext cx="7620000" cy="511812"/>
          </a:xfrm>
          <a:prstGeom prst="rect">
            <a:avLst/>
          </a:prstGeom>
        </p:spPr>
        <p:txBody>
          <a:bodyPr vert="horz" rtlCol="0" anchor="b">
            <a:normAutofit/>
          </a:bodyPr>
          <a:lstStyle>
            <a:lvl1pPr marL="0" lvl="0" indent="0">
              <a:lnSpc>
                <a:spcPct val="100000"/>
              </a:lnSpc>
              <a:buNone/>
              <a:defRPr lang="en-US" sz="1400" i="0" dirty="0">
                <a:solidFill>
                  <a:schemeClr val="accent1"/>
                </a:solidFill>
                <a:latin typeface="+mn-lt"/>
              </a:defRPr>
            </a:lvl1pPr>
            <a:lvl2pPr marL="457200" lvl="1" indent="0">
              <a:buNone/>
              <a:defRPr lang="en-US" sz="1800" dirty="0">
                <a:solidFill>
                  <a:schemeClr val="tx1">
                    <a:tint val="75000"/>
                  </a:schemeClr>
                </a:solidFill>
              </a:defRPr>
            </a:lvl2pPr>
            <a:lvl3pPr marL="914400" lvl="2" indent="0">
              <a:buNone/>
              <a:defRPr lang="en-US" sz="1600" dirty="0">
                <a:solidFill>
                  <a:schemeClr val="tx1">
                    <a:tint val="75000"/>
                  </a:schemeClr>
                </a:solidFill>
              </a:defRPr>
            </a:lvl3pPr>
            <a:lvl4pPr marL="1371600" lvl="3" indent="0">
              <a:buNone/>
              <a:defRPr lang="en-US" sz="1400" dirty="0">
                <a:solidFill>
                  <a:schemeClr val="tx1">
                    <a:tint val="75000"/>
                  </a:schemeClr>
                </a:solidFill>
              </a:defRPr>
            </a:lvl4pPr>
            <a:lvl5pPr marL="1828800" lvl="4" indent="0">
              <a:buNone/>
              <a:defRPr lang="en-US" sz="1400" dirty="0">
                <a:solidFill>
                  <a:schemeClr val="tx1">
                    <a:tint val="75000"/>
                  </a:schemeClr>
                </a:solidFill>
              </a:defRPr>
            </a:lvl5pPr>
            <a:lvl6pPr marL="2286000" lvl="5" indent="0">
              <a:buNone/>
              <a:defRPr lang="en-US" sz="1400" dirty="0">
                <a:solidFill>
                  <a:schemeClr val="tx1">
                    <a:tint val="75000"/>
                  </a:schemeClr>
                </a:solidFill>
              </a:defRPr>
            </a:lvl6pPr>
            <a:lvl7pPr marL="2743200" lvl="6" indent="0">
              <a:buNone/>
              <a:defRPr lang="en-US" sz="1400" dirty="0">
                <a:solidFill>
                  <a:schemeClr val="tx1">
                    <a:tint val="75000"/>
                  </a:schemeClr>
                </a:solidFill>
              </a:defRPr>
            </a:lvl7pPr>
            <a:lvl8pPr marL="3200400" lvl="7" indent="0">
              <a:buNone/>
              <a:defRPr lang="en-US" sz="1400" dirty="0">
                <a:solidFill>
                  <a:schemeClr val="tx1">
                    <a:tint val="75000"/>
                  </a:schemeClr>
                </a:solidFill>
              </a:defRPr>
            </a:lvl8pPr>
            <a:lvl9pPr marL="3657600" lvl="8" indent="0">
              <a:buNone/>
              <a:defRPr lang="en-US" sz="1400" dirty="0">
                <a:solidFill>
                  <a:schemeClr val="tx1">
                    <a:tint val="75000"/>
                  </a:schemeClr>
                </a:solidFill>
              </a:defRPr>
            </a:lvl9pPr>
          </a:lstStyle>
          <a:p>
            <a:pPr lvl="0"/>
            <a:r>
              <a:rPr lang="en-US" dirty="0"/>
              <a:t>Click to edit Master text styles</a:t>
            </a:r>
          </a:p>
        </p:txBody>
      </p:sp>
      <p:sp>
        <p:nvSpPr>
          <p:cNvPr id="3" name="Title 1"/>
          <p:cNvSpPr>
            <a:spLocks noGrp="1"/>
          </p:cNvSpPr>
          <p:nvPr>
            <p:ph type="title" idx="1"/>
          </p:nvPr>
        </p:nvSpPr>
        <p:spPr>
          <a:xfrm>
            <a:off x="762000" y="2735662"/>
            <a:ext cx="7620000" cy="882263"/>
          </a:xfrm>
          <a:prstGeom prst="rect">
            <a:avLst/>
          </a:prstGeom>
        </p:spPr>
        <p:txBody>
          <a:bodyPr vert="horz" rtlCol="0" anchor="t"/>
          <a:lstStyle>
            <a:lvl1pPr lvl="0">
              <a:defRPr lang="en-US" sz="4000" dirty="0"/>
            </a:lvl1pPr>
          </a:lstStyle>
          <a:p>
            <a:r>
              <a:rPr lang="en-US" dirty="0"/>
              <a:t>Click to edit Master title style</a:t>
            </a:r>
          </a:p>
        </p:txBody>
      </p:sp>
      <p:sp>
        <p:nvSpPr>
          <p:cNvPr id="4" name="Slide Number Placeholder 5"/>
          <p:cNvSpPr>
            <a:spLocks noGrp="1"/>
          </p:cNvSpPr>
          <p:nvPr>
            <p:ph type="sldNum" sz="quarter" idx="12"/>
          </p:nvPr>
        </p:nvSpPr>
        <p:spPr/>
        <p:txBody>
          <a:bodyPr vert="horz" rtlCol="0"/>
          <a:lstStyle>
            <a:lvl1pPr lvl="0"/>
          </a:lstStyle>
          <a:p>
            <a:r>
              <a:rPr lang="en-US" dirty="0"/>
              <a:t>&lt;#&gt;</a:t>
            </a:r>
          </a:p>
        </p:txBody>
      </p:sp>
      <p:sp>
        <p:nvSpPr>
          <p:cNvPr id="5" name="Footer Placeholder 4"/>
          <p:cNvSpPr>
            <a:spLocks noGrp="1"/>
          </p:cNvSpPr>
          <p:nvPr>
            <p:ph type="ftr" sz="quarter" idx="11"/>
          </p:nvPr>
        </p:nvSpPr>
        <p:spPr/>
        <p:txBody>
          <a:bodyPr vert="horz" rtlCol="0"/>
          <a:lstStyle>
            <a:lvl1pPr lvl="0"/>
          </a:lstStyle>
          <a:p>
            <a:r>
              <a:rPr lang="en-US" dirty="0"/>
              <a:t>Footer</a:t>
            </a:r>
          </a:p>
        </p:txBody>
      </p:sp>
      <p:sp>
        <p:nvSpPr>
          <p:cNvPr id="6" name="Date Placeholder 3"/>
          <p:cNvSpPr>
            <a:spLocks noGrp="1"/>
          </p:cNvSpPr>
          <p:nvPr>
            <p:ph type="dt" sz="half" idx="10"/>
          </p:nvPr>
        </p:nvSpPr>
        <p:spPr/>
        <p:txBody>
          <a:bodyPr vert="horz" rtlCol="0"/>
          <a:lstStyle>
            <a:lvl1pPr lvl="0"/>
          </a:lstStyle>
          <a:p>
            <a:r>
              <a:rPr lang="en-US" dirty="0"/>
              <a:t>Date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rtlCol="0"/>
          <a:lstStyle>
            <a:lvl1pPr lvl="0"/>
          </a:lstStyle>
          <a:p>
            <a:r>
              <a:rPr lang="en-US" dirty="0"/>
              <a:t>Click to edit Master title style</a:t>
            </a:r>
          </a:p>
        </p:txBody>
      </p:sp>
      <p:sp>
        <p:nvSpPr>
          <p:cNvPr id="3" name="Content Placeholder 2"/>
          <p:cNvSpPr>
            <a:spLocks noGrp="1"/>
          </p:cNvSpPr>
          <p:nvPr>
            <p:ph idx="1"/>
          </p:nvPr>
        </p:nvSpPr>
        <p:spPr>
          <a:xfrm>
            <a:off x="762000" y="1403352"/>
            <a:ext cx="3619500" cy="3069050"/>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2"/>
          </p:nvPr>
        </p:nvSpPr>
        <p:spPr>
          <a:xfrm>
            <a:off x="4752975" y="1403352"/>
            <a:ext cx="3619500" cy="3069050"/>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2"/>
          </p:nvPr>
        </p:nvSpPr>
        <p:spPr/>
        <p:txBody>
          <a:bodyPr vert="horz" rtlCol="0"/>
          <a:lstStyle/>
          <a:p>
            <a:r>
              <a:rPr lang="en-US" dirty="0"/>
              <a:t>&lt;#&gt;</a:t>
            </a:r>
          </a:p>
        </p:txBody>
      </p:sp>
      <p:sp>
        <p:nvSpPr>
          <p:cNvPr id="6" name="Footer Placeholder 5"/>
          <p:cNvSpPr>
            <a:spLocks noGrp="1"/>
          </p:cNvSpPr>
          <p:nvPr>
            <p:ph type="ftr" sz="quarter" idx="11"/>
          </p:nvPr>
        </p:nvSpPr>
        <p:spPr/>
        <p:txBody>
          <a:bodyPr vert="horz" rtlCol="0"/>
          <a:lstStyle/>
          <a:p>
            <a:r>
              <a:rPr lang="en-US" dirty="0"/>
              <a:t>Footer</a:t>
            </a:r>
          </a:p>
        </p:txBody>
      </p:sp>
      <p:sp>
        <p:nvSpPr>
          <p:cNvPr id="7" name="Date Placeholder 4"/>
          <p:cNvSpPr>
            <a:spLocks noGrp="1"/>
          </p:cNvSpPr>
          <p:nvPr>
            <p:ph type="dt" sz="half" idx="10"/>
          </p:nvPr>
        </p:nvSpPr>
        <p:spPr/>
        <p:txBody>
          <a:bodyPr vert="horz" rtlCol="0"/>
          <a:lstStyle/>
          <a:p>
            <a:r>
              <a:rPr lang="en-US" dirty="0"/>
              <a:t>Date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ext Placeholder 2"/>
          <p:cNvSpPr>
            <a:spLocks noGrp="1"/>
          </p:cNvSpPr>
          <p:nvPr>
            <p:ph type="body"/>
          </p:nvPr>
        </p:nvSpPr>
        <p:spPr>
          <a:xfrm>
            <a:off x="762000" y="1400175"/>
            <a:ext cx="3619500" cy="540644"/>
          </a:xfrm>
          <a:prstGeom prst="rect">
            <a:avLst/>
          </a:prstGeom>
        </p:spPr>
        <p:txBody>
          <a:bodyPr vert="horz" rtlCol="0" anchor="ctr">
            <a:normAutofit/>
          </a:bodyPr>
          <a:lstStyle>
            <a:lvl1pPr marL="0" lvl="0" indent="0">
              <a:buNone/>
              <a:defRPr lang="en-US" sz="1600" i="0" cap="none" dirty="0">
                <a:solidFill>
                  <a:schemeClr val="accent1"/>
                </a:solidFill>
                <a:latin typeface="+mn-lt"/>
              </a:defRPr>
            </a:lvl1pPr>
            <a:lvl2pPr marL="457200" lvl="1" indent="0">
              <a:buNone/>
              <a:defRPr lang="en-US" sz="2000" b="1" dirty="0">
                <a:latin typeface="+mn-lt"/>
              </a:defRPr>
            </a:lvl2pPr>
            <a:lvl3pPr marL="914400" lvl="2" indent="0">
              <a:buNone/>
              <a:defRPr lang="en-US" sz="1800" b="1" dirty="0">
                <a:latin typeface="+mn-lt"/>
              </a:defRPr>
            </a:lvl3pPr>
            <a:lvl4pPr marL="1371600" lvl="3" indent="0">
              <a:buNone/>
              <a:defRPr lang="en-US" sz="1600" b="1" dirty="0">
                <a:latin typeface="+mn-lt"/>
              </a:defRPr>
            </a:lvl4pPr>
            <a:lvl5pPr marL="1828800" lvl="4" indent="0">
              <a:buNone/>
              <a:defRPr lang="en-US" sz="1600" b="1" dirty="0">
                <a:latin typeface="+mn-lt"/>
              </a:defRPr>
            </a:lvl5pPr>
            <a:lvl6pPr marL="2286000" lvl="5" indent="0">
              <a:buNone/>
              <a:defRPr lang="en-US" sz="1600" b="1" dirty="0">
                <a:latin typeface="+mn-lt"/>
              </a:defRPr>
            </a:lvl6pPr>
            <a:lvl7pPr marL="2743200" lvl="6" indent="0">
              <a:buNone/>
              <a:defRPr lang="en-US" sz="1600" b="1" dirty="0">
                <a:latin typeface="+mn-lt"/>
              </a:defRPr>
            </a:lvl7pPr>
            <a:lvl8pPr marL="3200400" lvl="7" indent="0">
              <a:buNone/>
              <a:defRPr lang="en-US" sz="1600" b="1" dirty="0">
                <a:latin typeface="+mn-lt"/>
              </a:defRPr>
            </a:lvl8pPr>
            <a:lvl9pPr marL="3657600" lvl="8" indent="0">
              <a:buNone/>
              <a:defRPr lang="en-US" sz="1600" b="1" dirty="0">
                <a:latin typeface="+mn-lt"/>
              </a:defRPr>
            </a:lvl9pPr>
          </a:lstStyle>
          <a:p>
            <a:pPr lvl="0"/>
            <a:r>
              <a:rPr lang="en-US" dirty="0"/>
              <a:t>Click to edit Master text styles</a:t>
            </a:r>
          </a:p>
        </p:txBody>
      </p:sp>
      <p:sp>
        <p:nvSpPr>
          <p:cNvPr id="3" name="Text Placeholder 4"/>
          <p:cNvSpPr>
            <a:spLocks noGrp="1"/>
          </p:cNvSpPr>
          <p:nvPr>
            <p:ph type="body" idx="1"/>
          </p:nvPr>
        </p:nvSpPr>
        <p:spPr>
          <a:xfrm>
            <a:off x="4754717" y="1400175"/>
            <a:ext cx="3619500" cy="540644"/>
          </a:xfrm>
          <a:prstGeom prst="rect">
            <a:avLst/>
          </a:prstGeom>
        </p:spPr>
        <p:txBody>
          <a:bodyPr vert="horz" rtlCol="0" anchor="ctr">
            <a:normAutofit/>
          </a:bodyPr>
          <a:lstStyle>
            <a:lvl1pPr marL="0" lvl="0" indent="0">
              <a:buNone/>
              <a:defRPr lang="en-US" sz="1600" i="0" cap="none" dirty="0">
                <a:solidFill>
                  <a:schemeClr val="accent1"/>
                </a:solidFill>
                <a:latin typeface="+mn-lt"/>
              </a:defRPr>
            </a:lvl1pPr>
            <a:lvl2pPr marL="457200" lvl="1" indent="0">
              <a:buNone/>
              <a:defRPr lang="en-US" sz="2000" b="1" dirty="0">
                <a:latin typeface="+mn-lt"/>
              </a:defRPr>
            </a:lvl2pPr>
            <a:lvl3pPr marL="914400" lvl="2" indent="0">
              <a:buNone/>
              <a:defRPr lang="en-US" sz="1800" b="1" dirty="0">
                <a:latin typeface="+mn-lt"/>
              </a:defRPr>
            </a:lvl3pPr>
            <a:lvl4pPr marL="1371600" lvl="3" indent="0">
              <a:buNone/>
              <a:defRPr lang="en-US" sz="1600" b="1" dirty="0">
                <a:latin typeface="+mn-lt"/>
              </a:defRPr>
            </a:lvl4pPr>
            <a:lvl5pPr marL="1828800" lvl="4" indent="0">
              <a:buNone/>
              <a:defRPr lang="en-US" sz="1600" b="1" dirty="0">
                <a:latin typeface="+mn-lt"/>
              </a:defRPr>
            </a:lvl5pPr>
            <a:lvl6pPr marL="2286000" lvl="5" indent="0">
              <a:buNone/>
              <a:defRPr lang="en-US" sz="1600" b="1" dirty="0">
                <a:latin typeface="+mn-lt"/>
              </a:defRPr>
            </a:lvl6pPr>
            <a:lvl7pPr marL="2743200" lvl="6" indent="0">
              <a:buNone/>
              <a:defRPr lang="en-US" sz="1600" b="1" dirty="0">
                <a:latin typeface="+mn-lt"/>
              </a:defRPr>
            </a:lvl7pPr>
            <a:lvl8pPr marL="3200400" lvl="7" indent="0">
              <a:buNone/>
              <a:defRPr lang="en-US" sz="1600" b="1" dirty="0">
                <a:latin typeface="+mn-lt"/>
              </a:defRPr>
            </a:lvl8pPr>
            <a:lvl9pPr marL="3657600" lvl="8" indent="0">
              <a:buNone/>
              <a:defRPr lang="en-US" sz="1600" b="1" dirty="0">
                <a:latin typeface="+mn-lt"/>
              </a:defRPr>
            </a:lvl9pPr>
          </a:lstStyle>
          <a:p>
            <a:pPr lvl="0"/>
            <a:r>
              <a:rPr lang="en-US" dirty="0"/>
              <a:t>Click to edit Master text styles</a:t>
            </a:r>
          </a:p>
        </p:txBody>
      </p:sp>
      <p:sp>
        <p:nvSpPr>
          <p:cNvPr id="4" name="Content Placeholder 2"/>
          <p:cNvSpPr>
            <a:spLocks noGrp="1"/>
          </p:cNvSpPr>
          <p:nvPr>
            <p:ph idx="2"/>
          </p:nvPr>
        </p:nvSpPr>
        <p:spPr>
          <a:xfrm>
            <a:off x="762000" y="1961537"/>
            <a:ext cx="3619500" cy="2510865"/>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idx="3"/>
          </p:nvPr>
        </p:nvSpPr>
        <p:spPr/>
        <p:txBody>
          <a:bodyPr vert="horz" rtlCol="0"/>
          <a:lstStyle>
            <a:lvl1pPr lvl="0"/>
          </a:lstStyle>
          <a:p>
            <a:r>
              <a:rPr lang="en-US" dirty="0"/>
              <a:t>Click to edit Master title style</a:t>
            </a:r>
          </a:p>
        </p:txBody>
      </p:sp>
      <p:sp>
        <p:nvSpPr>
          <p:cNvPr id="6" name="Content Placeholder 2"/>
          <p:cNvSpPr>
            <a:spLocks noGrp="1"/>
          </p:cNvSpPr>
          <p:nvPr>
            <p:ph idx="4"/>
          </p:nvPr>
        </p:nvSpPr>
        <p:spPr>
          <a:xfrm>
            <a:off x="4751443" y="1961537"/>
            <a:ext cx="3619500" cy="2510865"/>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10"/>
          </p:nvPr>
        </p:nvSpPr>
        <p:spPr/>
        <p:txBody>
          <a:bodyPr vert="horz" rtlCol="0"/>
          <a:lstStyle/>
          <a:p>
            <a:r>
              <a:rPr lang="en-US" dirty="0"/>
              <a:t>Date</a:t>
            </a:r>
          </a:p>
        </p:txBody>
      </p:sp>
      <p:sp>
        <p:nvSpPr>
          <p:cNvPr id="8" name="Footer Placeholder 5"/>
          <p:cNvSpPr>
            <a:spLocks noGrp="1"/>
          </p:cNvSpPr>
          <p:nvPr>
            <p:ph type="ftr" sz="quarter" idx="11"/>
          </p:nvPr>
        </p:nvSpPr>
        <p:spPr/>
        <p:txBody>
          <a:bodyPr vert="horz" rtlCol="0"/>
          <a:lstStyle/>
          <a:p>
            <a:r>
              <a:rPr lang="en-US" dirty="0"/>
              <a:t>Footer</a:t>
            </a:r>
          </a:p>
        </p:txBody>
      </p:sp>
      <p:sp>
        <p:nvSpPr>
          <p:cNvPr id="9" name="Slide Number Placeholder 6"/>
          <p:cNvSpPr>
            <a:spLocks noGrp="1"/>
          </p:cNvSpPr>
          <p:nvPr>
            <p:ph type="sldNum" sz="quarter" idx="12"/>
          </p:nvPr>
        </p:nvSpPr>
        <p:spPr/>
        <p:txBody>
          <a:bodyPr vert="horz" rtlCol="0"/>
          <a:lstStyle/>
          <a:p>
            <a:r>
              <a:rPr lang="en-US" dirty="0"/>
              <a:t>&lt;#&gt;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0" y="1914525"/>
            <a:ext cx="7620000" cy="857250"/>
          </a:xfrm>
        </p:spPr>
        <p:txBody>
          <a:bodyPr vert="horz" rtlCol="0" anchor="ctr"/>
          <a:lstStyle>
            <a:lvl1pPr lvl="0" algn="ctr">
              <a:defRPr lang="en-US" sz="3600" dirty="0"/>
            </a:lvl1pPr>
          </a:lstStyle>
          <a:p>
            <a:r>
              <a:rPr lang="en-US" dirty="0"/>
              <a:t>Click to edit Master title style</a:t>
            </a:r>
          </a:p>
        </p:txBody>
      </p:sp>
      <p:sp>
        <p:nvSpPr>
          <p:cNvPr id="3" name="Slide Number Placeholder 3"/>
          <p:cNvSpPr>
            <a:spLocks noGrp="1"/>
          </p:cNvSpPr>
          <p:nvPr>
            <p:ph type="sldNum" sz="quarter" idx="12"/>
          </p:nvPr>
        </p:nvSpPr>
        <p:spPr/>
        <p:txBody>
          <a:bodyPr vert="horz" rtlCol="0"/>
          <a:lstStyle/>
          <a:p>
            <a:r>
              <a:rPr lang="en-US" dirty="0"/>
              <a:t>&lt;#&gt;</a:t>
            </a:r>
          </a:p>
        </p:txBody>
      </p:sp>
      <p:sp>
        <p:nvSpPr>
          <p:cNvPr id="4" name="Footer Placeholder 2"/>
          <p:cNvSpPr>
            <a:spLocks noGrp="1"/>
          </p:cNvSpPr>
          <p:nvPr>
            <p:ph type="ftr" sz="quarter" idx="11"/>
          </p:nvPr>
        </p:nvSpPr>
        <p:spPr/>
        <p:txBody>
          <a:bodyPr vert="horz" rtlCol="0"/>
          <a:lstStyle/>
          <a:p>
            <a:r>
              <a:rPr lang="en-US" dirty="0"/>
              <a:t>Footer</a:t>
            </a:r>
          </a:p>
        </p:txBody>
      </p:sp>
      <p:sp>
        <p:nvSpPr>
          <p:cNvPr id="5" name="Date Placeholder 1"/>
          <p:cNvSpPr>
            <a:spLocks noGrp="1"/>
          </p:cNvSpPr>
          <p:nvPr>
            <p:ph type="dt" sz="half" idx="10"/>
          </p:nvPr>
        </p:nvSpPr>
        <p:spPr/>
        <p:txBody>
          <a:bodyPr vert="horz" rtlCol="0"/>
          <a:lstStyle/>
          <a:p>
            <a:r>
              <a:rPr lang="en-US" dirty="0"/>
              <a:t>Date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p:txBody>
          <a:bodyPr vert="horz" rtlCol="0"/>
          <a:lstStyle/>
          <a:p>
            <a:r>
              <a:rPr lang="en-US" dirty="0"/>
              <a:t>&lt;#&gt;</a:t>
            </a:r>
          </a:p>
        </p:txBody>
      </p:sp>
      <p:sp>
        <p:nvSpPr>
          <p:cNvPr id="3" name="Footer Placeholder 2"/>
          <p:cNvSpPr>
            <a:spLocks noGrp="1"/>
          </p:cNvSpPr>
          <p:nvPr>
            <p:ph type="ftr" sz="quarter" idx="11"/>
          </p:nvPr>
        </p:nvSpPr>
        <p:spPr/>
        <p:txBody>
          <a:bodyPr vert="horz" rtlCol="0"/>
          <a:lstStyle/>
          <a:p>
            <a:r>
              <a:rPr lang="en-US" dirty="0"/>
              <a:t>Footer</a:t>
            </a:r>
          </a:p>
        </p:txBody>
      </p:sp>
      <p:sp>
        <p:nvSpPr>
          <p:cNvPr id="4" name="Date Placeholder 1"/>
          <p:cNvSpPr>
            <a:spLocks noGrp="1"/>
          </p:cNvSpPr>
          <p:nvPr>
            <p:ph type="dt" sz="half" idx="10"/>
          </p:nvPr>
        </p:nvSpPr>
        <p:spPr/>
        <p:txBody>
          <a:bodyPr vert="horz" rtlCol="0"/>
          <a:lstStyle/>
          <a:p>
            <a:r>
              <a:rPr lang="en-US" dirty="0"/>
              <a:t>Date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rtlCol="0"/>
          <a:lstStyle>
            <a:lvl1pPr lvl="0"/>
          </a:lstStyle>
          <a:p>
            <a:r>
              <a:rPr lang="en-US" dirty="0"/>
              <a:t>Click to edit Master title style</a:t>
            </a:r>
          </a:p>
        </p:txBody>
      </p:sp>
      <p:sp>
        <p:nvSpPr>
          <p:cNvPr id="3" name="Text Placeholder 3"/>
          <p:cNvSpPr>
            <a:spLocks noGrp="1"/>
          </p:cNvSpPr>
          <p:nvPr>
            <p:ph type="body" idx="1"/>
          </p:nvPr>
        </p:nvSpPr>
        <p:spPr>
          <a:xfrm>
            <a:off x="762000" y="1455900"/>
            <a:ext cx="2822399" cy="2984400"/>
          </a:xfrm>
        </p:spPr>
        <p:txBody>
          <a:bodyPr vert="horz" lIns="91440" tIns="93600" rIns="91440" bIns="45720" rtlCol="0" anchor="t">
            <a:normAutofit/>
          </a:bodyPr>
          <a:lstStyle>
            <a:lvl1pPr marL="0" lvl="0" indent="0">
              <a:lnSpc>
                <a:spcPct val="100000"/>
              </a:lnSpc>
              <a:buNone/>
              <a:defRPr lang="en-US" dirty="0">
                <a:latin typeface="+mn-lt"/>
              </a:defRPr>
            </a:lvl1pPr>
          </a:lstStyle>
          <a:p>
            <a:r>
              <a:rPr lang="en-US" dirty="0"/>
              <a:t>Click to edit Master text styles</a:t>
            </a:r>
          </a:p>
        </p:txBody>
      </p:sp>
      <p:sp>
        <p:nvSpPr>
          <p:cNvPr id="4" name="Content Placeholder 2"/>
          <p:cNvSpPr>
            <a:spLocks noGrp="1"/>
          </p:cNvSpPr>
          <p:nvPr>
            <p:ph idx="2"/>
          </p:nvPr>
        </p:nvSpPr>
        <p:spPr>
          <a:xfrm>
            <a:off x="3776758" y="1447800"/>
            <a:ext cx="4605242" cy="3000375"/>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12"/>
          </p:nvPr>
        </p:nvSpPr>
        <p:spPr/>
        <p:txBody>
          <a:bodyPr vert="horz" rtlCol="0"/>
          <a:lstStyle/>
          <a:p>
            <a:r>
              <a:rPr lang="en-US" dirty="0"/>
              <a:t>&lt;#&gt;</a:t>
            </a:r>
          </a:p>
        </p:txBody>
      </p:sp>
      <p:sp>
        <p:nvSpPr>
          <p:cNvPr id="6" name="Footer Placeholder 2"/>
          <p:cNvSpPr>
            <a:spLocks noGrp="1"/>
          </p:cNvSpPr>
          <p:nvPr>
            <p:ph type="ftr" sz="quarter" idx="11"/>
          </p:nvPr>
        </p:nvSpPr>
        <p:spPr/>
        <p:txBody>
          <a:bodyPr vert="horz" rtlCol="0"/>
          <a:lstStyle/>
          <a:p>
            <a:r>
              <a:rPr lang="en-US" dirty="0"/>
              <a:t>Footer</a:t>
            </a:r>
          </a:p>
        </p:txBody>
      </p:sp>
      <p:sp>
        <p:nvSpPr>
          <p:cNvPr id="7" name="Date Placeholder 1"/>
          <p:cNvSpPr>
            <a:spLocks noGrp="1"/>
          </p:cNvSpPr>
          <p:nvPr>
            <p:ph type="dt" sz="half" idx="10"/>
          </p:nvPr>
        </p:nvSpPr>
        <p:spPr/>
        <p:txBody>
          <a:bodyPr vert="horz" rtlCol="0"/>
          <a:lstStyle/>
          <a:p>
            <a:r>
              <a:rPr lang="en-US" dirty="0"/>
              <a:t>Date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Rectangle 16"/>
          <p:cNvSpPr/>
          <p:nvPr/>
        </p:nvSpPr>
        <p:spPr>
          <a:xfrm>
            <a:off x="3718307" y="1437411"/>
            <a:ext cx="4663693" cy="3037029"/>
          </a:xfrm>
          <a:prstGeom prst="rect">
            <a:avLst/>
          </a:prstGeom>
          <a:noFill/>
          <a:ln w="6350" cap="flat">
            <a:solidFill>
              <a:schemeClr val="bg1">
                <a:lumMod val="75000"/>
              </a:schemeClr>
            </a:solidFill>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dirty="0">
              <a:latin typeface="+mn-lt"/>
            </a:endParaRPr>
          </a:p>
        </p:txBody>
      </p:sp>
      <p:sp>
        <p:nvSpPr>
          <p:cNvPr id="3" name="Title 1"/>
          <p:cNvSpPr>
            <a:spLocks noGrp="1"/>
          </p:cNvSpPr>
          <p:nvPr>
            <p:ph type="title"/>
          </p:nvPr>
        </p:nvSpPr>
        <p:spPr/>
        <p:txBody>
          <a:bodyPr vert="horz" rtlCol="0"/>
          <a:lstStyle>
            <a:lvl1pPr lvl="0"/>
          </a:lstStyle>
          <a:p>
            <a:r>
              <a:rPr lang="en-US" dirty="0"/>
              <a:t>Click to edit Master title style</a:t>
            </a:r>
          </a:p>
        </p:txBody>
      </p:sp>
      <p:sp>
        <p:nvSpPr>
          <p:cNvPr id="4" name="Text Placeholder 3"/>
          <p:cNvSpPr>
            <a:spLocks noGrp="1"/>
          </p:cNvSpPr>
          <p:nvPr>
            <p:ph type="body" idx="1"/>
          </p:nvPr>
        </p:nvSpPr>
        <p:spPr>
          <a:xfrm>
            <a:off x="762000" y="1455900"/>
            <a:ext cx="2822399" cy="2984400"/>
          </a:xfrm>
        </p:spPr>
        <p:txBody>
          <a:bodyPr vert="horz" lIns="91440" tIns="93600" rIns="91440" bIns="45720" rtlCol="0" anchor="t">
            <a:normAutofit/>
          </a:bodyPr>
          <a:lstStyle>
            <a:lvl1pPr marL="0" lvl="0" indent="0">
              <a:lnSpc>
                <a:spcPct val="100000"/>
              </a:lnSpc>
              <a:buNone/>
              <a:defRPr lang="en-US" dirty="0">
                <a:latin typeface="+mn-lt"/>
              </a:defRPr>
            </a:lvl1pPr>
          </a:lstStyle>
          <a:p>
            <a:r>
              <a:rPr lang="en-US" dirty="0"/>
              <a:t>Click to edit Master text styles</a:t>
            </a:r>
          </a:p>
        </p:txBody>
      </p:sp>
      <p:sp>
        <p:nvSpPr>
          <p:cNvPr id="5" name="Picture Placeholder 2"/>
          <p:cNvSpPr>
            <a:spLocks noGrp="1"/>
          </p:cNvSpPr>
          <p:nvPr>
            <p:ph type="pic" idx="2"/>
          </p:nvPr>
        </p:nvSpPr>
        <p:spPr>
          <a:xfrm>
            <a:off x="3775220" y="1492944"/>
            <a:ext cx="4543283" cy="2925962"/>
          </a:xfrm>
          <a:solidFill>
            <a:schemeClr val="bg1">
              <a:lumMod val="95000"/>
            </a:schemeClr>
          </a:solidFill>
          <a:ln w="38100">
            <a:noFill/>
            <a:miter lim="800000"/>
          </a:ln>
        </p:spPr>
        <p:txBody>
          <a:bodyPr vert="horz" rtlCol="0"/>
          <a:lstStyle/>
          <a:p>
            <a:r>
              <a:rPr lang="en-US" dirty="0"/>
              <a:t>Click icon to add picture</a:t>
            </a:r>
          </a:p>
        </p:txBody>
      </p:sp>
      <p:sp>
        <p:nvSpPr>
          <p:cNvPr id="6" name="Slide Number Placeholder 4"/>
          <p:cNvSpPr>
            <a:spLocks noGrp="1"/>
          </p:cNvSpPr>
          <p:nvPr>
            <p:ph type="sldNum" sz="quarter" idx="12"/>
          </p:nvPr>
        </p:nvSpPr>
        <p:spPr/>
        <p:txBody>
          <a:bodyPr vert="horz" rtlCol="0"/>
          <a:lstStyle/>
          <a:p>
            <a:r>
              <a:rPr lang="en-US" dirty="0"/>
              <a:t>&lt;#&gt;</a:t>
            </a:r>
          </a:p>
        </p:txBody>
      </p:sp>
      <p:sp>
        <p:nvSpPr>
          <p:cNvPr id="7" name="Footer Placeholder 3"/>
          <p:cNvSpPr>
            <a:spLocks noGrp="1"/>
          </p:cNvSpPr>
          <p:nvPr>
            <p:ph type="ftr" sz="quarter" idx="11"/>
          </p:nvPr>
        </p:nvSpPr>
        <p:spPr/>
        <p:txBody>
          <a:bodyPr vert="horz" rtlCol="0"/>
          <a:lstStyle/>
          <a:p>
            <a:r>
              <a:rPr lang="en-US" dirty="0"/>
              <a:t>Footer</a:t>
            </a:r>
          </a:p>
        </p:txBody>
      </p:sp>
      <p:sp>
        <p:nvSpPr>
          <p:cNvPr id="8" name="Date Placeholder 1"/>
          <p:cNvSpPr>
            <a:spLocks noGrp="1"/>
          </p:cNvSpPr>
          <p:nvPr>
            <p:ph type="dt" sz="half" idx="10"/>
          </p:nvPr>
        </p:nvSpPr>
        <p:spPr/>
        <p:txBody>
          <a:bodyPr vert="horz" rtlCol="0"/>
          <a:lstStyle/>
          <a:p>
            <a:r>
              <a:rPr lang="en-US" dirty="0"/>
              <a:t>Date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ideMaster1">
    <p:bg>
      <p:bgPr>
        <a:solidFill>
          <a:schemeClr val="bg1"/>
        </a:solidFill>
        <a:effectLst/>
      </p:bgPr>
    </p:bg>
    <p:spTree>
      <p:nvGrpSpPr>
        <p:cNvPr id="1" name=""/>
        <p:cNvGrpSpPr/>
        <p:nvPr/>
      </p:nvGrpSpPr>
      <p:grpSpPr>
        <a:xfrm>
          <a:off x="0" y="0"/>
          <a:ext cx="0" cy="0"/>
          <a:chOff x="0" y="0"/>
          <a:chExt cx="0" cy="0"/>
        </a:xfrm>
      </p:grpSpPr>
      <p:sp>
        <p:nvSpPr>
          <p:cNvPr id="2" name="Slide Number Placeholder 5" hidden="1"/>
          <p:cNvSpPr txBox="1">
            <a:spLocks noGrp="1"/>
          </p:cNvSpPr>
          <p:nvPr/>
        </p:nvSpPr>
        <p:spPr>
          <a:xfrm>
            <a:off x="6123448" y="4771233"/>
            <a:ext cx="2133600" cy="273844"/>
          </a:xfrm>
          <a:prstGeom prst="rect">
            <a:avLst/>
          </a:prstGeom>
          <a:effectLst/>
        </p:spPr>
        <p:txBody>
          <a:bodyPr vert="horz" lIns="91440" tIns="45720" rIns="91440" bIns="45720" numCol="1" spcCol="0" rtlCol="0" anchor="ctr"/>
          <a:lstStyle>
            <a:lvl1pPr marL="0" lvl="0" algn="r"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i="0" dirty="0">
                <a:solidFill>
                  <a:schemeClr val="bg1">
                    <a:lumMod val="50000"/>
                  </a:schemeClr>
                </a:solidFill>
                <a:latin typeface="+mn-lt"/>
              </a:defRPr>
            </a:pPr>
            <a:r>
              <a:rPr lang="en-US" dirty="0"/>
              <a:t>&lt;#&gt;</a:t>
            </a:r>
          </a:p>
        </p:txBody>
      </p:sp>
      <p:sp>
        <p:nvSpPr>
          <p:cNvPr id="3" name="Footer Placeholder 4" hidden="1"/>
          <p:cNvSpPr txBox="1">
            <a:spLocks noGrp="1"/>
          </p:cNvSpPr>
          <p:nvPr/>
        </p:nvSpPr>
        <p:spPr>
          <a:xfrm>
            <a:off x="3124200" y="4771233"/>
            <a:ext cx="2895600" cy="273844"/>
          </a:xfrm>
          <a:prstGeom prst="rect">
            <a:avLst/>
          </a:prstGeom>
          <a:effectLst/>
        </p:spPr>
        <p:txBody>
          <a:bodyPr vert="horz" lIns="91440" tIns="45720" rIns="91440" bIns="45720" numCol="1" spcCol="0" rtlCol="0" anchor="ctr"/>
          <a:lstStyle>
            <a:lvl1pPr marL="0" lvl="0" algn="ctr"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i="0" dirty="0">
                <a:solidFill>
                  <a:schemeClr val="bg1">
                    <a:lumMod val="50000"/>
                  </a:schemeClr>
                </a:solidFill>
                <a:latin typeface="+mn-lt"/>
              </a:defRPr>
            </a:pPr>
            <a:r>
              <a:rPr lang="en-US" dirty="0"/>
              <a:t>Footer</a:t>
            </a:r>
          </a:p>
        </p:txBody>
      </p:sp>
      <p:sp>
        <p:nvSpPr>
          <p:cNvPr id="4" name="Date Placeholder 3" hidden="1"/>
          <p:cNvSpPr txBox="1">
            <a:spLocks noGrp="1"/>
          </p:cNvSpPr>
          <p:nvPr/>
        </p:nvSpPr>
        <p:spPr>
          <a:xfrm>
            <a:off x="894633" y="4771233"/>
            <a:ext cx="2133600" cy="273844"/>
          </a:xfrm>
          <a:prstGeom prst="rect">
            <a:avLst/>
          </a:prstGeom>
          <a:effectLst/>
        </p:spPr>
        <p:txBody>
          <a:bodyPr vert="horz" lIns="91440" tIns="45720" rIns="91440" bIns="45720" numCol="1" spcCol="0" rtlCol="0" anchor="ctr"/>
          <a:lstStyle>
            <a:lvl1pPr marL="0" lvl="0" algn="l"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i="0" dirty="0">
                <a:solidFill>
                  <a:schemeClr val="bg1">
                    <a:lumMod val="50000"/>
                  </a:schemeClr>
                </a:solidFill>
                <a:latin typeface="+mn-lt"/>
              </a:defRPr>
            </a:pPr>
            <a:r>
              <a:rPr lang="en-US" dirty="0"/>
              <a:t>Date</a:t>
            </a:r>
          </a:p>
        </p:txBody>
      </p:sp>
      <p:sp>
        <p:nvSpPr>
          <p:cNvPr id="5" name="Slide Number Placeholder 5" hidden="1"/>
          <p:cNvSpPr txBox="1">
            <a:spLocks noGrp="1"/>
          </p:cNvSpPr>
          <p:nvPr/>
        </p:nvSpPr>
        <p:spPr>
          <a:xfrm>
            <a:off x="6123448" y="4771233"/>
            <a:ext cx="2133600" cy="273844"/>
          </a:xfrm>
          <a:prstGeom prst="rect">
            <a:avLst/>
          </a:prstGeom>
          <a:effectLst/>
        </p:spPr>
        <p:txBody>
          <a:bodyPr vert="horz" lIns="91440" tIns="45720" rIns="91440" bIns="45720" numCol="1" spcCol="0" rtlCol="0" anchor="ctr"/>
          <a:lstStyle>
            <a:lvl1pPr marL="0" lvl="0" algn="r"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i="0" dirty="0">
                <a:solidFill>
                  <a:schemeClr val="bg1">
                    <a:lumMod val="50000"/>
                  </a:schemeClr>
                </a:solidFill>
                <a:latin typeface="+mn-lt"/>
              </a:defRPr>
            </a:pPr>
            <a:r>
              <a:rPr lang="en-US" dirty="0"/>
              <a:t>&lt;#&gt;</a:t>
            </a:r>
          </a:p>
        </p:txBody>
      </p:sp>
      <p:sp>
        <p:nvSpPr>
          <p:cNvPr id="6" name="Footer Placeholder 4" hidden="1"/>
          <p:cNvSpPr txBox="1">
            <a:spLocks noGrp="1"/>
          </p:cNvSpPr>
          <p:nvPr/>
        </p:nvSpPr>
        <p:spPr>
          <a:xfrm>
            <a:off x="3124200" y="4771233"/>
            <a:ext cx="2895600" cy="273844"/>
          </a:xfrm>
          <a:prstGeom prst="rect">
            <a:avLst/>
          </a:prstGeom>
          <a:effectLst/>
        </p:spPr>
        <p:txBody>
          <a:bodyPr vert="horz" lIns="91440" tIns="45720" rIns="91440" bIns="45720" numCol="1" spcCol="0" rtlCol="0" anchor="ctr"/>
          <a:lstStyle>
            <a:lvl1pPr marL="0" lvl="0" algn="ctr"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i="0" dirty="0">
                <a:solidFill>
                  <a:schemeClr val="bg1">
                    <a:lumMod val="50000"/>
                  </a:schemeClr>
                </a:solidFill>
                <a:latin typeface="+mn-lt"/>
              </a:defRPr>
            </a:pPr>
            <a:r>
              <a:rPr lang="en-US" dirty="0"/>
              <a:t>Footer</a:t>
            </a:r>
          </a:p>
        </p:txBody>
      </p:sp>
      <p:sp>
        <p:nvSpPr>
          <p:cNvPr id="7" name="Date Placeholder 3" hidden="1"/>
          <p:cNvSpPr txBox="1">
            <a:spLocks noGrp="1"/>
          </p:cNvSpPr>
          <p:nvPr/>
        </p:nvSpPr>
        <p:spPr>
          <a:xfrm>
            <a:off x="894633" y="4771233"/>
            <a:ext cx="2133600" cy="273844"/>
          </a:xfrm>
          <a:prstGeom prst="rect">
            <a:avLst/>
          </a:prstGeom>
          <a:effectLst/>
        </p:spPr>
        <p:txBody>
          <a:bodyPr vert="horz" lIns="91440" tIns="45720" rIns="91440" bIns="45720" numCol="1" spcCol="0" rtlCol="0" anchor="ctr"/>
          <a:lstStyle>
            <a:lvl1pPr marL="0" lvl="0" algn="l"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i="0" dirty="0">
                <a:solidFill>
                  <a:schemeClr val="bg1">
                    <a:lumMod val="50000"/>
                  </a:schemeClr>
                </a:solidFill>
                <a:latin typeface="+mn-lt"/>
              </a:defRPr>
            </a:pPr>
            <a:r>
              <a:rPr lang="en-US" dirty="0"/>
              <a:t>Date</a:t>
            </a:r>
          </a:p>
        </p:txBody>
      </p:sp>
      <p:sp>
        <p:nvSpPr>
          <p:cNvPr id="8" name="Slide Number Placeholder 5" hidden="1"/>
          <p:cNvSpPr txBox="1">
            <a:spLocks noGrp="1"/>
          </p:cNvSpPr>
          <p:nvPr/>
        </p:nvSpPr>
        <p:spPr>
          <a:xfrm>
            <a:off x="6123448" y="4771233"/>
            <a:ext cx="2133600" cy="273844"/>
          </a:xfrm>
          <a:prstGeom prst="rect">
            <a:avLst/>
          </a:prstGeom>
          <a:effectLst/>
        </p:spPr>
        <p:txBody>
          <a:bodyPr vert="horz" lIns="91440" tIns="45720" rIns="91440" bIns="45720" numCol="1" spcCol="0" rtlCol="0" anchor="ctr"/>
          <a:lstStyle>
            <a:lvl1pPr marL="0" lvl="0" algn="r"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i="0" dirty="0">
                <a:solidFill>
                  <a:schemeClr val="bg1">
                    <a:lumMod val="50000"/>
                  </a:schemeClr>
                </a:solidFill>
                <a:latin typeface="+mn-lt"/>
              </a:defRPr>
            </a:pPr>
            <a:r>
              <a:rPr lang="en-US" dirty="0"/>
              <a:t>&lt;#&gt;</a:t>
            </a:r>
          </a:p>
        </p:txBody>
      </p:sp>
      <p:sp>
        <p:nvSpPr>
          <p:cNvPr id="9" name="Footer Placeholder 4" hidden="1"/>
          <p:cNvSpPr txBox="1">
            <a:spLocks noGrp="1"/>
          </p:cNvSpPr>
          <p:nvPr/>
        </p:nvSpPr>
        <p:spPr>
          <a:xfrm>
            <a:off x="3124200" y="4771233"/>
            <a:ext cx="2895600" cy="273844"/>
          </a:xfrm>
          <a:prstGeom prst="rect">
            <a:avLst/>
          </a:prstGeom>
          <a:effectLst/>
        </p:spPr>
        <p:txBody>
          <a:bodyPr vert="horz" lIns="91440" tIns="45720" rIns="91440" bIns="45720" numCol="1" spcCol="0" rtlCol="0" anchor="ctr"/>
          <a:lstStyle>
            <a:lvl1pPr marL="0" lvl="0" algn="ctr"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i="0" dirty="0">
                <a:solidFill>
                  <a:schemeClr val="bg1">
                    <a:lumMod val="50000"/>
                  </a:schemeClr>
                </a:solidFill>
                <a:latin typeface="+mn-lt"/>
              </a:defRPr>
            </a:pPr>
            <a:r>
              <a:rPr lang="en-US" dirty="0"/>
              <a:t>Footer</a:t>
            </a:r>
          </a:p>
        </p:txBody>
      </p:sp>
      <p:sp>
        <p:nvSpPr>
          <p:cNvPr id="10" name="Date Placeholder 3" hidden="1"/>
          <p:cNvSpPr txBox="1">
            <a:spLocks noGrp="1"/>
          </p:cNvSpPr>
          <p:nvPr/>
        </p:nvSpPr>
        <p:spPr>
          <a:xfrm>
            <a:off x="894633" y="4771233"/>
            <a:ext cx="2133600" cy="273844"/>
          </a:xfrm>
          <a:prstGeom prst="rect">
            <a:avLst/>
          </a:prstGeom>
          <a:effectLst/>
        </p:spPr>
        <p:txBody>
          <a:bodyPr vert="horz" lIns="91440" tIns="45720" rIns="91440" bIns="45720" numCol="1" spcCol="0" rtlCol="0" anchor="ctr"/>
          <a:lstStyle>
            <a:lvl1pPr marL="0" lvl="0" algn="l" rtl="0">
              <a:lnSpc>
                <a:spcPct val="100000"/>
              </a:lnSpc>
              <a:defRPr lang="en-US" sz="60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i="0" dirty="0">
                <a:solidFill>
                  <a:schemeClr val="bg1">
                    <a:lumMod val="50000"/>
                  </a:schemeClr>
                </a:solidFill>
                <a:latin typeface="+mn-lt"/>
              </a:defRPr>
            </a:pPr>
            <a:r>
              <a:rPr lang="en-US" dirty="0"/>
              <a:t>Date</a:t>
            </a:r>
          </a:p>
        </p:txBody>
      </p:sp>
      <p:sp>
        <p:nvSpPr>
          <p:cNvPr id="11" name="Title Placeholder 1"/>
          <p:cNvSpPr>
            <a:spLocks noGrp="1"/>
          </p:cNvSpPr>
          <p:nvPr>
            <p:ph type="title"/>
          </p:nvPr>
        </p:nvSpPr>
        <p:spPr>
          <a:xfrm>
            <a:off x="762000" y="349045"/>
            <a:ext cx="7620000" cy="857250"/>
          </a:xfrm>
          <a:prstGeom prst="rect">
            <a:avLst/>
          </a:prstGeom>
        </p:spPr>
        <p:txBody>
          <a:bodyPr vert="horz" lIns="91440" tIns="45720" rIns="91440" bIns="45720" rtlCol="0" anchor="b">
            <a:noAutofit/>
          </a:bodyPr>
          <a:lstStyle/>
          <a:p>
            <a:r>
              <a:rPr lang="en-US" dirty="0"/>
              <a:t>Click to edit Master title style</a:t>
            </a:r>
          </a:p>
        </p:txBody>
      </p:sp>
      <p:sp>
        <p:nvSpPr>
          <p:cNvPr id="12" name="Text Placeholder 2"/>
          <p:cNvSpPr>
            <a:spLocks noGrp="1"/>
          </p:cNvSpPr>
          <p:nvPr>
            <p:ph type="body" idx="1"/>
          </p:nvPr>
        </p:nvSpPr>
        <p:spPr>
          <a:xfrm>
            <a:off x="762000" y="1428750"/>
            <a:ext cx="7620000" cy="3048000"/>
          </a:xfrm>
          <a:prstGeom prst="rect">
            <a:avLst/>
          </a:prstGeom>
        </p:spPr>
        <p:txBody>
          <a:bodyPr vert="horz" lIns="91440" tIns="9360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7767815" y="4695033"/>
            <a:ext cx="613018" cy="285750"/>
          </a:xfrm>
          <a:prstGeom prst="rect">
            <a:avLst/>
          </a:prstGeom>
        </p:spPr>
        <p:txBody>
          <a:bodyPr vert="horz" lIns="91440" tIns="45720" rIns="91440" bIns="45720" rtlCol="0" anchor="ctr"/>
          <a:lstStyle>
            <a:lvl1pPr lvl="0" algn="r">
              <a:defRPr lang="en-US" sz="600" i="0" dirty="0">
                <a:solidFill>
                  <a:schemeClr val="bg1">
                    <a:lumMod val="50000"/>
                  </a:schemeClr>
                </a:solidFill>
                <a:latin typeface="+mn-lt"/>
              </a:defRPr>
            </a:lvl1pPr>
          </a:lstStyle>
          <a:p>
            <a:r>
              <a:rPr lang="en-US" dirty="0"/>
              <a:t>&lt;#&gt;</a:t>
            </a:r>
          </a:p>
        </p:txBody>
      </p:sp>
      <p:sp>
        <p:nvSpPr>
          <p:cNvPr id="14" name="Footer Placeholder 4"/>
          <p:cNvSpPr>
            <a:spLocks noGrp="1"/>
          </p:cNvSpPr>
          <p:nvPr>
            <p:ph type="ftr" sz="quarter" idx="3"/>
          </p:nvPr>
        </p:nvSpPr>
        <p:spPr>
          <a:xfrm>
            <a:off x="2495550" y="4686300"/>
            <a:ext cx="5181600" cy="285750"/>
          </a:xfrm>
          <a:prstGeom prst="rect">
            <a:avLst/>
          </a:prstGeom>
        </p:spPr>
        <p:txBody>
          <a:bodyPr vert="horz" lIns="91440" tIns="45720" rIns="91440" bIns="45720" rtlCol="0" anchor="ctr"/>
          <a:lstStyle>
            <a:lvl1pPr lvl="0" algn="ctr">
              <a:defRPr lang="en-US" sz="600" i="0" dirty="0">
                <a:solidFill>
                  <a:schemeClr val="bg1">
                    <a:lumMod val="50000"/>
                  </a:schemeClr>
                </a:solidFill>
                <a:latin typeface="+mn-lt"/>
              </a:defRPr>
            </a:lvl1pPr>
          </a:lstStyle>
          <a:p>
            <a:r>
              <a:rPr lang="en-US" dirty="0"/>
              <a:t>Footer</a:t>
            </a:r>
          </a:p>
        </p:txBody>
      </p:sp>
      <p:sp>
        <p:nvSpPr>
          <p:cNvPr id="15" name="Date Placeholder 3"/>
          <p:cNvSpPr>
            <a:spLocks noGrp="1"/>
          </p:cNvSpPr>
          <p:nvPr>
            <p:ph type="dt" sz="half" idx="2"/>
          </p:nvPr>
        </p:nvSpPr>
        <p:spPr>
          <a:xfrm>
            <a:off x="762000" y="4695033"/>
            <a:ext cx="1639570" cy="285750"/>
          </a:xfrm>
          <a:prstGeom prst="rect">
            <a:avLst/>
          </a:prstGeom>
        </p:spPr>
        <p:txBody>
          <a:bodyPr vert="horz" lIns="91440" tIns="45720" rIns="91440" bIns="45720" rtlCol="0" anchor="ctr"/>
          <a:lstStyle>
            <a:lvl1pPr lvl="0" algn="l">
              <a:defRPr lang="en-US" sz="600" i="0" dirty="0">
                <a:solidFill>
                  <a:schemeClr val="bg1">
                    <a:lumMod val="50000"/>
                  </a:schemeClr>
                </a:solidFill>
                <a:latin typeface="+mn-lt"/>
              </a:defRPr>
            </a:lvl1pPr>
          </a:lstStyle>
          <a:p>
            <a:r>
              <a:rPr lang="en-US" dirty="0"/>
              <a:t>Date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ftr="0" dt="0"/>
  <p:txStyles>
    <p:titleStyle>
      <a:lvl1pPr lvl="0" algn="l" rtl="0">
        <a:lnSpc>
          <a:spcPct val="100000"/>
        </a:lnSpc>
        <a:spcBef>
          <a:spcPct val="0"/>
        </a:spcBef>
        <a:buNone/>
        <a:defRPr lang="en-US" sz="3200" b="1" i="0" dirty="0">
          <a:solidFill>
            <a:schemeClr val="tx1"/>
          </a:solidFill>
          <a:latin typeface="+mj-lt"/>
        </a:defRPr>
      </a:lvl1pPr>
    </p:titleStyle>
    <p:bodyStyle>
      <a:lvl1pPr marL="342900" lvl="0" indent="-342900" algn="l" rtl="0">
        <a:spcBef>
          <a:spcPts val="1200"/>
        </a:spcBef>
        <a:buClr>
          <a:schemeClr val="accent1"/>
        </a:buClr>
        <a:buFont typeface="Arial"/>
        <a:buChar char="•"/>
        <a:defRPr lang="en-US" sz="1600" i="0" dirty="0">
          <a:solidFill>
            <a:schemeClr val="tx1"/>
          </a:solidFill>
          <a:latin typeface="+mn-lt"/>
        </a:defRPr>
      </a:lvl1pPr>
      <a:lvl2pPr marL="742950" lvl="1" indent="-285750" algn="l" rtl="0">
        <a:spcBef>
          <a:spcPts val="300"/>
        </a:spcBef>
        <a:buClr>
          <a:schemeClr val="tx1">
            <a:lumMod val="50000"/>
            <a:lumOff val="50000"/>
          </a:schemeClr>
        </a:buClr>
        <a:buFont typeface="Arial"/>
        <a:buChar char="-"/>
        <a:defRPr lang="en-US" sz="1400" i="0" dirty="0">
          <a:solidFill>
            <a:schemeClr val="bg1">
              <a:lumMod val="50000"/>
            </a:schemeClr>
          </a:solidFill>
          <a:latin typeface="+mn-lt"/>
        </a:defRPr>
      </a:lvl2pPr>
      <a:lvl3pPr marL="1143000" lvl="2" indent="-228600" algn="l" rtl="0">
        <a:spcBef>
          <a:spcPts val="300"/>
        </a:spcBef>
        <a:buClr>
          <a:schemeClr val="tx1">
            <a:lumMod val="50000"/>
            <a:lumOff val="50000"/>
          </a:schemeClr>
        </a:buClr>
        <a:buFont typeface="Arial"/>
        <a:buChar char="-"/>
        <a:defRPr lang="en-US" sz="1200" i="0" dirty="0">
          <a:solidFill>
            <a:schemeClr val="bg1">
              <a:lumMod val="50000"/>
            </a:schemeClr>
          </a:solidFill>
          <a:latin typeface="+mn-lt"/>
        </a:defRPr>
      </a:lvl3pPr>
      <a:lvl4pPr marL="1600200" lvl="3" indent="-228600" algn="l" rtl="0">
        <a:spcBef>
          <a:spcPts val="300"/>
        </a:spcBef>
        <a:buClr>
          <a:schemeClr val="tx1">
            <a:lumMod val="50000"/>
            <a:lumOff val="50000"/>
          </a:schemeClr>
        </a:buClr>
        <a:buFont typeface="Arial"/>
        <a:buChar char="-"/>
        <a:defRPr lang="en-US" sz="1000" i="0" dirty="0">
          <a:solidFill>
            <a:schemeClr val="bg1">
              <a:lumMod val="50000"/>
            </a:schemeClr>
          </a:solidFill>
          <a:latin typeface="+mn-lt"/>
        </a:defRPr>
      </a:lvl4pPr>
      <a:lvl5pPr marL="2057400" lvl="4" indent="-228600" algn="l" rtl="0">
        <a:spcBef>
          <a:spcPts val="300"/>
        </a:spcBef>
        <a:buClr>
          <a:schemeClr val="tx1">
            <a:lumMod val="50000"/>
            <a:lumOff val="50000"/>
          </a:schemeClr>
        </a:buClr>
        <a:buFont typeface="Arial"/>
        <a:buChar char="-"/>
        <a:defRPr lang="en-US" sz="900" i="0" dirty="0">
          <a:solidFill>
            <a:schemeClr val="bg1">
              <a:lumMod val="50000"/>
            </a:schemeClr>
          </a:solidFill>
          <a:latin typeface="+mn-lt"/>
        </a:defRPr>
      </a:lvl5pPr>
      <a:lvl6pPr marL="2514600" lvl="5" indent="-228600" algn="l" rtl="0">
        <a:spcBef>
          <a:spcPct val="20000"/>
        </a:spcBef>
        <a:buFont typeface="Arial"/>
        <a:buChar char="-"/>
        <a:defRPr lang="en-US" sz="900" i="0" dirty="0">
          <a:solidFill>
            <a:schemeClr val="bg1">
              <a:lumMod val="50000"/>
            </a:schemeClr>
          </a:solidFill>
          <a:latin typeface="+mn-lt"/>
        </a:defRPr>
      </a:lvl6pPr>
      <a:lvl7pPr marL="2971800" lvl="6" indent="-228600" algn="l" rtl="0">
        <a:spcBef>
          <a:spcPct val="20000"/>
        </a:spcBef>
        <a:buFont typeface="Arial"/>
        <a:buChar char="-"/>
        <a:defRPr lang="en-US" sz="900" i="0" dirty="0">
          <a:solidFill>
            <a:schemeClr val="bg1">
              <a:lumMod val="50000"/>
            </a:schemeClr>
          </a:solidFill>
          <a:latin typeface="+mn-lt"/>
        </a:defRPr>
      </a:lvl7pPr>
      <a:lvl8pPr marL="3429000" lvl="7" indent="-228600" algn="l" rtl="0">
        <a:spcBef>
          <a:spcPct val="20000"/>
        </a:spcBef>
        <a:buFont typeface="Arial"/>
        <a:buChar char="-"/>
        <a:defRPr lang="en-US" sz="900" i="0" dirty="0">
          <a:solidFill>
            <a:schemeClr val="bg1">
              <a:lumMod val="50000"/>
            </a:schemeClr>
          </a:solidFill>
          <a:latin typeface="+mn-lt"/>
        </a:defRPr>
      </a:lvl8pPr>
      <a:lvl9pPr marL="3886200" lvl="8" indent="-228600" algn="l" rtl="0">
        <a:spcBef>
          <a:spcPct val="20000"/>
        </a:spcBef>
        <a:buFont typeface="Arial"/>
        <a:buChar char="-"/>
        <a:defRPr lang="en-US" sz="900" i="0" dirty="0">
          <a:solidFill>
            <a:schemeClr val="bg1">
              <a:lumMod val="50000"/>
            </a:schemeClr>
          </a:solidFill>
          <a:latin typeface="+mn-lt"/>
        </a:defRPr>
      </a:lvl9pPr>
    </p:bodyStyle>
    <p:otherStyle>
      <a:lvl1pPr marL="0" lvl="0" algn="l" rtl="0">
        <a:defRPr lang="en-US" sz="1800" dirty="0">
          <a:solidFill>
            <a:schemeClr val="tx1"/>
          </a:solidFill>
          <a:latin typeface="+mn-lt"/>
        </a:defRPr>
      </a:lvl1pPr>
      <a:lvl2pPr marL="457200" lvl="1" algn="l" rtl="0">
        <a:defRPr lang="en-US" sz="1800" dirty="0">
          <a:solidFill>
            <a:schemeClr val="tx1"/>
          </a:solidFill>
          <a:latin typeface="+mn-lt"/>
        </a:defRPr>
      </a:lvl2pPr>
      <a:lvl3pPr marL="914400" lvl="2" algn="l" rtl="0">
        <a:defRPr lang="en-US" sz="1800" dirty="0">
          <a:solidFill>
            <a:schemeClr val="tx1"/>
          </a:solidFill>
          <a:latin typeface="+mn-lt"/>
        </a:defRPr>
      </a:lvl3pPr>
      <a:lvl4pPr marL="1371600" lvl="3" algn="l" rtl="0">
        <a:defRPr lang="en-US" sz="1800" dirty="0">
          <a:solidFill>
            <a:schemeClr val="tx1"/>
          </a:solidFill>
          <a:latin typeface="+mn-lt"/>
        </a:defRPr>
      </a:lvl4pPr>
      <a:lvl5pPr marL="1828800" lvl="4" algn="l" rtl="0">
        <a:defRPr lang="en-US" sz="1800" dirty="0">
          <a:solidFill>
            <a:schemeClr val="tx1"/>
          </a:solidFill>
          <a:latin typeface="+mn-lt"/>
        </a:defRPr>
      </a:lvl5pPr>
      <a:lvl6pPr marL="2286000" lvl="5" algn="l" rtl="0">
        <a:defRPr lang="en-US" sz="1800" dirty="0">
          <a:solidFill>
            <a:schemeClr val="tx1"/>
          </a:solidFill>
          <a:latin typeface="+mn-lt"/>
        </a:defRPr>
      </a:lvl6pPr>
      <a:lvl7pPr marL="2743200" lvl="6" algn="l" rtl="0">
        <a:defRPr lang="en-US" sz="1800" dirty="0">
          <a:solidFill>
            <a:schemeClr val="tx1"/>
          </a:solidFill>
          <a:latin typeface="+mn-lt"/>
        </a:defRPr>
      </a:lvl7pPr>
      <a:lvl8pPr marL="3200400" lvl="7" algn="l" rtl="0">
        <a:defRPr lang="en-US" sz="1800" dirty="0">
          <a:solidFill>
            <a:schemeClr val="tx1"/>
          </a:solidFill>
          <a:latin typeface="+mn-lt"/>
        </a:defRPr>
      </a:lvl8pPr>
      <a:lvl9pPr marL="3657600" lvl="8" algn="l" rtl="0">
        <a:defRPr lang="en-US" sz="1800" dirty="0">
          <a:solidFill>
            <a:schemeClr val="tx1"/>
          </a:solidFill>
          <a:latin typeface="+mn-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http://www.clker.com/cliparts/2/k/n/l/C/Q/transparent-green-checkmark-md.p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9.png"/><Relationship Id="rId7"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9.png"/><Relationship Id="rId5" Type="http://schemas.openxmlformats.org/officeDocument/2006/relationships/image" Target="../media/image97.png"/><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9.png"/><Relationship Id="rId5" Type="http://schemas.openxmlformats.org/officeDocument/2006/relationships/image" Target="../media/image120.png"/><Relationship Id="rId4" Type="http://schemas.openxmlformats.org/officeDocument/2006/relationships/image" Target="../media/image119.png"/></Relationships>
</file>

<file path=ppt/slides/_rels/slide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12.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image" Target="../media/image120.png"/><Relationship Id="rId5" Type="http://schemas.openxmlformats.org/officeDocument/2006/relationships/image" Target="../media/image126.png"/><Relationship Id="rId4" Type="http://schemas.openxmlformats.org/officeDocument/2006/relationships/image" Target="../media/image125.png"/></Relationships>
</file>

<file path=ppt/slides/_rels/slide5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image" Target="../media/image106.png"/><Relationship Id="rId5" Type="http://schemas.openxmlformats.org/officeDocument/2006/relationships/image" Target="../media/image131.png"/><Relationship Id="rId4" Type="http://schemas.openxmlformats.org/officeDocument/2006/relationships/image" Target="../media/image130.png"/></Relationships>
</file>

<file path=ppt/slides/_rels/slide55.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50.xml"/><Relationship Id="rId6" Type="http://schemas.openxmlformats.org/officeDocument/2006/relationships/image" Target="../media/image133.png"/><Relationship Id="rId5" Type="http://schemas.openxmlformats.org/officeDocument/2006/relationships/image" Target="../media/image73.pn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7.xml"/><Relationship Id="rId1" Type="http://schemas.openxmlformats.org/officeDocument/2006/relationships/tags" Target="../tags/tag51.xml"/><Relationship Id="rId5" Type="http://schemas.openxmlformats.org/officeDocument/2006/relationships/image" Target="../media/image9.png"/><Relationship Id="rId4" Type="http://schemas.openxmlformats.org/officeDocument/2006/relationships/image" Target="../media/image135.png"/></Relationships>
</file>

<file path=ppt/slides/_rels/slide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7.xml"/><Relationship Id="rId1" Type="http://schemas.openxmlformats.org/officeDocument/2006/relationships/tags" Target="../tags/tag53.xml"/><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9.png"/><Relationship Id="rId5" Type="http://schemas.openxmlformats.org/officeDocument/2006/relationships/image" Target="../media/image140.png"/><Relationship Id="rId4" Type="http://schemas.openxmlformats.org/officeDocument/2006/relationships/image" Target="../media/image13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7.xml"/><Relationship Id="rId1" Type="http://schemas.openxmlformats.org/officeDocument/2006/relationships/tags" Target="../tags/tag55.xml"/><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Layout" Target="../slideLayouts/slideLayout7.xml"/><Relationship Id="rId1" Type="http://schemas.openxmlformats.org/officeDocument/2006/relationships/tags" Target="../tags/tag56.xml"/><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6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64.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6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7.xml"/><Relationship Id="rId1" Type="http://schemas.openxmlformats.org/officeDocument/2006/relationships/tags" Target="../tags/tag60.xml"/><Relationship Id="rId6" Type="http://schemas.openxmlformats.org/officeDocument/2006/relationships/image" Target="../media/image9.png"/><Relationship Id="rId5" Type="http://schemas.openxmlformats.org/officeDocument/2006/relationships/image" Target="../media/image158.png"/><Relationship Id="rId4" Type="http://schemas.openxmlformats.org/officeDocument/2006/relationships/image" Target="../media/image157.png"/></Relationships>
</file>

<file path=ppt/slides/_rels/slide6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7.xml"/><Relationship Id="rId1" Type="http://schemas.openxmlformats.org/officeDocument/2006/relationships/tags" Target="../tags/tag61.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41" y="-51292"/>
            <a:ext cx="9183491" cy="5194792"/>
          </a:xfrm>
          <a:prstGeom prst="rect">
            <a:avLst/>
          </a:prstGeom>
        </p:spPr>
      </p:pic>
      <p:sp>
        <p:nvSpPr>
          <p:cNvPr id="3" name="TextBox 2"/>
          <p:cNvSpPr txBox="1">
            <a:spLocks noGrp="1"/>
          </p:cNvSpPr>
          <p:nvPr/>
        </p:nvSpPr>
        <p:spPr>
          <a:xfrm>
            <a:off x="4713808" y="2909754"/>
            <a:ext cx="3744392" cy="669321"/>
          </a:xfrm>
          <a:prstGeom prst="rect">
            <a:avLst/>
          </a:prstGeom>
        </p:spPr>
        <p:txBody>
          <a:bodyPr vert="horz" rtlCol="0" anchor="t"/>
          <a:lstStyle/>
          <a:p>
            <a:r>
              <a:rPr lang="fr-FR" sz="2600" dirty="0" smtClean="0">
                <a:solidFill>
                  <a:schemeClr val="accent2"/>
                </a:solidFill>
                <a:latin typeface="Roboto"/>
              </a:rPr>
              <a:t>Rendre l’ITSM </a:t>
            </a:r>
            <a:r>
              <a:rPr lang="fr-FR" sz="2600" dirty="0">
                <a:solidFill>
                  <a:schemeClr val="accent2"/>
                </a:solidFill>
                <a:latin typeface="Roboto"/>
              </a:rPr>
              <a:t>sain</a:t>
            </a:r>
            <a:endParaRPr lang="en-US" sz="2600" dirty="0">
              <a:solidFill>
                <a:schemeClr val="accent2"/>
              </a:solidFill>
              <a:latin typeface="Roboto"/>
            </a:endParaRPr>
          </a:p>
        </p:txBody>
      </p:sp>
      <p:pic>
        <p:nvPicPr>
          <p:cNvPr id="4" name="Picture 3"/>
          <p:cNvPicPr>
            <a:picLocks noChangeAspect="1"/>
          </p:cNvPicPr>
          <p:nvPr/>
        </p:nvPicPr>
        <p:blipFill>
          <a:blip r:embed="rId3"/>
          <a:stretch>
            <a:fillRect/>
          </a:stretch>
        </p:blipFill>
        <p:spPr>
          <a:xfrm>
            <a:off x="4802857" y="2017261"/>
            <a:ext cx="3336626" cy="778192"/>
          </a:xfrm>
          <a:prstGeom prst="rect">
            <a:avLst/>
          </a:prstGeom>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4E8F"/>
        </a:solidFill>
        <a:effectLst/>
      </p:bgPr>
    </p:bg>
    <p:spTree>
      <p:nvGrpSpPr>
        <p:cNvPr id="1" name=""/>
        <p:cNvGrpSpPr/>
        <p:nvPr/>
      </p:nvGrpSpPr>
      <p:grpSpPr>
        <a:xfrm>
          <a:off x="0" y="0"/>
          <a:ext cx="0" cy="0"/>
          <a:chOff x="0" y="0"/>
          <a:chExt cx="0" cy="0"/>
        </a:xfrm>
      </p:grpSpPr>
      <p:sp>
        <p:nvSpPr>
          <p:cNvPr id="2" name="TextBox 1"/>
          <p:cNvSpPr txBox="1">
            <a:spLocks noGrp="1"/>
          </p:cNvSpPr>
          <p:nvPr/>
        </p:nvSpPr>
        <p:spPr>
          <a:xfrm>
            <a:off x="3024598" y="2321947"/>
            <a:ext cx="5357402" cy="961739"/>
          </a:xfrm>
          <a:prstGeom prst="rect">
            <a:avLst/>
          </a:prstGeom>
        </p:spPr>
        <p:txBody>
          <a:bodyPr vert="horz" rtlCol="0" anchor="t"/>
          <a:lstStyle/>
          <a:p>
            <a:pPr algn="ctr"/>
            <a:r>
              <a:rPr lang="en-US" sz="3200" i="0" dirty="0">
                <a:solidFill>
                  <a:schemeClr val="bg1"/>
                </a:solidFill>
                <a:latin typeface="Roboto-thin"/>
              </a:rPr>
              <a:t>ServiceDesk Plus?</a:t>
            </a:r>
          </a:p>
          <a:p>
            <a:pPr algn="ctr"/>
            <a:endParaRPr lang="en-US" sz="3200" i="0" dirty="0">
              <a:solidFill>
                <a:srgbClr val="FFD052"/>
              </a:solidFill>
              <a:latin typeface="Roboto-medium"/>
            </a:endParaRPr>
          </a:p>
        </p:txBody>
      </p:sp>
      <p:sp>
        <p:nvSpPr>
          <p:cNvPr id="3" name="TextBox 2"/>
          <p:cNvSpPr txBox="1"/>
          <p:nvPr/>
        </p:nvSpPr>
        <p:spPr>
          <a:xfrm>
            <a:off x="3914775" y="1737760"/>
            <a:ext cx="4230852" cy="711733"/>
          </a:xfrm>
          <a:prstGeom prst="rect">
            <a:avLst/>
          </a:prstGeom>
        </p:spPr>
        <p:txBody>
          <a:bodyPr vert="horz" lIns="95250" tIns="47625" rIns="95250" bIns="47625" rtlCol="0" anchor="t">
            <a:spAutoFit/>
          </a:bodyPr>
          <a:lstStyle/>
          <a:p>
            <a:pPr>
              <a:defRPr lang="en-US" sz="1400" dirty="0"/>
            </a:pPr>
            <a:r>
              <a:rPr lang="en-US" sz="4000" dirty="0" err="1" smtClean="0">
                <a:solidFill>
                  <a:srgbClr val="FFD052"/>
                </a:solidFill>
                <a:latin typeface="Roboto-medium"/>
              </a:rPr>
              <a:t>Pourquoi</a:t>
            </a:r>
            <a:endParaRPr lang="en-US" sz="4000" i="0" dirty="0">
              <a:solidFill>
                <a:srgbClr val="FFD052"/>
              </a:solidFill>
              <a:latin typeface="Roboto-medium"/>
            </a:endParaRPr>
          </a:p>
        </p:txBody>
      </p:sp>
      <p:pic>
        <p:nvPicPr>
          <p:cNvPr id="4" name="Picture 3"/>
          <p:cNvPicPr>
            <a:picLocks noChangeAspect="1"/>
          </p:cNvPicPr>
          <p:nvPr/>
        </p:nvPicPr>
        <p:blipFill>
          <a:blip r:embed="rId3"/>
          <a:stretch>
            <a:fillRect/>
          </a:stretch>
        </p:blipFill>
        <p:spPr>
          <a:xfrm>
            <a:off x="1870738" y="1552670"/>
            <a:ext cx="1663141" cy="1526238"/>
          </a:xfrm>
          <a:prstGeom prst="rect">
            <a:avLst/>
          </a:prstGeom>
        </p:spPr>
      </p:pic>
      <p:pic>
        <p:nvPicPr>
          <p:cNvPr id="5" name="Picture 4"/>
          <p:cNvPicPr>
            <a:picLocks noChangeAspect="1"/>
          </p:cNvPicPr>
          <p:nvPr/>
        </p:nvPicPr>
        <p:blipFill>
          <a:blip r:embed="rId4"/>
          <a:stretch>
            <a:fillRect/>
          </a:stretch>
        </p:blipFill>
        <p:spPr>
          <a:xfrm>
            <a:off x="7850838" y="4644685"/>
            <a:ext cx="1070249"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Shape 1"/>
          <p:cNvSpPr/>
          <p:nvPr/>
        </p:nvSpPr>
        <p:spPr>
          <a:xfrm>
            <a:off x="6705704" y="2700432"/>
            <a:ext cx="495176" cy="471392"/>
          </a:xfrm>
          <a:prstGeom prst="corner">
            <a:avLst>
              <a:gd name="adj1" fmla="val 47979"/>
              <a:gd name="adj2" fmla="val 50000"/>
            </a:avLst>
          </a:prstGeom>
          <a:solidFill>
            <a:schemeClr val="accent4">
              <a:lumMod val="75000"/>
            </a:schemeClr>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Hexagon 2"/>
          <p:cNvSpPr/>
          <p:nvPr/>
        </p:nvSpPr>
        <p:spPr>
          <a:xfrm>
            <a:off x="4010129" y="2824258"/>
            <a:ext cx="595207" cy="442817"/>
          </a:xfrm>
          <a:prstGeom prst="hexagon">
            <a:avLst/>
          </a:prstGeom>
          <a:solidFill>
            <a:srgbClr val="BF85CB"/>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Round Diagonal Corner Rectangle 3"/>
          <p:cNvSpPr/>
          <p:nvPr/>
        </p:nvSpPr>
        <p:spPr>
          <a:xfrm>
            <a:off x="1471717" y="2681382"/>
            <a:ext cx="561889" cy="514254"/>
          </a:xfrm>
          <a:prstGeom prst="round2DiagRect">
            <a:avLst>
              <a:gd name="adj1" fmla="val 16000"/>
              <a:gd name="adj2" fmla="val 0"/>
            </a:avLst>
          </a:prstGeom>
          <a:solidFill>
            <a:srgbClr val="ECAF3D"/>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Diamond 4"/>
          <p:cNvSpPr/>
          <p:nvPr/>
        </p:nvSpPr>
        <p:spPr>
          <a:xfrm>
            <a:off x="6562829" y="723995"/>
            <a:ext cx="514235" cy="519026"/>
          </a:xfrm>
          <a:prstGeom prst="diamond">
            <a:avLst/>
          </a:prstGeom>
          <a:solidFill>
            <a:srgbClr val="4EAC5B"/>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Trapezoid 5"/>
          <p:cNvSpPr/>
          <p:nvPr/>
        </p:nvSpPr>
        <p:spPr>
          <a:xfrm>
            <a:off x="4257779" y="719232"/>
            <a:ext cx="557212" cy="438064"/>
          </a:xfrm>
          <a:prstGeom prst="trapezoid">
            <a:avLst/>
          </a:prstGeom>
          <a:solidFill>
            <a:srgbClr val="4CAEE9"/>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Snip Single Corner Rectangle 6"/>
          <p:cNvSpPr/>
          <p:nvPr/>
        </p:nvSpPr>
        <p:spPr>
          <a:xfrm>
            <a:off x="1586017" y="804957"/>
            <a:ext cx="428539" cy="514350"/>
          </a:xfrm>
          <a:prstGeom prst="snip1Rect">
            <a:avLst/>
          </a:prstGeom>
          <a:solidFill>
            <a:srgbClr val="CB2E24"/>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8" name="TextBox 7"/>
          <p:cNvSpPr txBox="1"/>
          <p:nvPr/>
        </p:nvSpPr>
        <p:spPr>
          <a:xfrm>
            <a:off x="829632" y="1379315"/>
            <a:ext cx="2138361" cy="1019510"/>
          </a:xfrm>
          <a:prstGeom prst="rect">
            <a:avLst/>
          </a:prstGeom>
        </p:spPr>
        <p:txBody>
          <a:bodyPr vert="horz" wrap="square" lIns="95250" tIns="47625" rIns="95250" bIns="47625" rtlCol="0" anchor="t">
            <a:spAutoFit/>
          </a:bodyPr>
          <a:lstStyle/>
          <a:p>
            <a:pPr indent="0" algn="ctr">
              <a:lnSpc>
                <a:spcPct val="100000"/>
              </a:lnSpc>
              <a:buNone/>
              <a:defRPr lang="en-US" sz="1400" dirty="0"/>
            </a:pPr>
            <a:r>
              <a:rPr lang="fr-FR" sz="1200" dirty="0" smtClean="0">
                <a:latin typeface="Roboto-medium"/>
              </a:rPr>
              <a:t>Les </a:t>
            </a:r>
            <a:r>
              <a:rPr lang="fr-FR" sz="1200" dirty="0">
                <a:latin typeface="Roboto-medium"/>
              </a:rPr>
              <a:t>meilleures pratiques </a:t>
            </a:r>
            <a:r>
              <a:rPr lang="fr-FR" sz="1200" dirty="0" smtClean="0">
                <a:latin typeface="Roboto-medium"/>
              </a:rPr>
              <a:t>des </a:t>
            </a:r>
            <a:r>
              <a:rPr lang="fr-FR" sz="1200" dirty="0">
                <a:latin typeface="Roboto-medium"/>
              </a:rPr>
              <a:t>processus </a:t>
            </a:r>
            <a:r>
              <a:rPr lang="fr-FR" sz="1200" dirty="0" smtClean="0">
                <a:latin typeface="Roboto-medium"/>
              </a:rPr>
              <a:t>de workflows et des </a:t>
            </a:r>
            <a:r>
              <a:rPr lang="fr-FR" sz="1200" dirty="0">
                <a:latin typeface="Roboto-medium"/>
              </a:rPr>
              <a:t>fonctionnalités</a:t>
            </a:r>
            <a:r>
              <a:rPr lang="fr-FR" sz="1200" dirty="0" smtClean="0">
                <a:latin typeface="Roboto-medium"/>
              </a:rPr>
              <a:t> disponibles et </a:t>
            </a:r>
            <a:r>
              <a:rPr lang="fr-FR" sz="1200" dirty="0">
                <a:latin typeface="Roboto-medium"/>
              </a:rPr>
              <a:t>prêts à </a:t>
            </a:r>
            <a:r>
              <a:rPr lang="fr-FR" sz="1200" dirty="0" smtClean="0">
                <a:latin typeface="Roboto-medium"/>
              </a:rPr>
              <a:t>l'emploi </a:t>
            </a:r>
            <a:endParaRPr lang="en-US" sz="1200" dirty="0" err="1">
              <a:latin typeface="Roboto-medium"/>
            </a:endParaRPr>
          </a:p>
        </p:txBody>
      </p:sp>
      <p:sp>
        <p:nvSpPr>
          <p:cNvPr id="9" name="TextBox 8"/>
          <p:cNvSpPr txBox="1"/>
          <p:nvPr/>
        </p:nvSpPr>
        <p:spPr>
          <a:xfrm>
            <a:off x="3589544" y="1471612"/>
            <a:ext cx="1868386" cy="834844"/>
          </a:xfrm>
          <a:prstGeom prst="rect">
            <a:avLst/>
          </a:prstGeom>
        </p:spPr>
        <p:txBody>
          <a:bodyPr vert="horz" lIns="95250" tIns="47625" rIns="95250" bIns="47625" rtlCol="0" anchor="t">
            <a:spAutoFit/>
          </a:bodyPr>
          <a:lstStyle/>
          <a:p>
            <a:pPr indent="0" algn="ctr">
              <a:lnSpc>
                <a:spcPct val="100000"/>
              </a:lnSpc>
              <a:buNone/>
              <a:defRPr lang="en-US" sz="1400" dirty="0"/>
            </a:pPr>
            <a:r>
              <a:rPr lang="fr-FR" sz="1200" dirty="0" smtClean="0">
                <a:latin typeface="Roboto-medium"/>
              </a:rPr>
              <a:t>Hautement </a:t>
            </a:r>
            <a:r>
              <a:rPr lang="fr-FR" sz="1200" dirty="0">
                <a:latin typeface="Roboto-medium"/>
              </a:rPr>
              <a:t>personnalisable et évolutif pour différentes maturités de processus</a:t>
            </a:r>
            <a:endParaRPr lang="en-US" sz="1200" dirty="0">
              <a:latin typeface="Roboto-medium"/>
            </a:endParaRPr>
          </a:p>
        </p:txBody>
      </p:sp>
      <p:sp>
        <p:nvSpPr>
          <p:cNvPr id="10" name="TextBox 9"/>
          <p:cNvSpPr txBox="1"/>
          <p:nvPr/>
        </p:nvSpPr>
        <p:spPr>
          <a:xfrm>
            <a:off x="6143729" y="1471612"/>
            <a:ext cx="2066925" cy="834844"/>
          </a:xfrm>
          <a:prstGeom prst="rect">
            <a:avLst/>
          </a:prstGeom>
        </p:spPr>
        <p:txBody>
          <a:bodyPr vert="horz" lIns="95250" tIns="47625" rIns="95250" bIns="47625" rtlCol="0" anchor="t">
            <a:spAutoFit/>
          </a:bodyPr>
          <a:lstStyle/>
          <a:p>
            <a:pPr indent="0" algn="ctr">
              <a:lnSpc>
                <a:spcPct val="100000"/>
              </a:lnSpc>
              <a:buNone/>
              <a:defRPr lang="en-US" sz="1400" dirty="0"/>
            </a:pPr>
            <a:r>
              <a:rPr lang="fr-FR" sz="1200" dirty="0" smtClean="0">
                <a:latin typeface="Roboto-medium"/>
              </a:rPr>
              <a:t>Intégrations </a:t>
            </a:r>
            <a:r>
              <a:rPr lang="fr-FR" sz="1200" dirty="0">
                <a:latin typeface="Roboto-medium"/>
              </a:rPr>
              <a:t>contextuelles étroites avec d'autres applications de gestion informatique et d'entreprise</a:t>
            </a:r>
            <a:endParaRPr lang="en-US" sz="1200" dirty="0">
              <a:latin typeface="Roboto-medium"/>
            </a:endParaRPr>
          </a:p>
        </p:txBody>
      </p:sp>
      <p:sp>
        <p:nvSpPr>
          <p:cNvPr id="11" name="TextBox 10"/>
          <p:cNvSpPr txBox="1"/>
          <p:nvPr/>
        </p:nvSpPr>
        <p:spPr>
          <a:xfrm>
            <a:off x="900217" y="3448040"/>
            <a:ext cx="1800225" cy="834844"/>
          </a:xfrm>
          <a:prstGeom prst="rect">
            <a:avLst/>
          </a:prstGeom>
        </p:spPr>
        <p:txBody>
          <a:bodyPr vert="horz" lIns="95250" tIns="47625" rIns="95250" bIns="47625" rtlCol="0" anchor="t">
            <a:spAutoFit/>
          </a:bodyPr>
          <a:lstStyle/>
          <a:p>
            <a:pPr indent="0" algn="ctr">
              <a:lnSpc>
                <a:spcPct val="100000"/>
              </a:lnSpc>
              <a:buNone/>
              <a:defRPr lang="en-US" sz="1400" dirty="0"/>
            </a:pPr>
            <a:r>
              <a:rPr lang="fr-FR" sz="1200" dirty="0" smtClean="0">
                <a:latin typeface="Roboto-medium"/>
              </a:rPr>
              <a:t>Une </a:t>
            </a:r>
            <a:r>
              <a:rPr lang="fr-FR" sz="1200" dirty="0">
                <a:latin typeface="Roboto-medium"/>
              </a:rPr>
              <a:t>interface flexible et facile à utiliser, entraînant une faible courbe d'apprentissage</a:t>
            </a:r>
            <a:endParaRPr lang="en-US" sz="1200" dirty="0">
              <a:latin typeface="Roboto-medium"/>
            </a:endParaRPr>
          </a:p>
        </p:txBody>
      </p:sp>
      <p:sp>
        <p:nvSpPr>
          <p:cNvPr id="12" name="TextBox 11"/>
          <p:cNvSpPr txBox="1"/>
          <p:nvPr/>
        </p:nvSpPr>
        <p:spPr>
          <a:xfrm>
            <a:off x="3338617" y="3438515"/>
            <a:ext cx="2066925" cy="834844"/>
          </a:xfrm>
          <a:prstGeom prst="rect">
            <a:avLst/>
          </a:prstGeom>
        </p:spPr>
        <p:txBody>
          <a:bodyPr vert="horz" lIns="95250" tIns="47625" rIns="95250" bIns="47625" rtlCol="0" anchor="t">
            <a:spAutoFit/>
          </a:bodyPr>
          <a:lstStyle/>
          <a:p>
            <a:pPr indent="0" algn="ctr">
              <a:lnSpc>
                <a:spcPct val="100000"/>
              </a:lnSpc>
              <a:buNone/>
              <a:defRPr lang="en-US" sz="1400" dirty="0"/>
            </a:pPr>
            <a:r>
              <a:rPr lang="fr-FR" sz="1200" dirty="0" smtClean="0">
                <a:latin typeface="Roboto-medium"/>
              </a:rPr>
              <a:t>La </a:t>
            </a:r>
            <a:r>
              <a:rPr lang="fr-FR" sz="1200" dirty="0">
                <a:latin typeface="Roboto-medium"/>
              </a:rPr>
              <a:t>dernière technologie, y compris les assistants virtuels et les capacités d'intelligence artificielle</a:t>
            </a:r>
            <a:endParaRPr lang="en-US" sz="1200" dirty="0">
              <a:latin typeface="Roboto-medium"/>
            </a:endParaRPr>
          </a:p>
        </p:txBody>
      </p:sp>
      <p:sp>
        <p:nvSpPr>
          <p:cNvPr id="13" name="TextBox 12"/>
          <p:cNvSpPr txBox="1"/>
          <p:nvPr/>
        </p:nvSpPr>
        <p:spPr>
          <a:xfrm>
            <a:off x="6118412" y="3438515"/>
            <a:ext cx="2273217" cy="650178"/>
          </a:xfrm>
          <a:prstGeom prst="rect">
            <a:avLst/>
          </a:prstGeom>
        </p:spPr>
        <p:txBody>
          <a:bodyPr vert="horz" lIns="95250" tIns="47625" rIns="95250" bIns="47625" rtlCol="0" anchor="t">
            <a:spAutoFit/>
          </a:bodyPr>
          <a:lstStyle/>
          <a:p>
            <a:pPr indent="0" algn="ctr">
              <a:lnSpc>
                <a:spcPct val="100000"/>
              </a:lnSpc>
              <a:buNone/>
              <a:defRPr lang="en-US" sz="1400" dirty="0"/>
            </a:pPr>
            <a:r>
              <a:rPr lang="fr-FR" sz="1200" dirty="0" smtClean="0">
                <a:latin typeface="Roboto-medium"/>
              </a:rPr>
              <a:t>Choix </a:t>
            </a:r>
            <a:r>
              <a:rPr lang="fr-FR" sz="1200" dirty="0">
                <a:latin typeface="Roboto-medium"/>
              </a:rPr>
              <a:t>flexible entre les versions </a:t>
            </a:r>
            <a:r>
              <a:rPr lang="fr-FR" sz="1200" dirty="0" smtClean="0">
                <a:latin typeface="Roboto-medium"/>
              </a:rPr>
              <a:t>sur-site </a:t>
            </a:r>
            <a:r>
              <a:rPr lang="fr-FR" sz="1200" dirty="0">
                <a:latin typeface="Roboto-medium"/>
              </a:rPr>
              <a:t>et cloud, avec commutation facile</a:t>
            </a:r>
            <a:endParaRPr lang="en-US" sz="1200" dirty="0">
              <a:latin typeface="Roboto-medium"/>
            </a:endParaRPr>
          </a:p>
        </p:txBody>
      </p:sp>
      <p:pic>
        <p:nvPicPr>
          <p:cNvPr id="14" name="Picture 13"/>
          <p:cNvPicPr>
            <a:picLocks noChangeAspect="1"/>
          </p:cNvPicPr>
          <p:nvPr/>
        </p:nvPicPr>
        <p:blipFill>
          <a:blip r:embed="rId3"/>
          <a:stretch>
            <a:fillRect/>
          </a:stretch>
        </p:blipFill>
        <p:spPr>
          <a:xfrm>
            <a:off x="1728797" y="847734"/>
            <a:ext cx="535714" cy="433482"/>
          </a:xfrm>
          <a:prstGeom prst="rect">
            <a:avLst/>
          </a:prstGeom>
        </p:spPr>
      </p:pic>
      <p:pic>
        <p:nvPicPr>
          <p:cNvPr id="15" name="Picture 14"/>
          <p:cNvPicPr>
            <a:picLocks noChangeAspect="1"/>
          </p:cNvPicPr>
          <p:nvPr/>
        </p:nvPicPr>
        <p:blipFill>
          <a:blip r:embed="rId4"/>
          <a:stretch>
            <a:fillRect/>
          </a:stretch>
        </p:blipFill>
        <p:spPr>
          <a:xfrm>
            <a:off x="4176712" y="766762"/>
            <a:ext cx="466820" cy="466820"/>
          </a:xfrm>
          <a:prstGeom prst="rect">
            <a:avLst/>
          </a:prstGeom>
        </p:spPr>
      </p:pic>
      <p:pic>
        <p:nvPicPr>
          <p:cNvPr id="16" name="Picture 15"/>
          <p:cNvPicPr>
            <a:picLocks noChangeAspect="1"/>
          </p:cNvPicPr>
          <p:nvPr/>
        </p:nvPicPr>
        <p:blipFill>
          <a:blip r:embed="rId5"/>
          <a:stretch>
            <a:fillRect/>
          </a:stretch>
        </p:blipFill>
        <p:spPr>
          <a:xfrm>
            <a:off x="6638992" y="809720"/>
            <a:ext cx="504748" cy="504748"/>
          </a:xfrm>
          <a:prstGeom prst="rect">
            <a:avLst/>
          </a:prstGeom>
        </p:spPr>
      </p:pic>
      <p:pic>
        <p:nvPicPr>
          <p:cNvPr id="17" name="Picture 16"/>
          <p:cNvPicPr>
            <a:picLocks noChangeAspect="1"/>
          </p:cNvPicPr>
          <p:nvPr/>
        </p:nvPicPr>
        <p:blipFill>
          <a:blip r:embed="rId6"/>
          <a:stretch>
            <a:fillRect/>
          </a:stretch>
        </p:blipFill>
        <p:spPr>
          <a:xfrm>
            <a:off x="1671647" y="2838440"/>
            <a:ext cx="462057" cy="462057"/>
          </a:xfrm>
          <a:prstGeom prst="rect">
            <a:avLst/>
          </a:prstGeom>
        </p:spPr>
      </p:pic>
      <p:pic>
        <p:nvPicPr>
          <p:cNvPr id="18" name="Picture 17"/>
          <p:cNvPicPr>
            <a:picLocks noChangeAspect="1"/>
          </p:cNvPicPr>
          <p:nvPr/>
        </p:nvPicPr>
        <p:blipFill>
          <a:blip r:embed="rId7"/>
          <a:stretch>
            <a:fillRect/>
          </a:stretch>
        </p:blipFill>
        <p:spPr>
          <a:xfrm>
            <a:off x="4185980" y="2862358"/>
            <a:ext cx="538524" cy="454752"/>
          </a:xfrm>
          <a:prstGeom prst="rect">
            <a:avLst/>
          </a:prstGeom>
        </p:spPr>
      </p:pic>
      <p:pic>
        <p:nvPicPr>
          <p:cNvPr id="19" name="Picture 18"/>
          <p:cNvPicPr>
            <a:picLocks noChangeAspect="1"/>
          </p:cNvPicPr>
          <p:nvPr/>
        </p:nvPicPr>
        <p:blipFill>
          <a:blip r:embed="rId8"/>
          <a:stretch>
            <a:fillRect/>
          </a:stretch>
        </p:blipFill>
        <p:spPr>
          <a:xfrm>
            <a:off x="6838806" y="2767107"/>
            <a:ext cx="474468" cy="476250"/>
          </a:xfrm>
          <a:prstGeom prst="rect">
            <a:avLst/>
          </a:prstGeom>
        </p:spPr>
      </p:pic>
      <p:cxnSp>
        <p:nvCxnSpPr>
          <p:cNvPr id="20" name="Straight Connector 19"/>
          <p:cNvCxnSpPr/>
          <p:nvPr/>
        </p:nvCxnSpPr>
        <p:spPr>
          <a:xfrm rot="10800000" flipV="1">
            <a:off x="3086204" y="657320"/>
            <a:ext cx="0" cy="3838575"/>
          </a:xfrm>
          <a:prstGeom prst="line">
            <a:avLst/>
          </a:prstGeom>
          <a:ln w="9525" cap="flat">
            <a:solidFill>
              <a:schemeClr val="bg1">
                <a:lumMod val="75000"/>
              </a:schemeClr>
            </a:solidFill>
            <a:prstDash val="sysDash"/>
            <a:round/>
          </a:ln>
        </p:spPr>
        <p:style>
          <a:lnRef idx="1">
            <a:schemeClr val="accent1"/>
          </a:lnRef>
          <a:fillRef idx="1">
            <a:schemeClr val="accent1"/>
          </a:fillRef>
          <a:effectRef idx="0">
            <a:schemeClr val="accent1"/>
          </a:effectRef>
          <a:fontRef idx="minor">
            <a:srgbClr val="FFFFFF"/>
          </a:fontRef>
        </p:style>
      </p:cxnSp>
      <p:cxnSp>
        <p:nvCxnSpPr>
          <p:cNvPr id="21" name="Straight Connector 20"/>
          <p:cNvCxnSpPr/>
          <p:nvPr/>
        </p:nvCxnSpPr>
        <p:spPr>
          <a:xfrm rot="10800000" flipV="1">
            <a:off x="5848438" y="657320"/>
            <a:ext cx="0" cy="3838575"/>
          </a:xfrm>
          <a:prstGeom prst="line">
            <a:avLst/>
          </a:prstGeom>
          <a:ln w="9525" cap="flat">
            <a:solidFill>
              <a:schemeClr val="bg1">
                <a:lumMod val="75000"/>
              </a:schemeClr>
            </a:solidFill>
            <a:prstDash val="sysDash"/>
            <a:round/>
          </a:ln>
        </p:spPr>
        <p:style>
          <a:lnRef idx="1">
            <a:schemeClr val="accent1"/>
          </a:lnRef>
          <a:fillRef idx="1">
            <a:schemeClr val="accent1"/>
          </a:fillRef>
          <a:effectRef idx="0">
            <a:schemeClr val="accent1"/>
          </a:effectRef>
          <a:fontRef idx="minor">
            <a:srgbClr val="FFFFFF"/>
          </a:fontRef>
        </p:style>
      </p:cxnSp>
      <p:cxnSp>
        <p:nvCxnSpPr>
          <p:cNvPr id="22" name="Straight Connector 21"/>
          <p:cNvCxnSpPr/>
          <p:nvPr/>
        </p:nvCxnSpPr>
        <p:spPr>
          <a:xfrm rot="10800000" flipH="1" flipV="1">
            <a:off x="957367" y="2448020"/>
            <a:ext cx="7334250" cy="0"/>
          </a:xfrm>
          <a:prstGeom prst="line">
            <a:avLst/>
          </a:prstGeom>
          <a:ln w="9525" cap="flat">
            <a:solidFill>
              <a:schemeClr val="bg1">
                <a:lumMod val="75000"/>
              </a:schemeClr>
            </a:solidFill>
            <a:prstDash val="sysDash"/>
            <a:round/>
            <a:headEnd type="none" w="lg" len="sm"/>
            <a:tailEnd type="none" w="sm" len="sm"/>
          </a:ln>
          <a:effectLst>
            <a:outerShdw dir="2700000">
              <a:srgbClr val="3F3F3F">
                <a:alpha val="39999"/>
              </a:srgbClr>
            </a:outerShdw>
          </a:effectLst>
        </p:spPr>
        <p:style>
          <a:lnRef idx="1">
            <a:schemeClr val="accent1"/>
          </a:lnRef>
          <a:fillRef idx="1">
            <a:schemeClr val="accent1"/>
          </a:fillRef>
          <a:effectRef idx="0">
            <a:schemeClr val="accent1"/>
          </a:effectRef>
          <a:fontRef idx="minor">
            <a:srgbClr val="FFFFFF"/>
          </a:fontRef>
        </p:style>
      </p:cxnSp>
      <p:pic>
        <p:nvPicPr>
          <p:cNvPr id="23" name="Picture 22"/>
          <p:cNvPicPr>
            <a:picLocks noChangeAspect="1"/>
          </p:cNvPicPr>
          <p:nvPr/>
        </p:nvPicPr>
        <p:blipFill>
          <a:blip r:embed="rId9"/>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4E8F"/>
        </a:solidFill>
        <a:effectLst/>
      </p:bgPr>
    </p:bg>
    <p:spTree>
      <p:nvGrpSpPr>
        <p:cNvPr id="1" name=""/>
        <p:cNvGrpSpPr/>
        <p:nvPr/>
      </p:nvGrpSpPr>
      <p:grpSpPr>
        <a:xfrm>
          <a:off x="0" y="0"/>
          <a:ext cx="0" cy="0"/>
          <a:chOff x="0" y="0"/>
          <a:chExt cx="0" cy="0"/>
        </a:xfrm>
      </p:grpSpPr>
      <p:sp>
        <p:nvSpPr>
          <p:cNvPr id="2" name="TextBox 1"/>
          <p:cNvSpPr txBox="1">
            <a:spLocks noGrp="1"/>
          </p:cNvSpPr>
          <p:nvPr/>
        </p:nvSpPr>
        <p:spPr>
          <a:xfrm>
            <a:off x="3429000" y="1962150"/>
            <a:ext cx="5357402" cy="961739"/>
          </a:xfrm>
          <a:prstGeom prst="rect">
            <a:avLst/>
          </a:prstGeom>
        </p:spPr>
        <p:txBody>
          <a:bodyPr vert="horz" rtlCol="0" anchor="t"/>
          <a:lstStyle/>
          <a:p>
            <a:pPr algn="ctr"/>
            <a:r>
              <a:rPr lang="fr-FR" sz="1700" dirty="0" smtClean="0">
                <a:solidFill>
                  <a:schemeClr val="bg1"/>
                </a:solidFill>
                <a:latin typeface="Roboto-thin"/>
              </a:rPr>
              <a:t>Les </a:t>
            </a:r>
            <a:r>
              <a:rPr lang="fr-FR" sz="1700" dirty="0">
                <a:solidFill>
                  <a:schemeClr val="bg1"/>
                </a:solidFill>
                <a:latin typeface="Roboto-thin"/>
              </a:rPr>
              <a:t>six façons dont ServiceDesk Plus rend votre</a:t>
            </a:r>
            <a:r>
              <a:rPr lang="en-US" sz="1700" dirty="0">
                <a:solidFill>
                  <a:schemeClr val="bg1"/>
                </a:solidFill>
                <a:latin typeface="Roboto-thin"/>
              </a:rPr>
              <a:t> </a:t>
            </a:r>
          </a:p>
          <a:p>
            <a:pPr algn="ctr"/>
            <a:endParaRPr lang="en-US" sz="4000" i="0" dirty="0">
              <a:solidFill>
                <a:srgbClr val="FFD052"/>
              </a:solidFill>
              <a:latin typeface="Roboto-medium"/>
            </a:endParaRPr>
          </a:p>
        </p:txBody>
      </p:sp>
      <p:pic>
        <p:nvPicPr>
          <p:cNvPr id="3" name="Picture 2"/>
          <p:cNvPicPr>
            <a:picLocks noChangeAspect="1"/>
          </p:cNvPicPr>
          <p:nvPr/>
        </p:nvPicPr>
        <p:blipFill>
          <a:blip r:embed="rId3"/>
          <a:stretch>
            <a:fillRect/>
          </a:stretch>
        </p:blipFill>
        <p:spPr>
          <a:xfrm>
            <a:off x="1074963" y="1537374"/>
            <a:ext cx="2237232" cy="1948776"/>
          </a:xfrm>
          <a:prstGeom prst="rect">
            <a:avLst/>
          </a:prstGeom>
        </p:spPr>
      </p:pic>
      <p:sp>
        <p:nvSpPr>
          <p:cNvPr id="4" name="TextBox 3"/>
          <p:cNvSpPr txBox="1"/>
          <p:nvPr/>
        </p:nvSpPr>
        <p:spPr>
          <a:xfrm>
            <a:off x="3671498" y="2264837"/>
            <a:ext cx="4686300" cy="757900"/>
          </a:xfrm>
          <a:prstGeom prst="rect">
            <a:avLst/>
          </a:prstGeom>
        </p:spPr>
        <p:txBody>
          <a:bodyPr vert="horz" wrap="square" lIns="95250" tIns="47625" rIns="95250" bIns="47625" rtlCol="0" anchor="t">
            <a:spAutoFit/>
          </a:bodyPr>
          <a:lstStyle/>
          <a:p>
            <a:pPr>
              <a:defRPr lang="en-US" sz="1400" dirty="0"/>
            </a:pPr>
            <a:r>
              <a:rPr lang="en-US" sz="4300" i="0" dirty="0">
                <a:solidFill>
                  <a:srgbClr val="FFD052"/>
                </a:solidFill>
                <a:latin typeface="Roboto-medium"/>
              </a:rPr>
              <a:t>ITSM </a:t>
            </a:r>
            <a:r>
              <a:rPr lang="en-US" sz="4300" i="0" dirty="0" err="1" smtClean="0">
                <a:solidFill>
                  <a:srgbClr val="FFD052"/>
                </a:solidFill>
                <a:latin typeface="Roboto-medium"/>
              </a:rPr>
              <a:t>sain</a:t>
            </a:r>
            <a:endParaRPr lang="en-US" sz="4300" i="0" dirty="0">
              <a:solidFill>
                <a:srgbClr val="FFD052"/>
              </a:solidFill>
              <a:latin typeface="Roboto-medium"/>
            </a:endParaRPr>
          </a:p>
        </p:txBody>
      </p:sp>
      <p:pic>
        <p:nvPicPr>
          <p:cNvPr id="5" name="Picture 4"/>
          <p:cNvPicPr>
            <a:picLocks noChangeAspect="1"/>
          </p:cNvPicPr>
          <p:nvPr/>
        </p:nvPicPr>
        <p:blipFill>
          <a:blip r:embed="rId4"/>
          <a:stretch>
            <a:fillRect/>
          </a:stretch>
        </p:blipFill>
        <p:spPr>
          <a:xfrm>
            <a:off x="7850838" y="4644685"/>
            <a:ext cx="1070249"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ff-page Connector 1"/>
          <p:cNvSpPr/>
          <p:nvPr/>
        </p:nvSpPr>
        <p:spPr>
          <a:xfrm rot="16200000">
            <a:off x="-889606" y="721785"/>
            <a:ext cx="5343068" cy="3781167"/>
          </a:xfrm>
          <a:prstGeom prst="flowChartOffpageConnector">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xtBox 2"/>
          <p:cNvSpPr txBox="1"/>
          <p:nvPr/>
        </p:nvSpPr>
        <p:spPr>
          <a:xfrm>
            <a:off x="609600" y="2190750"/>
            <a:ext cx="2822600" cy="1573508"/>
          </a:xfrm>
          <a:prstGeom prst="rect">
            <a:avLst/>
          </a:prstGeom>
        </p:spPr>
        <p:txBody>
          <a:bodyPr vert="horz" lIns="95250" tIns="47625" rIns="95250" bIns="47625" rtlCol="0" anchor="t">
            <a:spAutoFit/>
          </a:bodyPr>
          <a:lstStyle/>
          <a:p>
            <a:pPr>
              <a:defRPr lang="en-US" sz="1400" dirty="0"/>
            </a:pPr>
            <a:r>
              <a:rPr lang="fr-FR" sz="1600" dirty="0" smtClean="0">
                <a:solidFill>
                  <a:srgbClr val="FFD052"/>
                </a:solidFill>
                <a:latin typeface="Roboto"/>
              </a:rPr>
              <a:t>Faites </a:t>
            </a:r>
            <a:r>
              <a:rPr lang="fr-FR" sz="1600" dirty="0">
                <a:solidFill>
                  <a:srgbClr val="FFD052"/>
                </a:solidFill>
                <a:latin typeface="Roboto"/>
              </a:rPr>
              <a:t>en sorte que la gestion des services franchisse la frontière entre l'informatique et les </a:t>
            </a:r>
            <a:r>
              <a:rPr lang="fr-FR" sz="1600" dirty="0" smtClean="0">
                <a:solidFill>
                  <a:srgbClr val="FFD052"/>
                </a:solidFill>
                <a:latin typeface="Roboto"/>
              </a:rPr>
              <a:t>activités avec </a:t>
            </a:r>
            <a:r>
              <a:rPr lang="fr-FR" sz="1600" dirty="0">
                <a:solidFill>
                  <a:srgbClr val="FFD052"/>
                </a:solidFill>
                <a:latin typeface="Roboto"/>
              </a:rPr>
              <a:t>le centre de services d'entreprise</a:t>
            </a:r>
            <a:endParaRPr lang="en-US" sz="1600" dirty="0">
              <a:solidFill>
                <a:srgbClr val="FFD052"/>
              </a:solidFill>
              <a:latin typeface="Roboto"/>
            </a:endParaRPr>
          </a:p>
        </p:txBody>
      </p:sp>
      <p:pic>
        <p:nvPicPr>
          <p:cNvPr id="4" name="Picture 3"/>
          <p:cNvPicPr>
            <a:picLocks noChangeAspect="1"/>
          </p:cNvPicPr>
          <p:nvPr/>
        </p:nvPicPr>
        <p:blipFill>
          <a:blip r:embed="rId2"/>
          <a:stretch>
            <a:fillRect/>
          </a:stretch>
        </p:blipFill>
        <p:spPr>
          <a:xfrm>
            <a:off x="1210913" y="1122130"/>
            <a:ext cx="1066142" cy="953071"/>
          </a:xfrm>
          <a:prstGeom prst="rect">
            <a:avLst/>
          </a:prstGeom>
        </p:spPr>
      </p:pic>
      <p:pic>
        <p:nvPicPr>
          <p:cNvPr id="5" name="Picture 4"/>
          <p:cNvPicPr>
            <a:picLocks noChangeAspect="1"/>
          </p:cNvPicPr>
          <p:nvPr/>
        </p:nvPicPr>
        <p:blipFill>
          <a:blip r:embed="rId3">
            <a:lum/>
            <a:extLst>
              <a:ext uri="{34BB239B-09D0-4F28-B53F-76EDC709C3EE}">
                <a14:imgProps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a14:imgLayer>
                    <a14:imgEffect>
                      <a14:brightnessContrast bright="0" contrast="0"/>
                    </a14:imgEffect>
                  </a14:imgLayer>
                </a14:imgProps>
              </a:ext>
              <a:ext uri="{13280A6E-7164-4202-9670-6859AFA111F8}">
                <a14:useLocalDpi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val="0"/>
              </a:ext>
            </a:extLst>
          </a:blip>
          <a:stretch>
            <a:fillRect/>
          </a:stretch>
        </p:blipFill>
        <p:spPr>
          <a:xfrm>
            <a:off x="4210050" y="1571625"/>
            <a:ext cx="3999909" cy="2011060"/>
          </a:xfrm>
          <a:prstGeom prst="rect">
            <a:avLst/>
          </a:prstGeom>
          <a:ln w="19050" cap="flat">
            <a:solidFill>
              <a:srgbClr val="FFFFFF">
                <a:alpha val="100000"/>
              </a:srgbClr>
            </a:solidFill>
            <a:prstDash val="solid"/>
            <a:miter lim="800000"/>
          </a:ln>
          <a:effectLst>
            <a:outerShdw blurRad="50800" dist="95250" dir="2700000">
              <a:srgbClr val="3F3F3F">
                <a:alpha val="39999"/>
              </a:srgbClr>
            </a:outerShdw>
          </a:effectLst>
        </p:spPr>
      </p:pic>
      <p:sp>
        <p:nvSpPr>
          <p:cNvPr id="6" name="TextBox 5"/>
          <p:cNvSpPr txBox="1"/>
          <p:nvPr/>
        </p:nvSpPr>
        <p:spPr>
          <a:xfrm>
            <a:off x="163115" y="2123074"/>
            <a:ext cx="487537" cy="704697"/>
          </a:xfrm>
          <a:prstGeom prst="rect">
            <a:avLst/>
          </a:prstGeom>
        </p:spPr>
        <p:txBody>
          <a:bodyPr vert="horz" lIns="95250" tIns="47625" rIns="95250" bIns="47625" rtlCol="0" anchor="t">
            <a:spAutoFit/>
          </a:bodyPr>
          <a:lstStyle/>
          <a:p>
            <a:pPr indent="0" algn="l">
              <a:lnSpc>
                <a:spcPct val="100000"/>
              </a:lnSpc>
              <a:buNone/>
              <a:defRPr lang="en-US" sz="1400" dirty="0"/>
            </a:pPr>
            <a:r>
              <a:rPr lang="en-US" sz="4000" dirty="0">
                <a:solidFill>
                  <a:srgbClr val="FFD052"/>
                </a:solidFill>
                <a:latin typeface="Roboto"/>
              </a:rPr>
              <a:t>1</a:t>
            </a:r>
          </a:p>
        </p:txBody>
      </p:sp>
      <p:cxnSp>
        <p:nvCxnSpPr>
          <p:cNvPr id="7" name="Straight Connector 6"/>
          <p:cNvCxnSpPr/>
          <p:nvPr/>
        </p:nvCxnSpPr>
        <p:spPr>
          <a:xfrm flipH="1">
            <a:off x="588265" y="2298496"/>
            <a:ext cx="1" cy="882854"/>
          </a:xfrm>
          <a:prstGeom prst="line">
            <a:avLst/>
          </a:prstGeom>
          <a:ln w="9525" cap="flat">
            <a:solidFill>
              <a:srgbClr val="FFD052"/>
            </a:solidFill>
            <a:prstDash val="sysDash"/>
            <a:round/>
          </a:ln>
        </p:spPr>
        <p:style>
          <a:lnRef idx="1">
            <a:schemeClr val="accent1"/>
          </a:lnRef>
          <a:fillRef idx="1">
            <a:schemeClr val="accent1"/>
          </a:fillRef>
          <a:effectRef idx="0">
            <a:schemeClr val="accent1"/>
          </a:effectRef>
          <a:fontRef idx="minor">
            <a:srgbClr val="FFFFFF"/>
          </a:fontRef>
        </p:style>
      </p:cxnSp>
      <p:pic>
        <p:nvPicPr>
          <p:cNvPr id="8" name="Picture 7"/>
          <p:cNvPicPr>
            <a:picLocks noChangeAspect="1"/>
          </p:cNvPicPr>
          <p:nvPr/>
        </p:nvPicPr>
        <p:blipFill>
          <a:blip r:embed="rId4"/>
          <a:stretch>
            <a:fillRect/>
          </a:stretch>
        </p:blipFill>
        <p:spPr>
          <a:xfrm>
            <a:off x="7848600" y="4638675"/>
            <a:ext cx="1070251" cy="285750"/>
          </a:xfrm>
          <a:prstGeom prst="rect">
            <a:avLst/>
          </a:prstGeom>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1730" t="12140" r="-330"/>
          <a:stretch>
            <a:fillRect/>
          </a:stretch>
        </p:blipFill>
        <p:spPr>
          <a:xfrm>
            <a:off x="4072089" y="1305020"/>
            <a:ext cx="4544387" cy="2530649"/>
          </a:xfrm>
          <a:prstGeom prst="rect">
            <a:avLst/>
          </a:prstGeom>
          <a:effectLst>
            <a:outerShdw blurRad="50800" dist="95250" dir="2700000">
              <a:srgbClr val="3F3F3F">
                <a:alpha val="39999"/>
              </a:srgbClr>
            </a:outerShdw>
          </a:effectLst>
        </p:spPr>
      </p:pic>
      <p:sp>
        <p:nvSpPr>
          <p:cNvPr id="3" name="Off-page Connector 2"/>
          <p:cNvSpPr/>
          <p:nvPr/>
        </p:nvSpPr>
        <p:spPr>
          <a:xfrm rot="16200000">
            <a:off x="-894549" y="721785"/>
            <a:ext cx="5343068" cy="3781167"/>
          </a:xfrm>
          <a:prstGeom prst="flowChartOffpageConnector">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4" name="Picture 3"/>
          <p:cNvPicPr>
            <a:picLocks noChangeAspect="1"/>
          </p:cNvPicPr>
          <p:nvPr/>
        </p:nvPicPr>
        <p:blipFill>
          <a:blip r:embed="rId3"/>
          <a:stretch>
            <a:fillRect/>
          </a:stretch>
        </p:blipFill>
        <p:spPr>
          <a:xfrm>
            <a:off x="1127236" y="879948"/>
            <a:ext cx="1058856" cy="1134494"/>
          </a:xfrm>
          <a:prstGeom prst="rect">
            <a:avLst/>
          </a:prstGeom>
        </p:spPr>
      </p:pic>
      <p:sp>
        <p:nvSpPr>
          <p:cNvPr id="5" name="TextBox 4"/>
          <p:cNvSpPr txBox="1"/>
          <p:nvPr/>
        </p:nvSpPr>
        <p:spPr>
          <a:xfrm>
            <a:off x="685800" y="2190750"/>
            <a:ext cx="2529611" cy="1081065"/>
          </a:xfrm>
          <a:prstGeom prst="rect">
            <a:avLst/>
          </a:prstGeom>
        </p:spPr>
        <p:txBody>
          <a:bodyPr vert="horz" lIns="95250" tIns="47625" rIns="95250" bIns="47625" rtlCol="0" anchor="t">
            <a:spAutoFit/>
          </a:bodyPr>
          <a:lstStyle/>
          <a:p>
            <a:pPr indent="0">
              <a:lnSpc>
                <a:spcPct val="100000"/>
              </a:lnSpc>
              <a:buNone/>
              <a:defRPr lang="en-US" sz="1400" dirty="0"/>
            </a:pPr>
            <a:r>
              <a:rPr lang="fr-FR" sz="1600" dirty="0" smtClean="0">
                <a:solidFill>
                  <a:srgbClr val="FFD052"/>
                </a:solidFill>
                <a:latin typeface="Roboto"/>
              </a:rPr>
              <a:t>Tirez </a:t>
            </a:r>
            <a:r>
              <a:rPr lang="fr-FR" sz="1600" dirty="0">
                <a:solidFill>
                  <a:srgbClr val="FFD052"/>
                </a:solidFill>
                <a:latin typeface="Roboto"/>
              </a:rPr>
              <a:t>parti de la technologie intelligente avec des automatisations basées sur l'IA</a:t>
            </a:r>
            <a:endParaRPr lang="en-US" sz="1600" dirty="0">
              <a:solidFill>
                <a:srgbClr val="FFD052"/>
              </a:solidFill>
              <a:latin typeface="Roboto"/>
            </a:endParaRPr>
          </a:p>
        </p:txBody>
      </p:sp>
      <p:sp>
        <p:nvSpPr>
          <p:cNvPr id="6" name="TextBox 5"/>
          <p:cNvSpPr txBox="1"/>
          <p:nvPr/>
        </p:nvSpPr>
        <p:spPr>
          <a:xfrm>
            <a:off x="201215" y="2123074"/>
            <a:ext cx="487537" cy="704697"/>
          </a:xfrm>
          <a:prstGeom prst="rect">
            <a:avLst/>
          </a:prstGeom>
        </p:spPr>
        <p:txBody>
          <a:bodyPr vert="horz" lIns="95250" tIns="47625" rIns="95250" bIns="47625" rtlCol="0" anchor="t">
            <a:spAutoFit/>
          </a:bodyPr>
          <a:lstStyle/>
          <a:p>
            <a:pPr indent="0" algn="l">
              <a:lnSpc>
                <a:spcPct val="100000"/>
              </a:lnSpc>
              <a:buNone/>
              <a:defRPr lang="en-US" sz="1400" dirty="0"/>
            </a:pPr>
            <a:r>
              <a:rPr lang="en-US" sz="4000" dirty="0">
                <a:solidFill>
                  <a:srgbClr val="FFD052"/>
                </a:solidFill>
                <a:latin typeface="Roboto"/>
              </a:rPr>
              <a:t>2</a:t>
            </a:r>
          </a:p>
        </p:txBody>
      </p:sp>
      <p:cxnSp>
        <p:nvCxnSpPr>
          <p:cNvPr id="7" name="Straight Connector 6"/>
          <p:cNvCxnSpPr/>
          <p:nvPr/>
        </p:nvCxnSpPr>
        <p:spPr>
          <a:xfrm rot="10800000" flipH="1" flipV="1">
            <a:off x="692067" y="2283666"/>
            <a:ext cx="4933" cy="662330"/>
          </a:xfrm>
          <a:prstGeom prst="line">
            <a:avLst/>
          </a:prstGeom>
          <a:ln w="9525" cap="flat">
            <a:solidFill>
              <a:srgbClr val="FFD052"/>
            </a:solidFill>
            <a:prstDash val="sysDash"/>
            <a:round/>
          </a:ln>
        </p:spPr>
        <p:style>
          <a:lnRef idx="1">
            <a:schemeClr val="accent1"/>
          </a:lnRef>
          <a:fillRef idx="1">
            <a:schemeClr val="accent1"/>
          </a:fillRef>
          <a:effectRef idx="0">
            <a:schemeClr val="accent1"/>
          </a:effectRef>
          <a:fontRef idx="minor">
            <a:srgbClr val="FFFFFF"/>
          </a:fontRef>
        </p:style>
      </p:cxnSp>
      <p:pic>
        <p:nvPicPr>
          <p:cNvPr id="8" name="Picture 7"/>
          <p:cNvPicPr>
            <a:picLocks noChangeAspect="1"/>
          </p:cNvPicPr>
          <p:nvPr/>
        </p:nvPicPr>
        <p:blipFill>
          <a:blip r:embed="rId4"/>
          <a:stretch>
            <a:fillRect/>
          </a:stretch>
        </p:blipFill>
        <p:spPr>
          <a:xfrm>
            <a:off x="7848600" y="4638675"/>
            <a:ext cx="1070251" cy="285750"/>
          </a:xfrm>
          <a:prstGeom prst="rect">
            <a:avLst/>
          </a:prstGeom>
        </p:spPr>
      </p:pic>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78325" y="1374219"/>
            <a:ext cx="4129011" cy="2661618"/>
          </a:xfrm>
          <a:prstGeom prst="rect">
            <a:avLst/>
          </a:prstGeom>
          <a:effectLst>
            <a:outerShdw blurRad="50800" dist="95250" dir="2700000">
              <a:srgbClr val="3F3F3F">
                <a:alpha val="39999"/>
              </a:srgbClr>
            </a:outerShdw>
          </a:effectLst>
        </p:spPr>
      </p:pic>
      <p:sp>
        <p:nvSpPr>
          <p:cNvPr id="3" name="Off-page Connector 2"/>
          <p:cNvSpPr/>
          <p:nvPr/>
        </p:nvSpPr>
        <p:spPr>
          <a:xfrm rot="16200000">
            <a:off x="-894549" y="721785"/>
            <a:ext cx="5343068" cy="3781167"/>
          </a:xfrm>
          <a:prstGeom prst="flowChartOffpageConnector">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4" name="Picture 3"/>
          <p:cNvPicPr>
            <a:picLocks noChangeAspect="1"/>
          </p:cNvPicPr>
          <p:nvPr/>
        </p:nvPicPr>
        <p:blipFill>
          <a:blip r:embed="rId3"/>
          <a:stretch>
            <a:fillRect/>
          </a:stretch>
        </p:blipFill>
        <p:spPr>
          <a:xfrm>
            <a:off x="1100404" y="1111196"/>
            <a:ext cx="1235240" cy="994533"/>
          </a:xfrm>
          <a:prstGeom prst="rect">
            <a:avLst/>
          </a:prstGeom>
        </p:spPr>
      </p:pic>
      <p:sp>
        <p:nvSpPr>
          <p:cNvPr id="5" name="TextBox 4"/>
          <p:cNvSpPr txBox="1"/>
          <p:nvPr/>
        </p:nvSpPr>
        <p:spPr>
          <a:xfrm>
            <a:off x="733053" y="2226754"/>
            <a:ext cx="2926080" cy="834844"/>
          </a:xfrm>
          <a:prstGeom prst="rect">
            <a:avLst/>
          </a:prstGeom>
        </p:spPr>
        <p:txBody>
          <a:bodyPr vert="horz" lIns="95250" tIns="47625" rIns="95250" bIns="47625" rtlCol="0" anchor="t">
            <a:spAutoFit/>
          </a:bodyPr>
          <a:lstStyle/>
          <a:p>
            <a:pPr indent="0" algn="l">
              <a:lnSpc>
                <a:spcPct val="100000"/>
              </a:lnSpc>
              <a:buNone/>
              <a:defRPr lang="en-US" sz="1400" dirty="0"/>
            </a:pPr>
            <a:r>
              <a:rPr lang="fr-FR" sz="1600" dirty="0" smtClean="0">
                <a:solidFill>
                  <a:srgbClr val="FFD052"/>
                </a:solidFill>
                <a:latin typeface="Roboto"/>
              </a:rPr>
              <a:t>Standardisez </a:t>
            </a:r>
            <a:r>
              <a:rPr lang="fr-FR" sz="1600" dirty="0">
                <a:solidFill>
                  <a:srgbClr val="FFD052"/>
                </a:solidFill>
                <a:latin typeface="Roboto"/>
              </a:rPr>
              <a:t>la prestation de services avec des workflows de processus visuels</a:t>
            </a:r>
            <a:endParaRPr lang="en-US" sz="1600" dirty="0">
              <a:solidFill>
                <a:srgbClr val="FFD052"/>
              </a:solidFill>
              <a:latin typeface="Roboto"/>
            </a:endParaRPr>
          </a:p>
        </p:txBody>
      </p:sp>
      <p:sp>
        <p:nvSpPr>
          <p:cNvPr id="6" name="TextBox 5"/>
          <p:cNvSpPr txBox="1"/>
          <p:nvPr/>
        </p:nvSpPr>
        <p:spPr>
          <a:xfrm>
            <a:off x="230876" y="2152726"/>
            <a:ext cx="487537" cy="704697"/>
          </a:xfrm>
          <a:prstGeom prst="rect">
            <a:avLst/>
          </a:prstGeom>
        </p:spPr>
        <p:txBody>
          <a:bodyPr vert="horz" lIns="95250" tIns="47625" rIns="95250" bIns="47625" rtlCol="0" anchor="t">
            <a:spAutoFit/>
          </a:bodyPr>
          <a:lstStyle/>
          <a:p>
            <a:pPr indent="0" algn="l">
              <a:lnSpc>
                <a:spcPct val="100000"/>
              </a:lnSpc>
              <a:buNone/>
              <a:defRPr lang="en-US" sz="1400" dirty="0"/>
            </a:pPr>
            <a:r>
              <a:rPr lang="en-US" sz="4000" dirty="0">
                <a:solidFill>
                  <a:srgbClr val="FFD052"/>
                </a:solidFill>
                <a:latin typeface="Roboto"/>
              </a:rPr>
              <a:t>3</a:t>
            </a:r>
          </a:p>
        </p:txBody>
      </p:sp>
      <p:cxnSp>
        <p:nvCxnSpPr>
          <p:cNvPr id="7" name="Straight Connector 6"/>
          <p:cNvCxnSpPr/>
          <p:nvPr/>
        </p:nvCxnSpPr>
        <p:spPr>
          <a:xfrm rot="10800000" flipH="1" flipV="1">
            <a:off x="741502" y="2328148"/>
            <a:ext cx="4933" cy="662330"/>
          </a:xfrm>
          <a:prstGeom prst="line">
            <a:avLst/>
          </a:prstGeom>
          <a:ln w="9525" cap="flat">
            <a:solidFill>
              <a:srgbClr val="FFD052"/>
            </a:solidFill>
            <a:prstDash val="sysDash"/>
            <a:round/>
          </a:ln>
        </p:spPr>
        <p:style>
          <a:lnRef idx="1">
            <a:schemeClr val="accent1"/>
          </a:lnRef>
          <a:fillRef idx="1">
            <a:schemeClr val="accent1"/>
          </a:fillRef>
          <a:effectRef idx="0">
            <a:schemeClr val="accent1"/>
          </a:effectRef>
          <a:fontRef idx="minor">
            <a:srgbClr val="FFFFFF"/>
          </a:fontRef>
        </p:style>
      </p:cxnSp>
      <p:pic>
        <p:nvPicPr>
          <p:cNvPr id="8" name="Picture 7"/>
          <p:cNvPicPr>
            <a:picLocks noChangeAspect="1"/>
          </p:cNvPicPr>
          <p:nvPr/>
        </p:nvPicPr>
        <p:blipFill>
          <a:blip r:embed="rId4"/>
          <a:stretch>
            <a:fillRect/>
          </a:stretch>
        </p:blipFill>
        <p:spPr>
          <a:xfrm>
            <a:off x="7848600" y="4638675"/>
            <a:ext cx="1070251" cy="285750"/>
          </a:xfrm>
          <a:prstGeom prst="rect">
            <a:avLst/>
          </a:prstGeom>
        </p:spPr>
      </p:pic>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28560" y="1574520"/>
            <a:ext cx="4525889" cy="1974437"/>
          </a:xfrm>
          <a:prstGeom prst="rect">
            <a:avLst/>
          </a:prstGeom>
          <a:effectLst>
            <a:outerShdw blurRad="50800" dist="95250" dir="2700000">
              <a:srgbClr val="3F3F3F">
                <a:alpha val="39999"/>
              </a:srgbClr>
            </a:outerShdw>
          </a:effectLst>
        </p:spPr>
      </p:pic>
      <p:sp>
        <p:nvSpPr>
          <p:cNvPr id="3" name="Off-page Connector 2"/>
          <p:cNvSpPr/>
          <p:nvPr/>
        </p:nvSpPr>
        <p:spPr>
          <a:xfrm rot="16200000">
            <a:off x="-904513" y="760504"/>
            <a:ext cx="5343068" cy="3781167"/>
          </a:xfrm>
          <a:prstGeom prst="flowChartOffpageConnector">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TextBox 3"/>
          <p:cNvSpPr txBox="1"/>
          <p:nvPr/>
        </p:nvSpPr>
        <p:spPr>
          <a:xfrm>
            <a:off x="762000" y="2266950"/>
            <a:ext cx="2351979" cy="1081065"/>
          </a:xfrm>
          <a:prstGeom prst="rect">
            <a:avLst/>
          </a:prstGeom>
        </p:spPr>
        <p:txBody>
          <a:bodyPr vert="horz" lIns="95250" tIns="47625" rIns="95250" bIns="47625" rtlCol="0" anchor="t">
            <a:spAutoFit/>
          </a:bodyPr>
          <a:lstStyle/>
          <a:p>
            <a:pPr indent="0">
              <a:lnSpc>
                <a:spcPct val="100000"/>
              </a:lnSpc>
              <a:buNone/>
              <a:defRPr lang="en-US" sz="1400" dirty="0"/>
            </a:pPr>
            <a:r>
              <a:rPr lang="fr-FR" sz="1600" dirty="0" smtClean="0">
                <a:solidFill>
                  <a:srgbClr val="FFD052"/>
                </a:solidFill>
                <a:latin typeface="Roboto"/>
              </a:rPr>
              <a:t>Faites </a:t>
            </a:r>
            <a:r>
              <a:rPr lang="fr-FR" sz="1600" dirty="0">
                <a:solidFill>
                  <a:srgbClr val="FFD052"/>
                </a:solidFill>
                <a:latin typeface="Roboto"/>
              </a:rPr>
              <a:t>fonctionner l'ITSM comme vous le souhaitez grâce aux </a:t>
            </a:r>
            <a:r>
              <a:rPr lang="fr-FR" sz="1600" dirty="0" smtClean="0">
                <a:solidFill>
                  <a:srgbClr val="FFD052"/>
                </a:solidFill>
                <a:latin typeface="Roboto"/>
              </a:rPr>
              <a:t>personnalisations</a:t>
            </a:r>
            <a:endParaRPr lang="en-US" sz="1600" dirty="0">
              <a:solidFill>
                <a:srgbClr val="FFD052"/>
              </a:solidFill>
              <a:latin typeface="Roboto"/>
            </a:endParaRPr>
          </a:p>
        </p:txBody>
      </p:sp>
      <p:pic>
        <p:nvPicPr>
          <p:cNvPr id="5" name="Picture 4"/>
          <p:cNvPicPr>
            <a:picLocks noChangeAspect="1"/>
          </p:cNvPicPr>
          <p:nvPr/>
        </p:nvPicPr>
        <p:blipFill>
          <a:blip r:embed="rId3"/>
          <a:stretch>
            <a:fillRect/>
          </a:stretch>
        </p:blipFill>
        <p:spPr>
          <a:xfrm>
            <a:off x="1269292" y="989295"/>
            <a:ext cx="1044054" cy="1096670"/>
          </a:xfrm>
          <a:prstGeom prst="rect">
            <a:avLst/>
          </a:prstGeom>
        </p:spPr>
      </p:pic>
      <p:sp>
        <p:nvSpPr>
          <p:cNvPr id="6" name="TextBox 5"/>
          <p:cNvSpPr txBox="1"/>
          <p:nvPr/>
        </p:nvSpPr>
        <p:spPr>
          <a:xfrm>
            <a:off x="230876" y="2152726"/>
            <a:ext cx="487537" cy="704697"/>
          </a:xfrm>
          <a:prstGeom prst="rect">
            <a:avLst/>
          </a:prstGeom>
        </p:spPr>
        <p:txBody>
          <a:bodyPr vert="horz" lIns="95250" tIns="47625" rIns="95250" bIns="47625" rtlCol="0" anchor="t">
            <a:spAutoFit/>
          </a:bodyPr>
          <a:lstStyle/>
          <a:p>
            <a:pPr indent="0" algn="l">
              <a:lnSpc>
                <a:spcPct val="100000"/>
              </a:lnSpc>
              <a:buNone/>
              <a:defRPr lang="en-US" sz="1400" dirty="0"/>
            </a:pPr>
            <a:r>
              <a:rPr lang="en-US" sz="4000" dirty="0">
                <a:solidFill>
                  <a:srgbClr val="FFD052"/>
                </a:solidFill>
                <a:latin typeface="Roboto"/>
              </a:rPr>
              <a:t>4</a:t>
            </a:r>
          </a:p>
        </p:txBody>
      </p:sp>
      <p:cxnSp>
        <p:nvCxnSpPr>
          <p:cNvPr id="7" name="Straight Connector 6"/>
          <p:cNvCxnSpPr/>
          <p:nvPr/>
        </p:nvCxnSpPr>
        <p:spPr>
          <a:xfrm rot="10800000" flipH="1" flipV="1">
            <a:off x="741502" y="2328148"/>
            <a:ext cx="4933" cy="662330"/>
          </a:xfrm>
          <a:prstGeom prst="line">
            <a:avLst/>
          </a:prstGeom>
          <a:ln w="9525" cap="flat">
            <a:solidFill>
              <a:srgbClr val="FFD052"/>
            </a:solidFill>
            <a:prstDash val="sysDash"/>
            <a:round/>
          </a:ln>
        </p:spPr>
        <p:style>
          <a:lnRef idx="1">
            <a:schemeClr val="accent1"/>
          </a:lnRef>
          <a:fillRef idx="1">
            <a:schemeClr val="accent1"/>
          </a:fillRef>
          <a:effectRef idx="0">
            <a:schemeClr val="accent1"/>
          </a:effectRef>
          <a:fontRef idx="minor">
            <a:srgbClr val="FFFFFF"/>
          </a:fontRef>
        </p:style>
      </p:cxnSp>
      <p:pic>
        <p:nvPicPr>
          <p:cNvPr id="8" name="Picture 7"/>
          <p:cNvPicPr>
            <a:picLocks noChangeAspect="1"/>
          </p:cNvPicPr>
          <p:nvPr/>
        </p:nvPicPr>
        <p:blipFill>
          <a:blip r:embed="rId4"/>
          <a:stretch>
            <a:fillRect/>
          </a:stretch>
        </p:blipFill>
        <p:spPr>
          <a:xfrm>
            <a:off x="7848600" y="4638675"/>
            <a:ext cx="1070251" cy="285750"/>
          </a:xfrm>
          <a:prstGeom prst="rect">
            <a:avLst/>
          </a:prstGeom>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ff-page Connector 1"/>
          <p:cNvSpPr/>
          <p:nvPr/>
        </p:nvSpPr>
        <p:spPr>
          <a:xfrm rot="16200000">
            <a:off x="-894549" y="645585"/>
            <a:ext cx="5343068" cy="3781167"/>
          </a:xfrm>
          <a:prstGeom prst="flowChartOffpageConnector">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xtBox 2"/>
          <p:cNvSpPr txBox="1"/>
          <p:nvPr/>
        </p:nvSpPr>
        <p:spPr>
          <a:xfrm>
            <a:off x="687447" y="2103501"/>
            <a:ext cx="2665647" cy="1327286"/>
          </a:xfrm>
          <a:prstGeom prst="rect">
            <a:avLst/>
          </a:prstGeom>
        </p:spPr>
        <p:txBody>
          <a:bodyPr vert="horz" lIns="95250" tIns="47625" rIns="95250" bIns="47625" rtlCol="0" anchor="t">
            <a:spAutoFit/>
          </a:bodyPr>
          <a:lstStyle/>
          <a:p>
            <a:pPr indent="0">
              <a:lnSpc>
                <a:spcPct val="100000"/>
              </a:lnSpc>
              <a:buNone/>
              <a:defRPr lang="en-US" sz="1400" dirty="0"/>
            </a:pPr>
            <a:r>
              <a:rPr lang="fr-FR" sz="1600" dirty="0" smtClean="0">
                <a:solidFill>
                  <a:srgbClr val="FFD052"/>
                </a:solidFill>
                <a:latin typeface="Roboto"/>
              </a:rPr>
              <a:t>Construisez </a:t>
            </a:r>
            <a:r>
              <a:rPr lang="fr-FR" sz="1600" dirty="0">
                <a:solidFill>
                  <a:srgbClr val="FFD052"/>
                </a:solidFill>
                <a:latin typeface="Roboto"/>
              </a:rPr>
              <a:t>une approche intégrée de la gestion des services avec Intégrations informatiques à 360 degrés </a:t>
            </a:r>
            <a:r>
              <a:rPr lang="en-US" sz="1600" dirty="0">
                <a:solidFill>
                  <a:srgbClr val="FFD052"/>
                </a:solidFill>
                <a:latin typeface="Roboto"/>
              </a:rPr>
              <a:t> </a:t>
            </a:r>
          </a:p>
        </p:txBody>
      </p:sp>
      <p:pic>
        <p:nvPicPr>
          <p:cNvPr id="4" name="Picture 3"/>
          <p:cNvPicPr>
            <a:picLocks noChangeAspect="1"/>
          </p:cNvPicPr>
          <p:nvPr/>
        </p:nvPicPr>
        <p:blipFill>
          <a:blip r:embed="rId2"/>
          <a:stretch>
            <a:fillRect/>
          </a:stretch>
        </p:blipFill>
        <p:spPr>
          <a:xfrm>
            <a:off x="1184071" y="1098956"/>
            <a:ext cx="977312" cy="902960"/>
          </a:xfrm>
          <a:prstGeom prst="rect">
            <a:avLst/>
          </a:prstGeom>
        </p:spPr>
      </p:pic>
      <p:grpSp>
        <p:nvGrpSpPr>
          <p:cNvPr id="5" name="Group 4"/>
          <p:cNvGrpSpPr>
            <a:grpSpLocks noChangeAspect="1"/>
          </p:cNvGrpSpPr>
          <p:nvPr/>
        </p:nvGrpSpPr>
        <p:grpSpPr>
          <a:xfrm>
            <a:off x="4143051" y="1181452"/>
            <a:ext cx="4147470" cy="2752648"/>
            <a:chOff x="2419350" y="1657350"/>
            <a:chExt cx="4312625" cy="2862262"/>
          </a:xfrm>
          <a:effectLst>
            <a:outerShdw blurRad="50800" dist="95250" dir="2700000">
              <a:srgbClr val="3F3F3F">
                <a:alpha val="39999"/>
              </a:srgbClr>
            </a:outerShdw>
          </a:effectLst>
        </p:grpSpPr>
        <p:pic>
          <p:nvPicPr>
            <p:cNvPr id="6" name="Picture 5"/>
            <p:cNvPicPr>
              <a:picLocks noChangeAspect="1"/>
            </p:cNvPicPr>
            <p:nvPr/>
          </p:nvPicPr>
          <p:blipFill>
            <a:blip r:embed="rId3">
              <a:lum/>
              <a:extLst>
                <a:ext uri="{43A6482F-8AC0-49F0-AEDA-206B4438E416}">
                  <a14:imgProps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a14:imgLayer>
                      <a14:imgEffect>
                        <a14:brightnessContrast bright="0" contrast="0"/>
                      </a14:imgEffect>
                    </a14:imgLayer>
                  </a14:imgProps>
                </a:ext>
                <a:ext uri="{3B8FC585-E2F7-495C-AD43-C6307F89686B}">
                  <a14:useLocalDpi xmlns:a14="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val="0"/>
                </a:ext>
              </a:extLst>
            </a:blip>
            <a:stretch>
              <a:fillRect/>
            </a:stretch>
          </p:blipFill>
          <p:spPr>
            <a:xfrm>
              <a:off x="2419350" y="1657350"/>
              <a:ext cx="4312625" cy="2862262"/>
            </a:xfrm>
            <a:prstGeom prst="rect">
              <a:avLst/>
            </a:prstGeom>
            <a:ln w="9525" cap="flat">
              <a:solidFill>
                <a:schemeClr val="bg1">
                  <a:lumMod val="85000"/>
                </a:schemeClr>
              </a:solidFill>
              <a:prstDash val="solid"/>
              <a:round/>
            </a:ln>
            <a:effectLst>
              <a:outerShdw blurRad="50800" dir="2700000">
                <a:srgbClr val="5B5B5B">
                  <a:alpha val="39999"/>
                </a:srgbClr>
              </a:outerShdw>
            </a:effectLst>
          </p:spPr>
        </p:pic>
        <p:pic>
          <p:nvPicPr>
            <p:cNvPr id="7" name="Picture 6"/>
            <p:cNvPicPr>
              <a:picLocks noChangeAspect="1"/>
            </p:cNvPicPr>
            <p:nvPr/>
          </p:nvPicPr>
          <p:blipFill>
            <a:blip r:link="rId4"/>
            <a:stretch>
              <a:fillRect/>
            </a:stretch>
          </p:blipFill>
          <p:spPr>
            <a:xfrm>
              <a:off x="4686637" y="2916200"/>
              <a:ext cx="151725" cy="157582"/>
            </a:xfrm>
            <a:prstGeom prst="rect">
              <a:avLst/>
            </a:prstGeom>
          </p:spPr>
        </p:pic>
        <p:pic>
          <p:nvPicPr>
            <p:cNvPr id="8" name="Picture 7"/>
            <p:cNvPicPr>
              <a:picLocks noChangeAspect="1"/>
            </p:cNvPicPr>
            <p:nvPr/>
          </p:nvPicPr>
          <p:blipFill>
            <a:blip r:link="rId4"/>
            <a:stretch>
              <a:fillRect/>
            </a:stretch>
          </p:blipFill>
          <p:spPr>
            <a:xfrm>
              <a:off x="4658201" y="3299641"/>
              <a:ext cx="151725" cy="157582"/>
            </a:xfrm>
            <a:prstGeom prst="rect">
              <a:avLst/>
            </a:prstGeom>
          </p:spPr>
        </p:pic>
        <p:pic>
          <p:nvPicPr>
            <p:cNvPr id="9" name="Picture 8"/>
            <p:cNvPicPr>
              <a:picLocks noChangeAspect="1"/>
            </p:cNvPicPr>
            <p:nvPr/>
          </p:nvPicPr>
          <p:blipFill>
            <a:blip r:link="rId4"/>
            <a:stretch>
              <a:fillRect/>
            </a:stretch>
          </p:blipFill>
          <p:spPr>
            <a:xfrm>
              <a:off x="4686637" y="4041972"/>
              <a:ext cx="151725" cy="157582"/>
            </a:xfrm>
            <a:prstGeom prst="rect">
              <a:avLst/>
            </a:prstGeom>
          </p:spPr>
        </p:pic>
      </p:grpSp>
      <p:sp>
        <p:nvSpPr>
          <p:cNvPr id="10" name="TextBox 9"/>
          <p:cNvSpPr txBox="1"/>
          <p:nvPr/>
        </p:nvSpPr>
        <p:spPr>
          <a:xfrm>
            <a:off x="211102" y="2039045"/>
            <a:ext cx="487537" cy="704697"/>
          </a:xfrm>
          <a:prstGeom prst="rect">
            <a:avLst/>
          </a:prstGeom>
        </p:spPr>
        <p:txBody>
          <a:bodyPr vert="horz" lIns="95250" tIns="47625" rIns="95250" bIns="47625" rtlCol="0" anchor="t">
            <a:spAutoFit/>
          </a:bodyPr>
          <a:lstStyle/>
          <a:p>
            <a:pPr indent="0" algn="l">
              <a:lnSpc>
                <a:spcPct val="100000"/>
              </a:lnSpc>
              <a:buNone/>
              <a:defRPr lang="en-US" sz="1400" dirty="0"/>
            </a:pPr>
            <a:r>
              <a:rPr lang="en-US" sz="4000" dirty="0">
                <a:solidFill>
                  <a:srgbClr val="FFD052"/>
                </a:solidFill>
                <a:latin typeface="Roboto"/>
              </a:rPr>
              <a:t>5</a:t>
            </a:r>
          </a:p>
        </p:txBody>
      </p:sp>
      <p:cxnSp>
        <p:nvCxnSpPr>
          <p:cNvPr id="11" name="Straight Connector 10"/>
          <p:cNvCxnSpPr/>
          <p:nvPr/>
        </p:nvCxnSpPr>
        <p:spPr>
          <a:xfrm rot="10800000" flipV="1">
            <a:off x="706888" y="2209533"/>
            <a:ext cx="4943" cy="869908"/>
          </a:xfrm>
          <a:prstGeom prst="line">
            <a:avLst/>
          </a:prstGeom>
          <a:ln w="9525" cap="flat">
            <a:solidFill>
              <a:srgbClr val="FFD052"/>
            </a:solidFill>
            <a:prstDash val="sysDash"/>
            <a:round/>
          </a:ln>
        </p:spPr>
        <p:style>
          <a:lnRef idx="1">
            <a:schemeClr val="accent1"/>
          </a:lnRef>
          <a:fillRef idx="1">
            <a:schemeClr val="accent1"/>
          </a:fillRef>
          <a:effectRef idx="0">
            <a:schemeClr val="accent1"/>
          </a:effectRef>
          <a:fontRef idx="minor">
            <a:srgbClr val="FFFFFF"/>
          </a:fontRef>
        </p:style>
      </p:cxnSp>
      <p:pic>
        <p:nvPicPr>
          <p:cNvPr id="12" name="Picture 11"/>
          <p:cNvPicPr>
            <a:picLocks noChangeAspect="1"/>
          </p:cNvPicPr>
          <p:nvPr/>
        </p:nvPicPr>
        <p:blipFill>
          <a:blip r:embed="rId5"/>
          <a:stretch>
            <a:fillRect/>
          </a:stretch>
        </p:blipFill>
        <p:spPr>
          <a:xfrm>
            <a:off x="7848600" y="4638675"/>
            <a:ext cx="1070251" cy="285750"/>
          </a:xfrm>
          <a:prstGeom prst="rect">
            <a:avLst/>
          </a:prstGeom>
        </p:spPr>
      </p:pic>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ff-page Connector 1"/>
          <p:cNvSpPr/>
          <p:nvPr/>
        </p:nvSpPr>
        <p:spPr>
          <a:xfrm rot="16200000">
            <a:off x="-889606" y="721785"/>
            <a:ext cx="5343068" cy="3781167"/>
          </a:xfrm>
          <a:prstGeom prst="flowChartOffpageConnector">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xtBox 2"/>
          <p:cNvSpPr txBox="1"/>
          <p:nvPr/>
        </p:nvSpPr>
        <p:spPr>
          <a:xfrm>
            <a:off x="913590" y="2365095"/>
            <a:ext cx="2591610" cy="834844"/>
          </a:xfrm>
          <a:prstGeom prst="rect">
            <a:avLst/>
          </a:prstGeom>
        </p:spPr>
        <p:txBody>
          <a:bodyPr vert="horz" wrap="square" lIns="95250" tIns="47625" rIns="95250" bIns="47625" rtlCol="0" anchor="t">
            <a:spAutoFit/>
          </a:bodyPr>
          <a:lstStyle/>
          <a:p>
            <a:pPr indent="0">
              <a:lnSpc>
                <a:spcPct val="100000"/>
              </a:lnSpc>
              <a:buNone/>
              <a:defRPr lang="en-US" sz="1400" dirty="0"/>
            </a:pPr>
            <a:r>
              <a:rPr lang="fr-FR" sz="1600" dirty="0" smtClean="0">
                <a:solidFill>
                  <a:srgbClr val="FFD052"/>
                </a:solidFill>
                <a:latin typeface="Roboto"/>
              </a:rPr>
              <a:t>Intégrez </a:t>
            </a:r>
            <a:r>
              <a:rPr lang="fr-FR" sz="1600" dirty="0">
                <a:solidFill>
                  <a:srgbClr val="FFD052"/>
                </a:solidFill>
                <a:latin typeface="Roboto"/>
              </a:rPr>
              <a:t>la confidentialité aux opérations du centre de services</a:t>
            </a:r>
            <a:endParaRPr lang="en-US" sz="1600" dirty="0">
              <a:solidFill>
                <a:srgbClr val="FFD052"/>
              </a:solidFill>
              <a:latin typeface="Roboto"/>
            </a:endParaRPr>
          </a:p>
        </p:txBody>
      </p:sp>
      <p:pic>
        <p:nvPicPr>
          <p:cNvPr id="4" name="Picture 3"/>
          <p:cNvPicPr>
            <a:picLocks noChangeAspect="1"/>
          </p:cNvPicPr>
          <p:nvPr/>
        </p:nvPicPr>
        <p:blipFill>
          <a:blip r:embed="rId2"/>
          <a:stretch>
            <a:fillRect/>
          </a:stretch>
        </p:blipFill>
        <p:spPr>
          <a:xfrm>
            <a:off x="1107252" y="1194711"/>
            <a:ext cx="1144609" cy="1009316"/>
          </a:xfrm>
          <a:prstGeom prst="rect">
            <a:avLst/>
          </a:prstGeom>
        </p:spPr>
      </p:pic>
      <p:pic>
        <p:nvPicPr>
          <p:cNvPr id="5" name="Picture 4"/>
          <p:cNvPicPr>
            <a:picLocks noChangeAspect="1"/>
          </p:cNvPicPr>
          <p:nvPr/>
        </p:nvPicPr>
        <p:blipFill>
          <a:blip r:embed="rId3">
            <a:alphaModFix/>
          </a:blip>
          <a:stretch>
            <a:fillRect/>
          </a:stretch>
        </p:blipFill>
        <p:spPr>
          <a:xfrm>
            <a:off x="4186571" y="1516999"/>
            <a:ext cx="4439831" cy="2036949"/>
          </a:xfrm>
          <a:prstGeom prst="rect">
            <a:avLst/>
          </a:prstGeom>
          <a:effectLst>
            <a:outerShdw blurRad="50800" dist="95250" dir="2700000">
              <a:srgbClr val="3F3F3F">
                <a:alpha val="39999"/>
              </a:srgbClr>
            </a:outerShdw>
          </a:effectLst>
        </p:spPr>
      </p:pic>
      <p:sp>
        <p:nvSpPr>
          <p:cNvPr id="6" name="TextBox 5"/>
          <p:cNvSpPr txBox="1"/>
          <p:nvPr/>
        </p:nvSpPr>
        <p:spPr>
          <a:xfrm>
            <a:off x="428577" y="2271341"/>
            <a:ext cx="487537" cy="704697"/>
          </a:xfrm>
          <a:prstGeom prst="rect">
            <a:avLst/>
          </a:prstGeom>
        </p:spPr>
        <p:txBody>
          <a:bodyPr vert="horz" lIns="95250" tIns="47625" rIns="95250" bIns="47625" rtlCol="0" anchor="t">
            <a:spAutoFit/>
          </a:bodyPr>
          <a:lstStyle/>
          <a:p>
            <a:pPr indent="0" algn="l">
              <a:lnSpc>
                <a:spcPct val="100000"/>
              </a:lnSpc>
              <a:buNone/>
              <a:defRPr lang="en-US" sz="1400" dirty="0"/>
            </a:pPr>
            <a:r>
              <a:rPr lang="en-US" sz="4000" dirty="0">
                <a:solidFill>
                  <a:srgbClr val="FFD052"/>
                </a:solidFill>
                <a:latin typeface="Roboto"/>
              </a:rPr>
              <a:t>6</a:t>
            </a:r>
          </a:p>
        </p:txBody>
      </p:sp>
      <p:cxnSp>
        <p:nvCxnSpPr>
          <p:cNvPr id="7" name="Straight Connector 6"/>
          <p:cNvCxnSpPr/>
          <p:nvPr/>
        </p:nvCxnSpPr>
        <p:spPr>
          <a:xfrm rot="10800000" flipV="1">
            <a:off x="919429" y="2446772"/>
            <a:ext cx="9" cy="425081"/>
          </a:xfrm>
          <a:prstGeom prst="line">
            <a:avLst/>
          </a:prstGeom>
          <a:ln w="9525" cap="flat">
            <a:solidFill>
              <a:srgbClr val="FFD052"/>
            </a:solidFill>
            <a:prstDash val="sysDash"/>
            <a:round/>
          </a:ln>
        </p:spPr>
        <p:style>
          <a:lnRef idx="1">
            <a:schemeClr val="accent1"/>
          </a:lnRef>
          <a:fillRef idx="1">
            <a:schemeClr val="accent1"/>
          </a:fillRef>
          <a:effectRef idx="0">
            <a:schemeClr val="accent1"/>
          </a:effectRef>
          <a:fontRef idx="minor">
            <a:srgbClr val="FFFFFF"/>
          </a:fontRef>
        </p:style>
      </p:cxnSp>
      <p:pic>
        <p:nvPicPr>
          <p:cNvPr id="8" name="Picture 7"/>
          <p:cNvPicPr>
            <a:picLocks noChangeAspect="1"/>
          </p:cNvPicPr>
          <p:nvPr/>
        </p:nvPicPr>
        <p:blipFill>
          <a:blip r:embed="rId4"/>
          <a:stretch>
            <a:fillRect/>
          </a:stretch>
        </p:blipFill>
        <p:spPr>
          <a:xfrm>
            <a:off x="7848600" y="4638675"/>
            <a:ext cx="1070251" cy="285750"/>
          </a:xfrm>
          <a:prstGeom prst="rect">
            <a:avLst/>
          </a:prstGeom>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5" y="-19050"/>
            <a:ext cx="3770280" cy="5186448"/>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r>
              <a:rPr lang="en-US" dirty="0" smtClean="0"/>
              <a:t> </a:t>
            </a:r>
            <a:endParaRPr lang="en-US" dirty="0"/>
          </a:p>
        </p:txBody>
      </p:sp>
      <p:sp>
        <p:nvSpPr>
          <p:cNvPr id="3" name="TextBox 2"/>
          <p:cNvSpPr txBox="1"/>
          <p:nvPr/>
        </p:nvSpPr>
        <p:spPr>
          <a:xfrm>
            <a:off x="4179417" y="575550"/>
            <a:ext cx="4543920" cy="3997248"/>
          </a:xfrm>
          <a:prstGeom prst="rect">
            <a:avLst/>
          </a:prstGeom>
        </p:spPr>
        <p:txBody>
          <a:bodyPr vert="horz" wrap="square" lIns="95250" tIns="47625" rIns="95250" bIns="47625" rtlCol="0" anchor="t">
            <a:spAutoFit/>
          </a:bodyPr>
          <a:lstStyle/>
          <a:p>
            <a:pPr marL="342900" indent="-342900">
              <a:lnSpc>
                <a:spcPct val="150000"/>
              </a:lnSpc>
              <a:buFont typeface="Source Sans Pro"/>
              <a:buChar char="✪"/>
              <a:defRPr lang="en-US" sz="1400" dirty="0"/>
            </a:pPr>
            <a:r>
              <a:rPr lang="fr-FR" sz="1300" dirty="0" smtClean="0"/>
              <a:t>Gestion </a:t>
            </a:r>
            <a:r>
              <a:rPr lang="fr-FR" sz="1300" dirty="0"/>
              <a:t>des services d'entreprise </a:t>
            </a:r>
            <a:endParaRPr lang="fr-FR" sz="1300" dirty="0" smtClean="0"/>
          </a:p>
          <a:p>
            <a:pPr marL="342900" indent="-342900">
              <a:lnSpc>
                <a:spcPct val="150000"/>
              </a:lnSpc>
              <a:buFont typeface="Source Sans Pro"/>
              <a:buChar char="✪"/>
              <a:defRPr lang="en-US" sz="1400" dirty="0"/>
            </a:pPr>
            <a:r>
              <a:rPr lang="fr-FR" sz="1300" dirty="0" smtClean="0"/>
              <a:t>Gestion </a:t>
            </a:r>
            <a:r>
              <a:rPr lang="fr-FR" sz="1300" dirty="0"/>
              <a:t>des incidents et des </a:t>
            </a:r>
            <a:r>
              <a:rPr lang="fr-FR" sz="1300" dirty="0" smtClean="0"/>
              <a:t>problèmes</a:t>
            </a:r>
          </a:p>
          <a:p>
            <a:pPr marL="342900" indent="-342900">
              <a:lnSpc>
                <a:spcPct val="150000"/>
              </a:lnSpc>
              <a:buFont typeface="Source Sans Pro"/>
              <a:buChar char="✪"/>
              <a:defRPr lang="en-US" sz="1400" dirty="0"/>
            </a:pPr>
            <a:r>
              <a:rPr lang="fr-FR" sz="1300" dirty="0" smtClean="0"/>
              <a:t>Gestion du changement </a:t>
            </a:r>
          </a:p>
          <a:p>
            <a:pPr marL="342900" indent="-342900">
              <a:lnSpc>
                <a:spcPct val="150000"/>
              </a:lnSpc>
              <a:buFont typeface="Source Sans Pro"/>
              <a:buChar char="✪"/>
              <a:defRPr lang="en-US" sz="1400" dirty="0"/>
            </a:pPr>
            <a:r>
              <a:rPr lang="fr-FR" sz="1300" dirty="0" smtClean="0"/>
              <a:t>Gestion </a:t>
            </a:r>
            <a:r>
              <a:rPr lang="fr-FR" sz="1300" dirty="0"/>
              <a:t>des actifs et des configurations informatiques </a:t>
            </a:r>
            <a:endParaRPr lang="fr-FR" sz="1300" dirty="0" smtClean="0"/>
          </a:p>
          <a:p>
            <a:pPr marL="342900" indent="-342900">
              <a:lnSpc>
                <a:spcPct val="150000"/>
              </a:lnSpc>
              <a:buFont typeface="Source Sans Pro"/>
              <a:buChar char="✪"/>
              <a:defRPr lang="en-US" sz="1400" dirty="0"/>
            </a:pPr>
            <a:r>
              <a:rPr lang="fr-FR" sz="1300" dirty="0" smtClean="0"/>
              <a:t>Base </a:t>
            </a:r>
            <a:r>
              <a:rPr lang="fr-FR" sz="1300" dirty="0"/>
              <a:t>de données de gestion </a:t>
            </a:r>
            <a:r>
              <a:rPr lang="fr-FR" sz="1300" dirty="0" smtClean="0"/>
              <a:t>de configuration </a:t>
            </a:r>
            <a:r>
              <a:rPr lang="fr-FR" sz="1300" dirty="0"/>
              <a:t>(CMDB) </a:t>
            </a:r>
            <a:endParaRPr lang="fr-FR" sz="1300" dirty="0" smtClean="0"/>
          </a:p>
          <a:p>
            <a:pPr marL="342900" indent="-342900">
              <a:lnSpc>
                <a:spcPct val="150000"/>
              </a:lnSpc>
              <a:buFont typeface="Source Sans Pro"/>
              <a:buChar char="✪"/>
              <a:defRPr lang="en-US" sz="1400" dirty="0"/>
            </a:pPr>
            <a:r>
              <a:rPr lang="fr-FR" sz="1300" dirty="0" smtClean="0"/>
              <a:t>Gestion </a:t>
            </a:r>
            <a:r>
              <a:rPr lang="fr-FR" sz="1300" dirty="0"/>
              <a:t>des achats et des contrats </a:t>
            </a:r>
            <a:endParaRPr lang="fr-FR" sz="1300" dirty="0" smtClean="0"/>
          </a:p>
          <a:p>
            <a:pPr marL="342900" indent="-342900">
              <a:lnSpc>
                <a:spcPct val="150000"/>
              </a:lnSpc>
              <a:buFont typeface="Source Sans Pro"/>
              <a:buChar char="✪"/>
              <a:defRPr lang="en-US" sz="1400" dirty="0"/>
            </a:pPr>
            <a:r>
              <a:rPr lang="fr-FR" sz="1300" dirty="0" smtClean="0"/>
              <a:t>Gestion </a:t>
            </a:r>
            <a:r>
              <a:rPr lang="fr-FR" sz="1300" dirty="0"/>
              <a:t>de projet </a:t>
            </a:r>
            <a:endParaRPr lang="fr-FR" sz="1300" dirty="0" smtClean="0"/>
          </a:p>
          <a:p>
            <a:pPr marL="342900" indent="-342900">
              <a:lnSpc>
                <a:spcPct val="150000"/>
              </a:lnSpc>
              <a:buFont typeface="Source Sans Pro"/>
              <a:buChar char="✪"/>
              <a:defRPr lang="en-US" sz="1400" dirty="0"/>
            </a:pPr>
            <a:r>
              <a:rPr lang="fr-FR" sz="1300" dirty="0" smtClean="0"/>
              <a:t>Service et </a:t>
            </a:r>
            <a:r>
              <a:rPr lang="fr-FR" sz="1300" dirty="0"/>
              <a:t>traitement des demandes </a:t>
            </a:r>
            <a:endParaRPr lang="fr-FR" sz="1300" dirty="0" smtClean="0"/>
          </a:p>
          <a:p>
            <a:pPr marL="342900" indent="-342900">
              <a:lnSpc>
                <a:spcPct val="150000"/>
              </a:lnSpc>
              <a:buFont typeface="Source Sans Pro"/>
              <a:buChar char="✪"/>
              <a:defRPr lang="en-US" sz="1400" dirty="0"/>
            </a:pPr>
            <a:r>
              <a:rPr lang="fr-FR" sz="1300" dirty="0" smtClean="0"/>
              <a:t>Gestion </a:t>
            </a:r>
            <a:r>
              <a:rPr lang="fr-FR" sz="1300" dirty="0"/>
              <a:t>des connaissances </a:t>
            </a:r>
            <a:endParaRPr lang="fr-FR" sz="1300" dirty="0" smtClean="0"/>
          </a:p>
          <a:p>
            <a:pPr marL="342900" indent="-342900">
              <a:lnSpc>
                <a:spcPct val="150000"/>
              </a:lnSpc>
              <a:buFont typeface="Source Sans Pro"/>
              <a:buChar char="✪"/>
              <a:defRPr lang="en-US" sz="1400" dirty="0"/>
            </a:pPr>
            <a:r>
              <a:rPr lang="fr-FR" sz="1300" dirty="0" err="1" smtClean="0"/>
              <a:t>Reporting</a:t>
            </a:r>
            <a:r>
              <a:rPr lang="fr-FR" sz="1300" dirty="0" smtClean="0"/>
              <a:t> </a:t>
            </a:r>
            <a:r>
              <a:rPr lang="fr-FR" sz="1300" dirty="0"/>
              <a:t>et gestion des SLA </a:t>
            </a:r>
            <a:endParaRPr lang="fr-FR" sz="1300" dirty="0" smtClean="0"/>
          </a:p>
          <a:p>
            <a:pPr marL="342900" indent="-342900">
              <a:lnSpc>
                <a:spcPct val="150000"/>
              </a:lnSpc>
              <a:buFont typeface="Source Sans Pro"/>
              <a:buChar char="✪"/>
              <a:defRPr lang="en-US" sz="1400" dirty="0"/>
            </a:pPr>
            <a:r>
              <a:rPr lang="fr-FR" sz="1300" dirty="0" smtClean="0"/>
              <a:t>Conception </a:t>
            </a:r>
            <a:r>
              <a:rPr lang="fr-FR" sz="1300" dirty="0"/>
              <a:t>de processus et </a:t>
            </a:r>
            <a:r>
              <a:rPr lang="fr-FR" sz="1300" dirty="0" smtClean="0"/>
              <a:t>workflow </a:t>
            </a:r>
            <a:r>
              <a:rPr lang="fr-FR" sz="1300" dirty="0"/>
              <a:t>visuel </a:t>
            </a:r>
            <a:endParaRPr lang="fr-FR" sz="1300" dirty="0" smtClean="0"/>
          </a:p>
          <a:p>
            <a:pPr marL="342900" indent="-342900">
              <a:lnSpc>
                <a:spcPct val="150000"/>
              </a:lnSpc>
              <a:buFont typeface="Source Sans Pro"/>
              <a:buChar char="✪"/>
              <a:defRPr lang="en-US" sz="1400" dirty="0"/>
            </a:pPr>
            <a:r>
              <a:rPr lang="fr-FR" sz="1300" dirty="0" smtClean="0"/>
              <a:t>Intégration </a:t>
            </a:r>
            <a:r>
              <a:rPr lang="fr-FR" sz="1300" dirty="0"/>
              <a:t>avec les applications de gestion informatique</a:t>
            </a:r>
            <a:endParaRPr lang="en-US" sz="1300" i="0" dirty="0">
              <a:solidFill>
                <a:srgbClr val="000000"/>
              </a:solidFill>
              <a:latin typeface="Roboto-medium"/>
            </a:endParaRPr>
          </a:p>
        </p:txBody>
      </p:sp>
      <p:sp>
        <p:nvSpPr>
          <p:cNvPr id="4" name="TextBox 3"/>
          <p:cNvSpPr txBox="1"/>
          <p:nvPr/>
        </p:nvSpPr>
        <p:spPr>
          <a:xfrm>
            <a:off x="717136" y="1539574"/>
            <a:ext cx="2679163" cy="588623"/>
          </a:xfrm>
          <a:prstGeom prst="rect">
            <a:avLst/>
          </a:prstGeom>
        </p:spPr>
        <p:txBody>
          <a:bodyPr vert="horz" lIns="95250" tIns="47625" rIns="95250" bIns="47625" rtlCol="0" anchor="t">
            <a:spAutoFit/>
          </a:bodyPr>
          <a:lstStyle/>
          <a:p>
            <a:pPr>
              <a:defRPr lang="en-US" sz="1400" dirty="0"/>
            </a:pPr>
            <a:r>
              <a:rPr lang="en-US" sz="3200" dirty="0" err="1" smtClean="0">
                <a:solidFill>
                  <a:srgbClr val="FFD052"/>
                </a:solidFill>
                <a:latin typeface="Roboto-medium"/>
              </a:rPr>
              <a:t>d'</a:t>
            </a:r>
            <a:r>
              <a:rPr lang="en-US" sz="3200" i="0" dirty="0" err="1" smtClean="0">
                <a:solidFill>
                  <a:srgbClr val="FFD052"/>
                </a:solidFill>
                <a:latin typeface="Roboto-medium"/>
              </a:rPr>
              <a:t>ITSM</a:t>
            </a:r>
            <a:endParaRPr lang="en-US" sz="3200" i="0" dirty="0">
              <a:solidFill>
                <a:srgbClr val="FFD052"/>
              </a:solidFill>
              <a:latin typeface="Roboto-medium"/>
            </a:endParaRPr>
          </a:p>
        </p:txBody>
      </p:sp>
      <p:sp>
        <p:nvSpPr>
          <p:cNvPr id="5" name="TextBox 4"/>
          <p:cNvSpPr txBox="1">
            <a:spLocks noGrp="1"/>
          </p:cNvSpPr>
          <p:nvPr/>
        </p:nvSpPr>
        <p:spPr>
          <a:xfrm>
            <a:off x="717136" y="701382"/>
            <a:ext cx="2512085" cy="750570"/>
          </a:xfrm>
          <a:prstGeom prst="rect">
            <a:avLst/>
          </a:prstGeom>
        </p:spPr>
        <p:txBody>
          <a:bodyPr vert="horz" rtlCol="0" anchor="t"/>
          <a:lstStyle/>
          <a:p>
            <a:r>
              <a:rPr lang="fr-FR" sz="2800" dirty="0" smtClean="0">
                <a:solidFill>
                  <a:schemeClr val="bg1"/>
                </a:solidFill>
                <a:latin typeface="Roboto-thin"/>
              </a:rPr>
              <a:t>Meilleures </a:t>
            </a:r>
            <a:r>
              <a:rPr lang="fr-FR" sz="2800" dirty="0">
                <a:solidFill>
                  <a:schemeClr val="bg1"/>
                </a:solidFill>
                <a:latin typeface="Roboto-thin"/>
              </a:rPr>
              <a:t>capacités</a:t>
            </a:r>
            <a:endParaRPr lang="en-US" sz="2800" dirty="0">
              <a:solidFill>
                <a:schemeClr val="bg1"/>
              </a:solidFill>
              <a:latin typeface="Roboto-thin"/>
            </a:endParaRPr>
          </a:p>
        </p:txBody>
      </p:sp>
      <p:pic>
        <p:nvPicPr>
          <p:cNvPr id="6" name="Picture 5"/>
          <p:cNvPicPr>
            <a:picLocks noChangeAspect="1"/>
          </p:cNvPicPr>
          <p:nvPr/>
        </p:nvPicPr>
        <p:blipFill>
          <a:blip r:embed="rId3"/>
          <a:stretch>
            <a:fillRect/>
          </a:stretch>
        </p:blipFill>
        <p:spPr>
          <a:xfrm>
            <a:off x="559679" y="1833886"/>
            <a:ext cx="2248366" cy="3540480"/>
          </a:xfrm>
          <a:prstGeom prst="rect">
            <a:avLst/>
          </a:prstGeom>
        </p:spPr>
      </p:pic>
      <p:pic>
        <p:nvPicPr>
          <p:cNvPr id="7" name="Picture 6"/>
          <p:cNvPicPr>
            <a:picLocks noChangeAspect="1"/>
          </p:cNvPicPr>
          <p:nvPr/>
        </p:nvPicPr>
        <p:blipFill>
          <a:blip r:embed="rId4"/>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ecagon 1"/>
          <p:cNvSpPr/>
          <p:nvPr/>
        </p:nvSpPr>
        <p:spPr>
          <a:xfrm>
            <a:off x="5201584" y="3162643"/>
            <a:ext cx="405098" cy="345995"/>
          </a:xfrm>
          <a:prstGeom prst="decagon">
            <a:avLst/>
          </a:prstGeom>
          <a:solidFill>
            <a:srgbClr val="BA82C6"/>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Off-page Connector 2"/>
          <p:cNvSpPr/>
          <p:nvPr/>
        </p:nvSpPr>
        <p:spPr>
          <a:xfrm>
            <a:off x="5293643" y="3891705"/>
            <a:ext cx="292350" cy="301247"/>
          </a:xfrm>
          <a:prstGeom prst="flowChartOffpageConnector">
            <a:avLst/>
          </a:prstGeom>
          <a:solidFill>
            <a:srgbClr val="4BA557"/>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Teardrop 3"/>
          <p:cNvSpPr/>
          <p:nvPr/>
        </p:nvSpPr>
        <p:spPr>
          <a:xfrm>
            <a:off x="5254095" y="2438552"/>
            <a:ext cx="358873" cy="402374"/>
          </a:xfrm>
          <a:prstGeom prst="teardrop">
            <a:avLst/>
          </a:prstGeom>
          <a:solidFill>
            <a:srgbClr val="ECAF3D"/>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Round Same Side Corner Rectangle 4"/>
          <p:cNvSpPr/>
          <p:nvPr/>
        </p:nvSpPr>
        <p:spPr>
          <a:xfrm>
            <a:off x="5239264" y="1653492"/>
            <a:ext cx="299580" cy="285845"/>
          </a:xfrm>
          <a:prstGeom prst="round2SameRect">
            <a:avLst/>
          </a:prstGeom>
          <a:solidFill>
            <a:srgbClr val="4CAEE9"/>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Snip and Round Single Corner Rectangle 5"/>
          <p:cNvSpPr/>
          <p:nvPr/>
        </p:nvSpPr>
        <p:spPr>
          <a:xfrm>
            <a:off x="5189839" y="836504"/>
            <a:ext cx="331155" cy="326212"/>
          </a:xfrm>
          <a:prstGeom prst="snipRoundRect">
            <a:avLst/>
          </a:prstGeom>
          <a:solidFill>
            <a:srgbClr val="CB2E24"/>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Rectangle 6"/>
          <p:cNvSpPr/>
          <p:nvPr/>
        </p:nvSpPr>
        <p:spPr>
          <a:xfrm>
            <a:off x="-41995" y="-9153"/>
            <a:ext cx="4505334" cy="5186448"/>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8" name="TextBox 7"/>
          <p:cNvSpPr txBox="1"/>
          <p:nvPr/>
        </p:nvSpPr>
        <p:spPr>
          <a:xfrm>
            <a:off x="533400" y="1917220"/>
            <a:ext cx="3424228" cy="650178"/>
          </a:xfrm>
          <a:prstGeom prst="rect">
            <a:avLst/>
          </a:prstGeom>
        </p:spPr>
        <p:txBody>
          <a:bodyPr vert="horz" wrap="square" lIns="95250" tIns="47625" rIns="95250" bIns="47625" rtlCol="0" anchor="t">
            <a:spAutoFit/>
          </a:bodyPr>
          <a:lstStyle/>
          <a:p>
            <a:pPr>
              <a:defRPr lang="en-US" sz="1400" dirty="0"/>
            </a:pPr>
            <a:r>
              <a:rPr lang="en-US" sz="3600" i="0" dirty="0">
                <a:solidFill>
                  <a:srgbClr val="FFD052"/>
                </a:solidFill>
                <a:latin typeface="Roboto-medium"/>
              </a:rPr>
              <a:t>ManageEngine</a:t>
            </a:r>
          </a:p>
        </p:txBody>
      </p:sp>
      <p:sp>
        <p:nvSpPr>
          <p:cNvPr id="9" name="TextBox 8"/>
          <p:cNvSpPr txBox="1"/>
          <p:nvPr/>
        </p:nvSpPr>
        <p:spPr>
          <a:xfrm>
            <a:off x="543753" y="2515039"/>
            <a:ext cx="3208010" cy="788742"/>
          </a:xfrm>
          <a:prstGeom prst="rect">
            <a:avLst/>
          </a:prstGeom>
        </p:spPr>
        <p:txBody>
          <a:bodyPr vert="horz" lIns="95250" tIns="47625" rIns="95250" bIns="47625" rtlCol="0" anchor="t">
            <a:spAutoFit/>
          </a:bodyPr>
          <a:lstStyle/>
          <a:p>
            <a:pPr indent="0" algn="l">
              <a:lnSpc>
                <a:spcPct val="110000"/>
              </a:lnSpc>
              <a:buNone/>
              <a:defRPr lang="en-US" sz="1400" dirty="0"/>
            </a:pPr>
            <a:r>
              <a:rPr lang="fr-FR" sz="1400" dirty="0" smtClean="0">
                <a:solidFill>
                  <a:schemeClr val="bg1"/>
                </a:solidFill>
                <a:latin typeface="Roboto-thin"/>
              </a:rPr>
              <a:t>Une </a:t>
            </a:r>
            <a:r>
              <a:rPr lang="fr-FR" sz="1400" dirty="0">
                <a:solidFill>
                  <a:schemeClr val="bg1"/>
                </a:solidFill>
                <a:latin typeface="Roboto-thin"/>
              </a:rPr>
              <a:t>division de Zoho Corporation, une entreprise amorcée, privée et rentable</a:t>
            </a:r>
            <a:endParaRPr lang="en-US" sz="1400" dirty="0">
              <a:solidFill>
                <a:schemeClr val="bg1"/>
              </a:solidFill>
              <a:latin typeface="Roboto-thin"/>
            </a:endParaRPr>
          </a:p>
        </p:txBody>
      </p:sp>
      <p:sp>
        <p:nvSpPr>
          <p:cNvPr id="10" name="TextBox 9"/>
          <p:cNvSpPr txBox="1"/>
          <p:nvPr/>
        </p:nvSpPr>
        <p:spPr>
          <a:xfrm>
            <a:off x="5962374" y="1645681"/>
            <a:ext cx="1878796" cy="465512"/>
          </a:xfrm>
          <a:prstGeom prst="rect">
            <a:avLst/>
          </a:prstGeom>
        </p:spPr>
        <p:txBody>
          <a:bodyPr vert="horz" lIns="95250" tIns="47625" rIns="95250" bIns="47625" rtlCol="0" anchor="t">
            <a:spAutoFit/>
          </a:bodyPr>
          <a:lstStyle/>
          <a:p>
            <a:pPr indent="0" algn="l">
              <a:lnSpc>
                <a:spcPct val="100000"/>
              </a:lnSpc>
              <a:buNone/>
              <a:defRPr lang="en-US" sz="1400" dirty="0"/>
            </a:pPr>
            <a:r>
              <a:rPr lang="en-US" sz="1200" dirty="0" smtClean="0">
                <a:latin typeface="Roboto-medium"/>
              </a:rPr>
              <a:t>+180,000 </a:t>
            </a:r>
            <a:endParaRPr lang="en-US" sz="1200" dirty="0">
              <a:latin typeface="Roboto-medium"/>
            </a:endParaRPr>
          </a:p>
          <a:p>
            <a:pPr indent="0" algn="l">
              <a:lnSpc>
                <a:spcPct val="100000"/>
              </a:lnSpc>
              <a:buNone/>
              <a:defRPr lang="en-US" sz="1400" dirty="0"/>
            </a:pPr>
            <a:r>
              <a:rPr lang="en-US" sz="1200" dirty="0" smtClean="0">
                <a:latin typeface="Roboto-medium"/>
              </a:rPr>
              <a:t>clients</a:t>
            </a:r>
            <a:endParaRPr lang="en-US" sz="1200" dirty="0">
              <a:latin typeface="Roboto-medium"/>
            </a:endParaRPr>
          </a:p>
        </p:txBody>
      </p:sp>
      <p:sp>
        <p:nvSpPr>
          <p:cNvPr id="11" name="TextBox 10"/>
          <p:cNvSpPr txBox="1"/>
          <p:nvPr/>
        </p:nvSpPr>
        <p:spPr>
          <a:xfrm>
            <a:off x="5962203" y="2353932"/>
            <a:ext cx="1248198" cy="465512"/>
          </a:xfrm>
          <a:prstGeom prst="rect">
            <a:avLst/>
          </a:prstGeom>
        </p:spPr>
        <p:txBody>
          <a:bodyPr vert="horz" lIns="95250" tIns="47625" rIns="95250" bIns="47625" rtlCol="0" anchor="t">
            <a:spAutoFit/>
          </a:bodyPr>
          <a:lstStyle/>
          <a:p>
            <a:pPr>
              <a:defRPr lang="en-US" sz="1400" dirty="0"/>
            </a:pPr>
            <a:r>
              <a:rPr lang="en-US" sz="1200" dirty="0" smtClean="0">
                <a:latin typeface="Roboto-medium"/>
              </a:rPr>
              <a:t>+2,500 </a:t>
            </a:r>
            <a:r>
              <a:rPr lang="fr-FR" sz="1200" dirty="0" smtClean="0">
                <a:latin typeface="Roboto-medium"/>
              </a:rPr>
              <a:t>employées</a:t>
            </a:r>
            <a:endParaRPr lang="en-US" sz="1200" dirty="0">
              <a:latin typeface="Roboto-medium"/>
            </a:endParaRPr>
          </a:p>
        </p:txBody>
      </p:sp>
      <p:sp>
        <p:nvSpPr>
          <p:cNvPr id="12" name="TextBox 11"/>
          <p:cNvSpPr txBox="1"/>
          <p:nvPr/>
        </p:nvSpPr>
        <p:spPr>
          <a:xfrm>
            <a:off x="5962203" y="3036909"/>
            <a:ext cx="1957882" cy="650178"/>
          </a:xfrm>
          <a:prstGeom prst="rect">
            <a:avLst/>
          </a:prstGeom>
        </p:spPr>
        <p:txBody>
          <a:bodyPr vert="horz" lIns="95250" tIns="47625" rIns="95250" bIns="47625" rtlCol="0" anchor="t">
            <a:spAutoFit/>
          </a:bodyPr>
          <a:lstStyle/>
          <a:p>
            <a:pPr>
              <a:defRPr lang="en-US" sz="1400" dirty="0"/>
            </a:pPr>
            <a:r>
              <a:rPr lang="fr-FR" sz="1200" dirty="0" smtClean="0">
                <a:latin typeface="Roboto-medium"/>
              </a:rPr>
              <a:t>+90 </a:t>
            </a:r>
            <a:r>
              <a:rPr lang="fr-FR" sz="1200" dirty="0">
                <a:latin typeface="Roboto-medium"/>
              </a:rPr>
              <a:t>produits et outils gratuits pour la gestion informatique </a:t>
            </a:r>
            <a:r>
              <a:rPr lang="en-US" sz="1200" dirty="0">
                <a:latin typeface="Roboto-medium"/>
              </a:rPr>
              <a:t> </a:t>
            </a:r>
          </a:p>
        </p:txBody>
      </p:sp>
      <p:sp>
        <p:nvSpPr>
          <p:cNvPr id="13" name="TextBox 12"/>
          <p:cNvSpPr txBox="1"/>
          <p:nvPr/>
        </p:nvSpPr>
        <p:spPr>
          <a:xfrm>
            <a:off x="5967317" y="3960923"/>
            <a:ext cx="1957882" cy="280846"/>
          </a:xfrm>
          <a:prstGeom prst="rect">
            <a:avLst/>
          </a:prstGeom>
        </p:spPr>
        <p:txBody>
          <a:bodyPr vert="horz" lIns="95250" tIns="47625" rIns="95250" bIns="47625" rtlCol="0" anchor="t">
            <a:spAutoFit/>
          </a:bodyPr>
          <a:lstStyle/>
          <a:p>
            <a:pPr indent="0" algn="l">
              <a:lnSpc>
                <a:spcPct val="100000"/>
              </a:lnSpc>
              <a:buNone/>
              <a:defRPr lang="en-US" sz="1400" dirty="0"/>
            </a:pPr>
            <a:r>
              <a:rPr lang="en-US" sz="1200" dirty="0" smtClean="0">
                <a:latin typeface="Roboto-medium"/>
              </a:rPr>
              <a:t>+190 pays</a:t>
            </a:r>
            <a:r>
              <a:rPr lang="en-US" sz="1200" dirty="0">
                <a:latin typeface="Roboto-medium"/>
              </a:rPr>
              <a:t> </a:t>
            </a:r>
          </a:p>
        </p:txBody>
      </p:sp>
      <p:pic>
        <p:nvPicPr>
          <p:cNvPr id="14" name="Picture 13"/>
          <p:cNvPicPr>
            <a:picLocks noChangeAspect="1"/>
          </p:cNvPicPr>
          <p:nvPr/>
        </p:nvPicPr>
        <p:blipFill>
          <a:blip r:embed="rId3"/>
          <a:stretch>
            <a:fillRect/>
          </a:stretch>
        </p:blipFill>
        <p:spPr>
          <a:xfrm>
            <a:off x="5357889" y="913523"/>
            <a:ext cx="311381" cy="327650"/>
          </a:xfrm>
          <a:prstGeom prst="rect">
            <a:avLst/>
          </a:prstGeom>
        </p:spPr>
      </p:pic>
      <p:pic>
        <p:nvPicPr>
          <p:cNvPr id="15" name="Picture 14"/>
          <p:cNvPicPr>
            <a:picLocks noChangeAspect="1"/>
          </p:cNvPicPr>
          <p:nvPr/>
        </p:nvPicPr>
        <p:blipFill>
          <a:blip r:embed="rId4"/>
          <a:stretch>
            <a:fillRect/>
          </a:stretch>
        </p:blipFill>
        <p:spPr>
          <a:xfrm>
            <a:off x="5346502" y="1715224"/>
            <a:ext cx="365606" cy="337804"/>
          </a:xfrm>
          <a:prstGeom prst="rect">
            <a:avLst/>
          </a:prstGeom>
        </p:spPr>
      </p:pic>
      <p:pic>
        <p:nvPicPr>
          <p:cNvPr id="16" name="Picture 15"/>
          <p:cNvPicPr>
            <a:picLocks noChangeAspect="1"/>
          </p:cNvPicPr>
          <p:nvPr/>
        </p:nvPicPr>
        <p:blipFill>
          <a:blip r:embed="rId5"/>
          <a:stretch>
            <a:fillRect/>
          </a:stretch>
        </p:blipFill>
        <p:spPr>
          <a:xfrm>
            <a:off x="5362766" y="2519101"/>
            <a:ext cx="370770" cy="286633"/>
          </a:xfrm>
          <a:prstGeom prst="rect">
            <a:avLst/>
          </a:prstGeom>
        </p:spPr>
      </p:pic>
      <p:pic>
        <p:nvPicPr>
          <p:cNvPr id="17" name="Picture 16"/>
          <p:cNvPicPr>
            <a:picLocks noChangeAspect="1"/>
          </p:cNvPicPr>
          <p:nvPr/>
        </p:nvPicPr>
        <p:blipFill>
          <a:blip r:embed="rId6"/>
          <a:stretch>
            <a:fillRect/>
          </a:stretch>
        </p:blipFill>
        <p:spPr>
          <a:xfrm>
            <a:off x="5340304" y="3234328"/>
            <a:ext cx="404939" cy="395411"/>
          </a:xfrm>
          <a:prstGeom prst="rect">
            <a:avLst/>
          </a:prstGeom>
        </p:spPr>
      </p:pic>
      <p:pic>
        <p:nvPicPr>
          <p:cNvPr id="18" name="Picture 17"/>
          <p:cNvPicPr>
            <a:picLocks noChangeAspect="1"/>
          </p:cNvPicPr>
          <p:nvPr/>
        </p:nvPicPr>
        <p:blipFill>
          <a:blip r:embed="rId7"/>
          <a:stretch>
            <a:fillRect/>
          </a:stretch>
        </p:blipFill>
        <p:spPr>
          <a:xfrm>
            <a:off x="5384669" y="3934758"/>
            <a:ext cx="372122" cy="372122"/>
          </a:xfrm>
          <a:prstGeom prst="rect">
            <a:avLst/>
          </a:prstGeom>
        </p:spPr>
      </p:pic>
      <p:cxnSp>
        <p:nvCxnSpPr>
          <p:cNvPr id="19" name="Straight Connector 18"/>
          <p:cNvCxnSpPr/>
          <p:nvPr/>
        </p:nvCxnSpPr>
        <p:spPr>
          <a:xfrm rot="10800000" flipH="1" flipV="1">
            <a:off x="5181600" y="1501902"/>
            <a:ext cx="2609745" cy="0"/>
          </a:xfrm>
          <a:prstGeom prst="line">
            <a:avLst/>
          </a:prstGeom>
          <a:ln w="9525" cap="flat">
            <a:solidFill>
              <a:schemeClr val="bg1">
                <a:lumMod val="65000"/>
              </a:schemeClr>
            </a:solidFill>
            <a:prstDash val="sysDash"/>
            <a:round/>
          </a:ln>
        </p:spPr>
        <p:style>
          <a:lnRef idx="1">
            <a:schemeClr val="accent1"/>
          </a:lnRef>
          <a:fillRef idx="1">
            <a:schemeClr val="accent1"/>
          </a:fillRef>
          <a:effectRef idx="0">
            <a:schemeClr val="accent1"/>
          </a:effectRef>
          <a:fontRef idx="minor">
            <a:srgbClr val="FFFFFF"/>
          </a:fontRef>
        </p:style>
      </p:cxnSp>
      <p:cxnSp>
        <p:nvCxnSpPr>
          <p:cNvPr id="20" name="Straight Connector 19"/>
          <p:cNvCxnSpPr/>
          <p:nvPr/>
        </p:nvCxnSpPr>
        <p:spPr>
          <a:xfrm rot="10800000" flipH="1" flipV="1">
            <a:off x="5181600" y="2218589"/>
            <a:ext cx="2609745" cy="0"/>
          </a:xfrm>
          <a:prstGeom prst="line">
            <a:avLst/>
          </a:prstGeom>
          <a:ln w="9525" cap="flat">
            <a:solidFill>
              <a:schemeClr val="bg1">
                <a:lumMod val="65000"/>
              </a:schemeClr>
            </a:solidFill>
            <a:prstDash val="sysDash"/>
            <a:round/>
          </a:ln>
        </p:spPr>
        <p:style>
          <a:lnRef idx="1">
            <a:schemeClr val="accent1"/>
          </a:lnRef>
          <a:fillRef idx="1">
            <a:schemeClr val="accent1"/>
          </a:fillRef>
          <a:effectRef idx="0">
            <a:schemeClr val="accent1"/>
          </a:effectRef>
          <a:fontRef idx="minor">
            <a:srgbClr val="FFFFFF"/>
          </a:fontRef>
        </p:style>
      </p:cxnSp>
      <p:cxnSp>
        <p:nvCxnSpPr>
          <p:cNvPr id="21" name="Straight Connector 20"/>
          <p:cNvCxnSpPr/>
          <p:nvPr/>
        </p:nvCxnSpPr>
        <p:spPr>
          <a:xfrm rot="10800000" flipH="1" flipV="1">
            <a:off x="5181600" y="2974818"/>
            <a:ext cx="2609745" cy="0"/>
          </a:xfrm>
          <a:prstGeom prst="line">
            <a:avLst/>
          </a:prstGeom>
          <a:ln w="9525" cap="flat">
            <a:solidFill>
              <a:schemeClr val="bg1">
                <a:lumMod val="65000"/>
              </a:schemeClr>
            </a:solidFill>
            <a:prstDash val="sysDash"/>
            <a:round/>
          </a:ln>
        </p:spPr>
        <p:style>
          <a:lnRef idx="1">
            <a:schemeClr val="accent1"/>
          </a:lnRef>
          <a:fillRef idx="1">
            <a:schemeClr val="accent1"/>
          </a:fillRef>
          <a:effectRef idx="0">
            <a:schemeClr val="accent1"/>
          </a:effectRef>
          <a:fontRef idx="minor">
            <a:srgbClr val="FFFFFF"/>
          </a:fontRef>
        </p:style>
      </p:cxnSp>
      <p:cxnSp>
        <p:nvCxnSpPr>
          <p:cNvPr id="22" name="Straight Connector 21"/>
          <p:cNvCxnSpPr/>
          <p:nvPr/>
        </p:nvCxnSpPr>
        <p:spPr>
          <a:xfrm rot="10800000" flipH="1" flipV="1">
            <a:off x="5181600" y="3726104"/>
            <a:ext cx="2609745" cy="0"/>
          </a:xfrm>
          <a:prstGeom prst="line">
            <a:avLst/>
          </a:prstGeom>
          <a:ln w="9525" cap="flat">
            <a:solidFill>
              <a:schemeClr val="bg1">
                <a:lumMod val="65000"/>
              </a:schemeClr>
            </a:solidFill>
            <a:prstDash val="sysDash"/>
            <a:round/>
          </a:ln>
        </p:spPr>
        <p:style>
          <a:lnRef idx="1">
            <a:schemeClr val="accent1"/>
          </a:lnRef>
          <a:fillRef idx="1">
            <a:schemeClr val="accent1"/>
          </a:fillRef>
          <a:effectRef idx="0">
            <a:schemeClr val="accent1"/>
          </a:effectRef>
          <a:fontRef idx="minor">
            <a:srgbClr val="FFFFFF"/>
          </a:fontRef>
        </p:style>
      </p:cxnSp>
      <p:sp>
        <p:nvSpPr>
          <p:cNvPr id="23" name="TextBox 22"/>
          <p:cNvSpPr txBox="1"/>
          <p:nvPr/>
        </p:nvSpPr>
        <p:spPr>
          <a:xfrm>
            <a:off x="5962374" y="728609"/>
            <a:ext cx="1878796" cy="650178"/>
          </a:xfrm>
          <a:prstGeom prst="rect">
            <a:avLst/>
          </a:prstGeom>
        </p:spPr>
        <p:txBody>
          <a:bodyPr vert="horz" lIns="95250" tIns="47625" rIns="95250" bIns="47625" rtlCol="0" anchor="t">
            <a:spAutoFit/>
          </a:bodyPr>
          <a:lstStyle/>
          <a:p>
            <a:pPr indent="0" algn="l">
              <a:lnSpc>
                <a:spcPct val="100000"/>
              </a:lnSpc>
              <a:buNone/>
              <a:defRPr lang="en-US" sz="1400" dirty="0"/>
            </a:pPr>
            <a:r>
              <a:rPr lang="fr-FR" sz="1200" dirty="0" smtClean="0">
                <a:latin typeface="Roboto-medium"/>
              </a:rPr>
              <a:t>Plus </a:t>
            </a:r>
            <a:r>
              <a:rPr lang="fr-FR" sz="1200" dirty="0">
                <a:latin typeface="Roboto-medium"/>
              </a:rPr>
              <a:t>de 18 ans d'expertise en solutions de gestion informatique </a:t>
            </a:r>
            <a:r>
              <a:rPr lang="en-US" sz="1200" dirty="0">
                <a:latin typeface="Roboto-medium"/>
              </a:rPr>
              <a:t> </a:t>
            </a:r>
          </a:p>
        </p:txBody>
      </p:sp>
      <p:pic>
        <p:nvPicPr>
          <p:cNvPr id="24" name="Picture 23"/>
          <p:cNvPicPr>
            <a:picLocks noChangeAspect="1"/>
          </p:cNvPicPr>
          <p:nvPr/>
        </p:nvPicPr>
        <p:blipFill>
          <a:blip r:embed="rId8"/>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63" y="-6581"/>
            <a:ext cx="2838850" cy="5230158"/>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xtBox 2"/>
          <p:cNvSpPr txBox="1"/>
          <p:nvPr/>
        </p:nvSpPr>
        <p:spPr>
          <a:xfrm>
            <a:off x="593950" y="878405"/>
            <a:ext cx="1924602" cy="557845"/>
          </a:xfrm>
          <a:prstGeom prst="rect">
            <a:avLst/>
          </a:prstGeom>
        </p:spPr>
        <p:txBody>
          <a:bodyPr vert="horz" lIns="95250" tIns="47625" rIns="95250" bIns="47625" rtlCol="0" anchor="t">
            <a:spAutoFit/>
          </a:bodyPr>
          <a:lstStyle/>
          <a:p>
            <a:pPr>
              <a:defRPr lang="en-US" sz="1400" dirty="0"/>
            </a:pPr>
            <a:r>
              <a:rPr lang="en-US" sz="3000" dirty="0" smtClean="0">
                <a:solidFill>
                  <a:srgbClr val="FFD052"/>
                </a:solidFill>
                <a:latin typeface="Roboto-medium"/>
              </a:rPr>
              <a:t> </a:t>
            </a:r>
            <a:r>
              <a:rPr lang="fr-FR" sz="3000" dirty="0">
                <a:solidFill>
                  <a:srgbClr val="FFD052"/>
                </a:solidFill>
                <a:latin typeface="Roboto-medium"/>
              </a:rPr>
              <a:t>Éditions</a:t>
            </a:r>
            <a:endParaRPr lang="en-US" sz="3000" dirty="0">
              <a:solidFill>
                <a:srgbClr val="FFD052"/>
              </a:solidFill>
              <a:latin typeface="Roboto-medium"/>
            </a:endParaRPr>
          </a:p>
        </p:txBody>
      </p:sp>
      <p:sp>
        <p:nvSpPr>
          <p:cNvPr id="4" name="Right Triangle 3"/>
          <p:cNvSpPr/>
          <p:nvPr/>
        </p:nvSpPr>
        <p:spPr>
          <a:xfrm rot="13500000">
            <a:off x="2408234" y="889130"/>
            <a:ext cx="534666" cy="521465"/>
          </a:xfrm>
          <a:prstGeom prst="rtTriangle">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5" name="Picture 4"/>
          <p:cNvPicPr>
            <a:picLocks noChangeAspect="1"/>
          </p:cNvPicPr>
          <p:nvPr/>
        </p:nvPicPr>
        <p:blipFill>
          <a:blip r:embed="rId3"/>
          <a:stretch>
            <a:fillRect/>
          </a:stretch>
        </p:blipFill>
        <p:spPr>
          <a:xfrm>
            <a:off x="3523749" y="209550"/>
            <a:ext cx="5086530" cy="3649027"/>
          </a:xfrm>
          <a:prstGeom prst="rect">
            <a:avLst/>
          </a:prstGeom>
        </p:spPr>
      </p:pic>
      <p:sp>
        <p:nvSpPr>
          <p:cNvPr id="6" name="TextBox 5"/>
          <p:cNvSpPr txBox="1"/>
          <p:nvPr/>
        </p:nvSpPr>
        <p:spPr>
          <a:xfrm>
            <a:off x="3817500" y="461077"/>
            <a:ext cx="1193463" cy="307686"/>
          </a:xfrm>
          <a:prstGeom prst="rect">
            <a:avLst/>
          </a:prstGeom>
        </p:spPr>
        <p:txBody>
          <a:bodyPr vert="horz" lIns="95250" tIns="47625" rIns="95250" bIns="47625" rtlCol="0" anchor="t">
            <a:spAutoFit/>
          </a:bodyPr>
          <a:lstStyle/>
          <a:p>
            <a:pPr>
              <a:defRPr lang="en-US" sz="1400" dirty="0"/>
            </a:pPr>
            <a:r>
              <a:rPr lang="en-US" b="1" dirty="0">
                <a:solidFill>
                  <a:schemeClr val="bg1"/>
                </a:solidFill>
                <a:latin typeface="proxima_novasemibold"/>
              </a:rPr>
              <a:t>Standard</a:t>
            </a:r>
          </a:p>
        </p:txBody>
      </p:sp>
      <p:sp>
        <p:nvSpPr>
          <p:cNvPr id="7" name="TextBox 6"/>
          <p:cNvSpPr txBox="1"/>
          <p:nvPr/>
        </p:nvSpPr>
        <p:spPr>
          <a:xfrm>
            <a:off x="5425957" y="461077"/>
            <a:ext cx="1422283" cy="311624"/>
          </a:xfrm>
          <a:prstGeom prst="rect">
            <a:avLst/>
          </a:prstGeom>
        </p:spPr>
        <p:txBody>
          <a:bodyPr vert="horz" wrap="square" lIns="95250" tIns="47625" rIns="95250" bIns="47625" rtlCol="0" anchor="t">
            <a:spAutoFit/>
          </a:bodyPr>
          <a:lstStyle/>
          <a:p>
            <a:pPr>
              <a:defRPr lang="en-US" sz="1400" dirty="0"/>
            </a:pPr>
            <a:r>
              <a:rPr lang="en-US" b="1" dirty="0" err="1" smtClean="0">
                <a:solidFill>
                  <a:schemeClr val="bg1"/>
                </a:solidFill>
                <a:latin typeface="proxima_novasemibold"/>
              </a:rPr>
              <a:t>Professionnel</a:t>
            </a:r>
            <a:endParaRPr lang="en-US" b="1" dirty="0">
              <a:solidFill>
                <a:schemeClr val="bg1"/>
              </a:solidFill>
              <a:latin typeface="proxima_novasemibold"/>
            </a:endParaRPr>
          </a:p>
        </p:txBody>
      </p:sp>
      <p:sp>
        <p:nvSpPr>
          <p:cNvPr id="8" name="TextBox 7"/>
          <p:cNvSpPr txBox="1"/>
          <p:nvPr/>
        </p:nvSpPr>
        <p:spPr>
          <a:xfrm>
            <a:off x="7261854" y="461077"/>
            <a:ext cx="1193463" cy="311624"/>
          </a:xfrm>
          <a:prstGeom prst="rect">
            <a:avLst/>
          </a:prstGeom>
        </p:spPr>
        <p:txBody>
          <a:bodyPr vert="horz" lIns="95250" tIns="47625" rIns="95250" bIns="47625" rtlCol="0" anchor="t">
            <a:spAutoFit/>
          </a:bodyPr>
          <a:lstStyle/>
          <a:p>
            <a:pPr>
              <a:defRPr lang="en-US" sz="1400" dirty="0"/>
            </a:pPr>
            <a:r>
              <a:rPr lang="en-US" b="1" dirty="0" err="1" smtClean="0">
                <a:solidFill>
                  <a:schemeClr val="bg1"/>
                </a:solidFill>
                <a:latin typeface="proxima_novasemibold"/>
              </a:rPr>
              <a:t>Entreprise</a:t>
            </a:r>
            <a:endParaRPr lang="en-US" b="1" dirty="0">
              <a:solidFill>
                <a:schemeClr val="bg1"/>
              </a:solidFill>
              <a:latin typeface="proxima_novasemibold"/>
            </a:endParaRPr>
          </a:p>
        </p:txBody>
      </p:sp>
      <p:sp>
        <p:nvSpPr>
          <p:cNvPr id="9" name="TextBox 8"/>
          <p:cNvSpPr txBox="1"/>
          <p:nvPr/>
        </p:nvSpPr>
        <p:spPr>
          <a:xfrm>
            <a:off x="3782400" y="706793"/>
            <a:ext cx="1193463" cy="311624"/>
          </a:xfrm>
          <a:prstGeom prst="rect">
            <a:avLst/>
          </a:prstGeom>
        </p:spPr>
        <p:txBody>
          <a:bodyPr vert="horz" lIns="95250" tIns="47625" rIns="95250" bIns="47625" rtlCol="0" anchor="t">
            <a:spAutoFit/>
          </a:bodyPr>
          <a:lstStyle/>
          <a:p>
            <a:pPr>
              <a:defRPr lang="en-US" sz="1400" dirty="0"/>
            </a:pPr>
            <a:r>
              <a:rPr lang="fr-FR" sz="700" b="1" dirty="0" smtClean="0">
                <a:solidFill>
                  <a:schemeClr val="bg1"/>
                </a:solidFill>
                <a:latin typeface="proxima_novasemibold"/>
              </a:rPr>
              <a:t>Solution d'assistance </a:t>
            </a:r>
            <a:r>
              <a:rPr lang="fr-FR" sz="700" b="1" dirty="0">
                <a:solidFill>
                  <a:schemeClr val="bg1"/>
                </a:solidFill>
                <a:latin typeface="proxima_novasemibold"/>
              </a:rPr>
              <a:t>informatique</a:t>
            </a:r>
            <a:endParaRPr lang="en-US" sz="700" b="1" dirty="0">
              <a:solidFill>
                <a:schemeClr val="bg1"/>
              </a:solidFill>
              <a:latin typeface="proxima_novasemibold"/>
            </a:endParaRPr>
          </a:p>
        </p:txBody>
      </p:sp>
      <p:sp>
        <p:nvSpPr>
          <p:cNvPr id="10" name="TextBox 9"/>
          <p:cNvSpPr txBox="1"/>
          <p:nvPr/>
        </p:nvSpPr>
        <p:spPr>
          <a:xfrm>
            <a:off x="5297552" y="706793"/>
            <a:ext cx="1592741" cy="311624"/>
          </a:xfrm>
          <a:prstGeom prst="rect">
            <a:avLst/>
          </a:prstGeom>
        </p:spPr>
        <p:txBody>
          <a:bodyPr vert="horz" lIns="95250" tIns="47625" rIns="95250" bIns="47625" rtlCol="0" anchor="t">
            <a:spAutoFit/>
          </a:bodyPr>
          <a:lstStyle/>
          <a:p>
            <a:pPr algn="ctr">
              <a:defRPr lang="en-US" sz="1400" dirty="0"/>
            </a:pPr>
            <a:r>
              <a:rPr lang="fr-FR" sz="700" b="1" dirty="0" smtClean="0">
                <a:solidFill>
                  <a:schemeClr val="bg1"/>
                </a:solidFill>
                <a:latin typeface="proxima_novasemibold"/>
              </a:rPr>
              <a:t>Centre d’assistance + </a:t>
            </a:r>
            <a:r>
              <a:rPr lang="fr-FR" sz="700" b="1" dirty="0">
                <a:solidFill>
                  <a:schemeClr val="bg1"/>
                </a:solidFill>
                <a:latin typeface="proxima_novasemibold"/>
              </a:rPr>
              <a:t>gestion des actifs</a:t>
            </a:r>
            <a:endParaRPr lang="en-US" sz="700" b="1" dirty="0">
              <a:solidFill>
                <a:schemeClr val="bg1"/>
              </a:solidFill>
              <a:latin typeface="proxima_novasemibold"/>
            </a:endParaRPr>
          </a:p>
        </p:txBody>
      </p:sp>
      <p:sp>
        <p:nvSpPr>
          <p:cNvPr id="12" name="TextBox 11"/>
          <p:cNvSpPr txBox="1"/>
          <p:nvPr/>
        </p:nvSpPr>
        <p:spPr>
          <a:xfrm>
            <a:off x="3663929" y="3881905"/>
            <a:ext cx="1345644" cy="557845"/>
          </a:xfrm>
          <a:prstGeom prst="rect">
            <a:avLst/>
          </a:prstGeom>
        </p:spPr>
        <p:txBody>
          <a:bodyPr vert="horz" wrap="square" lIns="95250" tIns="47625" rIns="95250" bIns="47625" rtlCol="0" anchor="t">
            <a:spAutoFit/>
          </a:bodyPr>
          <a:lstStyle/>
          <a:p>
            <a:pPr algn="ctr">
              <a:lnSpc>
                <a:spcPct val="125000"/>
              </a:lnSpc>
              <a:defRPr lang="en-US" sz="1400" dirty="0"/>
            </a:pPr>
            <a:r>
              <a:rPr lang="fr-FR" sz="800" dirty="0" smtClean="0">
                <a:solidFill>
                  <a:srgbClr val="FF5E84"/>
                </a:solidFill>
                <a:latin typeface="Roboto"/>
              </a:rPr>
              <a:t>Le </a:t>
            </a:r>
            <a:r>
              <a:rPr lang="fr-FR" sz="800" dirty="0">
                <a:solidFill>
                  <a:srgbClr val="FF5E84"/>
                </a:solidFill>
                <a:latin typeface="Roboto"/>
              </a:rPr>
              <a:t>kit de démarrage parfait pour bien préparer votre </a:t>
            </a:r>
            <a:r>
              <a:rPr lang="fr-FR" sz="800" dirty="0" smtClean="0">
                <a:solidFill>
                  <a:srgbClr val="FF5E84"/>
                </a:solidFill>
                <a:latin typeface="Roboto"/>
              </a:rPr>
              <a:t>système de billets.</a:t>
            </a:r>
            <a:endParaRPr lang="en-US" sz="800" dirty="0">
              <a:solidFill>
                <a:srgbClr val="FF5E84"/>
              </a:solidFill>
              <a:latin typeface="Roboto"/>
            </a:endParaRPr>
          </a:p>
        </p:txBody>
      </p:sp>
      <p:sp>
        <p:nvSpPr>
          <p:cNvPr id="13" name="TextBox 12"/>
          <p:cNvSpPr txBox="1"/>
          <p:nvPr/>
        </p:nvSpPr>
        <p:spPr>
          <a:xfrm>
            <a:off x="5190714" y="3881904"/>
            <a:ext cx="1556033" cy="557845"/>
          </a:xfrm>
          <a:prstGeom prst="rect">
            <a:avLst/>
          </a:prstGeom>
        </p:spPr>
        <p:txBody>
          <a:bodyPr vert="horz" wrap="square" lIns="95250" tIns="47625" rIns="95250" bIns="47625" rtlCol="0" anchor="t">
            <a:spAutoFit/>
          </a:bodyPr>
          <a:lstStyle/>
          <a:p>
            <a:pPr algn="ctr">
              <a:lnSpc>
                <a:spcPct val="125000"/>
              </a:lnSpc>
              <a:defRPr lang="en-US" sz="1400" dirty="0"/>
            </a:pPr>
            <a:r>
              <a:rPr lang="fr-FR" sz="800" dirty="0" smtClean="0">
                <a:solidFill>
                  <a:srgbClr val="00CCFE"/>
                </a:solidFill>
                <a:latin typeface="Roboto"/>
              </a:rPr>
              <a:t>Le </a:t>
            </a:r>
            <a:r>
              <a:rPr lang="fr-FR" sz="800" dirty="0">
                <a:solidFill>
                  <a:srgbClr val="00CCFE"/>
                </a:solidFill>
                <a:latin typeface="Roboto"/>
              </a:rPr>
              <a:t>bon </a:t>
            </a:r>
            <a:r>
              <a:rPr lang="fr-FR" sz="800" dirty="0" smtClean="0">
                <a:solidFill>
                  <a:srgbClr val="00CCFE"/>
                </a:solidFill>
                <a:latin typeface="Roboto"/>
              </a:rPr>
              <a:t>pack </a:t>
            </a:r>
            <a:r>
              <a:rPr lang="fr-FR" sz="800" dirty="0">
                <a:solidFill>
                  <a:srgbClr val="00CCFE"/>
                </a:solidFill>
                <a:latin typeface="Roboto"/>
              </a:rPr>
              <a:t>pour une gestion intégrée des actifs informatiques.</a:t>
            </a:r>
            <a:endParaRPr lang="en-US" sz="800" dirty="0">
              <a:solidFill>
                <a:srgbClr val="00CCFE"/>
              </a:solidFill>
              <a:latin typeface="Roboto"/>
            </a:endParaRPr>
          </a:p>
        </p:txBody>
      </p:sp>
      <p:sp>
        <p:nvSpPr>
          <p:cNvPr id="14" name="TextBox 13"/>
          <p:cNvSpPr txBox="1"/>
          <p:nvPr/>
        </p:nvSpPr>
        <p:spPr>
          <a:xfrm>
            <a:off x="6907791" y="3807314"/>
            <a:ext cx="1696997" cy="711733"/>
          </a:xfrm>
          <a:prstGeom prst="rect">
            <a:avLst/>
          </a:prstGeom>
        </p:spPr>
        <p:txBody>
          <a:bodyPr vert="horz" wrap="square" lIns="95250" tIns="47625" rIns="95250" bIns="47625" rtlCol="0" anchor="t">
            <a:spAutoFit/>
          </a:bodyPr>
          <a:lstStyle/>
          <a:p>
            <a:pPr algn="ctr">
              <a:lnSpc>
                <a:spcPct val="125000"/>
              </a:lnSpc>
              <a:defRPr lang="en-US" sz="1400" dirty="0"/>
            </a:pPr>
            <a:r>
              <a:rPr lang="fr-FR" sz="800" dirty="0" smtClean="0">
                <a:solidFill>
                  <a:srgbClr val="9068EA"/>
                </a:solidFill>
                <a:latin typeface="Roboto"/>
              </a:rPr>
              <a:t>La </a:t>
            </a:r>
            <a:r>
              <a:rPr lang="fr-FR" sz="800" dirty="0">
                <a:solidFill>
                  <a:srgbClr val="9068EA"/>
                </a:solidFill>
                <a:latin typeface="Roboto"/>
              </a:rPr>
              <a:t>suite ITSM complète compatible ITIL® avec toutes les fonctionnalités dont un centre de services informatiques a besoin.</a:t>
            </a:r>
            <a:endParaRPr lang="en-US" sz="800" dirty="0">
              <a:solidFill>
                <a:srgbClr val="9068EA"/>
              </a:solidFill>
              <a:latin typeface="Roboto"/>
            </a:endParaRPr>
          </a:p>
        </p:txBody>
      </p:sp>
      <p:sp>
        <p:nvSpPr>
          <p:cNvPr id="15" name="TextBox 14"/>
          <p:cNvSpPr txBox="1"/>
          <p:nvPr/>
        </p:nvSpPr>
        <p:spPr>
          <a:xfrm>
            <a:off x="3663928" y="1561050"/>
            <a:ext cx="1500605" cy="1550424"/>
          </a:xfrm>
          <a:prstGeom prst="rect">
            <a:avLst/>
          </a:prstGeom>
        </p:spPr>
        <p:txBody>
          <a:bodyPr vert="horz" wrap="square" lIns="95250" tIns="47625" rIns="95250" bIns="47625" rtlCol="0" anchor="t">
            <a:spAutoFit/>
          </a:bodyPr>
          <a:lstStyle/>
          <a:p>
            <a:pPr>
              <a:lnSpc>
                <a:spcPct val="150000"/>
              </a:lnSpc>
              <a:defRPr lang="en-US" sz="1400" dirty="0"/>
            </a:pPr>
            <a:r>
              <a:rPr lang="fr-FR" sz="900" dirty="0">
                <a:latin typeface="Roboto"/>
              </a:rPr>
              <a:t>G</a:t>
            </a:r>
            <a:r>
              <a:rPr lang="fr-FR" sz="900" dirty="0" smtClean="0">
                <a:latin typeface="Roboto"/>
              </a:rPr>
              <a:t>estion </a:t>
            </a:r>
            <a:r>
              <a:rPr lang="fr-FR" sz="900" dirty="0">
                <a:latin typeface="Roboto"/>
              </a:rPr>
              <a:t>des </a:t>
            </a:r>
            <a:r>
              <a:rPr lang="fr-FR" sz="900" dirty="0" smtClean="0">
                <a:latin typeface="Roboto"/>
              </a:rPr>
              <a:t>incidents</a:t>
            </a:r>
          </a:p>
          <a:p>
            <a:pPr>
              <a:lnSpc>
                <a:spcPct val="150000"/>
              </a:lnSpc>
              <a:defRPr lang="en-US" sz="1400" dirty="0"/>
            </a:pPr>
            <a:r>
              <a:rPr lang="fr-FR" sz="900" dirty="0" smtClean="0">
                <a:latin typeface="Roboto"/>
              </a:rPr>
              <a:t>Portail </a:t>
            </a:r>
            <a:r>
              <a:rPr lang="fr-FR" sz="900" dirty="0">
                <a:latin typeface="Roboto"/>
              </a:rPr>
              <a:t>libre-service </a:t>
            </a:r>
            <a:endParaRPr lang="fr-FR" sz="900" dirty="0" smtClean="0">
              <a:latin typeface="Roboto"/>
            </a:endParaRPr>
          </a:p>
          <a:p>
            <a:pPr>
              <a:lnSpc>
                <a:spcPct val="150000"/>
              </a:lnSpc>
              <a:defRPr lang="en-US" sz="1400" dirty="0"/>
            </a:pPr>
            <a:r>
              <a:rPr lang="fr-FR" sz="900" dirty="0" smtClean="0">
                <a:latin typeface="Roboto"/>
              </a:rPr>
              <a:t>Base </a:t>
            </a:r>
            <a:r>
              <a:rPr lang="fr-FR" sz="900" dirty="0">
                <a:latin typeface="Roboto"/>
              </a:rPr>
              <a:t>de </a:t>
            </a:r>
            <a:r>
              <a:rPr lang="fr-FR" sz="900" dirty="0" smtClean="0">
                <a:latin typeface="Roboto"/>
              </a:rPr>
              <a:t>connaissances</a:t>
            </a:r>
          </a:p>
          <a:p>
            <a:pPr>
              <a:lnSpc>
                <a:spcPct val="150000"/>
              </a:lnSpc>
              <a:defRPr lang="en-US" sz="1400" dirty="0"/>
            </a:pPr>
            <a:r>
              <a:rPr lang="fr-FR" sz="900" dirty="0" smtClean="0">
                <a:latin typeface="Roboto"/>
              </a:rPr>
              <a:t>Support multi-sites</a:t>
            </a:r>
          </a:p>
          <a:p>
            <a:pPr>
              <a:lnSpc>
                <a:spcPct val="150000"/>
              </a:lnSpc>
              <a:defRPr lang="en-US" sz="1400" dirty="0"/>
            </a:pPr>
            <a:r>
              <a:rPr lang="fr-FR" sz="900" dirty="0" smtClean="0">
                <a:latin typeface="Roboto"/>
              </a:rPr>
              <a:t>Gestion </a:t>
            </a:r>
            <a:r>
              <a:rPr lang="fr-FR" sz="900" dirty="0">
                <a:latin typeface="Roboto"/>
              </a:rPr>
              <a:t>des </a:t>
            </a:r>
            <a:r>
              <a:rPr lang="fr-FR" sz="900" dirty="0" smtClean="0">
                <a:latin typeface="Roboto"/>
              </a:rPr>
              <a:t>SLA</a:t>
            </a:r>
          </a:p>
          <a:p>
            <a:pPr>
              <a:lnSpc>
                <a:spcPct val="150000"/>
              </a:lnSpc>
              <a:defRPr lang="en-US" sz="1400" dirty="0"/>
            </a:pPr>
            <a:r>
              <a:rPr lang="fr-FR" sz="900" dirty="0" smtClean="0">
                <a:latin typeface="Roboto"/>
              </a:rPr>
              <a:t>Rapports du centre d'assistance</a:t>
            </a:r>
            <a:endParaRPr lang="en-US" sz="900" dirty="0">
              <a:latin typeface="Roboto"/>
            </a:endParaRPr>
          </a:p>
        </p:txBody>
      </p:sp>
      <p:sp>
        <p:nvSpPr>
          <p:cNvPr id="16" name="TextBox 15"/>
          <p:cNvSpPr txBox="1"/>
          <p:nvPr/>
        </p:nvSpPr>
        <p:spPr>
          <a:xfrm>
            <a:off x="5297552" y="1550935"/>
            <a:ext cx="1728760" cy="1965923"/>
          </a:xfrm>
          <a:prstGeom prst="rect">
            <a:avLst/>
          </a:prstGeom>
        </p:spPr>
        <p:txBody>
          <a:bodyPr vert="horz" wrap="square" lIns="95250" tIns="47625" rIns="95250" bIns="47625" rtlCol="0" anchor="t">
            <a:spAutoFit/>
          </a:bodyPr>
          <a:lstStyle/>
          <a:p>
            <a:pPr>
              <a:lnSpc>
                <a:spcPct val="150000"/>
              </a:lnSpc>
              <a:defRPr lang="en-US" sz="1400" dirty="0"/>
            </a:pPr>
            <a:r>
              <a:rPr lang="fr-FR" sz="900" dirty="0" smtClean="0">
                <a:latin typeface="Roboto"/>
              </a:rPr>
              <a:t>Gestion </a:t>
            </a:r>
            <a:r>
              <a:rPr lang="fr-FR" sz="900" dirty="0">
                <a:latin typeface="Roboto"/>
              </a:rPr>
              <a:t>du centre d'assistance </a:t>
            </a:r>
          </a:p>
          <a:p>
            <a:pPr>
              <a:lnSpc>
                <a:spcPct val="150000"/>
              </a:lnSpc>
              <a:defRPr lang="en-US" sz="1400" dirty="0"/>
            </a:pPr>
            <a:r>
              <a:rPr lang="fr-FR" sz="900" dirty="0" smtClean="0">
                <a:latin typeface="Roboto"/>
              </a:rPr>
              <a:t>Découverte </a:t>
            </a:r>
            <a:r>
              <a:rPr lang="fr-FR" sz="900" dirty="0">
                <a:latin typeface="Roboto"/>
              </a:rPr>
              <a:t>des actifs informatiques </a:t>
            </a:r>
          </a:p>
          <a:p>
            <a:pPr>
              <a:lnSpc>
                <a:spcPct val="150000"/>
              </a:lnSpc>
              <a:defRPr lang="en-US" sz="1400" dirty="0"/>
            </a:pPr>
            <a:r>
              <a:rPr lang="fr-FR" sz="900" dirty="0" smtClean="0">
                <a:latin typeface="Roboto"/>
              </a:rPr>
              <a:t>Gestion </a:t>
            </a:r>
            <a:r>
              <a:rPr lang="fr-FR" sz="900" dirty="0">
                <a:latin typeface="Roboto"/>
              </a:rPr>
              <a:t>des actifs </a:t>
            </a:r>
            <a:r>
              <a:rPr lang="fr-FR" sz="900" dirty="0" smtClean="0">
                <a:latin typeface="Roboto"/>
              </a:rPr>
              <a:t>logiciels</a:t>
            </a:r>
          </a:p>
          <a:p>
            <a:pPr>
              <a:lnSpc>
                <a:spcPct val="150000"/>
              </a:lnSpc>
              <a:defRPr lang="en-US" sz="1400" dirty="0"/>
            </a:pPr>
            <a:r>
              <a:rPr lang="fr-FR" sz="900" dirty="0" smtClean="0">
                <a:latin typeface="Roboto"/>
              </a:rPr>
              <a:t>Rapports </a:t>
            </a:r>
            <a:r>
              <a:rPr lang="fr-FR" sz="900" dirty="0">
                <a:latin typeface="Roboto"/>
              </a:rPr>
              <a:t>d'inventaire des actifs </a:t>
            </a:r>
          </a:p>
          <a:p>
            <a:pPr>
              <a:lnSpc>
                <a:spcPct val="150000"/>
              </a:lnSpc>
              <a:defRPr lang="en-US" sz="1400" dirty="0"/>
            </a:pPr>
            <a:r>
              <a:rPr lang="fr-FR" sz="900" dirty="0" smtClean="0">
                <a:latin typeface="Roboto"/>
              </a:rPr>
              <a:t>Gestion </a:t>
            </a:r>
            <a:r>
              <a:rPr lang="fr-FR" sz="900" dirty="0">
                <a:latin typeface="Roboto"/>
              </a:rPr>
              <a:t>des achats et des contrats</a:t>
            </a:r>
            <a:endParaRPr lang="en-US" sz="900" dirty="0">
              <a:latin typeface="Roboto"/>
            </a:endParaRPr>
          </a:p>
        </p:txBody>
      </p:sp>
      <p:sp>
        <p:nvSpPr>
          <p:cNvPr id="17" name="TextBox 16"/>
          <p:cNvSpPr txBox="1"/>
          <p:nvPr/>
        </p:nvSpPr>
        <p:spPr>
          <a:xfrm>
            <a:off x="7043866" y="1641815"/>
            <a:ext cx="1557642" cy="1550424"/>
          </a:xfrm>
          <a:prstGeom prst="rect">
            <a:avLst/>
          </a:prstGeom>
        </p:spPr>
        <p:txBody>
          <a:bodyPr vert="horz" lIns="95250" tIns="47625" rIns="95250" bIns="47625" rtlCol="0" anchor="t">
            <a:spAutoFit/>
          </a:bodyPr>
          <a:lstStyle/>
          <a:p>
            <a:pPr>
              <a:lnSpc>
                <a:spcPct val="150000"/>
              </a:lnSpc>
              <a:defRPr lang="en-US" sz="1400" dirty="0"/>
            </a:pPr>
            <a:r>
              <a:rPr lang="fr-FR" sz="900" dirty="0">
                <a:latin typeface="Roboto"/>
              </a:rPr>
              <a:t>G</a:t>
            </a:r>
            <a:r>
              <a:rPr lang="fr-FR" sz="900" dirty="0" smtClean="0">
                <a:latin typeface="Roboto"/>
              </a:rPr>
              <a:t>estion </a:t>
            </a:r>
            <a:r>
              <a:rPr lang="fr-FR" sz="900" dirty="0">
                <a:latin typeface="Roboto"/>
              </a:rPr>
              <a:t>des </a:t>
            </a:r>
            <a:r>
              <a:rPr lang="fr-FR" sz="900" dirty="0" smtClean="0">
                <a:latin typeface="Roboto"/>
              </a:rPr>
              <a:t>incidents</a:t>
            </a:r>
          </a:p>
          <a:p>
            <a:pPr>
              <a:lnSpc>
                <a:spcPct val="150000"/>
              </a:lnSpc>
              <a:defRPr lang="en-US" sz="1400" dirty="0"/>
            </a:pPr>
            <a:r>
              <a:rPr lang="fr-FR" sz="900" dirty="0" smtClean="0">
                <a:latin typeface="Roboto"/>
              </a:rPr>
              <a:t>Gestion </a:t>
            </a:r>
            <a:r>
              <a:rPr lang="fr-FR" sz="900" dirty="0">
                <a:latin typeface="Roboto"/>
              </a:rPr>
              <a:t>des </a:t>
            </a:r>
            <a:r>
              <a:rPr lang="fr-FR" sz="900" dirty="0" smtClean="0">
                <a:latin typeface="Roboto"/>
              </a:rPr>
              <a:t>problèmes</a:t>
            </a:r>
          </a:p>
          <a:p>
            <a:pPr>
              <a:lnSpc>
                <a:spcPct val="150000"/>
              </a:lnSpc>
              <a:defRPr lang="en-US" sz="1400" dirty="0"/>
            </a:pPr>
            <a:r>
              <a:rPr lang="fr-FR" sz="900" dirty="0" smtClean="0">
                <a:latin typeface="Roboto"/>
              </a:rPr>
              <a:t>Gestion </a:t>
            </a:r>
            <a:r>
              <a:rPr lang="fr-FR" sz="900" dirty="0">
                <a:latin typeface="Roboto"/>
              </a:rPr>
              <a:t>du </a:t>
            </a:r>
            <a:r>
              <a:rPr lang="fr-FR" sz="900" dirty="0" smtClean="0">
                <a:latin typeface="Roboto"/>
              </a:rPr>
              <a:t>changement</a:t>
            </a:r>
          </a:p>
          <a:p>
            <a:pPr>
              <a:lnSpc>
                <a:spcPct val="150000"/>
              </a:lnSpc>
              <a:defRPr lang="en-US" sz="1400" dirty="0"/>
            </a:pPr>
            <a:r>
              <a:rPr lang="fr-FR" sz="900" dirty="0" smtClean="0">
                <a:latin typeface="Roboto"/>
              </a:rPr>
              <a:t>Gestion </a:t>
            </a:r>
            <a:r>
              <a:rPr lang="fr-FR" sz="900" dirty="0">
                <a:latin typeface="Roboto"/>
              </a:rPr>
              <a:t>de projets informatiques </a:t>
            </a:r>
          </a:p>
          <a:p>
            <a:pPr>
              <a:lnSpc>
                <a:spcPct val="150000"/>
              </a:lnSpc>
              <a:defRPr lang="en-US" sz="1400" dirty="0"/>
            </a:pPr>
            <a:r>
              <a:rPr lang="fr-FR" sz="900" dirty="0" smtClean="0">
                <a:latin typeface="Roboto"/>
              </a:rPr>
              <a:t>Catalogue </a:t>
            </a:r>
            <a:r>
              <a:rPr lang="fr-FR" sz="900" dirty="0">
                <a:latin typeface="Roboto"/>
              </a:rPr>
              <a:t>de services </a:t>
            </a:r>
          </a:p>
          <a:p>
            <a:pPr>
              <a:lnSpc>
                <a:spcPct val="150000"/>
              </a:lnSpc>
              <a:defRPr lang="en-US" sz="1400" dirty="0"/>
            </a:pPr>
            <a:r>
              <a:rPr lang="fr-FR" sz="900" dirty="0" smtClean="0">
                <a:latin typeface="Roboto"/>
              </a:rPr>
              <a:t>Gestion </a:t>
            </a:r>
            <a:r>
              <a:rPr lang="fr-FR" sz="900" dirty="0">
                <a:latin typeface="Roboto"/>
              </a:rPr>
              <a:t>d'actifs CMDB</a:t>
            </a:r>
            <a:endParaRPr lang="en-US" sz="900" dirty="0" err="1">
              <a:latin typeface="Roboto"/>
            </a:endParaRPr>
          </a:p>
        </p:txBody>
      </p:sp>
      <p:pic>
        <p:nvPicPr>
          <p:cNvPr id="18" name="Picture 17"/>
          <p:cNvPicPr>
            <a:picLocks noChangeAspect="1"/>
          </p:cNvPicPr>
          <p:nvPr/>
        </p:nvPicPr>
        <p:blipFill>
          <a:blip r:embed="rId4"/>
          <a:stretch>
            <a:fillRect/>
          </a:stretch>
        </p:blipFill>
        <p:spPr>
          <a:xfrm>
            <a:off x="673998" y="1573244"/>
            <a:ext cx="1388268" cy="1494910"/>
          </a:xfrm>
          <a:prstGeom prst="rect">
            <a:avLst/>
          </a:prstGeom>
        </p:spPr>
      </p:pic>
      <p:pic>
        <p:nvPicPr>
          <p:cNvPr id="19" name="Picture 18"/>
          <p:cNvPicPr>
            <a:picLocks noChangeAspect="1"/>
          </p:cNvPicPr>
          <p:nvPr/>
        </p:nvPicPr>
        <p:blipFill>
          <a:blip r:embed="rId5"/>
          <a:stretch>
            <a:fillRect/>
          </a:stretch>
        </p:blipFill>
        <p:spPr>
          <a:xfrm>
            <a:off x="7848600" y="4638675"/>
            <a:ext cx="1070251" cy="285750"/>
          </a:xfrm>
          <a:prstGeom prst="rect">
            <a:avLst/>
          </a:prstGeom>
        </p:spPr>
      </p:pic>
      <p:sp>
        <p:nvSpPr>
          <p:cNvPr id="20" name="TextBox 19"/>
          <p:cNvSpPr txBox="1"/>
          <p:nvPr/>
        </p:nvSpPr>
        <p:spPr>
          <a:xfrm>
            <a:off x="7003203" y="687115"/>
            <a:ext cx="1592741" cy="311624"/>
          </a:xfrm>
          <a:prstGeom prst="rect">
            <a:avLst/>
          </a:prstGeom>
        </p:spPr>
        <p:txBody>
          <a:bodyPr vert="horz" lIns="95250" tIns="47625" rIns="95250" bIns="47625" rtlCol="0" anchor="t">
            <a:spAutoFit/>
          </a:bodyPr>
          <a:lstStyle/>
          <a:p>
            <a:pPr algn="ctr">
              <a:defRPr lang="en-US" sz="1400" dirty="0"/>
            </a:pPr>
            <a:r>
              <a:rPr lang="fr-FR" sz="700" b="1" dirty="0" smtClean="0">
                <a:solidFill>
                  <a:schemeClr val="bg1"/>
                </a:solidFill>
                <a:latin typeface="proxima_novasemibold"/>
              </a:rPr>
              <a:t>Centre d’assistance + </a:t>
            </a:r>
            <a:r>
              <a:rPr lang="fr-FR" sz="700" b="1" dirty="0">
                <a:solidFill>
                  <a:schemeClr val="bg1"/>
                </a:solidFill>
                <a:latin typeface="proxima_novasemibold"/>
              </a:rPr>
              <a:t>ITIL + </a:t>
            </a:r>
            <a:r>
              <a:rPr lang="fr-FR" sz="700" b="1" dirty="0" smtClean="0">
                <a:solidFill>
                  <a:schemeClr val="bg1"/>
                </a:solidFill>
                <a:latin typeface="proxima_novasemibold"/>
              </a:rPr>
              <a:t>Actif </a:t>
            </a:r>
            <a:r>
              <a:rPr lang="fr-FR" sz="700" b="1" dirty="0">
                <a:solidFill>
                  <a:schemeClr val="bg1"/>
                </a:solidFill>
                <a:latin typeface="proxima_novasemibold"/>
              </a:rPr>
              <a:t>+ Projet</a:t>
            </a:r>
            <a:endParaRPr lang="en-US" sz="700" b="1" dirty="0">
              <a:solidFill>
                <a:schemeClr val="bg1"/>
              </a:solidFill>
              <a:latin typeface="proxima_novasemibold"/>
            </a:endParaRPr>
          </a:p>
        </p:txBody>
      </p:sp>
    </p:spTree>
    <p:custDataLst>
      <p:tags r:id="rId1"/>
    </p:custData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a 1"/>
          <p:cNvSpPr/>
          <p:nvPr/>
        </p:nvSpPr>
        <p:spPr>
          <a:xfrm>
            <a:off x="4339771" y="2486330"/>
            <a:ext cx="512111" cy="286664"/>
          </a:xfrm>
          <a:prstGeom prst="flowChartInputOutput">
            <a:avLst/>
          </a:prstGeom>
          <a:solidFill>
            <a:srgbClr val="4EAC5B"/>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Round Diagonal Corner Rectangle 2"/>
          <p:cNvSpPr/>
          <p:nvPr/>
        </p:nvSpPr>
        <p:spPr>
          <a:xfrm>
            <a:off x="4438630" y="929373"/>
            <a:ext cx="366502" cy="350929"/>
          </a:xfrm>
          <a:prstGeom prst="round2DiagRect">
            <a:avLst/>
          </a:prstGeom>
          <a:solidFill>
            <a:srgbClr val="ECAF3D"/>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Oval 3"/>
          <p:cNvSpPr/>
          <p:nvPr/>
        </p:nvSpPr>
        <p:spPr>
          <a:xfrm>
            <a:off x="4278506" y="3886950"/>
            <a:ext cx="467991" cy="467991"/>
          </a:xfrm>
          <a:prstGeom prst="ellipse">
            <a:avLst/>
          </a:prstGeom>
          <a:solidFill>
            <a:srgbClr val="4CAEE9"/>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Rectangle 4"/>
          <p:cNvSpPr/>
          <p:nvPr/>
        </p:nvSpPr>
        <p:spPr>
          <a:xfrm>
            <a:off x="-17554" y="-6581"/>
            <a:ext cx="3115284" cy="5230158"/>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TextBox 5"/>
          <p:cNvSpPr txBox="1"/>
          <p:nvPr/>
        </p:nvSpPr>
        <p:spPr>
          <a:xfrm>
            <a:off x="-87361" y="555205"/>
            <a:ext cx="3080166" cy="1865895"/>
          </a:xfrm>
          <a:prstGeom prst="rect">
            <a:avLst/>
          </a:prstGeom>
        </p:spPr>
        <p:txBody>
          <a:bodyPr vert="horz" lIns="95250" tIns="47625" rIns="95250" bIns="47625" rtlCol="0" anchor="t">
            <a:spAutoFit/>
          </a:bodyPr>
          <a:lstStyle/>
          <a:p>
            <a:pPr algn="r">
              <a:defRPr lang="en-US" sz="1400" dirty="0"/>
            </a:pPr>
            <a:r>
              <a:rPr lang="en-US" sz="2700" i="0" dirty="0" smtClean="0">
                <a:solidFill>
                  <a:srgbClr val="FFD052"/>
                </a:solidFill>
                <a:latin typeface="Roboto-medium"/>
              </a:rPr>
              <a:t> </a:t>
            </a:r>
            <a:r>
              <a:rPr lang="en-US" sz="2800" i="0" dirty="0" smtClean="0">
                <a:solidFill>
                  <a:srgbClr val="FFD052"/>
                </a:solidFill>
                <a:latin typeface="Roboto-medium"/>
              </a:rPr>
              <a:t> </a:t>
            </a:r>
          </a:p>
          <a:p>
            <a:pPr algn="r">
              <a:defRPr lang="en-US" sz="1400" dirty="0"/>
            </a:pPr>
            <a:r>
              <a:rPr lang="fr-FR" sz="2700" dirty="0" smtClean="0">
                <a:solidFill>
                  <a:srgbClr val="FFD052"/>
                </a:solidFill>
                <a:latin typeface="Roboto-medium"/>
              </a:rPr>
              <a:t>Prise </a:t>
            </a:r>
            <a:r>
              <a:rPr lang="fr-FR" sz="2700" dirty="0">
                <a:solidFill>
                  <a:srgbClr val="FFD052"/>
                </a:solidFill>
                <a:latin typeface="Roboto-medium"/>
              </a:rPr>
              <a:t>en charge</a:t>
            </a:r>
            <a:endParaRPr lang="en-US" sz="2700" dirty="0">
              <a:solidFill>
                <a:srgbClr val="FFD052"/>
              </a:solidFill>
              <a:latin typeface="Roboto-medium"/>
            </a:endParaRPr>
          </a:p>
          <a:p>
            <a:pPr algn="r">
              <a:defRPr lang="en-US" sz="1400" dirty="0"/>
            </a:pPr>
            <a:r>
              <a:rPr lang="fr-FR" sz="2000" dirty="0" smtClean="0">
                <a:solidFill>
                  <a:schemeClr val="bg1"/>
                </a:solidFill>
                <a:latin typeface="Roboto-thin"/>
              </a:rPr>
              <a:t>Bases </a:t>
            </a:r>
            <a:r>
              <a:rPr lang="fr-FR" sz="2000" dirty="0">
                <a:solidFill>
                  <a:schemeClr val="bg1"/>
                </a:solidFill>
                <a:latin typeface="Roboto-thin"/>
              </a:rPr>
              <a:t>de données, navigateurs </a:t>
            </a:r>
            <a:r>
              <a:rPr lang="fr-FR" sz="2000" dirty="0" smtClean="0">
                <a:solidFill>
                  <a:schemeClr val="bg1"/>
                </a:solidFill>
                <a:latin typeface="Roboto-thin"/>
              </a:rPr>
              <a:t>et </a:t>
            </a:r>
          </a:p>
          <a:p>
            <a:pPr algn="r">
              <a:defRPr lang="en-US" sz="1400" dirty="0"/>
            </a:pPr>
            <a:r>
              <a:rPr lang="fr-FR" sz="2000" dirty="0" smtClean="0">
                <a:solidFill>
                  <a:schemeClr val="bg1"/>
                </a:solidFill>
                <a:latin typeface="Roboto-thin"/>
              </a:rPr>
              <a:t>systèmes d'exploitation</a:t>
            </a:r>
            <a:endParaRPr lang="en-US" sz="2700" dirty="0">
              <a:solidFill>
                <a:srgbClr val="FFD052"/>
              </a:solidFill>
              <a:latin typeface="Roboto-medium"/>
            </a:endParaRPr>
          </a:p>
        </p:txBody>
      </p:sp>
      <p:sp>
        <p:nvSpPr>
          <p:cNvPr id="7" name="Right Triangle 6"/>
          <p:cNvSpPr/>
          <p:nvPr/>
        </p:nvSpPr>
        <p:spPr>
          <a:xfrm rot="13500000">
            <a:off x="2716711" y="854021"/>
            <a:ext cx="534666" cy="521465"/>
          </a:xfrm>
          <a:prstGeom prst="rtTriangle">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8" name="TextBox 7"/>
          <p:cNvSpPr txBox="1"/>
          <p:nvPr/>
        </p:nvSpPr>
        <p:spPr>
          <a:xfrm>
            <a:off x="5377977" y="596484"/>
            <a:ext cx="4000214" cy="1019510"/>
          </a:xfrm>
          <a:prstGeom prst="rect">
            <a:avLst/>
          </a:prstGeom>
        </p:spPr>
        <p:txBody>
          <a:bodyPr vert="horz" lIns="95250" tIns="47625" rIns="95250" bIns="47625" rtlCol="0" anchor="t">
            <a:spAutoFit/>
          </a:bodyPr>
          <a:lstStyle/>
          <a:p>
            <a:pPr indent="0">
              <a:lnSpc>
                <a:spcPct val="100000"/>
              </a:lnSpc>
              <a:buNone/>
              <a:defRPr lang="en-US" sz="1400" dirty="0"/>
            </a:pPr>
            <a:r>
              <a:rPr lang="en-US" sz="1500" dirty="0">
                <a:latin typeface="Roboto"/>
              </a:rPr>
              <a:t>Windows Server 2012-2016</a:t>
            </a:r>
            <a:br>
              <a:rPr lang="en-US" sz="1500" dirty="0">
                <a:latin typeface="Roboto"/>
              </a:rPr>
            </a:br>
            <a:r>
              <a:rPr lang="en-US" sz="1500" dirty="0">
                <a:latin typeface="Roboto"/>
              </a:rPr>
              <a:t>Windows 7/8/10</a:t>
            </a:r>
            <a:br>
              <a:rPr lang="en-US" sz="1500" dirty="0">
                <a:latin typeface="Roboto"/>
              </a:rPr>
            </a:br>
            <a:r>
              <a:rPr lang="en-US" sz="1500" dirty="0">
                <a:latin typeface="Roboto"/>
              </a:rPr>
              <a:t>RHEL 8 &amp; </a:t>
            </a:r>
            <a:r>
              <a:rPr lang="en-US" sz="1500" dirty="0" smtClean="0">
                <a:latin typeface="Roboto"/>
              </a:rPr>
              <a:t>plus</a:t>
            </a:r>
            <a:r>
              <a:rPr lang="en-US" sz="1500" dirty="0">
                <a:latin typeface="Roboto"/>
              </a:rPr>
              <a:t/>
            </a:r>
            <a:br>
              <a:rPr lang="en-US" sz="1500" dirty="0">
                <a:latin typeface="Roboto"/>
              </a:rPr>
            </a:br>
            <a:r>
              <a:rPr lang="en-US" sz="1500" dirty="0">
                <a:latin typeface="Roboto"/>
              </a:rPr>
              <a:t>Ubuntu 14.0 &amp; </a:t>
            </a:r>
            <a:r>
              <a:rPr lang="en-US" sz="1500" dirty="0" smtClean="0">
                <a:latin typeface="Roboto"/>
              </a:rPr>
              <a:t>plus</a:t>
            </a:r>
            <a:endParaRPr lang="en-US" sz="1500" dirty="0">
              <a:latin typeface="Roboto"/>
            </a:endParaRPr>
          </a:p>
        </p:txBody>
      </p:sp>
      <p:sp>
        <p:nvSpPr>
          <p:cNvPr id="9" name="TextBox 8"/>
          <p:cNvSpPr txBox="1"/>
          <p:nvPr/>
        </p:nvSpPr>
        <p:spPr>
          <a:xfrm>
            <a:off x="5399932" y="1877701"/>
            <a:ext cx="1498149" cy="1695049"/>
          </a:xfrm>
          <a:prstGeom prst="rect">
            <a:avLst/>
          </a:prstGeom>
        </p:spPr>
        <p:txBody>
          <a:bodyPr vert="horz" lIns="95250" tIns="47625" rIns="95250" bIns="47625" rtlCol="0" anchor="t">
            <a:spAutoFit/>
          </a:bodyPr>
          <a:lstStyle/>
          <a:p>
            <a:pPr indent="0">
              <a:lnSpc>
                <a:spcPct val="100000"/>
              </a:lnSpc>
              <a:buNone/>
              <a:defRPr lang="en-US" sz="1400" dirty="0"/>
            </a:pPr>
            <a:r>
              <a:rPr lang="en-US" sz="1500" dirty="0" err="1">
                <a:latin typeface="Roboto"/>
              </a:rPr>
              <a:t>MSSQL</a:t>
            </a:r>
            <a:r>
              <a:rPr lang="en-US" sz="1500" dirty="0">
                <a:latin typeface="Roboto"/>
              </a:rPr>
              <a:t> 2017</a:t>
            </a:r>
            <a:br>
              <a:rPr lang="en-US" sz="1500" dirty="0">
                <a:latin typeface="Roboto"/>
              </a:rPr>
            </a:br>
            <a:r>
              <a:rPr lang="en-US" sz="1500" dirty="0" err="1">
                <a:latin typeface="Roboto"/>
              </a:rPr>
              <a:t>MSSQL</a:t>
            </a:r>
            <a:r>
              <a:rPr lang="en-US" sz="1500" dirty="0">
                <a:latin typeface="Roboto"/>
              </a:rPr>
              <a:t> 2016</a:t>
            </a:r>
            <a:br>
              <a:rPr lang="en-US" sz="1500" dirty="0">
                <a:latin typeface="Roboto"/>
              </a:rPr>
            </a:br>
            <a:r>
              <a:rPr lang="en-US" sz="1500" dirty="0" err="1">
                <a:latin typeface="Roboto"/>
              </a:rPr>
              <a:t>MSSQL</a:t>
            </a:r>
            <a:r>
              <a:rPr lang="en-US" sz="1500" dirty="0">
                <a:latin typeface="Roboto"/>
              </a:rPr>
              <a:t> 2014</a:t>
            </a:r>
            <a:br>
              <a:rPr lang="en-US" sz="1500" dirty="0">
                <a:latin typeface="Roboto"/>
              </a:rPr>
            </a:br>
            <a:r>
              <a:rPr lang="en-US" sz="1500" dirty="0" err="1">
                <a:latin typeface="Roboto"/>
              </a:rPr>
              <a:t>MSSQL</a:t>
            </a:r>
            <a:r>
              <a:rPr lang="en-US" sz="1500" dirty="0">
                <a:latin typeface="Roboto"/>
              </a:rPr>
              <a:t> 2012</a:t>
            </a:r>
            <a:br>
              <a:rPr lang="en-US" sz="1500" dirty="0">
                <a:latin typeface="Roboto"/>
              </a:rPr>
            </a:br>
            <a:r>
              <a:rPr lang="en-US" sz="1500" dirty="0" err="1">
                <a:latin typeface="Roboto"/>
              </a:rPr>
              <a:t>MSSQL</a:t>
            </a:r>
            <a:r>
              <a:rPr lang="en-US" sz="1500" dirty="0">
                <a:latin typeface="Roboto"/>
              </a:rPr>
              <a:t> 2010</a:t>
            </a:r>
            <a:br>
              <a:rPr lang="en-US" sz="1500" dirty="0">
                <a:latin typeface="Roboto"/>
              </a:rPr>
            </a:br>
            <a:r>
              <a:rPr lang="en-US" sz="1500" dirty="0" err="1">
                <a:latin typeface="Roboto"/>
              </a:rPr>
              <a:t>MSSQL</a:t>
            </a:r>
            <a:r>
              <a:rPr lang="en-US" sz="1500" dirty="0">
                <a:latin typeface="Roboto"/>
              </a:rPr>
              <a:t> 2008</a:t>
            </a:r>
            <a:br>
              <a:rPr lang="en-US" sz="1500" dirty="0">
                <a:latin typeface="Roboto"/>
              </a:rPr>
            </a:br>
            <a:r>
              <a:rPr lang="en-US" sz="1500" dirty="0">
                <a:latin typeface="Roboto"/>
              </a:rPr>
              <a:t>PostgreSQL</a:t>
            </a:r>
          </a:p>
        </p:txBody>
      </p:sp>
      <p:sp>
        <p:nvSpPr>
          <p:cNvPr id="10" name="TextBox 9"/>
          <p:cNvSpPr txBox="1"/>
          <p:nvPr/>
        </p:nvSpPr>
        <p:spPr>
          <a:xfrm>
            <a:off x="5413086" y="3843413"/>
            <a:ext cx="3349761" cy="1009421"/>
          </a:xfrm>
          <a:prstGeom prst="rect">
            <a:avLst/>
          </a:prstGeom>
        </p:spPr>
        <p:txBody>
          <a:bodyPr vert="horz" lIns="95250" tIns="47625" rIns="95250" bIns="47625" rtlCol="0" anchor="t">
            <a:spAutoFit/>
          </a:bodyPr>
          <a:lstStyle/>
          <a:p>
            <a:pPr indent="0" algn="l">
              <a:lnSpc>
                <a:spcPct val="100000"/>
              </a:lnSpc>
              <a:buNone/>
              <a:defRPr lang="en-US" sz="1400" dirty="0"/>
            </a:pPr>
            <a:r>
              <a:rPr lang="en-US" sz="1500" dirty="0">
                <a:latin typeface="Roboto"/>
              </a:rPr>
              <a:t>Internet</a:t>
            </a:r>
            <a:r>
              <a:rPr lang="en-US" sz="1500" dirty="0" err="1">
                <a:latin typeface="Roboto"/>
              </a:rPr>
              <a:t> </a:t>
            </a:r>
            <a:r>
              <a:rPr lang="en-US" sz="1500" dirty="0">
                <a:latin typeface="Roboto"/>
              </a:rPr>
              <a:t>Explorer 11</a:t>
            </a:r>
          </a:p>
          <a:p>
            <a:pPr indent="0" algn="l">
              <a:lnSpc>
                <a:spcPct val="100000"/>
              </a:lnSpc>
              <a:buNone/>
              <a:defRPr lang="en-US" sz="1400" dirty="0"/>
            </a:pPr>
            <a:r>
              <a:rPr lang="en-US" sz="1500" dirty="0">
                <a:latin typeface="Roboto"/>
              </a:rPr>
              <a:t>Microsoft Edge</a:t>
            </a:r>
            <a:br>
              <a:rPr lang="en-US" sz="1500" dirty="0">
                <a:latin typeface="Roboto"/>
              </a:rPr>
            </a:br>
            <a:r>
              <a:rPr lang="en-US" sz="1500" dirty="0">
                <a:latin typeface="Roboto"/>
              </a:rPr>
              <a:t>Mozilla Firefox</a:t>
            </a:r>
            <a:br>
              <a:rPr lang="en-US" sz="1500" dirty="0">
                <a:latin typeface="Roboto"/>
              </a:rPr>
            </a:br>
            <a:r>
              <a:rPr lang="en-US" sz="1500" dirty="0">
                <a:latin typeface="Roboto"/>
              </a:rPr>
              <a:t>Google</a:t>
            </a:r>
            <a:r>
              <a:rPr lang="en-US" sz="1500" dirty="0" err="1">
                <a:latin typeface="Roboto"/>
              </a:rPr>
              <a:t> </a:t>
            </a:r>
            <a:r>
              <a:rPr lang="en-US" sz="1500" dirty="0">
                <a:latin typeface="Roboto"/>
              </a:rPr>
              <a:t>Chrome</a:t>
            </a:r>
          </a:p>
        </p:txBody>
      </p:sp>
      <p:cxnSp>
        <p:nvCxnSpPr>
          <p:cNvPr id="11" name="Straight Connector 10"/>
          <p:cNvCxnSpPr/>
          <p:nvPr/>
        </p:nvCxnSpPr>
        <p:spPr>
          <a:xfrm rot="10800000">
            <a:off x="5334686" y="680904"/>
            <a:ext cx="8772" cy="851211"/>
          </a:xfrm>
          <a:prstGeom prst="line">
            <a:avLst/>
          </a:prstGeom>
          <a:ln w="9525" cap="flat">
            <a:solidFill>
              <a:schemeClr val="bg1">
                <a:alpha val="39999"/>
                <a:lumMod val="65000"/>
              </a:schemeClr>
            </a:solidFill>
            <a:prstDash val="sysDash"/>
            <a:round/>
          </a:ln>
        </p:spPr>
        <p:style>
          <a:lnRef idx="1">
            <a:schemeClr val="accent1"/>
          </a:lnRef>
          <a:fillRef idx="1">
            <a:schemeClr val="accent1"/>
          </a:fillRef>
          <a:effectRef idx="0">
            <a:schemeClr val="accent1"/>
          </a:effectRef>
          <a:fontRef idx="minor">
            <a:srgbClr val="FFFFFF"/>
          </a:fontRef>
        </p:style>
      </p:cxnSp>
      <p:cxnSp>
        <p:nvCxnSpPr>
          <p:cNvPr id="12" name="Straight Connector 11"/>
          <p:cNvCxnSpPr/>
          <p:nvPr/>
        </p:nvCxnSpPr>
        <p:spPr>
          <a:xfrm flipH="1" flipV="1">
            <a:off x="5348116" y="1978275"/>
            <a:ext cx="4381" cy="1465497"/>
          </a:xfrm>
          <a:prstGeom prst="line">
            <a:avLst/>
          </a:prstGeom>
          <a:ln w="9525" cap="flat">
            <a:solidFill>
              <a:schemeClr val="bg1">
                <a:alpha val="39999"/>
                <a:lumMod val="65000"/>
              </a:schemeClr>
            </a:solidFill>
            <a:prstDash val="sysDash"/>
            <a:round/>
          </a:ln>
        </p:spPr>
        <p:style>
          <a:lnRef idx="1">
            <a:schemeClr val="accent1"/>
          </a:lnRef>
          <a:fillRef idx="1">
            <a:schemeClr val="accent1"/>
          </a:fillRef>
          <a:effectRef idx="0">
            <a:schemeClr val="accent1"/>
          </a:effectRef>
          <a:fontRef idx="minor">
            <a:srgbClr val="FFFFFF"/>
          </a:fontRef>
        </p:style>
      </p:cxnSp>
      <p:cxnSp>
        <p:nvCxnSpPr>
          <p:cNvPr id="13" name="Straight Connector 12"/>
          <p:cNvCxnSpPr/>
          <p:nvPr/>
        </p:nvCxnSpPr>
        <p:spPr>
          <a:xfrm flipH="1">
            <a:off x="5339333" y="3917642"/>
            <a:ext cx="1" cy="940108"/>
          </a:xfrm>
          <a:prstGeom prst="line">
            <a:avLst/>
          </a:prstGeom>
          <a:ln w="9525" cap="flat">
            <a:solidFill>
              <a:schemeClr val="bg1">
                <a:alpha val="39999"/>
                <a:lumMod val="65000"/>
              </a:schemeClr>
            </a:solidFill>
            <a:prstDash val="sysDash"/>
            <a:round/>
          </a:ln>
        </p:spPr>
        <p:style>
          <a:lnRef idx="1">
            <a:schemeClr val="accent1"/>
          </a:lnRef>
          <a:fillRef idx="1">
            <a:schemeClr val="accent1"/>
          </a:fillRef>
          <a:effectRef idx="0">
            <a:schemeClr val="accent1"/>
          </a:effectRef>
          <a:fontRef idx="minor">
            <a:srgbClr val="FFFFFF"/>
          </a:fontRef>
        </p:style>
      </p:cxnSp>
      <p:pic>
        <p:nvPicPr>
          <p:cNvPr id="14" name="Picture 13"/>
          <p:cNvPicPr>
            <a:picLocks noChangeAspect="1"/>
          </p:cNvPicPr>
          <p:nvPr/>
        </p:nvPicPr>
        <p:blipFill>
          <a:blip r:embed="rId3"/>
          <a:stretch>
            <a:fillRect/>
          </a:stretch>
        </p:blipFill>
        <p:spPr>
          <a:xfrm>
            <a:off x="4515221" y="999820"/>
            <a:ext cx="446989" cy="342242"/>
          </a:xfrm>
          <a:prstGeom prst="rect">
            <a:avLst/>
          </a:prstGeom>
        </p:spPr>
      </p:pic>
      <p:pic>
        <p:nvPicPr>
          <p:cNvPr id="15" name="Picture 14"/>
          <p:cNvPicPr>
            <a:picLocks noChangeAspect="1"/>
          </p:cNvPicPr>
          <p:nvPr/>
        </p:nvPicPr>
        <p:blipFill>
          <a:blip r:embed="rId4"/>
          <a:stretch>
            <a:fillRect/>
          </a:stretch>
        </p:blipFill>
        <p:spPr>
          <a:xfrm>
            <a:off x="4489008" y="2546537"/>
            <a:ext cx="404164" cy="404164"/>
          </a:xfrm>
          <a:prstGeom prst="rect">
            <a:avLst/>
          </a:prstGeom>
        </p:spPr>
      </p:pic>
      <p:pic>
        <p:nvPicPr>
          <p:cNvPr id="16" name="Picture 15"/>
          <p:cNvPicPr>
            <a:picLocks noChangeAspect="1"/>
          </p:cNvPicPr>
          <p:nvPr/>
        </p:nvPicPr>
        <p:blipFill>
          <a:blip r:embed="rId5"/>
          <a:stretch>
            <a:fillRect/>
          </a:stretch>
        </p:blipFill>
        <p:spPr>
          <a:xfrm>
            <a:off x="4495542" y="4049268"/>
            <a:ext cx="412451" cy="412451"/>
          </a:xfrm>
          <a:prstGeom prst="rect">
            <a:avLst/>
          </a:prstGeom>
        </p:spPr>
      </p:pic>
      <p:pic>
        <p:nvPicPr>
          <p:cNvPr id="17" name="Picture 16"/>
          <p:cNvPicPr>
            <a:picLocks noChangeAspect="1"/>
          </p:cNvPicPr>
          <p:nvPr/>
        </p:nvPicPr>
        <p:blipFill>
          <a:blip r:embed="rId6">
            <a:alphaModFix amt="77000"/>
          </a:blip>
          <a:stretch>
            <a:fillRect/>
          </a:stretch>
        </p:blipFill>
        <p:spPr>
          <a:xfrm>
            <a:off x="589532" y="2608498"/>
            <a:ext cx="1823780" cy="1202340"/>
          </a:xfrm>
          <a:prstGeom prst="rect">
            <a:avLst/>
          </a:prstGeom>
        </p:spPr>
      </p:pic>
      <p:pic>
        <p:nvPicPr>
          <p:cNvPr id="18" name="Picture 17"/>
          <p:cNvPicPr>
            <a:picLocks noChangeAspect="1"/>
          </p:cNvPicPr>
          <p:nvPr/>
        </p:nvPicPr>
        <p:blipFill>
          <a:blip r:embed="rId7"/>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63" y="-6581"/>
            <a:ext cx="2838850" cy="5230158"/>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xtBox 2"/>
          <p:cNvSpPr txBox="1"/>
          <p:nvPr/>
        </p:nvSpPr>
        <p:spPr>
          <a:xfrm>
            <a:off x="310810" y="822759"/>
            <a:ext cx="2174709" cy="557845"/>
          </a:xfrm>
          <a:prstGeom prst="rect">
            <a:avLst/>
          </a:prstGeom>
        </p:spPr>
        <p:txBody>
          <a:bodyPr vert="horz" lIns="95250" tIns="47625" rIns="95250" bIns="47625" rtlCol="0" anchor="t">
            <a:spAutoFit/>
          </a:bodyPr>
          <a:lstStyle/>
          <a:p>
            <a:pPr>
              <a:defRPr lang="en-US" sz="1400" dirty="0"/>
            </a:pPr>
            <a:r>
              <a:rPr lang="en-US" sz="3000" i="0" dirty="0" smtClean="0">
                <a:solidFill>
                  <a:srgbClr val="FFD052"/>
                </a:solidFill>
                <a:latin typeface="Roboto-medium"/>
              </a:rPr>
              <a:t>Clients</a:t>
            </a:r>
            <a:endParaRPr lang="en-US" sz="3000" i="0" dirty="0">
              <a:solidFill>
                <a:srgbClr val="FFD052"/>
              </a:solidFill>
              <a:latin typeface="Roboto-medium"/>
            </a:endParaRPr>
          </a:p>
        </p:txBody>
      </p:sp>
      <p:pic>
        <p:nvPicPr>
          <p:cNvPr id="4" name="Picture 3"/>
          <p:cNvPicPr>
            <a:picLocks noChangeAspect="1"/>
          </p:cNvPicPr>
          <p:nvPr/>
        </p:nvPicPr>
        <p:blipFill>
          <a:blip r:embed="rId3"/>
          <a:stretch>
            <a:fillRect/>
          </a:stretch>
        </p:blipFill>
        <p:spPr>
          <a:xfrm>
            <a:off x="3448050" y="942975"/>
            <a:ext cx="5059641" cy="3256778"/>
          </a:xfrm>
          <a:prstGeom prst="rect">
            <a:avLst/>
          </a:prstGeom>
        </p:spPr>
      </p:pic>
      <p:sp>
        <p:nvSpPr>
          <p:cNvPr id="5" name="Right Triangle 4"/>
          <p:cNvSpPr/>
          <p:nvPr/>
        </p:nvSpPr>
        <p:spPr>
          <a:xfrm rot="13500000">
            <a:off x="2370134" y="889130"/>
            <a:ext cx="534666" cy="521465"/>
          </a:xfrm>
          <a:prstGeom prst="rtTriangle">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6" name="Picture 5"/>
          <p:cNvPicPr>
            <a:picLocks noChangeAspect="1"/>
          </p:cNvPicPr>
          <p:nvPr/>
        </p:nvPicPr>
        <p:blipFill>
          <a:blip r:embed="rId4">
            <a:alphaModFix/>
          </a:blip>
          <a:stretch>
            <a:fillRect/>
          </a:stretch>
        </p:blipFill>
        <p:spPr>
          <a:xfrm>
            <a:off x="424586" y="1487386"/>
            <a:ext cx="1832800" cy="1230801"/>
          </a:xfrm>
          <a:prstGeom prst="rect">
            <a:avLst/>
          </a:prstGeom>
        </p:spPr>
      </p:pic>
      <p:pic>
        <p:nvPicPr>
          <p:cNvPr id="7" name="Picture 6"/>
          <p:cNvPicPr>
            <a:picLocks noChangeAspect="1"/>
          </p:cNvPicPr>
          <p:nvPr/>
        </p:nvPicPr>
        <p:blipFill>
          <a:blip r:embed="rId5"/>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63" y="-6581"/>
            <a:ext cx="2838850" cy="5230158"/>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xtBox 2"/>
          <p:cNvSpPr txBox="1"/>
          <p:nvPr/>
        </p:nvSpPr>
        <p:spPr>
          <a:xfrm>
            <a:off x="158410" y="822759"/>
            <a:ext cx="2174709" cy="1019510"/>
          </a:xfrm>
          <a:prstGeom prst="rect">
            <a:avLst/>
          </a:prstGeom>
        </p:spPr>
        <p:txBody>
          <a:bodyPr vert="horz" lIns="95250" tIns="47625" rIns="95250" bIns="47625" rtlCol="0" anchor="t">
            <a:spAutoFit/>
          </a:bodyPr>
          <a:lstStyle/>
          <a:p>
            <a:pPr algn="r">
              <a:defRPr lang="en-US" sz="1400" dirty="0"/>
            </a:pPr>
            <a:r>
              <a:rPr lang="fr-FR" sz="3000" dirty="0">
                <a:solidFill>
                  <a:schemeClr val="bg1"/>
                </a:solidFill>
                <a:latin typeface="Roboto-thin"/>
              </a:rPr>
              <a:t>Avis des</a:t>
            </a:r>
            <a:endParaRPr lang="en-US" sz="3000" dirty="0">
              <a:solidFill>
                <a:schemeClr val="bg1"/>
              </a:solidFill>
              <a:latin typeface="Roboto-thin"/>
            </a:endParaRPr>
          </a:p>
          <a:p>
            <a:pPr algn="r">
              <a:defRPr lang="en-US" sz="1400" dirty="0"/>
            </a:pPr>
            <a:endParaRPr lang="en-US" sz="3000" dirty="0">
              <a:solidFill>
                <a:srgbClr val="FFD052"/>
              </a:solidFill>
              <a:latin typeface="Roboto-medium"/>
            </a:endParaRPr>
          </a:p>
        </p:txBody>
      </p:sp>
      <p:sp>
        <p:nvSpPr>
          <p:cNvPr id="4" name="Right Triangle 3"/>
          <p:cNvSpPr/>
          <p:nvPr/>
        </p:nvSpPr>
        <p:spPr>
          <a:xfrm rot="13500000">
            <a:off x="2370134" y="889130"/>
            <a:ext cx="534666" cy="521465"/>
          </a:xfrm>
          <a:prstGeom prst="rtTriangle">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TextBox 4"/>
          <p:cNvSpPr txBox="1">
            <a:spLocks noGrp="1"/>
          </p:cNvSpPr>
          <p:nvPr/>
        </p:nvSpPr>
        <p:spPr>
          <a:xfrm>
            <a:off x="3486655" y="1521761"/>
            <a:ext cx="4924596" cy="1454467"/>
          </a:xfrm>
          <a:prstGeom prst="rect">
            <a:avLst/>
          </a:prstGeom>
        </p:spPr>
        <p:txBody>
          <a:bodyPr vert="horz" rtlCol="0" anchor="t"/>
          <a:lstStyle/>
          <a:p>
            <a:r>
              <a:rPr lang="fr-FR" sz="2200" i="1" dirty="0" err="1" smtClean="0">
                <a:solidFill>
                  <a:srgbClr val="004E8F"/>
                </a:solidFill>
                <a:latin typeface="Roboto-medium"/>
              </a:rPr>
              <a:t>ServiceDesk</a:t>
            </a:r>
            <a:r>
              <a:rPr lang="fr-FR" sz="2200" i="1" dirty="0" smtClean="0">
                <a:solidFill>
                  <a:srgbClr val="004E8F"/>
                </a:solidFill>
                <a:latin typeface="Roboto-medium"/>
              </a:rPr>
              <a:t> </a:t>
            </a:r>
            <a:r>
              <a:rPr lang="fr-FR" sz="2200" i="1" dirty="0">
                <a:solidFill>
                  <a:srgbClr val="004E8F"/>
                </a:solidFill>
                <a:latin typeface="Roboto-medium"/>
              </a:rPr>
              <a:t>Plus change la donne! </a:t>
            </a:r>
            <a:endParaRPr lang="en-US" sz="2200" i="1" dirty="0">
              <a:solidFill>
                <a:srgbClr val="004E8F"/>
              </a:solidFill>
              <a:latin typeface="Roboto-medium"/>
            </a:endParaRPr>
          </a:p>
        </p:txBody>
      </p:sp>
      <p:sp>
        <p:nvSpPr>
          <p:cNvPr id="6" name="TextBox 5"/>
          <p:cNvSpPr txBox="1"/>
          <p:nvPr/>
        </p:nvSpPr>
        <p:spPr>
          <a:xfrm>
            <a:off x="3481901" y="1944833"/>
            <a:ext cx="5047811" cy="1204176"/>
          </a:xfrm>
          <a:prstGeom prst="rect">
            <a:avLst/>
          </a:prstGeom>
        </p:spPr>
        <p:txBody>
          <a:bodyPr vert="horz" lIns="95250" tIns="47625" rIns="95250" bIns="47625" rtlCol="0" anchor="t">
            <a:spAutoFit/>
          </a:bodyPr>
          <a:lstStyle/>
          <a:p>
            <a:pPr indent="0">
              <a:lnSpc>
                <a:spcPct val="100000"/>
              </a:lnSpc>
              <a:buNone/>
              <a:defRPr lang="en-US" sz="1400" dirty="0"/>
            </a:pPr>
            <a:r>
              <a:rPr lang="fr-FR" sz="1200" dirty="0" smtClean="0">
                <a:latin typeface="Roboto"/>
              </a:rPr>
              <a:t>Dans </a:t>
            </a:r>
            <a:r>
              <a:rPr lang="fr-FR" sz="1200" dirty="0">
                <a:latin typeface="Roboto"/>
              </a:rPr>
              <a:t>l'ensemble, nous sommes entièrement satisfaits de ServiceDesk Plus. Ce produit permet non seulement de suivre les incidents dans le service informatique, mais nous avons également pu faire évoluer le système pour inclure tous les autres services de notre entreprise. Par rapport à notre dernière solution d'assistance, ServiceDesk Plus est à des années-lumière de là où nous étions.</a:t>
            </a:r>
            <a:endParaRPr lang="en-US" sz="1200" dirty="0">
              <a:latin typeface="Roboto"/>
            </a:endParaRPr>
          </a:p>
        </p:txBody>
      </p:sp>
      <p:sp>
        <p:nvSpPr>
          <p:cNvPr id="7" name="TextBox 6"/>
          <p:cNvSpPr txBox="1"/>
          <p:nvPr/>
        </p:nvSpPr>
        <p:spPr>
          <a:xfrm>
            <a:off x="129301" y="1201493"/>
            <a:ext cx="2174709" cy="1019510"/>
          </a:xfrm>
          <a:prstGeom prst="rect">
            <a:avLst/>
          </a:prstGeom>
        </p:spPr>
        <p:txBody>
          <a:bodyPr vert="horz" lIns="95250" tIns="47625" rIns="95250" bIns="47625" rtlCol="0" anchor="t">
            <a:spAutoFit/>
          </a:bodyPr>
          <a:lstStyle/>
          <a:p>
            <a:pPr algn="r">
              <a:defRPr lang="en-US" sz="1400" dirty="0"/>
            </a:pPr>
            <a:r>
              <a:rPr lang="fr-FR" sz="3000" dirty="0">
                <a:solidFill>
                  <a:srgbClr val="FFD052"/>
                </a:solidFill>
                <a:latin typeface="Roboto-medium"/>
              </a:rPr>
              <a:t>clients</a:t>
            </a:r>
            <a:endParaRPr lang="en-US" sz="3000" dirty="0">
              <a:solidFill>
                <a:srgbClr val="FFD052"/>
              </a:solidFill>
              <a:latin typeface="Roboto-medium"/>
            </a:endParaRPr>
          </a:p>
          <a:p>
            <a:pPr algn="r">
              <a:defRPr lang="en-US" sz="1400" dirty="0"/>
            </a:pPr>
            <a:endParaRPr lang="en-US" sz="3000" i="0" dirty="0">
              <a:solidFill>
                <a:srgbClr val="FFD052"/>
              </a:solidFill>
              <a:latin typeface="Roboto-thin"/>
            </a:endParaRPr>
          </a:p>
        </p:txBody>
      </p:sp>
      <p:sp>
        <p:nvSpPr>
          <p:cNvPr id="8" name="TextBox 7"/>
          <p:cNvSpPr txBox="1"/>
          <p:nvPr/>
        </p:nvSpPr>
        <p:spPr>
          <a:xfrm>
            <a:off x="3499456" y="3134514"/>
            <a:ext cx="5644544" cy="342401"/>
          </a:xfrm>
          <a:prstGeom prst="rect">
            <a:avLst/>
          </a:prstGeom>
        </p:spPr>
        <p:txBody>
          <a:bodyPr vert="horz" lIns="95250" tIns="47625" rIns="95250" bIns="47625" rtlCol="0" anchor="t">
            <a:spAutoFit/>
          </a:bodyPr>
          <a:lstStyle/>
          <a:p>
            <a:pPr indent="0">
              <a:lnSpc>
                <a:spcPct val="100000"/>
              </a:lnSpc>
              <a:buNone/>
              <a:defRPr lang="en-US" sz="1400" dirty="0"/>
            </a:pPr>
            <a:r>
              <a:rPr lang="fr-FR" sz="800" dirty="0" smtClean="0">
                <a:latin typeface="Roboto"/>
              </a:rPr>
              <a:t>Responsable </a:t>
            </a:r>
            <a:r>
              <a:rPr lang="fr-FR" sz="800" dirty="0">
                <a:latin typeface="Roboto"/>
              </a:rPr>
              <a:t>des opérations informatiques | Secteur: Finance | Rôle: Infrastructure et opérations | </a:t>
            </a:r>
            <a:endParaRPr lang="fr-FR" sz="800" dirty="0" smtClean="0">
              <a:latin typeface="Roboto"/>
            </a:endParaRPr>
          </a:p>
          <a:p>
            <a:pPr indent="0">
              <a:lnSpc>
                <a:spcPct val="100000"/>
              </a:lnSpc>
              <a:buNone/>
              <a:defRPr lang="en-US" sz="1400" dirty="0"/>
            </a:pPr>
            <a:r>
              <a:rPr lang="fr-FR" sz="800" dirty="0" smtClean="0">
                <a:latin typeface="Roboto"/>
              </a:rPr>
              <a:t>Taille </a:t>
            </a:r>
            <a:r>
              <a:rPr lang="fr-FR" sz="800" dirty="0">
                <a:latin typeface="Roboto"/>
              </a:rPr>
              <a:t>de l'entreprise: </a:t>
            </a:r>
            <a:r>
              <a:rPr lang="fr-FR" sz="800" dirty="0" smtClean="0">
                <a:latin typeface="Roboto"/>
              </a:rPr>
              <a:t>3Md – 10Md </a:t>
            </a:r>
            <a:r>
              <a:rPr lang="fr-FR" sz="800" dirty="0">
                <a:latin typeface="Roboto"/>
              </a:rPr>
              <a:t>USD</a:t>
            </a:r>
            <a:endParaRPr lang="en-US" sz="800" dirty="0">
              <a:latin typeface="Roboto"/>
            </a:endParaRPr>
          </a:p>
        </p:txBody>
      </p:sp>
      <p:pic>
        <p:nvPicPr>
          <p:cNvPr id="9" name="Picture 8"/>
          <p:cNvPicPr>
            <a:picLocks noChangeAspect="1"/>
          </p:cNvPicPr>
          <p:nvPr/>
        </p:nvPicPr>
        <p:blipFill>
          <a:blip r:embed="rId3"/>
          <a:stretch>
            <a:fillRect/>
          </a:stretch>
        </p:blipFill>
        <p:spPr>
          <a:xfrm>
            <a:off x="3558435" y="3658614"/>
            <a:ext cx="1657702" cy="370223"/>
          </a:xfrm>
          <a:prstGeom prst="rect">
            <a:avLst/>
          </a:prstGeom>
        </p:spPr>
      </p:pic>
      <p:pic>
        <p:nvPicPr>
          <p:cNvPr id="10" name="Picture 9"/>
          <p:cNvPicPr>
            <a:picLocks noChangeAspect="1"/>
          </p:cNvPicPr>
          <p:nvPr/>
        </p:nvPicPr>
        <p:blipFill>
          <a:blip r:embed="rId4"/>
          <a:stretch>
            <a:fillRect/>
          </a:stretch>
        </p:blipFill>
        <p:spPr>
          <a:xfrm flipV="1">
            <a:off x="3558435" y="925915"/>
            <a:ext cx="3127286" cy="492556"/>
          </a:xfrm>
          <a:prstGeom prst="rect">
            <a:avLst/>
          </a:prstGeom>
        </p:spPr>
      </p:pic>
      <p:pic>
        <p:nvPicPr>
          <p:cNvPr id="11" name="Picture 10"/>
          <p:cNvPicPr>
            <a:picLocks noChangeAspect="1"/>
          </p:cNvPicPr>
          <p:nvPr/>
        </p:nvPicPr>
        <p:blipFill>
          <a:blip r:embed="rId5"/>
          <a:stretch>
            <a:fillRect/>
          </a:stretch>
        </p:blipFill>
        <p:spPr>
          <a:xfrm>
            <a:off x="1087516" y="1915801"/>
            <a:ext cx="1089488" cy="1091984"/>
          </a:xfrm>
          <a:prstGeom prst="rect">
            <a:avLst/>
          </a:prstGeom>
        </p:spPr>
      </p:pic>
      <p:pic>
        <p:nvPicPr>
          <p:cNvPr id="12" name="Picture 11"/>
          <p:cNvPicPr>
            <a:picLocks noChangeAspect="1"/>
          </p:cNvPicPr>
          <p:nvPr/>
        </p:nvPicPr>
        <p:blipFill>
          <a:blip r:embed="rId6"/>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3163" y="-6581"/>
            <a:ext cx="2939329" cy="5230158"/>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xtBox 2"/>
          <p:cNvSpPr txBox="1">
            <a:spLocks noGrp="1"/>
          </p:cNvSpPr>
          <p:nvPr/>
        </p:nvSpPr>
        <p:spPr>
          <a:xfrm>
            <a:off x="217674" y="2135161"/>
            <a:ext cx="2752010" cy="471639"/>
          </a:xfrm>
          <a:prstGeom prst="rect">
            <a:avLst/>
          </a:prstGeom>
        </p:spPr>
        <p:txBody>
          <a:bodyPr vert="horz" rtlCol="0" anchor="t"/>
          <a:lstStyle/>
          <a:p>
            <a:pPr algn="l"/>
            <a:r>
              <a:rPr lang="en-US" sz="1800" i="0" dirty="0" smtClean="0">
                <a:solidFill>
                  <a:schemeClr val="bg1"/>
                </a:solidFill>
                <a:latin typeface="Roboto-thin"/>
              </a:rPr>
              <a:t>de </a:t>
            </a:r>
            <a:r>
              <a:rPr lang="en-US" sz="1800" i="0" dirty="0" err="1" smtClean="0">
                <a:solidFill>
                  <a:schemeClr val="bg1"/>
                </a:solidFill>
                <a:latin typeface="Roboto-thin"/>
              </a:rPr>
              <a:t>ServiceDesk</a:t>
            </a:r>
            <a:r>
              <a:rPr lang="en-US" sz="1800" i="0" dirty="0" smtClean="0">
                <a:solidFill>
                  <a:schemeClr val="bg1"/>
                </a:solidFill>
                <a:latin typeface="Roboto-thin"/>
              </a:rPr>
              <a:t> </a:t>
            </a:r>
            <a:r>
              <a:rPr lang="en-US" sz="1800" i="0" dirty="0">
                <a:solidFill>
                  <a:schemeClr val="bg1"/>
                </a:solidFill>
                <a:latin typeface="Roboto-thin"/>
              </a:rPr>
              <a:t>Plus</a:t>
            </a:r>
          </a:p>
          <a:p>
            <a:pPr algn="ctr"/>
            <a:endParaRPr lang="en-US" sz="3200" i="0" dirty="0">
              <a:solidFill>
                <a:srgbClr val="FFD052"/>
              </a:solidFill>
              <a:latin typeface="Roboto-medium"/>
            </a:endParaRPr>
          </a:p>
        </p:txBody>
      </p:sp>
      <p:sp>
        <p:nvSpPr>
          <p:cNvPr id="4" name="TextBox 3"/>
          <p:cNvSpPr txBox="1"/>
          <p:nvPr/>
        </p:nvSpPr>
        <p:spPr>
          <a:xfrm>
            <a:off x="217674" y="1713092"/>
            <a:ext cx="3329521" cy="465512"/>
          </a:xfrm>
          <a:prstGeom prst="rect">
            <a:avLst/>
          </a:prstGeom>
        </p:spPr>
        <p:txBody>
          <a:bodyPr vert="horz" lIns="95250" tIns="47625" rIns="95250" bIns="47625" rtlCol="0" anchor="t">
            <a:spAutoFit/>
          </a:bodyPr>
          <a:lstStyle/>
          <a:p>
            <a:pPr>
              <a:defRPr lang="en-US" sz="1400" dirty="0"/>
            </a:pPr>
            <a:r>
              <a:rPr lang="fr-FR" sz="2400" dirty="0">
                <a:solidFill>
                  <a:srgbClr val="FFD052"/>
                </a:solidFill>
                <a:latin typeface="Roboto-medium"/>
              </a:rPr>
              <a:t>R</a:t>
            </a:r>
            <a:r>
              <a:rPr lang="fr-FR" sz="2400" dirty="0" smtClean="0">
                <a:solidFill>
                  <a:srgbClr val="FFD052"/>
                </a:solidFill>
                <a:latin typeface="Roboto-medium"/>
              </a:rPr>
              <a:t>econnaissance</a:t>
            </a:r>
            <a:endParaRPr lang="en-US" sz="2400" dirty="0">
              <a:solidFill>
                <a:srgbClr val="FFD052"/>
              </a:solidFill>
              <a:latin typeface="Roboto-medium"/>
            </a:endParaRPr>
          </a:p>
        </p:txBody>
      </p:sp>
      <p:pic>
        <p:nvPicPr>
          <p:cNvPr id="5" name="Picture 4"/>
          <p:cNvPicPr>
            <a:picLocks noChangeAspect="1"/>
          </p:cNvPicPr>
          <p:nvPr/>
        </p:nvPicPr>
        <p:blipFill>
          <a:blip r:embed="rId3"/>
          <a:stretch>
            <a:fillRect/>
          </a:stretch>
        </p:blipFill>
        <p:spPr>
          <a:xfrm>
            <a:off x="7848600" y="4638675"/>
            <a:ext cx="1070251" cy="285750"/>
          </a:xfrm>
          <a:prstGeom prst="rect">
            <a:avLst/>
          </a:prstGeom>
        </p:spPr>
      </p:pic>
      <p:pic>
        <p:nvPicPr>
          <p:cNvPr id="6" name="Picture 5"/>
          <p:cNvPicPr>
            <a:picLocks noChangeAspect="1"/>
          </p:cNvPicPr>
          <p:nvPr/>
        </p:nvPicPr>
        <p:blipFill>
          <a:blip r:embed="rId4"/>
          <a:stretch>
            <a:fillRect/>
          </a:stretch>
        </p:blipFill>
        <p:spPr>
          <a:xfrm>
            <a:off x="6410030" y="2955283"/>
            <a:ext cx="1415176" cy="834951"/>
          </a:xfrm>
          <a:prstGeom prst="rect">
            <a:avLst/>
          </a:prstGeom>
        </p:spPr>
      </p:pic>
      <p:pic>
        <p:nvPicPr>
          <p:cNvPr id="7" name="Picture 6"/>
          <p:cNvPicPr>
            <a:picLocks noChangeAspect="1"/>
          </p:cNvPicPr>
          <p:nvPr/>
        </p:nvPicPr>
        <p:blipFill>
          <a:blip r:embed="rId5"/>
          <a:stretch>
            <a:fillRect/>
          </a:stretch>
        </p:blipFill>
        <p:spPr>
          <a:xfrm>
            <a:off x="4168225" y="3039170"/>
            <a:ext cx="1875301" cy="682618"/>
          </a:xfrm>
          <a:prstGeom prst="rect">
            <a:avLst/>
          </a:prstGeom>
        </p:spPr>
      </p:pic>
      <p:pic>
        <p:nvPicPr>
          <p:cNvPr id="8" name="Picture 7"/>
          <p:cNvPicPr>
            <a:picLocks noChangeAspect="1"/>
          </p:cNvPicPr>
          <p:nvPr/>
        </p:nvPicPr>
        <p:blipFill>
          <a:blip r:embed="rId6"/>
          <a:stretch>
            <a:fillRect/>
          </a:stretch>
        </p:blipFill>
        <p:spPr>
          <a:xfrm>
            <a:off x="5224977" y="1502864"/>
            <a:ext cx="1216790" cy="978303"/>
          </a:xfrm>
          <a:prstGeom prst="rect">
            <a:avLst/>
          </a:prstGeom>
        </p:spPr>
      </p:pic>
      <p:pic>
        <p:nvPicPr>
          <p:cNvPr id="9" name="Picture 8"/>
          <p:cNvPicPr>
            <a:picLocks noChangeAspect="1"/>
          </p:cNvPicPr>
          <p:nvPr/>
        </p:nvPicPr>
        <p:blipFill>
          <a:blip r:embed="rId7"/>
          <a:stretch>
            <a:fillRect/>
          </a:stretch>
        </p:blipFill>
        <p:spPr>
          <a:xfrm>
            <a:off x="3739200" y="1498568"/>
            <a:ext cx="962834" cy="962834"/>
          </a:xfrm>
          <a:prstGeom prst="rect">
            <a:avLst/>
          </a:prstGeom>
        </p:spPr>
      </p:pic>
      <p:pic>
        <p:nvPicPr>
          <p:cNvPr id="10" name="Picture 9"/>
          <p:cNvPicPr>
            <a:picLocks noChangeAspect="1"/>
          </p:cNvPicPr>
          <p:nvPr/>
        </p:nvPicPr>
        <p:blipFill>
          <a:blip r:embed="rId8"/>
          <a:stretch>
            <a:fillRect/>
          </a:stretch>
        </p:blipFill>
        <p:spPr>
          <a:xfrm>
            <a:off x="7083638" y="1515284"/>
            <a:ext cx="1054617" cy="985666"/>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4E8F"/>
        </a:solidFill>
        <a:effectLst/>
      </p:bgPr>
    </p:bg>
    <p:spTree>
      <p:nvGrpSpPr>
        <p:cNvPr id="1" name=""/>
        <p:cNvGrpSpPr/>
        <p:nvPr/>
      </p:nvGrpSpPr>
      <p:grpSpPr>
        <a:xfrm>
          <a:off x="0" y="0"/>
          <a:ext cx="0" cy="0"/>
          <a:chOff x="0" y="0"/>
          <a:chExt cx="0" cy="0"/>
        </a:xfrm>
      </p:grpSpPr>
      <p:sp>
        <p:nvSpPr>
          <p:cNvPr id="2" name="TextBox 1"/>
          <p:cNvSpPr txBox="1"/>
          <p:nvPr/>
        </p:nvSpPr>
        <p:spPr>
          <a:xfrm>
            <a:off x="4258503" y="2434885"/>
            <a:ext cx="3971097" cy="1065676"/>
          </a:xfrm>
          <a:prstGeom prst="rect">
            <a:avLst/>
          </a:prstGeom>
        </p:spPr>
        <p:txBody>
          <a:bodyPr vert="horz" wrap="square" lIns="95250" tIns="47625" rIns="95250" bIns="47625" rtlCol="0" anchor="t">
            <a:spAutoFit/>
          </a:bodyPr>
          <a:lstStyle/>
          <a:p>
            <a:pPr>
              <a:defRPr lang="en-US" sz="1400" dirty="0"/>
            </a:pPr>
            <a:r>
              <a:rPr lang="fr-FR" sz="2100" dirty="0" smtClean="0">
                <a:solidFill>
                  <a:schemeClr val="bg1"/>
                </a:solidFill>
                <a:latin typeface="Roboto-thin"/>
              </a:rPr>
              <a:t>permet </a:t>
            </a:r>
            <a:r>
              <a:rPr lang="fr-FR" sz="2100" dirty="0">
                <a:solidFill>
                  <a:schemeClr val="bg1"/>
                </a:solidFill>
                <a:latin typeface="Roboto-thin"/>
              </a:rPr>
              <a:t>les meilleures pratiques ITSM pour les opérations </a:t>
            </a:r>
            <a:r>
              <a:rPr lang="fr-FR" sz="2100" dirty="0" smtClean="0">
                <a:solidFill>
                  <a:schemeClr val="bg1"/>
                </a:solidFill>
                <a:latin typeface="Roboto-thin"/>
              </a:rPr>
              <a:t>d’assistance</a:t>
            </a:r>
            <a:endParaRPr lang="en-US" sz="2100" dirty="0">
              <a:solidFill>
                <a:schemeClr val="bg1"/>
              </a:solidFill>
              <a:latin typeface="Roboto-thin"/>
            </a:endParaRPr>
          </a:p>
        </p:txBody>
      </p:sp>
      <p:sp>
        <p:nvSpPr>
          <p:cNvPr id="3" name="TextBox 2"/>
          <p:cNvSpPr txBox="1"/>
          <p:nvPr/>
        </p:nvSpPr>
        <p:spPr>
          <a:xfrm>
            <a:off x="4276829" y="1721920"/>
            <a:ext cx="1410414" cy="419346"/>
          </a:xfrm>
          <a:prstGeom prst="rect">
            <a:avLst/>
          </a:prstGeom>
        </p:spPr>
        <p:txBody>
          <a:bodyPr vert="horz" lIns="95250" tIns="47625" rIns="95250" bIns="47625" rtlCol="0" anchor="t">
            <a:spAutoFit/>
          </a:bodyPr>
          <a:lstStyle/>
          <a:p>
            <a:pPr>
              <a:defRPr lang="en-US" sz="1400" dirty="0"/>
            </a:pPr>
            <a:r>
              <a:rPr lang="en-US" sz="2100" i="0" dirty="0" smtClean="0">
                <a:solidFill>
                  <a:schemeClr val="bg1"/>
                </a:solidFill>
                <a:latin typeface="Roboto-thin"/>
              </a:rPr>
              <a:t>Comment</a:t>
            </a:r>
            <a:endParaRPr lang="en-US" sz="2100" i="0" dirty="0">
              <a:solidFill>
                <a:schemeClr val="bg1"/>
              </a:solidFill>
              <a:latin typeface="Roboto-thin"/>
            </a:endParaRPr>
          </a:p>
        </p:txBody>
      </p:sp>
      <p:sp>
        <p:nvSpPr>
          <p:cNvPr id="4" name="TextBox 3"/>
          <p:cNvSpPr txBox="1"/>
          <p:nvPr/>
        </p:nvSpPr>
        <p:spPr>
          <a:xfrm>
            <a:off x="4258503" y="1968424"/>
            <a:ext cx="3772805" cy="582806"/>
          </a:xfrm>
          <a:prstGeom prst="rect">
            <a:avLst/>
          </a:prstGeom>
        </p:spPr>
        <p:txBody>
          <a:bodyPr vert="horz" lIns="95250" tIns="47625" rIns="95250" bIns="47625" rtlCol="0" anchor="t">
            <a:spAutoFit/>
          </a:bodyPr>
          <a:lstStyle/>
          <a:p>
            <a:pPr>
              <a:defRPr lang="en-US" sz="1400" dirty="0"/>
            </a:pPr>
            <a:r>
              <a:rPr lang="en-US" sz="3200" i="0" dirty="0">
                <a:solidFill>
                  <a:srgbClr val="FFD052"/>
                </a:solidFill>
                <a:latin typeface="Roboto-medium"/>
              </a:rPr>
              <a:t>ServiceDesk Plus</a:t>
            </a:r>
          </a:p>
        </p:txBody>
      </p:sp>
      <p:pic>
        <p:nvPicPr>
          <p:cNvPr id="5" name="Picture 4"/>
          <p:cNvPicPr>
            <a:picLocks noChangeAspect="1"/>
          </p:cNvPicPr>
          <p:nvPr/>
        </p:nvPicPr>
        <p:blipFill>
          <a:blip r:embed="rId3"/>
          <a:stretch>
            <a:fillRect/>
          </a:stretch>
        </p:blipFill>
        <p:spPr>
          <a:xfrm>
            <a:off x="7850838" y="4644685"/>
            <a:ext cx="1070249" cy="285750"/>
          </a:xfrm>
          <a:prstGeom prst="rect">
            <a:avLst/>
          </a:prstGeom>
        </p:spPr>
      </p:pic>
      <p:pic>
        <p:nvPicPr>
          <p:cNvPr id="6" name="Picture 5"/>
          <p:cNvPicPr>
            <a:picLocks noChangeAspect="1"/>
          </p:cNvPicPr>
          <p:nvPr/>
        </p:nvPicPr>
        <p:blipFill>
          <a:blip r:embed="rId4"/>
          <a:stretch>
            <a:fillRect/>
          </a:stretch>
        </p:blipFill>
        <p:spPr>
          <a:xfrm>
            <a:off x="1778698" y="1819056"/>
            <a:ext cx="2333710" cy="1390821"/>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4E8F"/>
        </a:solidFill>
        <a:effectLst/>
      </p:bgPr>
    </p:bg>
    <p:spTree>
      <p:nvGrpSpPr>
        <p:cNvPr id="1" name=""/>
        <p:cNvGrpSpPr/>
        <p:nvPr/>
      </p:nvGrpSpPr>
      <p:grpSpPr>
        <a:xfrm>
          <a:off x="0" y="0"/>
          <a:ext cx="0" cy="0"/>
          <a:chOff x="0" y="0"/>
          <a:chExt cx="0" cy="0"/>
        </a:xfrm>
      </p:grpSpPr>
      <p:sp>
        <p:nvSpPr>
          <p:cNvPr id="2" name="TextBox 1"/>
          <p:cNvSpPr txBox="1"/>
          <p:nvPr/>
        </p:nvSpPr>
        <p:spPr>
          <a:xfrm>
            <a:off x="4421609" y="1978662"/>
            <a:ext cx="3772805" cy="1031821"/>
          </a:xfrm>
          <a:prstGeom prst="rect">
            <a:avLst/>
          </a:prstGeom>
        </p:spPr>
        <p:txBody>
          <a:bodyPr vert="horz" lIns="95250" tIns="47625" rIns="95250" bIns="47625" rtlCol="0" anchor="t">
            <a:spAutoFit/>
          </a:bodyPr>
          <a:lstStyle/>
          <a:p>
            <a:pPr>
              <a:lnSpc>
                <a:spcPct val="80000"/>
              </a:lnSpc>
              <a:defRPr lang="en-US" sz="1400" dirty="0"/>
            </a:pPr>
            <a:r>
              <a:rPr lang="fr-FR" sz="4000" dirty="0" smtClean="0">
                <a:solidFill>
                  <a:srgbClr val="FFD052"/>
                </a:solidFill>
                <a:latin typeface="Roboto-medium"/>
              </a:rPr>
              <a:t>Gestion </a:t>
            </a:r>
            <a:r>
              <a:rPr lang="fr-FR" sz="3600" dirty="0" smtClean="0">
                <a:solidFill>
                  <a:schemeClr val="bg1"/>
                </a:solidFill>
                <a:latin typeface="Roboto-thin"/>
              </a:rPr>
              <a:t>des </a:t>
            </a:r>
            <a:r>
              <a:rPr lang="fr-FR" sz="3600" dirty="0">
                <a:solidFill>
                  <a:schemeClr val="bg1"/>
                </a:solidFill>
                <a:latin typeface="Roboto-thin"/>
              </a:rPr>
              <a:t>incidents</a:t>
            </a:r>
            <a:endParaRPr lang="en-US" sz="3600" dirty="0">
              <a:solidFill>
                <a:schemeClr val="bg1"/>
              </a:solidFill>
              <a:latin typeface="Roboto-thin"/>
            </a:endParaRPr>
          </a:p>
        </p:txBody>
      </p:sp>
      <p:pic>
        <p:nvPicPr>
          <p:cNvPr id="3" name="Picture 2"/>
          <p:cNvPicPr>
            <a:picLocks noChangeAspect="1"/>
          </p:cNvPicPr>
          <p:nvPr/>
        </p:nvPicPr>
        <p:blipFill>
          <a:blip r:embed="rId3"/>
          <a:stretch>
            <a:fillRect/>
          </a:stretch>
        </p:blipFill>
        <p:spPr>
          <a:xfrm>
            <a:off x="1454067" y="987818"/>
            <a:ext cx="2590800" cy="2590800"/>
          </a:xfrm>
          <a:prstGeom prst="rect">
            <a:avLst/>
          </a:prstGeom>
        </p:spPr>
      </p:pic>
      <p:pic>
        <p:nvPicPr>
          <p:cNvPr id="4" name="Picture 3"/>
          <p:cNvPicPr>
            <a:picLocks noChangeAspect="1"/>
          </p:cNvPicPr>
          <p:nvPr/>
        </p:nvPicPr>
        <p:blipFill>
          <a:blip r:embed="rId4"/>
          <a:stretch>
            <a:fillRect/>
          </a:stretch>
        </p:blipFill>
        <p:spPr>
          <a:xfrm>
            <a:off x="7850838" y="4644685"/>
            <a:ext cx="1070249"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3" name="Picture 2"/>
          <p:cNvPicPr>
            <a:picLocks noChangeAspect="1"/>
          </p:cNvPicPr>
          <p:nvPr/>
        </p:nvPicPr>
        <p:blipFill>
          <a:blip r:embed="rId3"/>
          <a:stretch>
            <a:fillRect/>
          </a:stretch>
        </p:blipFill>
        <p:spPr>
          <a:xfrm>
            <a:off x="2788596" y="676275"/>
            <a:ext cx="6303578" cy="3782148"/>
          </a:xfrm>
          <a:prstGeom prst="rect">
            <a:avLst/>
          </a:prstGeom>
        </p:spPr>
      </p:pic>
      <p:sp>
        <p:nvSpPr>
          <p:cNvPr id="4" name="TextBox 3"/>
          <p:cNvSpPr txBox="1"/>
          <p:nvPr/>
        </p:nvSpPr>
        <p:spPr>
          <a:xfrm>
            <a:off x="385600" y="758718"/>
            <a:ext cx="2209419" cy="1050288"/>
          </a:xfrm>
          <a:prstGeom prst="rect">
            <a:avLst/>
          </a:prstGeom>
        </p:spPr>
        <p:txBody>
          <a:bodyPr vert="horz" lIns="95250" tIns="47625" rIns="95250" bIns="47625" rtlCol="0" anchor="t">
            <a:spAutoFit/>
          </a:bodyPr>
          <a:lstStyle/>
          <a:p>
            <a:pPr algn="l">
              <a:defRPr lang="en-US" sz="1400" dirty="0"/>
            </a:pPr>
            <a:r>
              <a:rPr lang="en-US" sz="2400" dirty="0" smtClean="0">
                <a:solidFill>
                  <a:srgbClr val="FFD052"/>
                </a:solidFill>
                <a:latin typeface="Roboto-medium"/>
              </a:rPr>
              <a:t>Workflow</a:t>
            </a:r>
            <a:endParaRPr lang="en-US" sz="2400" dirty="0">
              <a:solidFill>
                <a:srgbClr val="FFD052"/>
              </a:solidFill>
              <a:latin typeface="Roboto-medium"/>
            </a:endParaRPr>
          </a:p>
          <a:p>
            <a:pPr>
              <a:defRPr lang="en-US" sz="1400" dirty="0"/>
            </a:pPr>
            <a:r>
              <a:rPr lang="fr-FR" sz="1900" dirty="0" smtClean="0">
                <a:solidFill>
                  <a:schemeClr val="bg2"/>
                </a:solidFill>
                <a:latin typeface="Roboto-thin"/>
              </a:rPr>
              <a:t>de </a:t>
            </a:r>
            <a:r>
              <a:rPr lang="fr-FR" sz="1900" dirty="0">
                <a:solidFill>
                  <a:schemeClr val="bg2"/>
                </a:solidFill>
                <a:latin typeface="Roboto-thin"/>
              </a:rPr>
              <a:t>gestion des incidents</a:t>
            </a:r>
            <a:endParaRPr lang="en-US" sz="1900" dirty="0">
              <a:solidFill>
                <a:schemeClr val="bg2"/>
              </a:solidFill>
              <a:latin typeface="Roboto-thin"/>
            </a:endParaRPr>
          </a:p>
        </p:txBody>
      </p:sp>
      <p:pic>
        <p:nvPicPr>
          <p:cNvPr id="5" name="Picture 4"/>
          <p:cNvPicPr>
            <a:picLocks noChangeAspect="1"/>
          </p:cNvPicPr>
          <p:nvPr/>
        </p:nvPicPr>
        <p:blipFill>
          <a:blip r:embed="rId4"/>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ptagon 1"/>
          <p:cNvSpPr/>
          <p:nvPr/>
        </p:nvSpPr>
        <p:spPr>
          <a:xfrm>
            <a:off x="6198050" y="2859919"/>
            <a:ext cx="380085" cy="380085"/>
          </a:xfrm>
          <a:prstGeom prst="heptagon">
            <a:avLst/>
          </a:prstGeom>
          <a:solidFill>
            <a:srgbClr val="79D453"/>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ardrop 2"/>
          <p:cNvSpPr/>
          <p:nvPr/>
        </p:nvSpPr>
        <p:spPr>
          <a:xfrm rot="15900000">
            <a:off x="6173486" y="1376600"/>
            <a:ext cx="265461" cy="265461"/>
          </a:xfrm>
          <a:prstGeom prst="teardrop">
            <a:avLst/>
          </a:prstGeom>
          <a:solidFill>
            <a:srgbClr val="7CD0F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Half Frame 3"/>
          <p:cNvSpPr/>
          <p:nvPr/>
        </p:nvSpPr>
        <p:spPr>
          <a:xfrm rot="8160000">
            <a:off x="3298364" y="2978229"/>
            <a:ext cx="377006" cy="380085"/>
          </a:xfrm>
          <a:prstGeom prst="halfFrame">
            <a:avLst/>
          </a:prstGeom>
          <a:solidFill>
            <a:srgbClr val="F8806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Oval 4"/>
          <p:cNvSpPr/>
          <p:nvPr/>
        </p:nvSpPr>
        <p:spPr>
          <a:xfrm>
            <a:off x="3367887" y="1295295"/>
            <a:ext cx="380085" cy="380085"/>
          </a:xfrm>
          <a:prstGeom prst="ellipse">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Rectangle 5"/>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TextBox 6"/>
          <p:cNvSpPr txBox="1"/>
          <p:nvPr/>
        </p:nvSpPr>
        <p:spPr>
          <a:xfrm>
            <a:off x="3895658" y="1246031"/>
            <a:ext cx="2210724" cy="465512"/>
          </a:xfrm>
          <a:prstGeom prst="rect">
            <a:avLst/>
          </a:prstGeom>
        </p:spPr>
        <p:txBody>
          <a:bodyPr vert="horz" lIns="95250" tIns="47625" rIns="95250" bIns="47625" rtlCol="0" anchor="t">
            <a:spAutoFit/>
          </a:bodyPr>
          <a:lstStyle/>
          <a:p>
            <a:pPr indent="0" algn="l">
              <a:lnSpc>
                <a:spcPct val="100000"/>
              </a:lnSpc>
              <a:buNone/>
              <a:defRPr lang="en-US" sz="1400" dirty="0"/>
            </a:pPr>
            <a:r>
              <a:rPr lang="fr-FR" sz="1200" dirty="0" smtClean="0">
                <a:solidFill>
                  <a:srgbClr val="004E8F"/>
                </a:solidFill>
                <a:latin typeface="Roboto"/>
              </a:rPr>
              <a:t>Activer </a:t>
            </a:r>
            <a:r>
              <a:rPr lang="fr-FR" sz="1200" dirty="0">
                <a:solidFill>
                  <a:srgbClr val="004E8F"/>
                </a:solidFill>
                <a:latin typeface="Roboto"/>
              </a:rPr>
              <a:t>plusieurs canaux pour signaler les problèmes </a:t>
            </a:r>
            <a:r>
              <a:rPr lang="en-US" sz="1200" dirty="0">
                <a:solidFill>
                  <a:srgbClr val="004E8F"/>
                </a:solidFill>
                <a:latin typeface="Roboto"/>
              </a:rPr>
              <a:t> </a:t>
            </a:r>
          </a:p>
        </p:txBody>
      </p:sp>
      <p:sp>
        <p:nvSpPr>
          <p:cNvPr id="8" name="TextBox 7"/>
          <p:cNvSpPr txBox="1"/>
          <p:nvPr/>
        </p:nvSpPr>
        <p:spPr>
          <a:xfrm>
            <a:off x="3907145" y="1727311"/>
            <a:ext cx="2036455" cy="942566"/>
          </a:xfrm>
          <a:prstGeom prst="rect">
            <a:avLst/>
          </a:prstGeom>
        </p:spPr>
        <p:txBody>
          <a:bodyPr vert="horz" wrap="square" lIns="95250" tIns="47625" rIns="95250" bIns="47625" rtlCol="0" anchor="t">
            <a:spAutoFit/>
          </a:bodyPr>
          <a:lstStyle/>
          <a:p>
            <a:pPr>
              <a:defRPr lang="en-US" sz="1400" dirty="0"/>
            </a:pPr>
            <a:r>
              <a:rPr lang="fr-FR" sz="1100" dirty="0" smtClean="0">
                <a:latin typeface="Roboto"/>
              </a:rPr>
              <a:t>Création </a:t>
            </a:r>
            <a:r>
              <a:rPr lang="fr-FR" sz="1100" dirty="0">
                <a:latin typeface="Roboto"/>
              </a:rPr>
              <a:t>de tickets multimodaux par e-mail, téléphone, portail en libre-service, agent virtuel et applications professionnelles</a:t>
            </a:r>
            <a:endParaRPr lang="en-US" sz="1100" dirty="0">
              <a:latin typeface="Roboto"/>
            </a:endParaRPr>
          </a:p>
        </p:txBody>
      </p:sp>
      <p:sp>
        <p:nvSpPr>
          <p:cNvPr id="9" name="TextBox 8"/>
          <p:cNvSpPr txBox="1"/>
          <p:nvPr/>
        </p:nvSpPr>
        <p:spPr>
          <a:xfrm>
            <a:off x="6651926" y="1257958"/>
            <a:ext cx="2220477" cy="834844"/>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Collectez </a:t>
            </a:r>
            <a:r>
              <a:rPr lang="fr-FR" sz="1200" dirty="0">
                <a:solidFill>
                  <a:srgbClr val="004E8F"/>
                </a:solidFill>
                <a:latin typeface="Roboto"/>
              </a:rPr>
              <a:t>des informations complètes sur le problème lors de la journalisation des tickets</a:t>
            </a:r>
            <a:endParaRPr lang="en-US" sz="1200" dirty="0">
              <a:solidFill>
                <a:srgbClr val="004E8F"/>
              </a:solidFill>
              <a:latin typeface="Roboto"/>
            </a:endParaRPr>
          </a:p>
        </p:txBody>
      </p:sp>
      <p:sp>
        <p:nvSpPr>
          <p:cNvPr id="10" name="TextBox 9"/>
          <p:cNvSpPr txBox="1"/>
          <p:nvPr/>
        </p:nvSpPr>
        <p:spPr>
          <a:xfrm>
            <a:off x="6651926" y="2125339"/>
            <a:ext cx="2030615" cy="434734"/>
          </a:xfrm>
          <a:prstGeom prst="rect">
            <a:avLst/>
          </a:prstGeom>
        </p:spPr>
        <p:txBody>
          <a:bodyPr vert="horz" lIns="95250" tIns="47625" rIns="95250" bIns="47625" rtlCol="0" anchor="t">
            <a:spAutoFit/>
          </a:bodyPr>
          <a:lstStyle/>
          <a:p>
            <a:pPr>
              <a:defRPr lang="en-US" sz="1400" dirty="0"/>
            </a:pPr>
            <a:r>
              <a:rPr lang="fr-FR" sz="1100" dirty="0" smtClean="0">
                <a:latin typeface="Roboto"/>
              </a:rPr>
              <a:t>Modèles </a:t>
            </a:r>
            <a:r>
              <a:rPr lang="fr-FR" sz="1100" dirty="0">
                <a:latin typeface="Roboto"/>
              </a:rPr>
              <a:t>d'incident personnalisables</a:t>
            </a:r>
            <a:endParaRPr lang="en-US" sz="1100" dirty="0">
              <a:latin typeface="Roboto"/>
            </a:endParaRPr>
          </a:p>
        </p:txBody>
      </p:sp>
      <p:sp>
        <p:nvSpPr>
          <p:cNvPr id="11" name="TextBox 10"/>
          <p:cNvSpPr txBox="1"/>
          <p:nvPr/>
        </p:nvSpPr>
        <p:spPr>
          <a:xfrm>
            <a:off x="385600" y="1256042"/>
            <a:ext cx="2209419" cy="1127232"/>
          </a:xfrm>
          <a:prstGeom prst="rect">
            <a:avLst/>
          </a:prstGeom>
        </p:spPr>
        <p:txBody>
          <a:bodyPr vert="horz" lIns="95250" tIns="47625" rIns="95250" bIns="47625" rtlCol="0" anchor="t">
            <a:spAutoFit/>
          </a:bodyPr>
          <a:lstStyle/>
          <a:p>
            <a:pPr>
              <a:defRPr lang="en-US" sz="1400" dirty="0"/>
            </a:pPr>
            <a:r>
              <a:rPr lang="fr-FR" sz="1600" dirty="0" smtClean="0">
                <a:solidFill>
                  <a:srgbClr val="FFD052"/>
                </a:solidFill>
                <a:latin typeface="Roboto-medium"/>
              </a:rPr>
              <a:t>Les bonnes </a:t>
            </a:r>
            <a:r>
              <a:rPr lang="fr-FR" sz="1600" dirty="0">
                <a:solidFill>
                  <a:srgbClr val="FFD052"/>
                </a:solidFill>
                <a:latin typeface="Roboto-medium"/>
              </a:rPr>
              <a:t>pratiques de gestion des incidents avec</a:t>
            </a:r>
            <a:endParaRPr lang="en-US" sz="1600" dirty="0" err="1">
              <a:solidFill>
                <a:srgbClr val="FFD052"/>
              </a:solidFill>
              <a:latin typeface="Roboto-medium"/>
            </a:endParaRPr>
          </a:p>
          <a:p>
            <a:pPr algn="l">
              <a:defRPr lang="en-US" sz="1400" dirty="0"/>
            </a:pPr>
            <a:r>
              <a:rPr lang="en-US" sz="1900" i="0" dirty="0">
                <a:solidFill>
                  <a:schemeClr val="bg2"/>
                </a:solidFill>
                <a:latin typeface="Roboto-thin"/>
              </a:rPr>
              <a:t>ServiceDesk Plus</a:t>
            </a:r>
          </a:p>
        </p:txBody>
      </p:sp>
      <p:sp>
        <p:nvSpPr>
          <p:cNvPr id="12" name="TextBox 11"/>
          <p:cNvSpPr txBox="1"/>
          <p:nvPr/>
        </p:nvSpPr>
        <p:spPr>
          <a:xfrm>
            <a:off x="3905507" y="2773651"/>
            <a:ext cx="2360361" cy="650178"/>
          </a:xfrm>
          <a:prstGeom prst="rect">
            <a:avLst/>
          </a:prstGeom>
        </p:spPr>
        <p:txBody>
          <a:bodyPr vert="horz" lIns="95250" tIns="47625" rIns="95250" bIns="47625" rtlCol="0" anchor="t">
            <a:spAutoFit/>
          </a:bodyPr>
          <a:lstStyle/>
          <a:p>
            <a:pPr indent="0" algn="l">
              <a:lnSpc>
                <a:spcPct val="100000"/>
              </a:lnSpc>
              <a:buNone/>
              <a:defRPr lang="en-US" sz="1400" dirty="0"/>
            </a:pPr>
            <a:r>
              <a:rPr lang="fr-FR" sz="1200" dirty="0" smtClean="0">
                <a:solidFill>
                  <a:srgbClr val="004E8F"/>
                </a:solidFill>
                <a:latin typeface="Roboto"/>
              </a:rPr>
              <a:t>Effectuez </a:t>
            </a:r>
            <a:r>
              <a:rPr lang="fr-FR" sz="1200" dirty="0">
                <a:solidFill>
                  <a:srgbClr val="004E8F"/>
                </a:solidFill>
                <a:latin typeface="Roboto"/>
              </a:rPr>
              <a:t>une catégorisation, une hiérarchisation et une affectation mains libres</a:t>
            </a:r>
            <a:endParaRPr lang="en-US" sz="1200" dirty="0">
              <a:solidFill>
                <a:srgbClr val="004E8F"/>
              </a:solidFill>
              <a:latin typeface="Roboto"/>
            </a:endParaRPr>
          </a:p>
        </p:txBody>
      </p:sp>
      <p:sp>
        <p:nvSpPr>
          <p:cNvPr id="13" name="TextBox 12"/>
          <p:cNvSpPr txBox="1"/>
          <p:nvPr/>
        </p:nvSpPr>
        <p:spPr>
          <a:xfrm>
            <a:off x="3910784" y="3495922"/>
            <a:ext cx="2165213" cy="604012"/>
          </a:xfrm>
          <a:prstGeom prst="rect">
            <a:avLst/>
          </a:prstGeom>
        </p:spPr>
        <p:txBody>
          <a:bodyPr vert="horz" lIns="95250" tIns="47625" rIns="95250" bIns="47625" rtlCol="0" anchor="t">
            <a:spAutoFit/>
          </a:bodyPr>
          <a:lstStyle/>
          <a:p>
            <a:pPr>
              <a:defRPr lang="en-US" sz="1400" dirty="0"/>
            </a:pPr>
            <a:r>
              <a:rPr lang="fr-FR" sz="1100" dirty="0" smtClean="0">
                <a:latin typeface="Roboto"/>
              </a:rPr>
              <a:t>Règles métiers | </a:t>
            </a:r>
            <a:r>
              <a:rPr lang="fr-FR" sz="1100" dirty="0">
                <a:latin typeface="Roboto"/>
              </a:rPr>
              <a:t>Attribution automatique du technicien | Matrice de priorité</a:t>
            </a:r>
            <a:endParaRPr lang="en-US" sz="1100" dirty="0">
              <a:latin typeface="Roboto"/>
            </a:endParaRPr>
          </a:p>
        </p:txBody>
      </p:sp>
      <p:sp>
        <p:nvSpPr>
          <p:cNvPr id="14" name="TextBox 13"/>
          <p:cNvSpPr txBox="1"/>
          <p:nvPr/>
        </p:nvSpPr>
        <p:spPr>
          <a:xfrm>
            <a:off x="6619446" y="3325606"/>
            <a:ext cx="2045798" cy="434734"/>
          </a:xfrm>
          <a:prstGeom prst="rect">
            <a:avLst/>
          </a:prstGeom>
        </p:spPr>
        <p:txBody>
          <a:bodyPr vert="horz" lIns="95250" tIns="47625" rIns="95250" bIns="47625" rtlCol="0" anchor="t">
            <a:spAutoFit/>
          </a:bodyPr>
          <a:lstStyle/>
          <a:p>
            <a:pPr>
              <a:defRPr lang="en-US" sz="1400" dirty="0"/>
            </a:pPr>
            <a:r>
              <a:rPr lang="fr-FR" sz="1100" dirty="0" smtClean="0">
                <a:latin typeface="Roboto"/>
              </a:rPr>
              <a:t>Portail </a:t>
            </a:r>
            <a:r>
              <a:rPr lang="fr-FR" sz="1100" dirty="0">
                <a:latin typeface="Roboto"/>
              </a:rPr>
              <a:t>libre-service | Solution auto-suggérée | Zia</a:t>
            </a:r>
            <a:endParaRPr lang="en-US" sz="1100" dirty="0">
              <a:latin typeface="Roboto"/>
            </a:endParaRPr>
          </a:p>
        </p:txBody>
      </p:sp>
      <p:sp>
        <p:nvSpPr>
          <p:cNvPr id="15" name="TextBox 14"/>
          <p:cNvSpPr txBox="1"/>
          <p:nvPr/>
        </p:nvSpPr>
        <p:spPr>
          <a:xfrm>
            <a:off x="6627076" y="2786605"/>
            <a:ext cx="1932365"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Passer </a:t>
            </a:r>
            <a:r>
              <a:rPr lang="fr-FR" sz="1200" dirty="0">
                <a:solidFill>
                  <a:srgbClr val="004E8F"/>
                </a:solidFill>
                <a:latin typeface="Roboto"/>
              </a:rPr>
              <a:t>à un modèle </a:t>
            </a:r>
            <a:endParaRPr lang="fr-FR" sz="1200" dirty="0" smtClean="0">
              <a:solidFill>
                <a:srgbClr val="004E8F"/>
              </a:solidFill>
              <a:latin typeface="Roboto"/>
            </a:endParaRPr>
          </a:p>
          <a:p>
            <a:pPr>
              <a:defRPr lang="en-US" sz="1400" dirty="0"/>
            </a:pPr>
            <a:r>
              <a:rPr lang="fr-FR" sz="1200" dirty="0" smtClean="0">
                <a:solidFill>
                  <a:srgbClr val="004E8F"/>
                </a:solidFill>
                <a:latin typeface="Roboto"/>
              </a:rPr>
              <a:t>Shift-</a:t>
            </a:r>
            <a:r>
              <a:rPr lang="fr-FR" sz="1200" dirty="0" err="1" smtClean="0">
                <a:solidFill>
                  <a:srgbClr val="004E8F"/>
                </a:solidFill>
                <a:latin typeface="Roboto"/>
              </a:rPr>
              <a:t>left</a:t>
            </a:r>
            <a:r>
              <a:rPr lang="fr-FR" sz="1200" dirty="0" smtClean="0">
                <a:solidFill>
                  <a:srgbClr val="004E8F"/>
                </a:solidFill>
                <a:latin typeface="Roboto"/>
              </a:rPr>
              <a:t> pour </a:t>
            </a:r>
            <a:r>
              <a:rPr lang="fr-FR" sz="1200" dirty="0">
                <a:solidFill>
                  <a:srgbClr val="004E8F"/>
                </a:solidFill>
                <a:latin typeface="Roboto"/>
              </a:rPr>
              <a:t>les </a:t>
            </a:r>
            <a:r>
              <a:rPr lang="fr-FR" sz="1200" dirty="0" smtClean="0">
                <a:solidFill>
                  <a:srgbClr val="004E8F"/>
                </a:solidFill>
                <a:latin typeface="Roboto"/>
              </a:rPr>
              <a:t>tickets </a:t>
            </a:r>
            <a:endParaRPr lang="en-US" sz="1200" dirty="0">
              <a:solidFill>
                <a:srgbClr val="004E8F"/>
              </a:solidFill>
              <a:latin typeface="Roboto"/>
            </a:endParaRPr>
          </a:p>
        </p:txBody>
      </p:sp>
      <p:sp>
        <p:nvSpPr>
          <p:cNvPr id="16" name="Rectangle 15"/>
          <p:cNvSpPr/>
          <p:nvPr/>
        </p:nvSpPr>
        <p:spPr>
          <a:xfrm flipH="1" flipV="1">
            <a:off x="4011568" y="1708051"/>
            <a:ext cx="1649968" cy="6229"/>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rot="10800000" vert="horz" rtlCol="0" anchor="ctr">
            <a:noAutofit/>
          </a:bodyPr>
          <a:lstStyle/>
          <a:p>
            <a:pPr algn="ctr"/>
            <a:endParaRPr lang="en-US" dirty="0"/>
          </a:p>
        </p:txBody>
      </p:sp>
      <p:pic>
        <p:nvPicPr>
          <p:cNvPr id="17" name="Picture 16"/>
          <p:cNvPicPr>
            <a:picLocks noChangeAspect="1"/>
          </p:cNvPicPr>
          <p:nvPr/>
        </p:nvPicPr>
        <p:blipFill>
          <a:blip r:embed="rId3"/>
          <a:stretch>
            <a:fillRect/>
          </a:stretch>
        </p:blipFill>
        <p:spPr>
          <a:xfrm>
            <a:off x="3451202" y="1350044"/>
            <a:ext cx="332108" cy="332374"/>
          </a:xfrm>
          <a:prstGeom prst="rect">
            <a:avLst/>
          </a:prstGeom>
        </p:spPr>
      </p:pic>
      <p:pic>
        <p:nvPicPr>
          <p:cNvPr id="18" name="Picture 17"/>
          <p:cNvPicPr>
            <a:picLocks noChangeAspect="1"/>
          </p:cNvPicPr>
          <p:nvPr/>
        </p:nvPicPr>
        <p:blipFill>
          <a:blip r:embed="rId4"/>
          <a:stretch>
            <a:fillRect/>
          </a:stretch>
        </p:blipFill>
        <p:spPr>
          <a:xfrm>
            <a:off x="3466442" y="2839316"/>
            <a:ext cx="314325" cy="314325"/>
          </a:xfrm>
          <a:prstGeom prst="rect">
            <a:avLst/>
          </a:prstGeom>
        </p:spPr>
      </p:pic>
      <p:pic>
        <p:nvPicPr>
          <p:cNvPr id="19" name="Picture 18"/>
          <p:cNvPicPr>
            <a:picLocks noChangeAspect="1"/>
          </p:cNvPicPr>
          <p:nvPr/>
        </p:nvPicPr>
        <p:blipFill>
          <a:blip r:embed="rId5"/>
          <a:stretch>
            <a:fillRect/>
          </a:stretch>
        </p:blipFill>
        <p:spPr>
          <a:xfrm>
            <a:off x="6258450" y="1350048"/>
            <a:ext cx="314073" cy="313822"/>
          </a:xfrm>
          <a:prstGeom prst="rect">
            <a:avLst/>
          </a:prstGeom>
        </p:spPr>
      </p:pic>
      <p:pic>
        <p:nvPicPr>
          <p:cNvPr id="20" name="Picture 19"/>
          <p:cNvPicPr>
            <a:picLocks noChangeAspect="1"/>
          </p:cNvPicPr>
          <p:nvPr/>
        </p:nvPicPr>
        <p:blipFill>
          <a:blip r:embed="rId6"/>
          <a:stretch>
            <a:fillRect/>
          </a:stretch>
        </p:blipFill>
        <p:spPr>
          <a:xfrm>
            <a:off x="6262077" y="2855261"/>
            <a:ext cx="329422" cy="329422"/>
          </a:xfrm>
          <a:prstGeom prst="rect">
            <a:avLst/>
          </a:prstGeom>
        </p:spPr>
      </p:pic>
      <p:sp>
        <p:nvSpPr>
          <p:cNvPr id="21" name="Rectangle 20"/>
          <p:cNvSpPr/>
          <p:nvPr/>
        </p:nvSpPr>
        <p:spPr>
          <a:xfrm flipH="1" flipV="1">
            <a:off x="6768274" y="2095462"/>
            <a:ext cx="1649968" cy="6229"/>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rot="10800000" vert="horz" rtlCol="0" anchor="ctr">
            <a:noAutofit/>
          </a:bodyPr>
          <a:lstStyle/>
          <a:p>
            <a:pPr algn="ctr"/>
            <a:endParaRPr lang="en-US" dirty="0"/>
          </a:p>
        </p:txBody>
      </p:sp>
      <p:sp>
        <p:nvSpPr>
          <p:cNvPr id="22" name="Rectangle 21"/>
          <p:cNvSpPr/>
          <p:nvPr/>
        </p:nvSpPr>
        <p:spPr>
          <a:xfrm flipH="1" flipV="1">
            <a:off x="4011568" y="3427685"/>
            <a:ext cx="1649968" cy="6229"/>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rot="10800000" vert="horz" rtlCol="0" anchor="ctr">
            <a:noAutofit/>
          </a:bodyPr>
          <a:lstStyle/>
          <a:p>
            <a:pPr algn="ctr"/>
            <a:endParaRPr lang="en-US" dirty="0"/>
          </a:p>
        </p:txBody>
      </p:sp>
      <p:sp>
        <p:nvSpPr>
          <p:cNvPr id="23" name="Rectangle 22"/>
          <p:cNvSpPr/>
          <p:nvPr/>
        </p:nvSpPr>
        <p:spPr>
          <a:xfrm flipH="1">
            <a:off x="6734174" y="3270447"/>
            <a:ext cx="1745532" cy="7191"/>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24" name="Picture 23"/>
          <p:cNvPicPr>
            <a:picLocks noChangeAspect="1"/>
          </p:cNvPicPr>
          <p:nvPr/>
        </p:nvPicPr>
        <p:blipFill>
          <a:blip r:embed="rId7"/>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ptagon 1"/>
          <p:cNvSpPr/>
          <p:nvPr/>
        </p:nvSpPr>
        <p:spPr>
          <a:xfrm>
            <a:off x="6210272" y="2171156"/>
            <a:ext cx="380085" cy="380085"/>
          </a:xfrm>
          <a:prstGeom prst="heptagon">
            <a:avLst/>
          </a:prstGeom>
          <a:solidFill>
            <a:srgbClr val="79D453"/>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ardrop 2"/>
          <p:cNvSpPr/>
          <p:nvPr/>
        </p:nvSpPr>
        <p:spPr>
          <a:xfrm rot="15900000">
            <a:off x="6301086" y="610500"/>
            <a:ext cx="265461" cy="265461"/>
          </a:xfrm>
          <a:prstGeom prst="teardrop">
            <a:avLst/>
          </a:prstGeom>
          <a:solidFill>
            <a:srgbClr val="7CD0F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Hexagon 3"/>
          <p:cNvSpPr/>
          <p:nvPr/>
        </p:nvSpPr>
        <p:spPr>
          <a:xfrm rot="8160000">
            <a:off x="3336818" y="2241174"/>
            <a:ext cx="377006" cy="380085"/>
          </a:xfrm>
          <a:prstGeom prst="hexagon">
            <a:avLst/>
          </a:prstGeom>
          <a:solidFill>
            <a:srgbClr val="F8806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Oval 4"/>
          <p:cNvSpPr/>
          <p:nvPr/>
        </p:nvSpPr>
        <p:spPr>
          <a:xfrm>
            <a:off x="3282630" y="506939"/>
            <a:ext cx="380085" cy="380085"/>
          </a:xfrm>
          <a:prstGeom prst="ellipse">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Rectangle 5"/>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TextBox 6"/>
          <p:cNvSpPr txBox="1"/>
          <p:nvPr/>
        </p:nvSpPr>
        <p:spPr>
          <a:xfrm>
            <a:off x="3810401" y="457676"/>
            <a:ext cx="2210724"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Minimisez </a:t>
            </a:r>
            <a:r>
              <a:rPr lang="fr-FR" sz="1200" dirty="0">
                <a:solidFill>
                  <a:srgbClr val="004E8F"/>
                </a:solidFill>
                <a:latin typeface="Roboto"/>
              </a:rPr>
              <a:t>les temps de résolution </a:t>
            </a:r>
            <a:r>
              <a:rPr lang="en-US" sz="1200" dirty="0">
                <a:solidFill>
                  <a:srgbClr val="004E8F"/>
                </a:solidFill>
                <a:latin typeface="Roboto"/>
              </a:rPr>
              <a:t> </a:t>
            </a:r>
          </a:p>
        </p:txBody>
      </p:sp>
      <p:sp>
        <p:nvSpPr>
          <p:cNvPr id="8" name="TextBox 7"/>
          <p:cNvSpPr txBox="1"/>
          <p:nvPr/>
        </p:nvSpPr>
        <p:spPr>
          <a:xfrm>
            <a:off x="3812304" y="933679"/>
            <a:ext cx="1867433" cy="1111843"/>
          </a:xfrm>
          <a:prstGeom prst="rect">
            <a:avLst/>
          </a:prstGeom>
        </p:spPr>
        <p:txBody>
          <a:bodyPr vert="horz" lIns="95250" tIns="47625" rIns="95250" bIns="47625" rtlCol="0" anchor="t">
            <a:spAutoFit/>
          </a:bodyPr>
          <a:lstStyle/>
          <a:p>
            <a:pPr>
              <a:defRPr lang="en-US" sz="1400" dirty="0"/>
            </a:pPr>
            <a:r>
              <a:rPr lang="fr-FR" sz="1100" dirty="0" smtClean="0">
                <a:latin typeface="Roboto"/>
              </a:rPr>
              <a:t>Cycle </a:t>
            </a:r>
            <a:r>
              <a:rPr lang="fr-FR" sz="1100" dirty="0">
                <a:latin typeface="Roboto"/>
              </a:rPr>
              <a:t>de </a:t>
            </a:r>
            <a:r>
              <a:rPr lang="fr-FR" sz="1100" dirty="0" smtClean="0">
                <a:latin typeface="Roboto"/>
              </a:rPr>
              <a:t>vie des demandes </a:t>
            </a:r>
            <a:r>
              <a:rPr lang="fr-FR" sz="1100" dirty="0">
                <a:latin typeface="Roboto"/>
              </a:rPr>
              <a:t>| Base de connaissances intégrée | Modèles de résolution </a:t>
            </a:r>
            <a:r>
              <a:rPr lang="fr-FR" sz="1100" dirty="0" smtClean="0">
                <a:latin typeface="Roboto"/>
              </a:rPr>
              <a:t>| Partage </a:t>
            </a:r>
            <a:r>
              <a:rPr lang="fr-FR" sz="1100" dirty="0">
                <a:latin typeface="Roboto"/>
              </a:rPr>
              <a:t>et c</a:t>
            </a:r>
            <a:r>
              <a:rPr lang="fr-FR" sz="1100" dirty="0" smtClean="0">
                <a:latin typeface="Roboto"/>
              </a:rPr>
              <a:t>ollaboration des demandes</a:t>
            </a:r>
            <a:endParaRPr lang="en-US" sz="1100" dirty="0">
              <a:latin typeface="Roboto"/>
            </a:endParaRPr>
          </a:p>
        </p:txBody>
      </p:sp>
      <p:sp>
        <p:nvSpPr>
          <p:cNvPr id="9" name="TextBox 8"/>
          <p:cNvSpPr txBox="1"/>
          <p:nvPr/>
        </p:nvSpPr>
        <p:spPr>
          <a:xfrm>
            <a:off x="6700593" y="536000"/>
            <a:ext cx="2220477" cy="280846"/>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Suivre </a:t>
            </a:r>
            <a:r>
              <a:rPr lang="fr-FR" sz="1200" dirty="0">
                <a:solidFill>
                  <a:srgbClr val="004E8F"/>
                </a:solidFill>
                <a:latin typeface="Roboto"/>
              </a:rPr>
              <a:t>et gérer les SLA </a:t>
            </a:r>
            <a:r>
              <a:rPr lang="en-US" sz="1200" dirty="0">
                <a:solidFill>
                  <a:srgbClr val="004E8F"/>
                </a:solidFill>
                <a:latin typeface="Roboto"/>
              </a:rPr>
              <a:t> </a:t>
            </a:r>
          </a:p>
        </p:txBody>
      </p:sp>
      <p:sp>
        <p:nvSpPr>
          <p:cNvPr id="10" name="TextBox 9"/>
          <p:cNvSpPr txBox="1"/>
          <p:nvPr/>
        </p:nvSpPr>
        <p:spPr>
          <a:xfrm>
            <a:off x="6738655" y="900141"/>
            <a:ext cx="1759962" cy="650178"/>
          </a:xfrm>
          <a:prstGeom prst="rect">
            <a:avLst/>
          </a:prstGeom>
        </p:spPr>
        <p:txBody>
          <a:bodyPr vert="horz" lIns="95250" tIns="47625" rIns="95250" bIns="47625" rtlCol="0" anchor="t">
            <a:spAutoFit/>
          </a:bodyPr>
          <a:lstStyle/>
          <a:p>
            <a:pPr>
              <a:defRPr lang="en-US" sz="1400" dirty="0"/>
            </a:pPr>
            <a:r>
              <a:rPr lang="fr-FR" sz="1200" dirty="0" smtClean="0">
                <a:latin typeface="Roboto"/>
              </a:rPr>
              <a:t>SLA </a:t>
            </a:r>
            <a:r>
              <a:rPr lang="fr-FR" sz="1200" dirty="0">
                <a:latin typeface="Roboto"/>
              </a:rPr>
              <a:t>de réponse et de résolution | Escalades et actions de SLA</a:t>
            </a:r>
            <a:endParaRPr lang="en-US" sz="1200" dirty="0">
              <a:latin typeface="Roboto"/>
            </a:endParaRPr>
          </a:p>
        </p:txBody>
      </p:sp>
      <p:sp>
        <p:nvSpPr>
          <p:cNvPr id="11" name="TextBox 10"/>
          <p:cNvSpPr txBox="1"/>
          <p:nvPr/>
        </p:nvSpPr>
        <p:spPr>
          <a:xfrm>
            <a:off x="3809810" y="2174766"/>
            <a:ext cx="2360361" cy="650178"/>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Assurer </a:t>
            </a:r>
            <a:r>
              <a:rPr lang="fr-FR" sz="1200" dirty="0">
                <a:solidFill>
                  <a:srgbClr val="004E8F"/>
                </a:solidFill>
                <a:latin typeface="Roboto"/>
              </a:rPr>
              <a:t>une communication rapide et pertinente sur la progression du ticket</a:t>
            </a:r>
            <a:endParaRPr lang="en-US" sz="1200" dirty="0">
              <a:solidFill>
                <a:srgbClr val="004E8F"/>
              </a:solidFill>
              <a:latin typeface="Roboto"/>
            </a:endParaRPr>
          </a:p>
        </p:txBody>
      </p:sp>
      <p:sp>
        <p:nvSpPr>
          <p:cNvPr id="12" name="TextBox 11"/>
          <p:cNvSpPr txBox="1"/>
          <p:nvPr/>
        </p:nvSpPr>
        <p:spPr>
          <a:xfrm>
            <a:off x="3792932" y="2852565"/>
            <a:ext cx="2165213" cy="604012"/>
          </a:xfrm>
          <a:prstGeom prst="rect">
            <a:avLst/>
          </a:prstGeom>
        </p:spPr>
        <p:txBody>
          <a:bodyPr vert="horz" lIns="95250" tIns="47625" rIns="95250" bIns="47625" rtlCol="0" anchor="t">
            <a:spAutoFit/>
          </a:bodyPr>
          <a:lstStyle/>
          <a:p>
            <a:pPr>
              <a:defRPr lang="en-US" sz="1400" dirty="0"/>
            </a:pPr>
            <a:r>
              <a:rPr lang="fr-FR" sz="1100" dirty="0" smtClean="0">
                <a:latin typeface="Roboto"/>
              </a:rPr>
              <a:t>Règles </a:t>
            </a:r>
            <a:r>
              <a:rPr lang="fr-FR" sz="1100" dirty="0">
                <a:latin typeface="Roboto"/>
              </a:rPr>
              <a:t>de notification | Réponses en conserve | Remarques</a:t>
            </a:r>
            <a:endParaRPr lang="en-US" sz="1100" dirty="0">
              <a:latin typeface="Roboto"/>
            </a:endParaRPr>
          </a:p>
        </p:txBody>
      </p:sp>
      <p:sp>
        <p:nvSpPr>
          <p:cNvPr id="13" name="TextBox 12"/>
          <p:cNvSpPr txBox="1"/>
          <p:nvPr/>
        </p:nvSpPr>
        <p:spPr>
          <a:xfrm>
            <a:off x="6685410" y="2864915"/>
            <a:ext cx="1813207" cy="773289"/>
          </a:xfrm>
          <a:prstGeom prst="rect">
            <a:avLst/>
          </a:prstGeom>
        </p:spPr>
        <p:txBody>
          <a:bodyPr vert="horz" lIns="95250" tIns="47625" rIns="95250" bIns="47625" rtlCol="0" anchor="t">
            <a:spAutoFit/>
          </a:bodyPr>
          <a:lstStyle/>
          <a:p>
            <a:pPr>
              <a:defRPr lang="en-US" sz="1400" dirty="0"/>
            </a:pPr>
            <a:r>
              <a:rPr lang="fr-FR" sz="1100" dirty="0" smtClean="0">
                <a:latin typeface="Roboto"/>
              </a:rPr>
              <a:t>Clôture </a:t>
            </a:r>
            <a:r>
              <a:rPr lang="fr-FR" sz="1100" dirty="0">
                <a:latin typeface="Roboto"/>
              </a:rPr>
              <a:t>automatisée des </a:t>
            </a:r>
            <a:r>
              <a:rPr lang="fr-FR" sz="1100" dirty="0" smtClean="0">
                <a:latin typeface="Roboto"/>
              </a:rPr>
              <a:t>tickets | </a:t>
            </a:r>
            <a:r>
              <a:rPr lang="fr-FR" sz="1100" dirty="0">
                <a:latin typeface="Roboto"/>
              </a:rPr>
              <a:t>KPIs d'incident | Rapports personnalisés | Analyse avancée</a:t>
            </a:r>
            <a:endParaRPr lang="en-US" sz="1100" dirty="0">
              <a:latin typeface="Roboto"/>
            </a:endParaRPr>
          </a:p>
        </p:txBody>
      </p:sp>
      <p:sp>
        <p:nvSpPr>
          <p:cNvPr id="14" name="TextBox 13"/>
          <p:cNvSpPr txBox="1"/>
          <p:nvPr/>
        </p:nvSpPr>
        <p:spPr>
          <a:xfrm>
            <a:off x="6685410" y="2110604"/>
            <a:ext cx="2004403" cy="650178"/>
          </a:xfrm>
          <a:prstGeom prst="rect">
            <a:avLst/>
          </a:prstGeom>
        </p:spPr>
        <p:txBody>
          <a:bodyPr vert="horz" wrap="square" lIns="95250" tIns="47625" rIns="95250" bIns="47625" rtlCol="0" anchor="t">
            <a:spAutoFit/>
          </a:bodyPr>
          <a:lstStyle/>
          <a:p>
            <a:pPr>
              <a:defRPr lang="en-US" sz="1400" dirty="0"/>
            </a:pPr>
            <a:r>
              <a:rPr lang="fr-FR" sz="1200" dirty="0" smtClean="0">
                <a:solidFill>
                  <a:srgbClr val="004E8F"/>
                </a:solidFill>
                <a:latin typeface="Roboto"/>
              </a:rPr>
              <a:t>Réduisez </a:t>
            </a:r>
            <a:r>
              <a:rPr lang="fr-FR" sz="1200" dirty="0">
                <a:solidFill>
                  <a:srgbClr val="004E8F"/>
                </a:solidFill>
                <a:latin typeface="Roboto"/>
              </a:rPr>
              <a:t>les taux de réouverture et les accumulations </a:t>
            </a:r>
            <a:r>
              <a:rPr lang="fr-FR" sz="1200" dirty="0" smtClean="0">
                <a:solidFill>
                  <a:srgbClr val="004E8F"/>
                </a:solidFill>
                <a:latin typeface="Roboto"/>
              </a:rPr>
              <a:t>d'incidents</a:t>
            </a:r>
            <a:endParaRPr lang="en-US" sz="1200" dirty="0">
              <a:solidFill>
                <a:srgbClr val="004E8F"/>
              </a:solidFill>
              <a:latin typeface="Roboto"/>
            </a:endParaRPr>
          </a:p>
        </p:txBody>
      </p:sp>
      <p:sp>
        <p:nvSpPr>
          <p:cNvPr id="15" name="Rectangle 14"/>
          <p:cNvSpPr/>
          <p:nvPr/>
        </p:nvSpPr>
        <p:spPr>
          <a:xfrm flipH="1">
            <a:off x="3897107" y="2833106"/>
            <a:ext cx="1352550" cy="9371"/>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6" name="Rectangle 15"/>
          <p:cNvSpPr/>
          <p:nvPr/>
        </p:nvSpPr>
        <p:spPr>
          <a:xfrm flipH="1">
            <a:off x="3917346" y="917744"/>
            <a:ext cx="1657350" cy="9525"/>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7" name="Rectangle 16"/>
          <p:cNvSpPr/>
          <p:nvPr/>
        </p:nvSpPr>
        <p:spPr>
          <a:xfrm flipH="1">
            <a:off x="6838620" y="871566"/>
            <a:ext cx="1352550" cy="9447"/>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8" name="Rectangle 17"/>
          <p:cNvSpPr/>
          <p:nvPr/>
        </p:nvSpPr>
        <p:spPr>
          <a:xfrm flipH="1">
            <a:off x="6764145" y="2829282"/>
            <a:ext cx="1352550" cy="9525"/>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9" name="Picture 18"/>
          <p:cNvPicPr>
            <a:picLocks noChangeAspect="1"/>
          </p:cNvPicPr>
          <p:nvPr/>
        </p:nvPicPr>
        <p:blipFill>
          <a:blip r:embed="rId3"/>
          <a:stretch>
            <a:fillRect/>
          </a:stretch>
        </p:blipFill>
        <p:spPr>
          <a:xfrm>
            <a:off x="3382629" y="586319"/>
            <a:ext cx="313571" cy="313822"/>
          </a:xfrm>
          <a:prstGeom prst="rect">
            <a:avLst/>
          </a:prstGeom>
        </p:spPr>
      </p:pic>
      <p:pic>
        <p:nvPicPr>
          <p:cNvPr id="20" name="Picture 19"/>
          <p:cNvPicPr>
            <a:picLocks noChangeAspect="1"/>
          </p:cNvPicPr>
          <p:nvPr/>
        </p:nvPicPr>
        <p:blipFill>
          <a:blip r:embed="rId4"/>
          <a:stretch>
            <a:fillRect/>
          </a:stretch>
        </p:blipFill>
        <p:spPr>
          <a:xfrm>
            <a:off x="3423275" y="2342692"/>
            <a:ext cx="314325" cy="314325"/>
          </a:xfrm>
          <a:prstGeom prst="rect">
            <a:avLst/>
          </a:prstGeom>
        </p:spPr>
      </p:pic>
      <p:pic>
        <p:nvPicPr>
          <p:cNvPr id="21" name="Picture 20"/>
          <p:cNvPicPr>
            <a:picLocks noChangeAspect="1"/>
          </p:cNvPicPr>
          <p:nvPr/>
        </p:nvPicPr>
        <p:blipFill>
          <a:blip r:embed="rId5"/>
          <a:stretch>
            <a:fillRect/>
          </a:stretch>
        </p:blipFill>
        <p:spPr>
          <a:xfrm>
            <a:off x="6338382" y="586319"/>
            <a:ext cx="313822" cy="313822"/>
          </a:xfrm>
          <a:prstGeom prst="rect">
            <a:avLst/>
          </a:prstGeom>
        </p:spPr>
      </p:pic>
      <p:pic>
        <p:nvPicPr>
          <p:cNvPr id="22" name="Picture 21"/>
          <p:cNvPicPr>
            <a:picLocks noChangeAspect="1"/>
          </p:cNvPicPr>
          <p:nvPr/>
        </p:nvPicPr>
        <p:blipFill>
          <a:blip r:embed="rId6"/>
          <a:stretch>
            <a:fillRect/>
          </a:stretch>
        </p:blipFill>
        <p:spPr>
          <a:xfrm>
            <a:off x="6302859" y="2254140"/>
            <a:ext cx="313822" cy="314073"/>
          </a:xfrm>
          <a:prstGeom prst="rect">
            <a:avLst/>
          </a:prstGeom>
        </p:spPr>
      </p:pic>
      <p:sp>
        <p:nvSpPr>
          <p:cNvPr id="23" name="Heptagon 22"/>
          <p:cNvSpPr/>
          <p:nvPr/>
        </p:nvSpPr>
        <p:spPr>
          <a:xfrm>
            <a:off x="3320322" y="3690794"/>
            <a:ext cx="380085" cy="380085"/>
          </a:xfrm>
          <a:prstGeom prst="heptagon">
            <a:avLst/>
          </a:prstGeom>
          <a:solidFill>
            <a:srgbClr val="BA82C6"/>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24" name="TextBox 23"/>
          <p:cNvSpPr txBox="1"/>
          <p:nvPr/>
        </p:nvSpPr>
        <p:spPr>
          <a:xfrm>
            <a:off x="3809810" y="4373218"/>
            <a:ext cx="2045798" cy="265457"/>
          </a:xfrm>
          <a:prstGeom prst="rect">
            <a:avLst/>
          </a:prstGeom>
        </p:spPr>
        <p:txBody>
          <a:bodyPr vert="horz" lIns="95250" tIns="47625" rIns="95250" bIns="47625" rtlCol="0" anchor="t">
            <a:spAutoFit/>
          </a:bodyPr>
          <a:lstStyle/>
          <a:p>
            <a:pPr>
              <a:defRPr lang="en-US" sz="1400" dirty="0"/>
            </a:pPr>
            <a:r>
              <a:rPr lang="fr-FR" sz="1100" dirty="0" smtClean="0">
                <a:latin typeface="Roboto"/>
              </a:rPr>
              <a:t>Enquêtes </a:t>
            </a:r>
            <a:r>
              <a:rPr lang="fr-FR" sz="1100" dirty="0">
                <a:latin typeface="Roboto"/>
              </a:rPr>
              <a:t>utilisateurs</a:t>
            </a:r>
            <a:endParaRPr lang="en-US" sz="1100" dirty="0">
              <a:latin typeface="Roboto"/>
            </a:endParaRPr>
          </a:p>
        </p:txBody>
      </p:sp>
      <p:sp>
        <p:nvSpPr>
          <p:cNvPr id="25" name="TextBox 24"/>
          <p:cNvSpPr txBox="1"/>
          <p:nvPr/>
        </p:nvSpPr>
        <p:spPr>
          <a:xfrm>
            <a:off x="3813175" y="3669666"/>
            <a:ext cx="2079145" cy="650178"/>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Maximisez </a:t>
            </a:r>
            <a:r>
              <a:rPr lang="fr-FR" sz="1200" dirty="0">
                <a:solidFill>
                  <a:srgbClr val="004E8F"/>
                </a:solidFill>
                <a:latin typeface="Roboto"/>
              </a:rPr>
              <a:t>les niveaux de satisfaction des utilisateurs finaux</a:t>
            </a:r>
            <a:endParaRPr lang="en-US" sz="1200" dirty="0">
              <a:solidFill>
                <a:srgbClr val="004E8F"/>
              </a:solidFill>
              <a:latin typeface="Roboto"/>
            </a:endParaRPr>
          </a:p>
        </p:txBody>
      </p:sp>
      <p:sp>
        <p:nvSpPr>
          <p:cNvPr id="26" name="Rectangle 25"/>
          <p:cNvSpPr/>
          <p:nvPr/>
        </p:nvSpPr>
        <p:spPr>
          <a:xfrm flipH="1">
            <a:off x="3897107" y="4319844"/>
            <a:ext cx="1352550" cy="9525"/>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27" name="Picture 26"/>
          <p:cNvPicPr>
            <a:picLocks noChangeAspect="1"/>
          </p:cNvPicPr>
          <p:nvPr/>
        </p:nvPicPr>
        <p:blipFill>
          <a:blip r:embed="rId7"/>
          <a:stretch>
            <a:fillRect/>
          </a:stretch>
        </p:blipFill>
        <p:spPr>
          <a:xfrm>
            <a:off x="3442718" y="3805255"/>
            <a:ext cx="314073" cy="314073"/>
          </a:xfrm>
          <a:prstGeom prst="rect">
            <a:avLst/>
          </a:prstGeom>
        </p:spPr>
      </p:pic>
      <p:sp>
        <p:nvSpPr>
          <p:cNvPr id="28" name="TextBox 27"/>
          <p:cNvSpPr txBox="1"/>
          <p:nvPr/>
        </p:nvSpPr>
        <p:spPr>
          <a:xfrm>
            <a:off x="385600" y="646442"/>
            <a:ext cx="2209419" cy="1127232"/>
          </a:xfrm>
          <a:prstGeom prst="rect">
            <a:avLst/>
          </a:prstGeom>
        </p:spPr>
        <p:txBody>
          <a:bodyPr vert="horz" lIns="95250" tIns="47625" rIns="95250" bIns="47625" rtlCol="0" anchor="t">
            <a:spAutoFit/>
          </a:bodyPr>
          <a:lstStyle/>
          <a:p>
            <a:pPr>
              <a:defRPr lang="en-US" sz="1400" dirty="0"/>
            </a:pPr>
            <a:r>
              <a:rPr lang="fr-FR" sz="1600" dirty="0" smtClean="0">
                <a:solidFill>
                  <a:srgbClr val="FFD052"/>
                </a:solidFill>
                <a:latin typeface="Roboto-medium"/>
              </a:rPr>
              <a:t>Les </a:t>
            </a:r>
            <a:r>
              <a:rPr lang="fr-FR" sz="1600" dirty="0">
                <a:solidFill>
                  <a:srgbClr val="FFD052"/>
                </a:solidFill>
                <a:latin typeface="Roboto-medium"/>
              </a:rPr>
              <a:t>bonnes pratiques de gestion des incidents avec</a:t>
            </a:r>
            <a:endParaRPr lang="en-US" sz="1600" dirty="0">
              <a:solidFill>
                <a:srgbClr val="FFD052"/>
              </a:solidFill>
              <a:latin typeface="Roboto-medium"/>
            </a:endParaRPr>
          </a:p>
          <a:p>
            <a:pPr algn="l">
              <a:defRPr lang="en-US" sz="1400" dirty="0"/>
            </a:pPr>
            <a:r>
              <a:rPr lang="en-US" sz="1900" i="0" dirty="0" err="1" smtClean="0">
                <a:solidFill>
                  <a:schemeClr val="bg2"/>
                </a:solidFill>
                <a:latin typeface="Roboto-thin"/>
              </a:rPr>
              <a:t>ServiceDesk</a:t>
            </a:r>
            <a:r>
              <a:rPr lang="en-US" sz="1900" i="0" dirty="0" smtClean="0">
                <a:solidFill>
                  <a:schemeClr val="bg2"/>
                </a:solidFill>
                <a:latin typeface="Roboto-thin"/>
              </a:rPr>
              <a:t> </a:t>
            </a:r>
            <a:r>
              <a:rPr lang="en-US" sz="1900" i="0" dirty="0">
                <a:solidFill>
                  <a:schemeClr val="bg2"/>
                </a:solidFill>
                <a:latin typeface="Roboto-thin"/>
              </a:rPr>
              <a:t>Plus</a:t>
            </a:r>
          </a:p>
        </p:txBody>
      </p:sp>
      <p:pic>
        <p:nvPicPr>
          <p:cNvPr id="29" name="Picture 28"/>
          <p:cNvPicPr>
            <a:picLocks noChangeAspect="1"/>
          </p:cNvPicPr>
          <p:nvPr/>
        </p:nvPicPr>
        <p:blipFill>
          <a:blip r:embed="rId8"/>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E8F"/>
        </a:solidFill>
        <a:effectLst/>
      </p:bgPr>
    </p:bg>
    <p:spTree>
      <p:nvGrpSpPr>
        <p:cNvPr id="1" name=""/>
        <p:cNvGrpSpPr/>
        <p:nvPr/>
      </p:nvGrpSpPr>
      <p:grpSpPr>
        <a:xfrm>
          <a:off x="0" y="0"/>
          <a:ext cx="0" cy="0"/>
          <a:chOff x="0" y="0"/>
          <a:chExt cx="0" cy="0"/>
        </a:xfrm>
      </p:grpSpPr>
      <p:sp>
        <p:nvSpPr>
          <p:cNvPr id="2" name="TextBox 1"/>
          <p:cNvSpPr txBox="1">
            <a:spLocks noGrp="1"/>
          </p:cNvSpPr>
          <p:nvPr/>
        </p:nvSpPr>
        <p:spPr>
          <a:xfrm>
            <a:off x="4576524" y="2755388"/>
            <a:ext cx="3500676" cy="533090"/>
          </a:xfrm>
          <a:prstGeom prst="rect">
            <a:avLst/>
          </a:prstGeom>
        </p:spPr>
        <p:txBody>
          <a:bodyPr vert="horz" rtlCol="0" anchor="t"/>
          <a:lstStyle/>
          <a:p>
            <a:r>
              <a:rPr lang="fr-FR" sz="2000" dirty="0" smtClean="0">
                <a:solidFill>
                  <a:schemeClr val="bg1"/>
                </a:solidFill>
                <a:latin typeface="Roboto-thin"/>
              </a:rPr>
              <a:t>auxquels </a:t>
            </a:r>
            <a:r>
              <a:rPr lang="fr-FR" sz="2000" dirty="0">
                <a:solidFill>
                  <a:schemeClr val="bg1"/>
                </a:solidFill>
                <a:latin typeface="Roboto-thin"/>
              </a:rPr>
              <a:t>sont confrontées les équipes </a:t>
            </a:r>
            <a:r>
              <a:rPr lang="fr-FR" sz="2000" dirty="0" smtClean="0">
                <a:solidFill>
                  <a:schemeClr val="bg1"/>
                </a:solidFill>
                <a:latin typeface="Roboto-thin"/>
              </a:rPr>
              <a:t>ITSM</a:t>
            </a:r>
            <a:endParaRPr lang="en-US" sz="3200" i="0" dirty="0">
              <a:solidFill>
                <a:schemeClr val="bg1"/>
              </a:solidFill>
              <a:latin typeface="Roboto-thin"/>
            </a:endParaRPr>
          </a:p>
        </p:txBody>
      </p:sp>
      <p:sp>
        <p:nvSpPr>
          <p:cNvPr id="3" name="TextBox 2"/>
          <p:cNvSpPr txBox="1"/>
          <p:nvPr/>
        </p:nvSpPr>
        <p:spPr>
          <a:xfrm>
            <a:off x="4566637" y="1848535"/>
            <a:ext cx="5051726" cy="1173398"/>
          </a:xfrm>
          <a:prstGeom prst="rect">
            <a:avLst/>
          </a:prstGeom>
        </p:spPr>
        <p:txBody>
          <a:bodyPr vert="horz" lIns="95250" tIns="47625" rIns="95250" bIns="47625" rtlCol="0" anchor="t">
            <a:spAutoFit/>
          </a:bodyPr>
          <a:lstStyle/>
          <a:p>
            <a:pPr>
              <a:defRPr lang="en-US" sz="1400" dirty="0"/>
            </a:pPr>
            <a:r>
              <a:rPr lang="fr-FR" sz="3500" dirty="0" smtClean="0">
                <a:solidFill>
                  <a:srgbClr val="FFD052"/>
                </a:solidFill>
                <a:latin typeface="Roboto-medium"/>
              </a:rPr>
              <a:t>défis</a:t>
            </a:r>
            <a:r>
              <a:rPr lang="en-US" sz="3500" dirty="0" smtClean="0">
                <a:solidFill>
                  <a:srgbClr val="FFD052"/>
                </a:solidFill>
                <a:latin typeface="Roboto-medium"/>
              </a:rPr>
              <a:t> </a:t>
            </a:r>
            <a:endParaRPr lang="en-US" sz="3500" dirty="0">
              <a:solidFill>
                <a:srgbClr val="FFD052"/>
              </a:solidFill>
              <a:latin typeface="Roboto-medium"/>
            </a:endParaRPr>
          </a:p>
          <a:p>
            <a:pPr>
              <a:defRPr lang="en-US" sz="1400" dirty="0"/>
            </a:pPr>
            <a:endParaRPr lang="en-US" sz="3500" i="0" dirty="0">
              <a:solidFill>
                <a:srgbClr val="FFD052"/>
              </a:solidFill>
              <a:latin typeface="Roboto-medium"/>
            </a:endParaRPr>
          </a:p>
        </p:txBody>
      </p:sp>
      <p:sp>
        <p:nvSpPr>
          <p:cNvPr id="4" name="TextBox 3"/>
          <p:cNvSpPr txBox="1">
            <a:spLocks noGrp="1"/>
          </p:cNvSpPr>
          <p:nvPr/>
        </p:nvSpPr>
        <p:spPr>
          <a:xfrm>
            <a:off x="4578896" y="1657350"/>
            <a:ext cx="706374" cy="477192"/>
          </a:xfrm>
          <a:prstGeom prst="rect">
            <a:avLst/>
          </a:prstGeom>
        </p:spPr>
        <p:txBody>
          <a:bodyPr vert="horz" rtlCol="0" anchor="t"/>
          <a:lstStyle/>
          <a:p>
            <a:r>
              <a:rPr lang="fr-FR" sz="2000" i="1" dirty="0" smtClean="0">
                <a:solidFill>
                  <a:schemeClr val="bg1"/>
                </a:solidFill>
                <a:latin typeface="Roboto-thin"/>
              </a:rPr>
              <a:t>Les </a:t>
            </a:r>
            <a:endParaRPr lang="en-US" sz="2000" i="1" dirty="0">
              <a:solidFill>
                <a:schemeClr val="bg1"/>
              </a:solidFill>
              <a:latin typeface="Roboto-thin"/>
            </a:endParaRPr>
          </a:p>
          <a:p>
            <a:pPr algn="ctr"/>
            <a:endParaRPr lang="en-US" sz="2000" i="1" dirty="0">
              <a:solidFill>
                <a:schemeClr val="bg1"/>
              </a:solidFill>
              <a:latin typeface="Roboto-thin"/>
            </a:endParaRPr>
          </a:p>
        </p:txBody>
      </p:sp>
      <p:sp>
        <p:nvSpPr>
          <p:cNvPr id="5" name="TextBox 4"/>
          <p:cNvSpPr txBox="1"/>
          <p:nvPr/>
        </p:nvSpPr>
        <p:spPr>
          <a:xfrm>
            <a:off x="4576524" y="2266950"/>
            <a:ext cx="5051726" cy="634789"/>
          </a:xfrm>
          <a:prstGeom prst="rect">
            <a:avLst/>
          </a:prstGeom>
        </p:spPr>
        <p:txBody>
          <a:bodyPr vert="horz" lIns="95250" tIns="47625" rIns="95250" bIns="47625" rtlCol="0" anchor="t">
            <a:spAutoFit/>
          </a:bodyPr>
          <a:lstStyle/>
          <a:p>
            <a:pPr>
              <a:defRPr lang="en-US" sz="1400" dirty="0"/>
            </a:pPr>
            <a:r>
              <a:rPr lang="fr-FR" sz="3500" dirty="0" smtClean="0">
                <a:solidFill>
                  <a:srgbClr val="FFD052"/>
                </a:solidFill>
                <a:latin typeface="Roboto-medium"/>
              </a:rPr>
              <a:t>communs</a:t>
            </a:r>
            <a:endParaRPr lang="en-US" sz="3500" dirty="0">
              <a:solidFill>
                <a:srgbClr val="FFD052"/>
              </a:solidFill>
              <a:latin typeface="Roboto-medium"/>
            </a:endParaRPr>
          </a:p>
        </p:txBody>
      </p:sp>
      <p:pic>
        <p:nvPicPr>
          <p:cNvPr id="6" name="Picture 5"/>
          <p:cNvPicPr>
            <a:picLocks noChangeAspect="1"/>
          </p:cNvPicPr>
          <p:nvPr/>
        </p:nvPicPr>
        <p:blipFill>
          <a:blip r:embed="rId3"/>
          <a:stretch>
            <a:fillRect/>
          </a:stretch>
        </p:blipFill>
        <p:spPr>
          <a:xfrm>
            <a:off x="1846040" y="1363780"/>
            <a:ext cx="2144972" cy="2534974"/>
          </a:xfrm>
          <a:prstGeom prst="rect">
            <a:avLst/>
          </a:prstGeom>
        </p:spPr>
      </p:pic>
      <p:pic>
        <p:nvPicPr>
          <p:cNvPr id="7" name="Picture 6"/>
          <p:cNvPicPr>
            <a:picLocks noChangeAspect="1"/>
          </p:cNvPicPr>
          <p:nvPr/>
        </p:nvPicPr>
        <p:blipFill>
          <a:blip r:embed="rId4"/>
          <a:stretch>
            <a:fillRect/>
          </a:stretch>
        </p:blipFill>
        <p:spPr>
          <a:xfrm>
            <a:off x="7850838" y="4644685"/>
            <a:ext cx="1070249"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4E8F"/>
        </a:solidFill>
        <a:effectLst/>
      </p:bgPr>
    </p:bg>
    <p:spTree>
      <p:nvGrpSpPr>
        <p:cNvPr id="1" name=""/>
        <p:cNvGrpSpPr/>
        <p:nvPr/>
      </p:nvGrpSpPr>
      <p:grpSpPr>
        <a:xfrm>
          <a:off x="0" y="0"/>
          <a:ext cx="0" cy="0"/>
          <a:chOff x="0" y="0"/>
          <a:chExt cx="0" cy="0"/>
        </a:xfrm>
      </p:grpSpPr>
      <p:sp>
        <p:nvSpPr>
          <p:cNvPr id="2" name="TextBox 1"/>
          <p:cNvSpPr txBox="1"/>
          <p:nvPr/>
        </p:nvSpPr>
        <p:spPr>
          <a:xfrm>
            <a:off x="4419600" y="1943100"/>
            <a:ext cx="3772805" cy="1388842"/>
          </a:xfrm>
          <a:prstGeom prst="rect">
            <a:avLst/>
          </a:prstGeom>
        </p:spPr>
        <p:txBody>
          <a:bodyPr vert="horz" lIns="95250" tIns="47625" rIns="95250" bIns="47625" rtlCol="0" anchor="t">
            <a:spAutoFit/>
          </a:bodyPr>
          <a:lstStyle/>
          <a:p>
            <a:pPr>
              <a:lnSpc>
                <a:spcPct val="80000"/>
              </a:lnSpc>
              <a:defRPr lang="en-US" sz="1400" dirty="0"/>
            </a:pPr>
            <a:r>
              <a:rPr lang="fr-FR" sz="3500" dirty="0" smtClean="0">
                <a:solidFill>
                  <a:srgbClr val="FFD052"/>
                </a:solidFill>
                <a:latin typeface="Roboto-medium"/>
              </a:rPr>
              <a:t>Gestion </a:t>
            </a:r>
            <a:r>
              <a:rPr lang="fr-FR" sz="3500" dirty="0">
                <a:solidFill>
                  <a:srgbClr val="FFD052"/>
                </a:solidFill>
                <a:latin typeface="Roboto-medium"/>
              </a:rPr>
              <a:t>des demandes</a:t>
            </a:r>
            <a:r>
              <a:rPr lang="fr-FR" sz="1400" dirty="0"/>
              <a:t> </a:t>
            </a:r>
            <a:endParaRPr lang="fr-FR" sz="1400" dirty="0" smtClean="0"/>
          </a:p>
          <a:p>
            <a:pPr>
              <a:lnSpc>
                <a:spcPct val="80000"/>
              </a:lnSpc>
              <a:defRPr lang="en-US" sz="1400" dirty="0"/>
            </a:pPr>
            <a:r>
              <a:rPr lang="fr-FR" sz="3500" dirty="0" smtClean="0">
                <a:solidFill>
                  <a:schemeClr val="bg1"/>
                </a:solidFill>
                <a:latin typeface="Roboto-thin"/>
              </a:rPr>
              <a:t>de </a:t>
            </a:r>
            <a:r>
              <a:rPr lang="fr-FR" sz="3500" dirty="0">
                <a:solidFill>
                  <a:schemeClr val="bg1"/>
                </a:solidFill>
                <a:latin typeface="Roboto-thin"/>
              </a:rPr>
              <a:t>service</a:t>
            </a:r>
            <a:endParaRPr lang="en-US" sz="3500" dirty="0">
              <a:solidFill>
                <a:schemeClr val="bg1"/>
              </a:solidFill>
              <a:latin typeface="Roboto-thin"/>
            </a:endParaRPr>
          </a:p>
        </p:txBody>
      </p:sp>
      <p:pic>
        <p:nvPicPr>
          <p:cNvPr id="3" name="Picture 2"/>
          <p:cNvPicPr>
            <a:picLocks noChangeAspect="1"/>
          </p:cNvPicPr>
          <p:nvPr/>
        </p:nvPicPr>
        <p:blipFill>
          <a:blip r:embed="rId3"/>
          <a:stretch>
            <a:fillRect/>
          </a:stretch>
        </p:blipFill>
        <p:spPr>
          <a:xfrm>
            <a:off x="1454067" y="1102118"/>
            <a:ext cx="2590800" cy="2590800"/>
          </a:xfrm>
          <a:prstGeom prst="rect">
            <a:avLst/>
          </a:prstGeom>
        </p:spPr>
      </p:pic>
      <p:pic>
        <p:nvPicPr>
          <p:cNvPr id="4" name="Picture 3"/>
          <p:cNvPicPr>
            <a:picLocks noChangeAspect="1"/>
          </p:cNvPicPr>
          <p:nvPr/>
        </p:nvPicPr>
        <p:blipFill>
          <a:blip r:embed="rId4"/>
          <a:stretch>
            <a:fillRect/>
          </a:stretch>
        </p:blipFill>
        <p:spPr>
          <a:xfrm>
            <a:off x="7850838" y="4644685"/>
            <a:ext cx="1070249"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3" name="Picture 2"/>
          <p:cNvPicPr>
            <a:picLocks noChangeAspect="1"/>
          </p:cNvPicPr>
          <p:nvPr/>
        </p:nvPicPr>
        <p:blipFill>
          <a:blip r:embed="rId3"/>
          <a:stretch>
            <a:fillRect/>
          </a:stretch>
        </p:blipFill>
        <p:spPr>
          <a:xfrm>
            <a:off x="3258683" y="984256"/>
            <a:ext cx="5287070" cy="3173082"/>
          </a:xfrm>
          <a:prstGeom prst="rect">
            <a:avLst/>
          </a:prstGeom>
        </p:spPr>
      </p:pic>
      <p:sp>
        <p:nvSpPr>
          <p:cNvPr id="4" name="TextBox 3"/>
          <p:cNvSpPr txBox="1"/>
          <p:nvPr/>
        </p:nvSpPr>
        <p:spPr>
          <a:xfrm>
            <a:off x="5352097" y="633002"/>
            <a:ext cx="1285979" cy="219291"/>
          </a:xfrm>
          <a:prstGeom prst="rect">
            <a:avLst/>
          </a:prstGeom>
        </p:spPr>
        <p:txBody>
          <a:bodyPr vert="horz" lIns="95250" tIns="47625" rIns="95250" bIns="47625" rtlCol="0" anchor="t">
            <a:spAutoFit/>
          </a:bodyPr>
          <a:lstStyle/>
          <a:p>
            <a:pPr algn="ctr">
              <a:defRPr lang="en-US" sz="1400" dirty="0"/>
            </a:pPr>
            <a:r>
              <a:rPr lang="fr-FR" sz="800" dirty="0" smtClean="0">
                <a:latin typeface="Roboto-medium"/>
              </a:rPr>
              <a:t>Techniciens</a:t>
            </a:r>
            <a:endParaRPr lang="en-US" sz="800" dirty="0">
              <a:latin typeface="Roboto-medium"/>
            </a:endParaRPr>
          </a:p>
        </p:txBody>
      </p:sp>
      <p:sp>
        <p:nvSpPr>
          <p:cNvPr id="5" name="TextBox 4"/>
          <p:cNvSpPr txBox="1"/>
          <p:nvPr/>
        </p:nvSpPr>
        <p:spPr>
          <a:xfrm>
            <a:off x="5352097" y="4391063"/>
            <a:ext cx="1285979" cy="219291"/>
          </a:xfrm>
          <a:prstGeom prst="rect">
            <a:avLst/>
          </a:prstGeom>
        </p:spPr>
        <p:txBody>
          <a:bodyPr vert="horz" lIns="95250" tIns="47625" rIns="95250" bIns="47625" rtlCol="0" anchor="t">
            <a:spAutoFit/>
          </a:bodyPr>
          <a:lstStyle/>
          <a:p>
            <a:pPr algn="ctr">
              <a:defRPr lang="en-US" sz="1400" dirty="0"/>
            </a:pPr>
            <a:r>
              <a:rPr lang="en-US" sz="800" dirty="0">
                <a:latin typeface="Roboto-medium"/>
              </a:rPr>
              <a:t>U</a:t>
            </a:r>
            <a:r>
              <a:rPr lang="fr-FR" sz="800" dirty="0" err="1" smtClean="0">
                <a:latin typeface="Roboto-medium"/>
              </a:rPr>
              <a:t>tilisateurs</a:t>
            </a:r>
            <a:r>
              <a:rPr lang="fr-FR" sz="800" dirty="0" smtClean="0">
                <a:latin typeface="Roboto-medium"/>
              </a:rPr>
              <a:t> </a:t>
            </a:r>
            <a:r>
              <a:rPr lang="fr-FR" sz="800" dirty="0">
                <a:latin typeface="Roboto-medium"/>
              </a:rPr>
              <a:t>finaux</a:t>
            </a:r>
            <a:endParaRPr lang="en-US" sz="800" dirty="0">
              <a:latin typeface="Roboto-medium"/>
            </a:endParaRPr>
          </a:p>
        </p:txBody>
      </p:sp>
      <p:sp>
        <p:nvSpPr>
          <p:cNvPr id="6" name="TextBox 5"/>
          <p:cNvSpPr txBox="1"/>
          <p:nvPr/>
        </p:nvSpPr>
        <p:spPr>
          <a:xfrm>
            <a:off x="352291" y="1201274"/>
            <a:ext cx="2209419" cy="1311898"/>
          </a:xfrm>
          <a:prstGeom prst="rect">
            <a:avLst/>
          </a:prstGeom>
        </p:spPr>
        <p:txBody>
          <a:bodyPr vert="horz" lIns="95250" tIns="47625" rIns="95250" bIns="47625" rtlCol="0" anchor="t">
            <a:spAutoFit/>
          </a:bodyPr>
          <a:lstStyle/>
          <a:p>
            <a:pPr algn="l">
              <a:defRPr lang="en-US" sz="1400" dirty="0"/>
            </a:pPr>
            <a:r>
              <a:rPr lang="fr-FR" sz="2200" dirty="0" smtClean="0">
                <a:solidFill>
                  <a:srgbClr val="FFD052"/>
                </a:solidFill>
                <a:latin typeface="Roboto-medium"/>
              </a:rPr>
              <a:t>Workflow </a:t>
            </a:r>
          </a:p>
          <a:p>
            <a:pPr algn="l">
              <a:defRPr lang="en-US" sz="1400" dirty="0"/>
            </a:pPr>
            <a:r>
              <a:rPr lang="fr-FR" sz="1900" dirty="0" smtClean="0">
                <a:solidFill>
                  <a:schemeClr val="bg2"/>
                </a:solidFill>
                <a:latin typeface="Roboto-thin"/>
              </a:rPr>
              <a:t>de </a:t>
            </a:r>
            <a:r>
              <a:rPr lang="fr-FR" sz="1900" dirty="0">
                <a:solidFill>
                  <a:schemeClr val="bg2"/>
                </a:solidFill>
                <a:latin typeface="Roboto-thin"/>
              </a:rPr>
              <a:t>gestion des demandes de service</a:t>
            </a:r>
            <a:endParaRPr lang="en-US" sz="1900" dirty="0">
              <a:solidFill>
                <a:schemeClr val="bg2"/>
              </a:solidFill>
              <a:latin typeface="Roboto-thin"/>
            </a:endParaRPr>
          </a:p>
        </p:txBody>
      </p:sp>
      <p:pic>
        <p:nvPicPr>
          <p:cNvPr id="7" name="Picture 6"/>
          <p:cNvPicPr>
            <a:picLocks noChangeAspect="1"/>
          </p:cNvPicPr>
          <p:nvPr/>
        </p:nvPicPr>
        <p:blipFill>
          <a:blip r:embed="rId4"/>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ptagon 1"/>
          <p:cNvSpPr/>
          <p:nvPr/>
        </p:nvSpPr>
        <p:spPr>
          <a:xfrm>
            <a:off x="6229769" y="2794892"/>
            <a:ext cx="380085" cy="380085"/>
          </a:xfrm>
          <a:prstGeom prst="heptagon">
            <a:avLst/>
          </a:prstGeom>
          <a:solidFill>
            <a:srgbClr val="79D453"/>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Rounded Rectangle 2"/>
          <p:cNvSpPr/>
          <p:nvPr/>
        </p:nvSpPr>
        <p:spPr>
          <a:xfrm>
            <a:off x="6221435" y="1154281"/>
            <a:ext cx="327307" cy="199805"/>
          </a:xfrm>
          <a:prstGeom prst="roundRect">
            <a:avLst/>
          </a:prstGeom>
          <a:solidFill>
            <a:srgbClr val="7CD0F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Octagon 3"/>
          <p:cNvSpPr/>
          <p:nvPr/>
        </p:nvSpPr>
        <p:spPr>
          <a:xfrm>
            <a:off x="3319729" y="2810084"/>
            <a:ext cx="359673" cy="359673"/>
          </a:xfrm>
          <a:prstGeom prst="octagon">
            <a:avLst/>
          </a:prstGeom>
          <a:solidFill>
            <a:srgbClr val="F8806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Oval 4"/>
          <p:cNvSpPr/>
          <p:nvPr/>
        </p:nvSpPr>
        <p:spPr>
          <a:xfrm>
            <a:off x="3301536" y="1149176"/>
            <a:ext cx="380085" cy="380085"/>
          </a:xfrm>
          <a:prstGeom prst="ellipse">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Rectangle 5"/>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TextBox 6"/>
          <p:cNvSpPr txBox="1"/>
          <p:nvPr/>
        </p:nvSpPr>
        <p:spPr>
          <a:xfrm>
            <a:off x="3829307" y="1099912"/>
            <a:ext cx="2210724" cy="834844"/>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Présentez </a:t>
            </a:r>
            <a:r>
              <a:rPr lang="fr-FR" sz="1200" dirty="0">
                <a:solidFill>
                  <a:srgbClr val="004E8F"/>
                </a:solidFill>
                <a:latin typeface="Roboto"/>
              </a:rPr>
              <a:t>la large gamme de services informatiques proposés et améliorez la visibilité informatique</a:t>
            </a:r>
            <a:endParaRPr lang="en-US" sz="1200" dirty="0">
              <a:solidFill>
                <a:srgbClr val="004E8F"/>
              </a:solidFill>
              <a:latin typeface="Roboto"/>
            </a:endParaRPr>
          </a:p>
        </p:txBody>
      </p:sp>
      <p:sp>
        <p:nvSpPr>
          <p:cNvPr id="8" name="TextBox 7"/>
          <p:cNvSpPr txBox="1"/>
          <p:nvPr/>
        </p:nvSpPr>
        <p:spPr>
          <a:xfrm>
            <a:off x="3829307" y="1987028"/>
            <a:ext cx="1903399" cy="604012"/>
          </a:xfrm>
          <a:prstGeom prst="rect">
            <a:avLst/>
          </a:prstGeom>
        </p:spPr>
        <p:txBody>
          <a:bodyPr vert="horz" lIns="95250" tIns="47625" rIns="95250" bIns="47625" rtlCol="0" anchor="t">
            <a:spAutoFit/>
          </a:bodyPr>
          <a:lstStyle/>
          <a:p>
            <a:pPr>
              <a:defRPr lang="en-US" sz="1400" dirty="0"/>
            </a:pPr>
            <a:r>
              <a:rPr lang="fr-FR" sz="1100" dirty="0" smtClean="0">
                <a:latin typeface="Roboto"/>
              </a:rPr>
              <a:t>Catégories </a:t>
            </a:r>
            <a:r>
              <a:rPr lang="fr-FR" sz="1100" dirty="0">
                <a:latin typeface="Roboto"/>
              </a:rPr>
              <a:t>de services | Modèles de service | Ressources</a:t>
            </a:r>
            <a:endParaRPr lang="en-US" sz="1100" dirty="0">
              <a:latin typeface="Roboto"/>
            </a:endParaRPr>
          </a:p>
        </p:txBody>
      </p:sp>
      <p:sp>
        <p:nvSpPr>
          <p:cNvPr id="9" name="TextBox 8"/>
          <p:cNvSpPr txBox="1"/>
          <p:nvPr/>
        </p:nvSpPr>
        <p:spPr>
          <a:xfrm>
            <a:off x="6713125" y="1073414"/>
            <a:ext cx="2220477"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Présentez </a:t>
            </a:r>
            <a:r>
              <a:rPr lang="fr-FR" sz="1200" dirty="0">
                <a:solidFill>
                  <a:srgbClr val="004E8F"/>
                </a:solidFill>
                <a:latin typeface="Roboto"/>
              </a:rPr>
              <a:t>les bons services aux bons utilisateurs</a:t>
            </a:r>
            <a:endParaRPr lang="en-US" sz="1200" dirty="0">
              <a:solidFill>
                <a:srgbClr val="004E8F"/>
              </a:solidFill>
              <a:latin typeface="Roboto"/>
            </a:endParaRPr>
          </a:p>
        </p:txBody>
      </p:sp>
      <p:sp>
        <p:nvSpPr>
          <p:cNvPr id="10" name="TextBox 9"/>
          <p:cNvSpPr txBox="1"/>
          <p:nvPr/>
        </p:nvSpPr>
        <p:spPr>
          <a:xfrm>
            <a:off x="6729841" y="1576867"/>
            <a:ext cx="2030615" cy="650178"/>
          </a:xfrm>
          <a:prstGeom prst="rect">
            <a:avLst/>
          </a:prstGeom>
        </p:spPr>
        <p:txBody>
          <a:bodyPr vert="horz" lIns="95250" tIns="47625" rIns="95250" bIns="47625" rtlCol="0" anchor="t">
            <a:spAutoFit/>
          </a:bodyPr>
          <a:lstStyle/>
          <a:p>
            <a:pPr>
              <a:defRPr lang="en-US" sz="1400" dirty="0"/>
            </a:pPr>
            <a:r>
              <a:rPr lang="fr-FR" sz="1200" dirty="0" smtClean="0">
                <a:latin typeface="Roboto"/>
              </a:rPr>
              <a:t>Accès </a:t>
            </a:r>
            <a:r>
              <a:rPr lang="fr-FR" sz="1200" dirty="0">
                <a:latin typeface="Roboto"/>
              </a:rPr>
              <a:t>utilisateur basé sur les rôles | Groupes d'utilisateurs</a:t>
            </a:r>
            <a:endParaRPr lang="en-US" sz="1200" dirty="0">
              <a:latin typeface="Roboto"/>
            </a:endParaRPr>
          </a:p>
        </p:txBody>
      </p:sp>
      <p:sp>
        <p:nvSpPr>
          <p:cNvPr id="11" name="TextBox 10"/>
          <p:cNvSpPr txBox="1"/>
          <p:nvPr/>
        </p:nvSpPr>
        <p:spPr>
          <a:xfrm>
            <a:off x="3829307" y="2798502"/>
            <a:ext cx="2185682"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Impliquez </a:t>
            </a:r>
            <a:r>
              <a:rPr lang="fr-FR" sz="1200" dirty="0">
                <a:solidFill>
                  <a:srgbClr val="004E8F"/>
                </a:solidFill>
                <a:latin typeface="Roboto"/>
              </a:rPr>
              <a:t>les bonnes parties prenantes</a:t>
            </a:r>
            <a:endParaRPr lang="en-US" sz="1200" dirty="0">
              <a:solidFill>
                <a:srgbClr val="004E8F"/>
              </a:solidFill>
              <a:latin typeface="Roboto"/>
            </a:endParaRPr>
          </a:p>
        </p:txBody>
      </p:sp>
      <p:sp>
        <p:nvSpPr>
          <p:cNvPr id="12" name="TextBox 11"/>
          <p:cNvSpPr txBox="1"/>
          <p:nvPr/>
        </p:nvSpPr>
        <p:spPr>
          <a:xfrm>
            <a:off x="3833087" y="3325657"/>
            <a:ext cx="2165213" cy="773289"/>
          </a:xfrm>
          <a:prstGeom prst="rect">
            <a:avLst/>
          </a:prstGeom>
        </p:spPr>
        <p:txBody>
          <a:bodyPr vert="horz" lIns="95250" tIns="47625" rIns="95250" bIns="47625" rtlCol="0" anchor="t">
            <a:spAutoFit/>
          </a:bodyPr>
          <a:lstStyle/>
          <a:p>
            <a:pPr>
              <a:defRPr lang="en-US" sz="1400" dirty="0"/>
            </a:pPr>
            <a:r>
              <a:rPr lang="fr-FR" sz="1100" dirty="0" smtClean="0">
                <a:latin typeface="Roboto"/>
              </a:rPr>
              <a:t>Groupes </a:t>
            </a:r>
            <a:r>
              <a:rPr lang="fr-FR" sz="1100" dirty="0">
                <a:latin typeface="Roboto"/>
              </a:rPr>
              <a:t>de techniciens | Groupes d'utilisateurs | Rôles de l'organisation | Approbateurs de demande de service</a:t>
            </a:r>
            <a:endParaRPr lang="en-US" sz="1100" dirty="0">
              <a:latin typeface="Roboto"/>
            </a:endParaRPr>
          </a:p>
        </p:txBody>
      </p:sp>
      <p:sp>
        <p:nvSpPr>
          <p:cNvPr id="13" name="TextBox 12"/>
          <p:cNvSpPr txBox="1"/>
          <p:nvPr/>
        </p:nvSpPr>
        <p:spPr>
          <a:xfrm>
            <a:off x="6712400" y="3299374"/>
            <a:ext cx="1861994" cy="604012"/>
          </a:xfrm>
          <a:prstGeom prst="rect">
            <a:avLst/>
          </a:prstGeom>
        </p:spPr>
        <p:txBody>
          <a:bodyPr vert="horz" lIns="95250" tIns="47625" rIns="95250" bIns="47625" rtlCol="0" anchor="t">
            <a:spAutoFit/>
          </a:bodyPr>
          <a:lstStyle/>
          <a:p>
            <a:pPr>
              <a:defRPr lang="en-US" sz="1400" dirty="0"/>
            </a:pPr>
            <a:r>
              <a:rPr lang="fr-FR" sz="1100" dirty="0" smtClean="0">
                <a:latin typeface="Roboto"/>
              </a:rPr>
              <a:t>Règles métiers | Cycle </a:t>
            </a:r>
            <a:r>
              <a:rPr lang="fr-FR" sz="1100" dirty="0">
                <a:latin typeface="Roboto"/>
              </a:rPr>
              <a:t>de </a:t>
            </a:r>
            <a:r>
              <a:rPr lang="fr-FR" sz="1100" dirty="0" smtClean="0">
                <a:latin typeface="Roboto"/>
              </a:rPr>
              <a:t>vie des demandes </a:t>
            </a:r>
            <a:r>
              <a:rPr lang="fr-FR" sz="1100" dirty="0">
                <a:latin typeface="Roboto"/>
              </a:rPr>
              <a:t>| Tâches</a:t>
            </a:r>
            <a:r>
              <a:rPr lang="en-US" sz="1100" dirty="0">
                <a:latin typeface="Roboto"/>
              </a:rPr>
              <a:t> </a:t>
            </a:r>
          </a:p>
        </p:txBody>
      </p:sp>
      <p:sp>
        <p:nvSpPr>
          <p:cNvPr id="14" name="TextBox 13"/>
          <p:cNvSpPr txBox="1"/>
          <p:nvPr/>
        </p:nvSpPr>
        <p:spPr>
          <a:xfrm>
            <a:off x="6703276" y="2794892"/>
            <a:ext cx="1932365"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Augmenter </a:t>
            </a:r>
            <a:r>
              <a:rPr lang="fr-FR" sz="1200" dirty="0">
                <a:solidFill>
                  <a:srgbClr val="004E8F"/>
                </a:solidFill>
                <a:latin typeface="Roboto"/>
              </a:rPr>
              <a:t>l'efficacité de la prestation de services</a:t>
            </a:r>
            <a:endParaRPr lang="en-US" sz="1200" dirty="0">
              <a:solidFill>
                <a:srgbClr val="004E8F"/>
              </a:solidFill>
              <a:latin typeface="Roboto"/>
            </a:endParaRPr>
          </a:p>
        </p:txBody>
      </p:sp>
      <p:sp>
        <p:nvSpPr>
          <p:cNvPr id="15" name="Rectangle 14"/>
          <p:cNvSpPr/>
          <p:nvPr/>
        </p:nvSpPr>
        <p:spPr>
          <a:xfrm flipH="1">
            <a:off x="3931650" y="3290150"/>
            <a:ext cx="1352550" cy="9371"/>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6" name="Rectangle 15"/>
          <p:cNvSpPr/>
          <p:nvPr/>
        </p:nvSpPr>
        <p:spPr>
          <a:xfrm flipH="1">
            <a:off x="3920976" y="1951367"/>
            <a:ext cx="1200150" cy="9525"/>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7" name="Rectangle 16"/>
          <p:cNvSpPr/>
          <p:nvPr/>
        </p:nvSpPr>
        <p:spPr>
          <a:xfrm flipH="1">
            <a:off x="6819956" y="1565425"/>
            <a:ext cx="1352550" cy="9447"/>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8" name="Rectangle 17"/>
          <p:cNvSpPr/>
          <p:nvPr/>
        </p:nvSpPr>
        <p:spPr>
          <a:xfrm flipH="1">
            <a:off x="6819956" y="3263350"/>
            <a:ext cx="1352550" cy="9525"/>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9" name="Picture 18"/>
          <p:cNvPicPr>
            <a:picLocks noChangeAspect="1"/>
          </p:cNvPicPr>
          <p:nvPr/>
        </p:nvPicPr>
        <p:blipFill>
          <a:blip r:embed="rId3"/>
          <a:stretch>
            <a:fillRect/>
          </a:stretch>
        </p:blipFill>
        <p:spPr>
          <a:xfrm>
            <a:off x="3384729" y="1203929"/>
            <a:ext cx="313822" cy="313822"/>
          </a:xfrm>
          <a:prstGeom prst="rect">
            <a:avLst/>
          </a:prstGeom>
        </p:spPr>
      </p:pic>
      <p:pic>
        <p:nvPicPr>
          <p:cNvPr id="20" name="Picture 19"/>
          <p:cNvPicPr>
            <a:picLocks noChangeAspect="1"/>
          </p:cNvPicPr>
          <p:nvPr/>
        </p:nvPicPr>
        <p:blipFill>
          <a:blip r:embed="rId4"/>
          <a:stretch>
            <a:fillRect/>
          </a:stretch>
        </p:blipFill>
        <p:spPr>
          <a:xfrm>
            <a:off x="3390242" y="2902267"/>
            <a:ext cx="314325" cy="314325"/>
          </a:xfrm>
          <a:prstGeom prst="rect">
            <a:avLst/>
          </a:prstGeom>
        </p:spPr>
      </p:pic>
      <p:pic>
        <p:nvPicPr>
          <p:cNvPr id="21" name="Picture 20"/>
          <p:cNvPicPr>
            <a:picLocks noChangeAspect="1"/>
          </p:cNvPicPr>
          <p:nvPr/>
        </p:nvPicPr>
        <p:blipFill>
          <a:blip r:embed="rId5"/>
          <a:stretch>
            <a:fillRect/>
          </a:stretch>
        </p:blipFill>
        <p:spPr>
          <a:xfrm>
            <a:off x="6268425" y="1127604"/>
            <a:ext cx="313822" cy="314073"/>
          </a:xfrm>
          <a:prstGeom prst="rect">
            <a:avLst/>
          </a:prstGeom>
        </p:spPr>
      </p:pic>
      <p:pic>
        <p:nvPicPr>
          <p:cNvPr id="22" name="Picture 21"/>
          <p:cNvPicPr>
            <a:picLocks noChangeAspect="1"/>
          </p:cNvPicPr>
          <p:nvPr/>
        </p:nvPicPr>
        <p:blipFill>
          <a:blip r:embed="rId6"/>
          <a:stretch>
            <a:fillRect/>
          </a:stretch>
        </p:blipFill>
        <p:spPr>
          <a:xfrm>
            <a:off x="6320466" y="2893523"/>
            <a:ext cx="314073" cy="314073"/>
          </a:xfrm>
          <a:prstGeom prst="rect">
            <a:avLst/>
          </a:prstGeom>
        </p:spPr>
      </p:pic>
      <p:sp>
        <p:nvSpPr>
          <p:cNvPr id="23" name="TextBox 22"/>
          <p:cNvSpPr txBox="1"/>
          <p:nvPr/>
        </p:nvSpPr>
        <p:spPr>
          <a:xfrm>
            <a:off x="306059" y="1219533"/>
            <a:ext cx="2420149" cy="1558119"/>
          </a:xfrm>
          <a:prstGeom prst="rect">
            <a:avLst/>
          </a:prstGeom>
        </p:spPr>
        <p:txBody>
          <a:bodyPr vert="horz" wrap="square" lIns="95250" tIns="47625" rIns="95250" bIns="47625" rtlCol="0" anchor="t">
            <a:spAutoFit/>
          </a:bodyPr>
          <a:lstStyle/>
          <a:p>
            <a:pPr algn="l">
              <a:defRPr lang="en-US" sz="1400" dirty="0"/>
            </a:pPr>
            <a:r>
              <a:rPr lang="fr-FR" sz="1900" dirty="0" smtClean="0">
                <a:solidFill>
                  <a:srgbClr val="FFD052"/>
                </a:solidFill>
                <a:latin typeface="Roboto-medium"/>
              </a:rPr>
              <a:t>Les bonnes </a:t>
            </a:r>
            <a:r>
              <a:rPr lang="fr-FR" sz="1900" dirty="0">
                <a:solidFill>
                  <a:srgbClr val="FFD052"/>
                </a:solidFill>
                <a:latin typeface="Roboto-medium"/>
              </a:rPr>
              <a:t>pratiques de gestion des demandes de service avec</a:t>
            </a:r>
            <a:endParaRPr lang="en-US" sz="1900" dirty="0">
              <a:solidFill>
                <a:srgbClr val="FFD052"/>
              </a:solidFill>
              <a:latin typeface="Roboto-medium"/>
            </a:endParaRPr>
          </a:p>
          <a:p>
            <a:pPr algn="l">
              <a:defRPr lang="en-US" sz="1400" dirty="0"/>
            </a:pPr>
            <a:r>
              <a:rPr lang="en-US" sz="1900" i="0" dirty="0">
                <a:solidFill>
                  <a:schemeClr val="bg2"/>
                </a:solidFill>
                <a:latin typeface="Roboto-thin"/>
              </a:rPr>
              <a:t>ServiceDesk Plus</a:t>
            </a:r>
          </a:p>
        </p:txBody>
      </p:sp>
      <p:pic>
        <p:nvPicPr>
          <p:cNvPr id="24" name="Picture 23"/>
          <p:cNvPicPr>
            <a:picLocks noChangeAspect="1"/>
          </p:cNvPicPr>
          <p:nvPr/>
        </p:nvPicPr>
        <p:blipFill>
          <a:blip r:embed="rId7"/>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ame Side Corner Rectangle 1"/>
          <p:cNvSpPr/>
          <p:nvPr/>
        </p:nvSpPr>
        <p:spPr>
          <a:xfrm>
            <a:off x="4247405" y="3586459"/>
            <a:ext cx="309362" cy="380085"/>
          </a:xfrm>
          <a:prstGeom prst="snip2SameRect">
            <a:avLst/>
          </a:prstGeom>
          <a:solidFill>
            <a:srgbClr val="F8806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Rectangle 2"/>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TextBox 3"/>
          <p:cNvSpPr txBox="1"/>
          <p:nvPr/>
        </p:nvSpPr>
        <p:spPr>
          <a:xfrm>
            <a:off x="4714408" y="928678"/>
            <a:ext cx="3430762"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Définir </a:t>
            </a:r>
            <a:r>
              <a:rPr lang="fr-FR" sz="1200" dirty="0">
                <a:solidFill>
                  <a:srgbClr val="004E8F"/>
                </a:solidFill>
                <a:latin typeface="Roboto"/>
              </a:rPr>
              <a:t>des politiques d'autorisation, d'escalade et de notification </a:t>
            </a:r>
            <a:r>
              <a:rPr lang="en-US" sz="1200" dirty="0">
                <a:solidFill>
                  <a:srgbClr val="004E8F"/>
                </a:solidFill>
                <a:latin typeface="Roboto"/>
              </a:rPr>
              <a:t> </a:t>
            </a:r>
          </a:p>
        </p:txBody>
      </p:sp>
      <p:sp>
        <p:nvSpPr>
          <p:cNvPr id="5" name="TextBox 4"/>
          <p:cNvSpPr txBox="1"/>
          <p:nvPr/>
        </p:nvSpPr>
        <p:spPr>
          <a:xfrm>
            <a:off x="4715294" y="1422606"/>
            <a:ext cx="2757877" cy="434734"/>
          </a:xfrm>
          <a:prstGeom prst="rect">
            <a:avLst/>
          </a:prstGeom>
        </p:spPr>
        <p:txBody>
          <a:bodyPr vert="horz" lIns="95250" tIns="47625" rIns="95250" bIns="47625" rtlCol="0" anchor="t">
            <a:spAutoFit/>
          </a:bodyPr>
          <a:lstStyle/>
          <a:p>
            <a:pPr>
              <a:defRPr lang="en-US" sz="1400" dirty="0"/>
            </a:pPr>
            <a:r>
              <a:rPr lang="fr-FR" sz="1100" dirty="0" smtClean="0">
                <a:latin typeface="Roboto"/>
              </a:rPr>
              <a:t>Processus </a:t>
            </a:r>
            <a:r>
              <a:rPr lang="fr-FR" sz="1100" dirty="0">
                <a:latin typeface="Roboto"/>
              </a:rPr>
              <a:t>d'approbation en 5 étapes | SLA | Règles de notification</a:t>
            </a:r>
            <a:endParaRPr lang="en-US" sz="1100" dirty="0">
              <a:latin typeface="Roboto"/>
            </a:endParaRPr>
          </a:p>
        </p:txBody>
      </p:sp>
      <p:sp>
        <p:nvSpPr>
          <p:cNvPr id="6" name="TextBox 5"/>
          <p:cNvSpPr txBox="1"/>
          <p:nvPr/>
        </p:nvSpPr>
        <p:spPr>
          <a:xfrm>
            <a:off x="4734890" y="3528651"/>
            <a:ext cx="3621052" cy="280846"/>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Suivre </a:t>
            </a:r>
            <a:r>
              <a:rPr lang="fr-FR" sz="1200" dirty="0">
                <a:solidFill>
                  <a:srgbClr val="004E8F"/>
                </a:solidFill>
                <a:latin typeface="Roboto"/>
              </a:rPr>
              <a:t>les coûts de prestation des services</a:t>
            </a:r>
            <a:endParaRPr lang="en-US" sz="1200" dirty="0">
              <a:solidFill>
                <a:srgbClr val="004E8F"/>
              </a:solidFill>
              <a:latin typeface="Roboto"/>
            </a:endParaRPr>
          </a:p>
        </p:txBody>
      </p:sp>
      <p:sp>
        <p:nvSpPr>
          <p:cNvPr id="7" name="TextBox 6"/>
          <p:cNvSpPr txBox="1"/>
          <p:nvPr/>
        </p:nvSpPr>
        <p:spPr>
          <a:xfrm>
            <a:off x="4753277" y="3829785"/>
            <a:ext cx="1997602" cy="434734"/>
          </a:xfrm>
          <a:prstGeom prst="rect">
            <a:avLst/>
          </a:prstGeom>
        </p:spPr>
        <p:txBody>
          <a:bodyPr vert="horz" lIns="95250" tIns="47625" rIns="95250" bIns="47625" rtlCol="0" anchor="t">
            <a:spAutoFit/>
          </a:bodyPr>
          <a:lstStyle/>
          <a:p>
            <a:pPr>
              <a:defRPr lang="en-US" sz="1400" dirty="0"/>
            </a:pPr>
            <a:r>
              <a:rPr lang="fr-FR" sz="1100" dirty="0" smtClean="0">
                <a:latin typeface="Roboto"/>
              </a:rPr>
              <a:t>Frais </a:t>
            </a:r>
            <a:r>
              <a:rPr lang="fr-FR" sz="1100" dirty="0">
                <a:latin typeface="Roboto"/>
              </a:rPr>
              <a:t>de service | Coûts des ressources</a:t>
            </a:r>
            <a:endParaRPr lang="en-US" sz="1100" dirty="0">
              <a:latin typeface="Roboto"/>
            </a:endParaRPr>
          </a:p>
        </p:txBody>
      </p:sp>
      <p:sp>
        <p:nvSpPr>
          <p:cNvPr id="8" name="TextBox 7"/>
          <p:cNvSpPr txBox="1"/>
          <p:nvPr/>
        </p:nvSpPr>
        <p:spPr>
          <a:xfrm>
            <a:off x="4700254" y="2150268"/>
            <a:ext cx="3459061" cy="650178"/>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Définissez </a:t>
            </a:r>
            <a:r>
              <a:rPr lang="fr-FR" sz="1200" dirty="0">
                <a:solidFill>
                  <a:srgbClr val="004E8F"/>
                </a:solidFill>
                <a:latin typeface="Roboto"/>
              </a:rPr>
              <a:t>les bonnes attentes en matière de niveau de service pour les utilisateurs finaux et les techniciens</a:t>
            </a:r>
            <a:endParaRPr lang="en-US" sz="1200" dirty="0">
              <a:solidFill>
                <a:srgbClr val="004E8F"/>
              </a:solidFill>
              <a:latin typeface="Roboto"/>
            </a:endParaRPr>
          </a:p>
        </p:txBody>
      </p:sp>
      <p:sp>
        <p:nvSpPr>
          <p:cNvPr id="9" name="TextBox 8"/>
          <p:cNvSpPr txBox="1"/>
          <p:nvPr/>
        </p:nvSpPr>
        <p:spPr>
          <a:xfrm>
            <a:off x="4700254" y="2859304"/>
            <a:ext cx="3350609" cy="434734"/>
          </a:xfrm>
          <a:prstGeom prst="rect">
            <a:avLst/>
          </a:prstGeom>
        </p:spPr>
        <p:txBody>
          <a:bodyPr vert="horz" lIns="95250" tIns="47625" rIns="95250" bIns="47625" rtlCol="0" anchor="t">
            <a:spAutoFit/>
          </a:bodyPr>
          <a:lstStyle/>
          <a:p>
            <a:pPr>
              <a:defRPr lang="en-US" sz="1400" dirty="0"/>
            </a:pPr>
            <a:r>
              <a:rPr lang="fr-FR" sz="1100" dirty="0" smtClean="0">
                <a:latin typeface="Roboto"/>
              </a:rPr>
              <a:t>SLA </a:t>
            </a:r>
            <a:r>
              <a:rPr lang="fr-FR" sz="1100" dirty="0">
                <a:latin typeface="Roboto"/>
              </a:rPr>
              <a:t>de réponse et de résolution | Notifications et actions d'escalade de SLA</a:t>
            </a:r>
            <a:endParaRPr lang="en-US" sz="1100" dirty="0">
              <a:latin typeface="Roboto"/>
            </a:endParaRPr>
          </a:p>
        </p:txBody>
      </p:sp>
      <p:sp>
        <p:nvSpPr>
          <p:cNvPr id="10" name="Rectangle 9"/>
          <p:cNvSpPr/>
          <p:nvPr/>
        </p:nvSpPr>
        <p:spPr>
          <a:xfrm flipH="1">
            <a:off x="4818135" y="1411357"/>
            <a:ext cx="2133600" cy="9525"/>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1" name="Rectangle 10"/>
          <p:cNvSpPr/>
          <p:nvPr/>
        </p:nvSpPr>
        <p:spPr>
          <a:xfrm flipH="1">
            <a:off x="4817240" y="2838311"/>
            <a:ext cx="3095625" cy="9525"/>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2" name="Rectangle 11"/>
          <p:cNvSpPr/>
          <p:nvPr/>
        </p:nvSpPr>
        <p:spPr>
          <a:xfrm flipH="1">
            <a:off x="4840669" y="3799972"/>
            <a:ext cx="2000250" cy="9525"/>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3" name="Trapezoid 12"/>
          <p:cNvSpPr/>
          <p:nvPr/>
        </p:nvSpPr>
        <p:spPr>
          <a:xfrm>
            <a:off x="4195000" y="964672"/>
            <a:ext cx="380085" cy="380085"/>
          </a:xfrm>
          <a:prstGeom prst="trapezoid">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4" name="Picture 13"/>
          <p:cNvPicPr>
            <a:picLocks noChangeAspect="1"/>
          </p:cNvPicPr>
          <p:nvPr/>
        </p:nvPicPr>
        <p:blipFill>
          <a:blip r:embed="rId3"/>
          <a:stretch>
            <a:fillRect/>
          </a:stretch>
        </p:blipFill>
        <p:spPr>
          <a:xfrm>
            <a:off x="4263028" y="1019298"/>
            <a:ext cx="371178" cy="371475"/>
          </a:xfrm>
          <a:prstGeom prst="rect">
            <a:avLst/>
          </a:prstGeom>
        </p:spPr>
      </p:pic>
      <p:sp>
        <p:nvSpPr>
          <p:cNvPr id="15" name="Rounded Rectangle 14"/>
          <p:cNvSpPr/>
          <p:nvPr/>
        </p:nvSpPr>
        <p:spPr>
          <a:xfrm>
            <a:off x="4238596" y="2211343"/>
            <a:ext cx="347157" cy="253517"/>
          </a:xfrm>
          <a:prstGeom prst="roundRect">
            <a:avLst/>
          </a:prstGeom>
          <a:solidFill>
            <a:srgbClr val="7CD0F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6" name="Picture 15"/>
          <p:cNvPicPr>
            <a:picLocks noChangeAspect="1"/>
          </p:cNvPicPr>
          <p:nvPr/>
        </p:nvPicPr>
        <p:blipFill>
          <a:blip r:embed="rId4"/>
          <a:stretch>
            <a:fillRect/>
          </a:stretch>
        </p:blipFill>
        <p:spPr>
          <a:xfrm>
            <a:off x="4298775" y="2232498"/>
            <a:ext cx="314325" cy="314325"/>
          </a:xfrm>
          <a:prstGeom prst="rect">
            <a:avLst/>
          </a:prstGeom>
        </p:spPr>
      </p:pic>
      <p:pic>
        <p:nvPicPr>
          <p:cNvPr id="17" name="Picture 16"/>
          <p:cNvPicPr>
            <a:picLocks noChangeAspect="1"/>
          </p:cNvPicPr>
          <p:nvPr/>
        </p:nvPicPr>
        <p:blipFill>
          <a:blip r:embed="rId5"/>
          <a:stretch>
            <a:fillRect/>
          </a:stretch>
        </p:blipFill>
        <p:spPr>
          <a:xfrm>
            <a:off x="4302851" y="3714372"/>
            <a:ext cx="314073" cy="314073"/>
          </a:xfrm>
          <a:prstGeom prst="rect">
            <a:avLst/>
          </a:prstGeom>
        </p:spPr>
      </p:pic>
      <p:sp>
        <p:nvSpPr>
          <p:cNvPr id="18" name="TextBox 17"/>
          <p:cNvSpPr txBox="1"/>
          <p:nvPr/>
        </p:nvSpPr>
        <p:spPr>
          <a:xfrm>
            <a:off x="359873" y="931049"/>
            <a:ext cx="2209419" cy="1373453"/>
          </a:xfrm>
          <a:prstGeom prst="rect">
            <a:avLst/>
          </a:prstGeom>
        </p:spPr>
        <p:txBody>
          <a:bodyPr vert="horz" lIns="95250" tIns="47625" rIns="95250" bIns="47625" rtlCol="0" anchor="t">
            <a:spAutoFit/>
          </a:bodyPr>
          <a:lstStyle/>
          <a:p>
            <a:pPr algn="l">
              <a:defRPr lang="en-US" sz="1400" dirty="0"/>
            </a:pPr>
            <a:r>
              <a:rPr lang="fr-FR" sz="1600" dirty="0" smtClean="0">
                <a:solidFill>
                  <a:srgbClr val="FFD052"/>
                </a:solidFill>
                <a:latin typeface="Roboto-medium"/>
              </a:rPr>
              <a:t>Les bonnes pratiques de gestion des demandes de service avec</a:t>
            </a:r>
            <a:endParaRPr lang="en-US" sz="1600" dirty="0" smtClean="0">
              <a:solidFill>
                <a:srgbClr val="FFD052"/>
              </a:solidFill>
              <a:latin typeface="Roboto-medium"/>
            </a:endParaRPr>
          </a:p>
          <a:p>
            <a:pPr algn="l">
              <a:defRPr lang="en-US" sz="1400" dirty="0"/>
            </a:pPr>
            <a:r>
              <a:rPr lang="en-US" sz="1900" i="0" dirty="0" err="1" smtClean="0">
                <a:solidFill>
                  <a:schemeClr val="bg2"/>
                </a:solidFill>
                <a:latin typeface="Roboto-thin"/>
              </a:rPr>
              <a:t>ServiceDesk</a:t>
            </a:r>
            <a:r>
              <a:rPr lang="en-US" sz="1900" i="0" dirty="0" smtClean="0">
                <a:solidFill>
                  <a:schemeClr val="bg2"/>
                </a:solidFill>
                <a:latin typeface="Roboto-thin"/>
              </a:rPr>
              <a:t> </a:t>
            </a:r>
            <a:r>
              <a:rPr lang="en-US" sz="1900" i="0" dirty="0">
                <a:solidFill>
                  <a:schemeClr val="bg2"/>
                </a:solidFill>
                <a:latin typeface="Roboto-thin"/>
              </a:rPr>
              <a:t>Plus</a:t>
            </a:r>
          </a:p>
        </p:txBody>
      </p:sp>
      <p:pic>
        <p:nvPicPr>
          <p:cNvPr id="19" name="Picture 18"/>
          <p:cNvPicPr>
            <a:picLocks noChangeAspect="1"/>
          </p:cNvPicPr>
          <p:nvPr/>
        </p:nvPicPr>
        <p:blipFill>
          <a:blip r:embed="rId6"/>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4E8F"/>
        </a:solidFill>
        <a:effectLst/>
      </p:bgPr>
    </p:bg>
    <p:spTree>
      <p:nvGrpSpPr>
        <p:cNvPr id="1" name=""/>
        <p:cNvGrpSpPr/>
        <p:nvPr/>
      </p:nvGrpSpPr>
      <p:grpSpPr>
        <a:xfrm>
          <a:off x="0" y="0"/>
          <a:ext cx="0" cy="0"/>
          <a:chOff x="0" y="0"/>
          <a:chExt cx="0" cy="0"/>
        </a:xfrm>
      </p:grpSpPr>
      <p:sp>
        <p:nvSpPr>
          <p:cNvPr id="2" name="TextBox 1"/>
          <p:cNvSpPr txBox="1"/>
          <p:nvPr/>
        </p:nvSpPr>
        <p:spPr>
          <a:xfrm>
            <a:off x="4419600" y="1870941"/>
            <a:ext cx="4267200" cy="1148776"/>
          </a:xfrm>
          <a:prstGeom prst="rect">
            <a:avLst/>
          </a:prstGeom>
        </p:spPr>
        <p:txBody>
          <a:bodyPr vert="horz" wrap="square" lIns="95250" tIns="47625" rIns="95250" bIns="47625" rtlCol="0" anchor="t">
            <a:spAutoFit/>
          </a:bodyPr>
          <a:lstStyle/>
          <a:p>
            <a:pPr>
              <a:lnSpc>
                <a:spcPct val="90000"/>
              </a:lnSpc>
              <a:defRPr lang="en-US" sz="1400" dirty="0"/>
            </a:pPr>
            <a:r>
              <a:rPr lang="fr-FR" sz="4000" dirty="0" smtClean="0">
                <a:solidFill>
                  <a:srgbClr val="FFD052"/>
                </a:solidFill>
                <a:latin typeface="Roboto-medium"/>
              </a:rPr>
              <a:t>Gestion</a:t>
            </a:r>
            <a:r>
              <a:rPr lang="fr-FR" sz="3600" dirty="0" smtClean="0">
                <a:solidFill>
                  <a:schemeClr val="bg1"/>
                </a:solidFill>
                <a:latin typeface="Roboto-thin"/>
              </a:rPr>
              <a:t> </a:t>
            </a:r>
          </a:p>
          <a:p>
            <a:pPr>
              <a:lnSpc>
                <a:spcPct val="90000"/>
              </a:lnSpc>
              <a:defRPr lang="en-US" sz="1400" dirty="0"/>
            </a:pPr>
            <a:r>
              <a:rPr lang="fr-FR" sz="3600" dirty="0" smtClean="0">
                <a:solidFill>
                  <a:schemeClr val="bg1"/>
                </a:solidFill>
                <a:latin typeface="Roboto-thin"/>
              </a:rPr>
              <a:t>des connaissances</a:t>
            </a:r>
            <a:endParaRPr lang="en-US" sz="3600" dirty="0">
              <a:solidFill>
                <a:schemeClr val="bg1"/>
              </a:solidFill>
              <a:latin typeface="Roboto-thin"/>
            </a:endParaRPr>
          </a:p>
        </p:txBody>
      </p:sp>
      <p:pic>
        <p:nvPicPr>
          <p:cNvPr id="3" name="Picture 2"/>
          <p:cNvPicPr>
            <a:picLocks noChangeAspect="1"/>
          </p:cNvPicPr>
          <p:nvPr/>
        </p:nvPicPr>
        <p:blipFill>
          <a:blip r:embed="rId3"/>
          <a:stretch>
            <a:fillRect/>
          </a:stretch>
        </p:blipFill>
        <p:spPr>
          <a:xfrm>
            <a:off x="1454067" y="1102118"/>
            <a:ext cx="2590800" cy="2590800"/>
          </a:xfrm>
          <a:prstGeom prst="rect">
            <a:avLst/>
          </a:prstGeom>
        </p:spPr>
      </p:pic>
      <p:pic>
        <p:nvPicPr>
          <p:cNvPr id="4" name="Picture 3"/>
          <p:cNvPicPr>
            <a:picLocks noChangeAspect="1"/>
          </p:cNvPicPr>
          <p:nvPr/>
        </p:nvPicPr>
        <p:blipFill>
          <a:blip r:embed="rId4"/>
          <a:stretch>
            <a:fillRect/>
          </a:stretch>
        </p:blipFill>
        <p:spPr>
          <a:xfrm>
            <a:off x="7850838" y="4644685"/>
            <a:ext cx="1070249"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3" name="Picture 2"/>
          <p:cNvPicPr>
            <a:picLocks noChangeAspect="1"/>
          </p:cNvPicPr>
          <p:nvPr/>
        </p:nvPicPr>
        <p:blipFill>
          <a:blip r:embed="rId3"/>
          <a:stretch>
            <a:fillRect/>
          </a:stretch>
        </p:blipFill>
        <p:spPr>
          <a:xfrm>
            <a:off x="2946739" y="819150"/>
            <a:ext cx="6197260" cy="2961322"/>
          </a:xfrm>
          <a:prstGeom prst="rect">
            <a:avLst/>
          </a:prstGeom>
        </p:spPr>
      </p:pic>
      <p:sp>
        <p:nvSpPr>
          <p:cNvPr id="4" name="TextBox 3"/>
          <p:cNvSpPr txBox="1"/>
          <p:nvPr/>
        </p:nvSpPr>
        <p:spPr>
          <a:xfrm>
            <a:off x="457200" y="1809750"/>
            <a:ext cx="2209419" cy="1111843"/>
          </a:xfrm>
          <a:prstGeom prst="rect">
            <a:avLst/>
          </a:prstGeom>
        </p:spPr>
        <p:txBody>
          <a:bodyPr vert="horz" lIns="95250" tIns="47625" rIns="95250" bIns="47625" rtlCol="0" anchor="t">
            <a:spAutoFit/>
          </a:bodyPr>
          <a:lstStyle/>
          <a:p>
            <a:pPr>
              <a:defRPr lang="en-US" sz="1400" dirty="0"/>
            </a:pPr>
            <a:r>
              <a:rPr lang="en-US" sz="2200" dirty="0" smtClean="0">
                <a:solidFill>
                  <a:srgbClr val="FFD052"/>
                </a:solidFill>
                <a:latin typeface="Roboto-medium"/>
              </a:rPr>
              <a:t>Workflow </a:t>
            </a:r>
          </a:p>
          <a:p>
            <a:pPr>
              <a:defRPr lang="en-US" sz="1400" dirty="0"/>
            </a:pPr>
            <a:r>
              <a:rPr lang="fr-FR" sz="2200" dirty="0" smtClean="0">
                <a:solidFill>
                  <a:schemeClr val="bg2"/>
                </a:solidFill>
                <a:latin typeface="Roboto-thin"/>
              </a:rPr>
              <a:t>de </a:t>
            </a:r>
            <a:r>
              <a:rPr lang="fr-FR" sz="2200" dirty="0">
                <a:solidFill>
                  <a:schemeClr val="bg2"/>
                </a:solidFill>
                <a:latin typeface="Roboto-thin"/>
              </a:rPr>
              <a:t>gestion des connaissances</a:t>
            </a:r>
            <a:endParaRPr lang="en-US" sz="2200" dirty="0">
              <a:solidFill>
                <a:schemeClr val="bg2"/>
              </a:solidFill>
              <a:latin typeface="Roboto-thin"/>
            </a:endParaRPr>
          </a:p>
        </p:txBody>
      </p:sp>
      <p:pic>
        <p:nvPicPr>
          <p:cNvPr id="5" name="Picture 4"/>
          <p:cNvPicPr>
            <a:picLocks noChangeAspect="1"/>
          </p:cNvPicPr>
          <p:nvPr/>
        </p:nvPicPr>
        <p:blipFill>
          <a:blip r:embed="rId4"/>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229769" y="2884341"/>
            <a:ext cx="289645" cy="282387"/>
          </a:xfrm>
          <a:prstGeom prst="ellipse">
            <a:avLst/>
          </a:prstGeom>
          <a:solidFill>
            <a:srgbClr val="79D453"/>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Rounded Rectangle 2"/>
          <p:cNvSpPr/>
          <p:nvPr/>
        </p:nvSpPr>
        <p:spPr>
          <a:xfrm rot="16200000">
            <a:off x="6213538" y="1218952"/>
            <a:ext cx="333041" cy="265461"/>
          </a:xfrm>
          <a:prstGeom prst="roundRect">
            <a:avLst/>
          </a:prstGeom>
          <a:solidFill>
            <a:srgbClr val="7CD0F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Snip and Round Single Corner Rectangle 3"/>
          <p:cNvSpPr/>
          <p:nvPr/>
        </p:nvSpPr>
        <p:spPr>
          <a:xfrm>
            <a:off x="3334921" y="2825829"/>
            <a:ext cx="310524" cy="380085"/>
          </a:xfrm>
          <a:prstGeom prst="snipRoundRect">
            <a:avLst/>
          </a:prstGeom>
          <a:solidFill>
            <a:srgbClr val="F8806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Round Same Side Corner Rectangle 4"/>
          <p:cNvSpPr/>
          <p:nvPr/>
        </p:nvSpPr>
        <p:spPr>
          <a:xfrm>
            <a:off x="3318748" y="1108319"/>
            <a:ext cx="292141" cy="344385"/>
          </a:xfrm>
          <a:prstGeom prst="round2SameRect">
            <a:avLst>
              <a:gd name="adj1" fmla="val 18471"/>
              <a:gd name="adj2" fmla="val 0"/>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Rectangle 5"/>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TextBox 6"/>
          <p:cNvSpPr txBox="1"/>
          <p:nvPr/>
        </p:nvSpPr>
        <p:spPr>
          <a:xfrm>
            <a:off x="3819458" y="1084116"/>
            <a:ext cx="2279075"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Structurer </a:t>
            </a:r>
            <a:r>
              <a:rPr lang="fr-FR" sz="1200" dirty="0">
                <a:solidFill>
                  <a:srgbClr val="004E8F"/>
                </a:solidFill>
                <a:latin typeface="Roboto"/>
              </a:rPr>
              <a:t>et organiser la base de connaissances</a:t>
            </a:r>
            <a:endParaRPr lang="en-US" sz="1200" dirty="0">
              <a:solidFill>
                <a:srgbClr val="004E8F"/>
              </a:solidFill>
              <a:latin typeface="Roboto"/>
            </a:endParaRPr>
          </a:p>
        </p:txBody>
      </p:sp>
      <p:sp>
        <p:nvSpPr>
          <p:cNvPr id="8" name="TextBox 7"/>
          <p:cNvSpPr txBox="1"/>
          <p:nvPr/>
        </p:nvSpPr>
        <p:spPr>
          <a:xfrm>
            <a:off x="3830583" y="1597104"/>
            <a:ext cx="2226449" cy="434734"/>
          </a:xfrm>
          <a:prstGeom prst="rect">
            <a:avLst/>
          </a:prstGeom>
        </p:spPr>
        <p:txBody>
          <a:bodyPr vert="horz" lIns="95250" tIns="47625" rIns="95250" bIns="47625" rtlCol="0" anchor="t">
            <a:spAutoFit/>
          </a:bodyPr>
          <a:lstStyle/>
          <a:p>
            <a:pPr>
              <a:defRPr lang="en-US" sz="1400" dirty="0"/>
            </a:pPr>
            <a:r>
              <a:rPr lang="fr-FR" sz="1100" dirty="0" smtClean="0">
                <a:latin typeface="Roboto"/>
              </a:rPr>
              <a:t>Éditeur </a:t>
            </a:r>
            <a:r>
              <a:rPr lang="fr-FR" sz="1100" dirty="0">
                <a:latin typeface="Roboto"/>
              </a:rPr>
              <a:t>de texte enrichi | Thèmes | Recherche par mot clé</a:t>
            </a:r>
            <a:endParaRPr lang="en-US" sz="1100" dirty="0">
              <a:latin typeface="Roboto"/>
            </a:endParaRPr>
          </a:p>
        </p:txBody>
      </p:sp>
      <p:sp>
        <p:nvSpPr>
          <p:cNvPr id="9" name="TextBox 8"/>
          <p:cNvSpPr txBox="1"/>
          <p:nvPr/>
        </p:nvSpPr>
        <p:spPr>
          <a:xfrm>
            <a:off x="6703276" y="1095594"/>
            <a:ext cx="2220477"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Conserver </a:t>
            </a:r>
            <a:r>
              <a:rPr lang="fr-FR" sz="1200" dirty="0">
                <a:solidFill>
                  <a:srgbClr val="004E8F"/>
                </a:solidFill>
                <a:latin typeface="Roboto"/>
              </a:rPr>
              <a:t>les informations sur la </a:t>
            </a:r>
            <a:r>
              <a:rPr lang="fr-FR" sz="1200" dirty="0" smtClean="0">
                <a:solidFill>
                  <a:srgbClr val="004E8F"/>
                </a:solidFill>
                <a:latin typeface="Roboto"/>
              </a:rPr>
              <a:t>titularité et </a:t>
            </a:r>
            <a:r>
              <a:rPr lang="fr-FR" sz="1200" dirty="0">
                <a:solidFill>
                  <a:srgbClr val="004E8F"/>
                </a:solidFill>
                <a:latin typeface="Roboto"/>
              </a:rPr>
              <a:t>la version</a:t>
            </a:r>
            <a:endParaRPr lang="en-US" sz="1200" dirty="0">
              <a:solidFill>
                <a:srgbClr val="004E8F"/>
              </a:solidFill>
              <a:latin typeface="Roboto"/>
            </a:endParaRPr>
          </a:p>
        </p:txBody>
      </p:sp>
      <p:sp>
        <p:nvSpPr>
          <p:cNvPr id="11" name="TextBox 10"/>
          <p:cNvSpPr txBox="1"/>
          <p:nvPr/>
        </p:nvSpPr>
        <p:spPr>
          <a:xfrm>
            <a:off x="3829307" y="2811751"/>
            <a:ext cx="2094547" cy="650178"/>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Maintenir </a:t>
            </a:r>
            <a:r>
              <a:rPr lang="fr-FR" sz="1200" dirty="0">
                <a:solidFill>
                  <a:srgbClr val="004E8F"/>
                </a:solidFill>
                <a:latin typeface="Roboto"/>
              </a:rPr>
              <a:t>un processus d'examen et d'approbation en place</a:t>
            </a:r>
            <a:r>
              <a:rPr lang="en-US" sz="1200" dirty="0">
                <a:solidFill>
                  <a:srgbClr val="004E8F"/>
                </a:solidFill>
                <a:latin typeface="Roboto"/>
              </a:rPr>
              <a:t> </a:t>
            </a:r>
          </a:p>
        </p:txBody>
      </p:sp>
      <p:sp>
        <p:nvSpPr>
          <p:cNvPr id="10" name="TextBox 9"/>
          <p:cNvSpPr txBox="1"/>
          <p:nvPr/>
        </p:nvSpPr>
        <p:spPr>
          <a:xfrm>
            <a:off x="6704400" y="1554708"/>
            <a:ext cx="2030615" cy="465512"/>
          </a:xfrm>
          <a:prstGeom prst="rect">
            <a:avLst/>
          </a:prstGeom>
        </p:spPr>
        <p:txBody>
          <a:bodyPr vert="horz" lIns="95250" tIns="47625" rIns="95250" bIns="47625" rtlCol="0" anchor="t">
            <a:spAutoFit/>
          </a:bodyPr>
          <a:lstStyle/>
          <a:p>
            <a:pPr>
              <a:defRPr lang="en-US" sz="1400" dirty="0"/>
            </a:pPr>
            <a:r>
              <a:rPr lang="fr-FR" sz="1200" dirty="0" smtClean="0">
                <a:latin typeface="Roboto"/>
              </a:rPr>
              <a:t>Propriétaire </a:t>
            </a:r>
            <a:r>
              <a:rPr lang="fr-FR" sz="1200" dirty="0">
                <a:latin typeface="Roboto"/>
              </a:rPr>
              <a:t>de la solution | </a:t>
            </a:r>
            <a:r>
              <a:rPr lang="fr-FR" sz="1200" dirty="0" smtClean="0">
                <a:latin typeface="Roboto"/>
              </a:rPr>
              <a:t>Historique </a:t>
            </a:r>
            <a:r>
              <a:rPr lang="en-US" sz="1200" dirty="0">
                <a:latin typeface="Roboto"/>
              </a:rPr>
              <a:t> </a:t>
            </a:r>
          </a:p>
        </p:txBody>
      </p:sp>
      <p:sp>
        <p:nvSpPr>
          <p:cNvPr id="12" name="TextBox 11"/>
          <p:cNvSpPr txBox="1"/>
          <p:nvPr/>
        </p:nvSpPr>
        <p:spPr>
          <a:xfrm>
            <a:off x="3829307" y="3549649"/>
            <a:ext cx="2008689" cy="604012"/>
          </a:xfrm>
          <a:prstGeom prst="rect">
            <a:avLst/>
          </a:prstGeom>
        </p:spPr>
        <p:txBody>
          <a:bodyPr vert="horz" lIns="95250" tIns="47625" rIns="95250" bIns="47625" rtlCol="0" anchor="t">
            <a:spAutoFit/>
          </a:bodyPr>
          <a:lstStyle/>
          <a:p>
            <a:pPr>
              <a:defRPr lang="en-US" sz="1400" dirty="0"/>
            </a:pPr>
            <a:r>
              <a:rPr lang="fr-FR" sz="1100" dirty="0" smtClean="0">
                <a:latin typeface="Roboto"/>
              </a:rPr>
              <a:t>Revue </a:t>
            </a:r>
            <a:r>
              <a:rPr lang="fr-FR" sz="1100" dirty="0">
                <a:latin typeface="Roboto"/>
              </a:rPr>
              <a:t>et approbations de la solution | Expiration de la solution</a:t>
            </a:r>
            <a:endParaRPr lang="en-US" sz="1100" dirty="0">
              <a:latin typeface="Roboto"/>
            </a:endParaRPr>
          </a:p>
        </p:txBody>
      </p:sp>
      <p:sp>
        <p:nvSpPr>
          <p:cNvPr id="14" name="TextBox 13"/>
          <p:cNvSpPr txBox="1"/>
          <p:nvPr/>
        </p:nvSpPr>
        <p:spPr>
          <a:xfrm>
            <a:off x="6703276" y="2808141"/>
            <a:ext cx="1932365" cy="650178"/>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Définir </a:t>
            </a:r>
            <a:r>
              <a:rPr lang="fr-FR" sz="1200" dirty="0">
                <a:solidFill>
                  <a:srgbClr val="004E8F"/>
                </a:solidFill>
                <a:latin typeface="Roboto"/>
              </a:rPr>
              <a:t>les privilèges d'accès sur les artefacts de connaissances</a:t>
            </a:r>
            <a:endParaRPr lang="en-US" sz="1200" dirty="0">
              <a:solidFill>
                <a:srgbClr val="004E8F"/>
              </a:solidFill>
              <a:latin typeface="Roboto"/>
            </a:endParaRPr>
          </a:p>
        </p:txBody>
      </p:sp>
      <p:sp>
        <p:nvSpPr>
          <p:cNvPr id="13" name="TextBox 12"/>
          <p:cNvSpPr txBox="1"/>
          <p:nvPr/>
        </p:nvSpPr>
        <p:spPr>
          <a:xfrm>
            <a:off x="6753311" y="3549649"/>
            <a:ext cx="1719138" cy="434734"/>
          </a:xfrm>
          <a:prstGeom prst="rect">
            <a:avLst/>
          </a:prstGeom>
        </p:spPr>
        <p:txBody>
          <a:bodyPr vert="horz" lIns="95250" tIns="47625" rIns="95250" bIns="47625" rtlCol="0" anchor="t">
            <a:spAutoFit/>
          </a:bodyPr>
          <a:lstStyle/>
          <a:p>
            <a:pPr>
              <a:defRPr lang="en-US" sz="1400" dirty="0"/>
            </a:pPr>
            <a:r>
              <a:rPr lang="fr-FR" sz="1100" dirty="0" smtClean="0">
                <a:latin typeface="Roboto"/>
              </a:rPr>
              <a:t>Rôles </a:t>
            </a:r>
            <a:r>
              <a:rPr lang="fr-FR" sz="1100" dirty="0">
                <a:latin typeface="Roboto"/>
              </a:rPr>
              <a:t>de technicien | Groupes d'utilisateurs</a:t>
            </a:r>
            <a:endParaRPr lang="en-US" sz="1100" dirty="0">
              <a:latin typeface="Roboto"/>
            </a:endParaRPr>
          </a:p>
        </p:txBody>
      </p:sp>
      <p:sp>
        <p:nvSpPr>
          <p:cNvPr id="15" name="Rectangle 14"/>
          <p:cNvSpPr/>
          <p:nvPr/>
        </p:nvSpPr>
        <p:spPr>
          <a:xfrm flipH="1">
            <a:off x="3938254" y="3464908"/>
            <a:ext cx="1352550" cy="9371"/>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6" name="Rectangle 15"/>
          <p:cNvSpPr/>
          <p:nvPr/>
        </p:nvSpPr>
        <p:spPr>
          <a:xfrm flipH="1">
            <a:off x="3938254" y="1556194"/>
            <a:ext cx="1200150" cy="9525"/>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7" name="Rectangle 16"/>
          <p:cNvSpPr/>
          <p:nvPr/>
        </p:nvSpPr>
        <p:spPr>
          <a:xfrm flipH="1">
            <a:off x="6804364" y="1552879"/>
            <a:ext cx="1352550" cy="9447"/>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8" name="Rectangle 17"/>
          <p:cNvSpPr/>
          <p:nvPr/>
        </p:nvSpPr>
        <p:spPr>
          <a:xfrm flipH="1">
            <a:off x="6804364" y="3473326"/>
            <a:ext cx="1352550" cy="9525"/>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9" name="Picture 18"/>
          <p:cNvPicPr>
            <a:picLocks noChangeAspect="1"/>
          </p:cNvPicPr>
          <p:nvPr/>
        </p:nvPicPr>
        <p:blipFill>
          <a:blip r:embed="rId3"/>
          <a:stretch>
            <a:fillRect/>
          </a:stretch>
        </p:blipFill>
        <p:spPr>
          <a:xfrm>
            <a:off x="3375012" y="1188129"/>
            <a:ext cx="313571" cy="313822"/>
          </a:xfrm>
          <a:prstGeom prst="rect">
            <a:avLst/>
          </a:prstGeom>
        </p:spPr>
      </p:pic>
      <p:pic>
        <p:nvPicPr>
          <p:cNvPr id="20" name="Picture 19"/>
          <p:cNvPicPr>
            <a:picLocks noChangeAspect="1"/>
          </p:cNvPicPr>
          <p:nvPr/>
        </p:nvPicPr>
        <p:blipFill>
          <a:blip r:embed="rId4"/>
          <a:stretch>
            <a:fillRect/>
          </a:stretch>
        </p:blipFill>
        <p:spPr>
          <a:xfrm>
            <a:off x="3390242" y="2915516"/>
            <a:ext cx="314325" cy="314325"/>
          </a:xfrm>
          <a:prstGeom prst="rect">
            <a:avLst/>
          </a:prstGeom>
        </p:spPr>
      </p:pic>
      <p:pic>
        <p:nvPicPr>
          <p:cNvPr id="21" name="Picture 20"/>
          <p:cNvPicPr>
            <a:picLocks noChangeAspect="1"/>
          </p:cNvPicPr>
          <p:nvPr/>
        </p:nvPicPr>
        <p:blipFill>
          <a:blip r:embed="rId5"/>
          <a:stretch>
            <a:fillRect/>
          </a:stretch>
        </p:blipFill>
        <p:spPr>
          <a:xfrm>
            <a:off x="6258582" y="1187881"/>
            <a:ext cx="313822" cy="314073"/>
          </a:xfrm>
          <a:prstGeom prst="rect">
            <a:avLst/>
          </a:prstGeom>
        </p:spPr>
      </p:pic>
      <p:pic>
        <p:nvPicPr>
          <p:cNvPr id="22" name="Picture 21"/>
          <p:cNvPicPr>
            <a:picLocks noChangeAspect="1"/>
          </p:cNvPicPr>
          <p:nvPr/>
        </p:nvPicPr>
        <p:blipFill>
          <a:blip r:embed="rId6"/>
          <a:stretch>
            <a:fillRect/>
          </a:stretch>
        </p:blipFill>
        <p:spPr>
          <a:xfrm>
            <a:off x="6274898" y="2906774"/>
            <a:ext cx="314073" cy="314073"/>
          </a:xfrm>
          <a:prstGeom prst="rect">
            <a:avLst/>
          </a:prstGeom>
        </p:spPr>
      </p:pic>
      <p:sp>
        <p:nvSpPr>
          <p:cNvPr id="23" name="TextBox 22"/>
          <p:cNvSpPr txBox="1"/>
          <p:nvPr/>
        </p:nvSpPr>
        <p:spPr>
          <a:xfrm>
            <a:off x="375075" y="1072972"/>
            <a:ext cx="2209419" cy="1373453"/>
          </a:xfrm>
          <a:prstGeom prst="rect">
            <a:avLst/>
          </a:prstGeom>
        </p:spPr>
        <p:txBody>
          <a:bodyPr vert="horz" lIns="95250" tIns="47625" rIns="95250" bIns="47625" rtlCol="0" anchor="t">
            <a:spAutoFit/>
          </a:bodyPr>
          <a:lstStyle/>
          <a:p>
            <a:pPr>
              <a:defRPr lang="en-US" sz="1400" dirty="0"/>
            </a:pPr>
            <a:r>
              <a:rPr lang="en-US" sz="1600" i="0" dirty="0" smtClean="0">
                <a:solidFill>
                  <a:srgbClr val="FFD052"/>
                </a:solidFill>
                <a:latin typeface="Roboto-medium"/>
              </a:rPr>
              <a:t>Les </a:t>
            </a:r>
            <a:r>
              <a:rPr lang="fr-FR" sz="1600" dirty="0">
                <a:solidFill>
                  <a:srgbClr val="FFD052"/>
                </a:solidFill>
                <a:latin typeface="Roboto-medium"/>
              </a:rPr>
              <a:t>m</a:t>
            </a:r>
            <a:r>
              <a:rPr lang="fr-FR" sz="1600" dirty="0" smtClean="0">
                <a:solidFill>
                  <a:srgbClr val="FFD052"/>
                </a:solidFill>
                <a:latin typeface="Roboto-medium"/>
              </a:rPr>
              <a:t>eilleures </a:t>
            </a:r>
            <a:r>
              <a:rPr lang="fr-FR" sz="1600" dirty="0">
                <a:solidFill>
                  <a:srgbClr val="FFD052"/>
                </a:solidFill>
                <a:latin typeface="Roboto-medium"/>
              </a:rPr>
              <a:t>pratiques de gestion des connaissances avec</a:t>
            </a:r>
            <a:endParaRPr lang="en-US" sz="1600" dirty="0" err="1">
              <a:solidFill>
                <a:srgbClr val="FFD052"/>
              </a:solidFill>
              <a:latin typeface="Roboto-medium"/>
            </a:endParaRPr>
          </a:p>
          <a:p>
            <a:pPr algn="l">
              <a:defRPr lang="en-US" sz="1400" dirty="0"/>
            </a:pPr>
            <a:r>
              <a:rPr lang="en-US" sz="1900" i="0" dirty="0">
                <a:solidFill>
                  <a:schemeClr val="bg2"/>
                </a:solidFill>
                <a:latin typeface="Roboto-thin"/>
              </a:rPr>
              <a:t>ServiceDesk Plus</a:t>
            </a:r>
          </a:p>
        </p:txBody>
      </p:sp>
      <p:pic>
        <p:nvPicPr>
          <p:cNvPr id="24" name="Picture 23"/>
          <p:cNvPicPr>
            <a:picLocks noChangeAspect="1"/>
          </p:cNvPicPr>
          <p:nvPr/>
        </p:nvPicPr>
        <p:blipFill>
          <a:blip r:embed="rId7"/>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ctagon 1"/>
          <p:cNvSpPr/>
          <p:nvPr/>
        </p:nvSpPr>
        <p:spPr>
          <a:xfrm>
            <a:off x="4187324" y="3590688"/>
            <a:ext cx="380085" cy="380085"/>
          </a:xfrm>
          <a:prstGeom prst="octagon">
            <a:avLst/>
          </a:prstGeom>
          <a:solidFill>
            <a:srgbClr val="F8806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Rectangle 2"/>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TextBox 3"/>
          <p:cNvSpPr txBox="1"/>
          <p:nvPr/>
        </p:nvSpPr>
        <p:spPr>
          <a:xfrm>
            <a:off x="4676308" y="1081078"/>
            <a:ext cx="3430762"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Préserver </a:t>
            </a:r>
            <a:r>
              <a:rPr lang="fr-FR" sz="1200" dirty="0">
                <a:solidFill>
                  <a:srgbClr val="004E8F"/>
                </a:solidFill>
                <a:latin typeface="Roboto"/>
              </a:rPr>
              <a:t>les connaissances des incidents et des problèmes</a:t>
            </a:r>
            <a:endParaRPr lang="en-US" sz="1200" dirty="0">
              <a:solidFill>
                <a:srgbClr val="004E8F"/>
              </a:solidFill>
              <a:latin typeface="Roboto"/>
            </a:endParaRPr>
          </a:p>
        </p:txBody>
      </p:sp>
      <p:sp>
        <p:nvSpPr>
          <p:cNvPr id="6" name="TextBox 5"/>
          <p:cNvSpPr txBox="1"/>
          <p:nvPr/>
        </p:nvSpPr>
        <p:spPr>
          <a:xfrm>
            <a:off x="4668717" y="3527976"/>
            <a:ext cx="3621052" cy="280846"/>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Suivre </a:t>
            </a:r>
            <a:r>
              <a:rPr lang="fr-FR" sz="1200" dirty="0">
                <a:solidFill>
                  <a:srgbClr val="004E8F"/>
                </a:solidFill>
                <a:latin typeface="Roboto"/>
              </a:rPr>
              <a:t>les métriques d'utilisation et d'efficacité</a:t>
            </a:r>
            <a:endParaRPr lang="en-US" sz="1200" dirty="0">
              <a:solidFill>
                <a:srgbClr val="004E8F"/>
              </a:solidFill>
              <a:latin typeface="Roboto"/>
            </a:endParaRPr>
          </a:p>
        </p:txBody>
      </p:sp>
      <p:sp>
        <p:nvSpPr>
          <p:cNvPr id="5" name="TextBox 4"/>
          <p:cNvSpPr txBox="1"/>
          <p:nvPr/>
        </p:nvSpPr>
        <p:spPr>
          <a:xfrm>
            <a:off x="4677194" y="1573587"/>
            <a:ext cx="2720663" cy="434734"/>
          </a:xfrm>
          <a:prstGeom prst="rect">
            <a:avLst/>
          </a:prstGeom>
        </p:spPr>
        <p:txBody>
          <a:bodyPr vert="horz" lIns="95250" tIns="47625" rIns="95250" bIns="47625" rtlCol="0" anchor="t">
            <a:spAutoFit/>
          </a:bodyPr>
          <a:lstStyle/>
          <a:p>
            <a:pPr>
              <a:defRPr lang="en-US" sz="1400" dirty="0"/>
            </a:pPr>
            <a:r>
              <a:rPr lang="fr-FR" sz="1100" dirty="0" smtClean="0">
                <a:latin typeface="Roboto"/>
              </a:rPr>
              <a:t>Convertir </a:t>
            </a:r>
            <a:r>
              <a:rPr lang="fr-FR" sz="1100" dirty="0">
                <a:latin typeface="Roboto"/>
              </a:rPr>
              <a:t>les résolutions en articles de la base de connaissances</a:t>
            </a:r>
            <a:endParaRPr lang="en-US" sz="1100" dirty="0" err="1">
              <a:latin typeface="Roboto"/>
            </a:endParaRPr>
          </a:p>
        </p:txBody>
      </p:sp>
      <p:sp>
        <p:nvSpPr>
          <p:cNvPr id="8" name="TextBox 7"/>
          <p:cNvSpPr txBox="1"/>
          <p:nvPr/>
        </p:nvSpPr>
        <p:spPr>
          <a:xfrm>
            <a:off x="4662154" y="2302668"/>
            <a:ext cx="3704034" cy="650178"/>
          </a:xfrm>
          <a:prstGeom prst="rect">
            <a:avLst/>
          </a:prstGeom>
        </p:spPr>
        <p:txBody>
          <a:bodyPr vert="horz" lIns="95250" tIns="47625" rIns="95250" bIns="47625" rtlCol="0" anchor="t">
            <a:spAutoFit/>
          </a:bodyPr>
          <a:lstStyle/>
          <a:p>
            <a:pPr>
              <a:defRPr lang="en-US" sz="1400" dirty="0"/>
            </a:pPr>
            <a:r>
              <a:rPr lang="fr-FR" sz="1200" dirty="0">
                <a:solidFill>
                  <a:srgbClr val="004E8F"/>
                </a:solidFill>
                <a:latin typeface="Roboto"/>
              </a:rPr>
              <a:t>L</a:t>
            </a:r>
            <a:r>
              <a:rPr lang="fr-FR" sz="1200" dirty="0" smtClean="0">
                <a:solidFill>
                  <a:srgbClr val="004E8F"/>
                </a:solidFill>
                <a:latin typeface="Roboto"/>
              </a:rPr>
              <a:t>ors </a:t>
            </a:r>
            <a:r>
              <a:rPr lang="fr-FR" sz="1200" dirty="0">
                <a:solidFill>
                  <a:srgbClr val="004E8F"/>
                </a:solidFill>
                <a:latin typeface="Roboto"/>
              </a:rPr>
              <a:t>de la création du ticket, fournissez aux utilisateurs finaux des suggestions contextuelles de la base de connaissances</a:t>
            </a:r>
            <a:endParaRPr lang="en-US" sz="1200" dirty="0">
              <a:solidFill>
                <a:srgbClr val="004E8F"/>
              </a:solidFill>
              <a:latin typeface="Roboto"/>
            </a:endParaRPr>
          </a:p>
        </p:txBody>
      </p:sp>
      <p:sp>
        <p:nvSpPr>
          <p:cNvPr id="7" name="TextBox 6"/>
          <p:cNvSpPr txBox="1"/>
          <p:nvPr/>
        </p:nvSpPr>
        <p:spPr>
          <a:xfrm>
            <a:off x="4676308" y="3838443"/>
            <a:ext cx="3025082" cy="434734"/>
          </a:xfrm>
          <a:prstGeom prst="rect">
            <a:avLst/>
          </a:prstGeom>
        </p:spPr>
        <p:txBody>
          <a:bodyPr vert="horz" lIns="95250" tIns="47625" rIns="95250" bIns="47625" rtlCol="0" anchor="t">
            <a:spAutoFit/>
          </a:bodyPr>
          <a:lstStyle/>
          <a:p>
            <a:pPr>
              <a:defRPr lang="en-US" sz="1400" dirty="0"/>
            </a:pPr>
            <a:r>
              <a:rPr lang="fr-FR" sz="1100" dirty="0">
                <a:latin typeface="Roboto"/>
              </a:rPr>
              <a:t>Demandes résolues par une solution spécifique</a:t>
            </a:r>
            <a:endParaRPr lang="en-US" sz="1100" dirty="0">
              <a:latin typeface="Roboto"/>
            </a:endParaRPr>
          </a:p>
        </p:txBody>
      </p:sp>
      <p:sp>
        <p:nvSpPr>
          <p:cNvPr id="9" name="TextBox 8"/>
          <p:cNvSpPr txBox="1"/>
          <p:nvPr/>
        </p:nvSpPr>
        <p:spPr>
          <a:xfrm>
            <a:off x="4683899" y="3016631"/>
            <a:ext cx="3350609" cy="265457"/>
          </a:xfrm>
          <a:prstGeom prst="rect">
            <a:avLst/>
          </a:prstGeom>
        </p:spPr>
        <p:txBody>
          <a:bodyPr vert="horz" lIns="95250" tIns="47625" rIns="95250" bIns="47625" rtlCol="0" anchor="t">
            <a:spAutoFit/>
          </a:bodyPr>
          <a:lstStyle/>
          <a:p>
            <a:pPr>
              <a:defRPr lang="en-US" sz="1400" dirty="0"/>
            </a:pPr>
            <a:r>
              <a:rPr lang="fr-FR" sz="1100" dirty="0" smtClean="0">
                <a:latin typeface="Roboto"/>
              </a:rPr>
              <a:t>Solution </a:t>
            </a:r>
            <a:r>
              <a:rPr lang="fr-FR" sz="1100" dirty="0">
                <a:latin typeface="Roboto"/>
              </a:rPr>
              <a:t>auto-suggérée | Portail libre-service </a:t>
            </a:r>
            <a:r>
              <a:rPr lang="en-US" sz="1100" dirty="0">
                <a:latin typeface="Roboto"/>
              </a:rPr>
              <a:t> </a:t>
            </a:r>
          </a:p>
        </p:txBody>
      </p:sp>
      <p:sp>
        <p:nvSpPr>
          <p:cNvPr id="10" name="Rectangle 9"/>
          <p:cNvSpPr/>
          <p:nvPr/>
        </p:nvSpPr>
        <p:spPr>
          <a:xfrm flipH="1">
            <a:off x="4780035" y="1547164"/>
            <a:ext cx="2133600" cy="9525"/>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1" name="Rectangle 10"/>
          <p:cNvSpPr/>
          <p:nvPr/>
        </p:nvSpPr>
        <p:spPr>
          <a:xfrm flipH="1">
            <a:off x="4743877" y="2958715"/>
            <a:ext cx="2905125" cy="9525"/>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2" name="Rectangle 11"/>
          <p:cNvSpPr/>
          <p:nvPr/>
        </p:nvSpPr>
        <p:spPr>
          <a:xfrm flipH="1">
            <a:off x="4780588" y="3808058"/>
            <a:ext cx="2133600" cy="9525"/>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3" name="Oval 12"/>
          <p:cNvSpPr/>
          <p:nvPr/>
        </p:nvSpPr>
        <p:spPr>
          <a:xfrm>
            <a:off x="4156900" y="1117072"/>
            <a:ext cx="380085" cy="380085"/>
          </a:xfrm>
          <a:prstGeom prst="ellipse">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4" name="Picture 13"/>
          <p:cNvPicPr>
            <a:picLocks noChangeAspect="1"/>
          </p:cNvPicPr>
          <p:nvPr/>
        </p:nvPicPr>
        <p:blipFill>
          <a:blip r:embed="rId3"/>
          <a:stretch>
            <a:fillRect/>
          </a:stretch>
        </p:blipFill>
        <p:spPr>
          <a:xfrm>
            <a:off x="4224775" y="1171698"/>
            <a:ext cx="371475" cy="371475"/>
          </a:xfrm>
          <a:prstGeom prst="rect">
            <a:avLst/>
          </a:prstGeom>
        </p:spPr>
      </p:pic>
      <p:sp>
        <p:nvSpPr>
          <p:cNvPr id="15" name="Rectangle 14"/>
          <p:cNvSpPr/>
          <p:nvPr/>
        </p:nvSpPr>
        <p:spPr>
          <a:xfrm rot="19080000">
            <a:off x="4209716" y="2418673"/>
            <a:ext cx="297046" cy="167354"/>
          </a:xfrm>
          <a:prstGeom prst="rect">
            <a:avLst/>
          </a:prstGeom>
          <a:solidFill>
            <a:srgbClr val="7CD0F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6" name="Picture 15"/>
          <p:cNvPicPr>
            <a:picLocks noChangeAspect="1"/>
          </p:cNvPicPr>
          <p:nvPr/>
        </p:nvPicPr>
        <p:blipFill>
          <a:blip r:embed="rId4"/>
          <a:stretch>
            <a:fillRect/>
          </a:stretch>
        </p:blipFill>
        <p:spPr>
          <a:xfrm>
            <a:off x="4260675" y="2384898"/>
            <a:ext cx="314325" cy="314325"/>
          </a:xfrm>
          <a:prstGeom prst="rect">
            <a:avLst/>
          </a:prstGeom>
        </p:spPr>
      </p:pic>
      <p:pic>
        <p:nvPicPr>
          <p:cNvPr id="17" name="Picture 16"/>
          <p:cNvPicPr>
            <a:picLocks noChangeAspect="1"/>
          </p:cNvPicPr>
          <p:nvPr/>
        </p:nvPicPr>
        <p:blipFill>
          <a:blip r:embed="rId5"/>
          <a:stretch>
            <a:fillRect/>
          </a:stretch>
        </p:blipFill>
        <p:spPr>
          <a:xfrm>
            <a:off x="4273153" y="3695816"/>
            <a:ext cx="314073" cy="314073"/>
          </a:xfrm>
          <a:prstGeom prst="rect">
            <a:avLst/>
          </a:prstGeom>
        </p:spPr>
      </p:pic>
      <p:sp>
        <p:nvSpPr>
          <p:cNvPr id="18" name="TextBox 17"/>
          <p:cNvSpPr txBox="1"/>
          <p:nvPr/>
        </p:nvSpPr>
        <p:spPr>
          <a:xfrm>
            <a:off x="378009" y="1065542"/>
            <a:ext cx="2209419" cy="1373453"/>
          </a:xfrm>
          <a:prstGeom prst="rect">
            <a:avLst/>
          </a:prstGeom>
        </p:spPr>
        <p:txBody>
          <a:bodyPr vert="horz" lIns="95250" tIns="47625" rIns="95250" bIns="47625" rtlCol="0" anchor="t">
            <a:spAutoFit/>
          </a:bodyPr>
          <a:lstStyle/>
          <a:p>
            <a:pPr>
              <a:defRPr lang="en-US" sz="1400" dirty="0"/>
            </a:pPr>
            <a:r>
              <a:rPr lang="en-US" sz="1600" dirty="0">
                <a:solidFill>
                  <a:srgbClr val="FFD052"/>
                </a:solidFill>
                <a:latin typeface="Roboto-medium"/>
              </a:rPr>
              <a:t>Les </a:t>
            </a:r>
            <a:r>
              <a:rPr lang="fr-FR" sz="1600" dirty="0">
                <a:solidFill>
                  <a:srgbClr val="FFD052"/>
                </a:solidFill>
                <a:latin typeface="Roboto-medium"/>
              </a:rPr>
              <a:t>meilleures pratiques de gestion des connaissances avec</a:t>
            </a:r>
            <a:endParaRPr lang="en-US" sz="1600" dirty="0">
              <a:solidFill>
                <a:srgbClr val="FFD052"/>
              </a:solidFill>
              <a:latin typeface="Roboto-medium"/>
            </a:endParaRPr>
          </a:p>
          <a:p>
            <a:pPr algn="l">
              <a:defRPr lang="en-US" sz="1400" dirty="0"/>
            </a:pPr>
            <a:r>
              <a:rPr lang="en-US" sz="1900" i="0" dirty="0" err="1" smtClean="0">
                <a:solidFill>
                  <a:schemeClr val="bg2"/>
                </a:solidFill>
                <a:latin typeface="Roboto-thin"/>
              </a:rPr>
              <a:t>ServiceDesk</a:t>
            </a:r>
            <a:r>
              <a:rPr lang="en-US" sz="1900" i="0" dirty="0" smtClean="0">
                <a:solidFill>
                  <a:schemeClr val="bg2"/>
                </a:solidFill>
                <a:latin typeface="Roboto-thin"/>
              </a:rPr>
              <a:t> </a:t>
            </a:r>
            <a:r>
              <a:rPr lang="en-US" sz="1900" i="0" dirty="0">
                <a:solidFill>
                  <a:schemeClr val="bg2"/>
                </a:solidFill>
                <a:latin typeface="Roboto-thin"/>
              </a:rPr>
              <a:t>Plus</a:t>
            </a:r>
          </a:p>
        </p:txBody>
      </p:sp>
      <p:pic>
        <p:nvPicPr>
          <p:cNvPr id="19" name="Picture 18"/>
          <p:cNvPicPr>
            <a:picLocks noChangeAspect="1"/>
          </p:cNvPicPr>
          <p:nvPr/>
        </p:nvPicPr>
        <p:blipFill>
          <a:blip r:embed="rId6"/>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4E8F"/>
        </a:solidFill>
        <a:effectLst/>
      </p:bgPr>
    </p:bg>
    <p:spTree>
      <p:nvGrpSpPr>
        <p:cNvPr id="1" name=""/>
        <p:cNvGrpSpPr/>
        <p:nvPr/>
      </p:nvGrpSpPr>
      <p:grpSpPr>
        <a:xfrm>
          <a:off x="0" y="0"/>
          <a:ext cx="0" cy="0"/>
          <a:chOff x="0" y="0"/>
          <a:chExt cx="0" cy="0"/>
        </a:xfrm>
      </p:grpSpPr>
      <p:sp>
        <p:nvSpPr>
          <p:cNvPr id="2" name="TextBox 1"/>
          <p:cNvSpPr txBox="1"/>
          <p:nvPr/>
        </p:nvSpPr>
        <p:spPr>
          <a:xfrm>
            <a:off x="4495800" y="1885950"/>
            <a:ext cx="3200400" cy="1031821"/>
          </a:xfrm>
          <a:prstGeom prst="rect">
            <a:avLst/>
          </a:prstGeom>
        </p:spPr>
        <p:txBody>
          <a:bodyPr vert="horz" wrap="square" lIns="95250" tIns="47625" rIns="95250" bIns="47625" rtlCol="0" anchor="t">
            <a:spAutoFit/>
          </a:bodyPr>
          <a:lstStyle/>
          <a:p>
            <a:pPr>
              <a:lnSpc>
                <a:spcPct val="80000"/>
              </a:lnSpc>
              <a:defRPr lang="en-US" sz="1400" dirty="0"/>
            </a:pPr>
            <a:r>
              <a:rPr lang="fr-FR" sz="4000" dirty="0" smtClean="0">
                <a:solidFill>
                  <a:srgbClr val="FFD052"/>
                </a:solidFill>
                <a:latin typeface="Roboto-medium"/>
              </a:rPr>
              <a:t>Gestion </a:t>
            </a:r>
          </a:p>
          <a:p>
            <a:pPr>
              <a:lnSpc>
                <a:spcPct val="80000"/>
              </a:lnSpc>
              <a:defRPr lang="en-US" sz="1400" dirty="0"/>
            </a:pPr>
            <a:r>
              <a:rPr lang="fr-FR" sz="3600" dirty="0" smtClean="0">
                <a:solidFill>
                  <a:schemeClr val="bg1"/>
                </a:solidFill>
                <a:latin typeface="Roboto-thin"/>
              </a:rPr>
              <a:t>des </a:t>
            </a:r>
            <a:r>
              <a:rPr lang="fr-FR" sz="3600" dirty="0">
                <a:solidFill>
                  <a:schemeClr val="bg1"/>
                </a:solidFill>
                <a:latin typeface="Roboto-thin"/>
              </a:rPr>
              <a:t>problèmes</a:t>
            </a:r>
            <a:endParaRPr lang="en-US" sz="3600" dirty="0">
              <a:solidFill>
                <a:schemeClr val="bg1"/>
              </a:solidFill>
              <a:latin typeface="Roboto-thin"/>
            </a:endParaRPr>
          </a:p>
        </p:txBody>
      </p:sp>
      <p:pic>
        <p:nvPicPr>
          <p:cNvPr id="3" name="Picture 2"/>
          <p:cNvPicPr>
            <a:picLocks noChangeAspect="1"/>
          </p:cNvPicPr>
          <p:nvPr/>
        </p:nvPicPr>
        <p:blipFill>
          <a:blip r:embed="rId3"/>
          <a:stretch>
            <a:fillRect/>
          </a:stretch>
        </p:blipFill>
        <p:spPr>
          <a:xfrm>
            <a:off x="1446476" y="1056551"/>
            <a:ext cx="2590800" cy="2590800"/>
          </a:xfrm>
          <a:prstGeom prst="rect">
            <a:avLst/>
          </a:prstGeom>
        </p:spPr>
      </p:pic>
      <p:pic>
        <p:nvPicPr>
          <p:cNvPr id="4" name="Picture 3"/>
          <p:cNvPicPr>
            <a:picLocks noChangeAspect="1"/>
          </p:cNvPicPr>
          <p:nvPr/>
        </p:nvPicPr>
        <p:blipFill>
          <a:blip r:embed="rId4"/>
          <a:stretch>
            <a:fillRect/>
          </a:stretch>
        </p:blipFill>
        <p:spPr>
          <a:xfrm>
            <a:off x="7850838" y="4644685"/>
            <a:ext cx="1070249"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3" name="Picture 2"/>
          <p:cNvPicPr>
            <a:picLocks noChangeAspect="1"/>
          </p:cNvPicPr>
          <p:nvPr/>
        </p:nvPicPr>
        <p:blipFill>
          <a:blip r:embed="rId3"/>
          <a:stretch>
            <a:fillRect/>
          </a:stretch>
        </p:blipFill>
        <p:spPr>
          <a:xfrm>
            <a:off x="2460678" y="714622"/>
            <a:ext cx="7121052" cy="3721931"/>
          </a:xfrm>
          <a:prstGeom prst="rect">
            <a:avLst/>
          </a:prstGeom>
        </p:spPr>
      </p:pic>
      <p:sp>
        <p:nvSpPr>
          <p:cNvPr id="4" name="TextBox 3"/>
          <p:cNvSpPr txBox="1"/>
          <p:nvPr/>
        </p:nvSpPr>
        <p:spPr>
          <a:xfrm>
            <a:off x="381000" y="1123950"/>
            <a:ext cx="2362200" cy="1056443"/>
          </a:xfrm>
          <a:prstGeom prst="rect">
            <a:avLst/>
          </a:prstGeom>
        </p:spPr>
        <p:txBody>
          <a:bodyPr vert="horz" wrap="square" lIns="95250" tIns="47625" rIns="95250" bIns="47625" rtlCol="0" anchor="t">
            <a:spAutoFit/>
          </a:bodyPr>
          <a:lstStyle/>
          <a:p>
            <a:pPr>
              <a:lnSpc>
                <a:spcPct val="80000"/>
              </a:lnSpc>
              <a:defRPr lang="en-US" sz="1400" dirty="0"/>
            </a:pPr>
            <a:r>
              <a:rPr lang="en-US" sz="2600" dirty="0" smtClean="0">
                <a:solidFill>
                  <a:srgbClr val="FFD052"/>
                </a:solidFill>
                <a:latin typeface="Roboto-medium"/>
              </a:rPr>
              <a:t>Workflow </a:t>
            </a:r>
          </a:p>
          <a:p>
            <a:pPr>
              <a:lnSpc>
                <a:spcPct val="80000"/>
              </a:lnSpc>
              <a:defRPr lang="en-US" sz="1400" dirty="0"/>
            </a:pPr>
            <a:r>
              <a:rPr lang="fr-FR" sz="2600" dirty="0" smtClean="0">
                <a:solidFill>
                  <a:schemeClr val="bg2"/>
                </a:solidFill>
                <a:latin typeface="Roboto-thin"/>
              </a:rPr>
              <a:t>de </a:t>
            </a:r>
            <a:r>
              <a:rPr lang="fr-FR" sz="2600" dirty="0">
                <a:solidFill>
                  <a:schemeClr val="bg2"/>
                </a:solidFill>
                <a:latin typeface="Roboto-thin"/>
              </a:rPr>
              <a:t>gestion </a:t>
            </a:r>
            <a:endParaRPr lang="fr-FR" sz="2600" dirty="0" smtClean="0">
              <a:solidFill>
                <a:schemeClr val="bg2"/>
              </a:solidFill>
              <a:latin typeface="Roboto-thin"/>
            </a:endParaRPr>
          </a:p>
          <a:p>
            <a:pPr>
              <a:lnSpc>
                <a:spcPct val="80000"/>
              </a:lnSpc>
              <a:defRPr lang="en-US" sz="1400" dirty="0"/>
            </a:pPr>
            <a:r>
              <a:rPr lang="fr-FR" sz="2600" dirty="0" smtClean="0">
                <a:solidFill>
                  <a:schemeClr val="bg2"/>
                </a:solidFill>
                <a:latin typeface="Roboto-thin"/>
              </a:rPr>
              <a:t>des </a:t>
            </a:r>
            <a:r>
              <a:rPr lang="fr-FR" sz="2600" dirty="0">
                <a:solidFill>
                  <a:schemeClr val="bg2"/>
                </a:solidFill>
                <a:latin typeface="Roboto-thin"/>
              </a:rPr>
              <a:t>problèmes</a:t>
            </a:r>
            <a:endParaRPr lang="en-US" sz="2600" dirty="0">
              <a:solidFill>
                <a:schemeClr val="bg2"/>
              </a:solidFill>
              <a:latin typeface="Roboto-thin"/>
            </a:endParaRPr>
          </a:p>
        </p:txBody>
      </p:sp>
      <p:pic>
        <p:nvPicPr>
          <p:cNvPr id="5" name="Picture 4"/>
          <p:cNvPicPr>
            <a:picLocks noChangeAspect="1"/>
          </p:cNvPicPr>
          <p:nvPr/>
        </p:nvPicPr>
        <p:blipFill>
          <a:blip r:embed="rId4"/>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flipV="1">
            <a:off x="6402542" y="2892647"/>
            <a:ext cx="528856" cy="350939"/>
          </a:xfrm>
          <a:prstGeom prst="triangle">
            <a:avLst>
              <a:gd name="adj" fmla="val 49568"/>
            </a:avLst>
          </a:prstGeom>
          <a:solidFill>
            <a:srgbClr val="92D050"/>
          </a:solidFill>
          <a:effectLst/>
        </p:spPr>
        <p:style>
          <a:lnRef idx="1">
            <a:schemeClr val="accent1">
              <a:shade val="50000"/>
            </a:schemeClr>
          </a:lnRef>
          <a:fillRef idx="1">
            <a:schemeClr val="accent1"/>
          </a:fillRef>
          <a:effectRef idx="0">
            <a:schemeClr val="accent1"/>
          </a:effectRef>
          <a:fontRef idx="minor">
            <a:srgbClr val="FFFFFF"/>
          </a:fontRef>
        </p:style>
        <p:txBody>
          <a:bodyPr rot="10800000" vert="horz" rtlCol="0" anchor="ctr">
            <a:noAutofit/>
          </a:bodyPr>
          <a:lstStyle/>
          <a:p>
            <a:pPr algn="ctr"/>
            <a:endParaRPr lang="en-US" dirty="0"/>
          </a:p>
        </p:txBody>
      </p:sp>
      <p:sp>
        <p:nvSpPr>
          <p:cNvPr id="3" name="Chord 2"/>
          <p:cNvSpPr/>
          <p:nvPr/>
        </p:nvSpPr>
        <p:spPr>
          <a:xfrm flipH="1">
            <a:off x="4236605" y="2884217"/>
            <a:ext cx="385524" cy="380580"/>
          </a:xfrm>
          <a:prstGeom prst="chord">
            <a:avLst/>
          </a:prstGeom>
          <a:solidFill>
            <a:srgbClr val="FFC00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Snip Diagonal Corner Rectangle 3"/>
          <p:cNvSpPr/>
          <p:nvPr/>
        </p:nvSpPr>
        <p:spPr>
          <a:xfrm>
            <a:off x="2144734" y="2874073"/>
            <a:ext cx="309600" cy="258708"/>
          </a:xfrm>
          <a:prstGeom prst="snip2DiagRect">
            <a:avLst>
              <a:gd name="adj1" fmla="val 0"/>
              <a:gd name="adj2" fmla="val 16000"/>
            </a:avLst>
          </a:prstGeom>
          <a:solidFill>
            <a:srgbClr val="FF000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Heptagon 4"/>
          <p:cNvSpPr/>
          <p:nvPr/>
        </p:nvSpPr>
        <p:spPr>
          <a:xfrm>
            <a:off x="6366186" y="1078887"/>
            <a:ext cx="383362" cy="391706"/>
          </a:xfrm>
          <a:prstGeom prst="heptagon">
            <a:avLst/>
          </a:prstGeom>
          <a:solidFill>
            <a:srgbClr val="00B0F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Pie 5"/>
          <p:cNvSpPr/>
          <p:nvPr/>
        </p:nvSpPr>
        <p:spPr>
          <a:xfrm>
            <a:off x="4141803" y="1034205"/>
            <a:ext cx="431511" cy="425062"/>
          </a:xfrm>
          <a:prstGeom prst="pie">
            <a:avLst/>
          </a:prstGeom>
          <a:solidFill>
            <a:srgbClr val="92D05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Diagonal Stripe 6"/>
          <p:cNvSpPr/>
          <p:nvPr/>
        </p:nvSpPr>
        <p:spPr>
          <a:xfrm>
            <a:off x="2049589" y="1054169"/>
            <a:ext cx="464067" cy="455523"/>
          </a:xfrm>
          <a:prstGeom prst="diagStripe">
            <a:avLst/>
          </a:prstGeom>
          <a:solidFill>
            <a:srgbClr val="FFC00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8" name="TextBox 7"/>
          <p:cNvSpPr txBox="1"/>
          <p:nvPr/>
        </p:nvSpPr>
        <p:spPr>
          <a:xfrm>
            <a:off x="1816855" y="1557061"/>
            <a:ext cx="1254090" cy="991047"/>
          </a:xfrm>
          <a:prstGeom prst="rect">
            <a:avLst/>
          </a:prstGeom>
        </p:spPr>
        <p:txBody>
          <a:bodyPr vert="horz" lIns="95250" tIns="47625" rIns="95250" bIns="47625" rtlCol="0">
            <a:noAutofit/>
          </a:bodyPr>
          <a:lstStyle/>
          <a:p>
            <a:pPr>
              <a:defRPr lang="en-US" sz="1400" dirty="0"/>
            </a:pPr>
            <a:r>
              <a:rPr lang="fr-FR" sz="1400" dirty="0"/>
              <a:t>Prestation de services incohérente </a:t>
            </a:r>
            <a:r>
              <a:rPr lang="en-US" sz="1400" dirty="0">
                <a:solidFill>
                  <a:schemeClr val="tx1"/>
                </a:solidFill>
                <a:latin typeface="Helvetica"/>
              </a:rPr>
              <a:t> </a:t>
            </a:r>
          </a:p>
        </p:txBody>
      </p:sp>
      <p:sp>
        <p:nvSpPr>
          <p:cNvPr id="9" name="TextBox 8"/>
          <p:cNvSpPr txBox="1"/>
          <p:nvPr/>
        </p:nvSpPr>
        <p:spPr>
          <a:xfrm>
            <a:off x="4052192" y="1587169"/>
            <a:ext cx="1905000" cy="450151"/>
          </a:xfrm>
          <a:prstGeom prst="rect">
            <a:avLst/>
          </a:prstGeom>
        </p:spPr>
        <p:txBody>
          <a:bodyPr vert="horz" lIns="95250" tIns="47625" rIns="95250" bIns="47625" rtlCol="0">
            <a:noAutofit/>
          </a:bodyPr>
          <a:lstStyle/>
          <a:p>
            <a:pPr>
              <a:defRPr lang="en-US" sz="1400" dirty="0"/>
            </a:pPr>
            <a:r>
              <a:rPr lang="fr-FR" sz="1400" dirty="0"/>
              <a:t>Lacunes de l'automatisation des processus </a:t>
            </a:r>
            <a:r>
              <a:rPr lang="en-US" sz="1400" dirty="0">
                <a:solidFill>
                  <a:schemeClr val="tx1"/>
                </a:solidFill>
                <a:latin typeface="Helvetica"/>
              </a:rPr>
              <a:t> </a:t>
            </a:r>
          </a:p>
        </p:txBody>
      </p:sp>
      <p:sp>
        <p:nvSpPr>
          <p:cNvPr id="10" name="TextBox 9"/>
          <p:cNvSpPr txBox="1"/>
          <p:nvPr/>
        </p:nvSpPr>
        <p:spPr>
          <a:xfrm>
            <a:off x="6287510" y="1602990"/>
            <a:ext cx="1635442" cy="521855"/>
          </a:xfrm>
          <a:prstGeom prst="rect">
            <a:avLst/>
          </a:prstGeom>
        </p:spPr>
        <p:txBody>
          <a:bodyPr vert="horz" lIns="95250" tIns="47625" rIns="95250" bIns="47625" rtlCol="0">
            <a:noAutofit/>
          </a:bodyPr>
          <a:lstStyle/>
          <a:p>
            <a:pPr>
              <a:defRPr lang="en-US" sz="1400" dirty="0"/>
            </a:pPr>
            <a:r>
              <a:rPr lang="fr-FR" sz="1400" dirty="0"/>
              <a:t>Expérience client sous-optimale </a:t>
            </a:r>
            <a:r>
              <a:rPr lang="en-US" sz="1400" dirty="0" smtClean="0">
                <a:solidFill>
                  <a:schemeClr val="tx1"/>
                </a:solidFill>
                <a:latin typeface="Helvetica"/>
              </a:rPr>
              <a:t> </a:t>
            </a:r>
            <a:endParaRPr lang="en-US" sz="1400" dirty="0">
              <a:solidFill>
                <a:schemeClr val="tx1"/>
              </a:solidFill>
              <a:latin typeface="Helvetica"/>
            </a:endParaRPr>
          </a:p>
        </p:txBody>
      </p:sp>
      <p:sp>
        <p:nvSpPr>
          <p:cNvPr id="11" name="TextBox 10"/>
          <p:cNvSpPr txBox="1"/>
          <p:nvPr/>
        </p:nvSpPr>
        <p:spPr>
          <a:xfrm>
            <a:off x="1824485" y="3316033"/>
            <a:ext cx="1624986" cy="521855"/>
          </a:xfrm>
          <a:prstGeom prst="rect">
            <a:avLst/>
          </a:prstGeom>
        </p:spPr>
        <p:txBody>
          <a:bodyPr vert="horz" lIns="95250" tIns="47625" rIns="95250" bIns="47625" rtlCol="0">
            <a:noAutofit/>
          </a:bodyPr>
          <a:lstStyle/>
          <a:p>
            <a:pPr>
              <a:defRPr lang="en-US" sz="1400" dirty="0"/>
            </a:pPr>
            <a:r>
              <a:rPr lang="fr-FR" sz="1400" dirty="0"/>
              <a:t>Approche cloisonnée de la gestion des services </a:t>
            </a:r>
            <a:r>
              <a:rPr lang="en-US" sz="1400" dirty="0">
                <a:solidFill>
                  <a:schemeClr val="tx1"/>
                </a:solidFill>
                <a:latin typeface="Helvetica"/>
              </a:rPr>
              <a:t> </a:t>
            </a:r>
          </a:p>
        </p:txBody>
      </p:sp>
      <p:sp>
        <p:nvSpPr>
          <p:cNvPr id="12" name="TextBox 11"/>
          <p:cNvSpPr txBox="1"/>
          <p:nvPr/>
        </p:nvSpPr>
        <p:spPr>
          <a:xfrm>
            <a:off x="4049715" y="3349218"/>
            <a:ext cx="1329899" cy="735158"/>
          </a:xfrm>
          <a:prstGeom prst="rect">
            <a:avLst/>
          </a:prstGeom>
        </p:spPr>
        <p:txBody>
          <a:bodyPr vert="horz" lIns="95250" tIns="47625" rIns="95250" bIns="47625" rtlCol="0">
            <a:noAutofit/>
          </a:bodyPr>
          <a:lstStyle/>
          <a:p>
            <a:pPr>
              <a:defRPr lang="en-US" sz="1400" dirty="0"/>
            </a:pPr>
            <a:r>
              <a:rPr lang="fr-FR" sz="1400" dirty="0"/>
              <a:t>Faire passer la gestion des services au-delà de l'informatique </a:t>
            </a:r>
            <a:r>
              <a:rPr lang="en-US" sz="1400" dirty="0">
                <a:solidFill>
                  <a:schemeClr val="tx1"/>
                </a:solidFill>
                <a:latin typeface="Helvetica"/>
              </a:rPr>
              <a:t> </a:t>
            </a:r>
          </a:p>
        </p:txBody>
      </p:sp>
      <p:sp>
        <p:nvSpPr>
          <p:cNvPr id="13" name="TextBox 12"/>
          <p:cNvSpPr txBox="1"/>
          <p:nvPr/>
        </p:nvSpPr>
        <p:spPr>
          <a:xfrm>
            <a:off x="6285871" y="3337865"/>
            <a:ext cx="1905000" cy="521855"/>
          </a:xfrm>
          <a:prstGeom prst="rect">
            <a:avLst/>
          </a:prstGeom>
        </p:spPr>
        <p:txBody>
          <a:bodyPr vert="horz" lIns="95250" tIns="47625" rIns="95250" bIns="47625" rtlCol="0">
            <a:noAutofit/>
          </a:bodyPr>
          <a:lstStyle/>
          <a:p>
            <a:pPr>
              <a:defRPr lang="en-US" sz="1400" dirty="0"/>
            </a:pPr>
            <a:r>
              <a:rPr lang="fr-FR" sz="1400" dirty="0"/>
              <a:t>Se conformer aux règles de confidentialité </a:t>
            </a:r>
            <a:r>
              <a:rPr lang="en-US" sz="1400" dirty="0">
                <a:solidFill>
                  <a:schemeClr val="tx1"/>
                </a:solidFill>
                <a:latin typeface="Helvetica"/>
              </a:rPr>
              <a:t> </a:t>
            </a:r>
          </a:p>
        </p:txBody>
      </p:sp>
      <p:pic>
        <p:nvPicPr>
          <p:cNvPr id="14" name="Picture 13"/>
          <p:cNvPicPr>
            <a:picLocks noChangeAspect="1"/>
          </p:cNvPicPr>
          <p:nvPr/>
        </p:nvPicPr>
        <p:blipFill>
          <a:blip r:embed="rId2"/>
          <a:stretch>
            <a:fillRect/>
          </a:stretch>
        </p:blipFill>
        <p:spPr>
          <a:xfrm>
            <a:off x="1916363" y="998077"/>
            <a:ext cx="586168" cy="398392"/>
          </a:xfrm>
          <a:prstGeom prst="rect">
            <a:avLst/>
          </a:prstGeom>
        </p:spPr>
      </p:pic>
      <p:pic>
        <p:nvPicPr>
          <p:cNvPr id="15" name="Picture 14"/>
          <p:cNvPicPr>
            <a:picLocks noChangeAspect="1"/>
          </p:cNvPicPr>
          <p:nvPr/>
        </p:nvPicPr>
        <p:blipFill>
          <a:blip r:embed="rId3"/>
          <a:stretch>
            <a:fillRect/>
          </a:stretch>
        </p:blipFill>
        <p:spPr>
          <a:xfrm>
            <a:off x="4170654" y="1049302"/>
            <a:ext cx="417480" cy="427043"/>
          </a:xfrm>
          <a:prstGeom prst="rect">
            <a:avLst/>
          </a:prstGeom>
        </p:spPr>
      </p:pic>
      <p:pic>
        <p:nvPicPr>
          <p:cNvPr id="16" name="Picture 15"/>
          <p:cNvPicPr>
            <a:picLocks noChangeAspect="1"/>
          </p:cNvPicPr>
          <p:nvPr/>
        </p:nvPicPr>
        <p:blipFill>
          <a:blip r:embed="rId4"/>
          <a:stretch>
            <a:fillRect/>
          </a:stretch>
        </p:blipFill>
        <p:spPr>
          <a:xfrm>
            <a:off x="6430022" y="1189110"/>
            <a:ext cx="660577" cy="210064"/>
          </a:xfrm>
          <a:prstGeom prst="rect">
            <a:avLst/>
          </a:prstGeom>
        </p:spPr>
      </p:pic>
      <p:pic>
        <p:nvPicPr>
          <p:cNvPr id="17" name="Picture 16"/>
          <p:cNvPicPr>
            <a:picLocks noChangeAspect="1"/>
          </p:cNvPicPr>
          <p:nvPr/>
        </p:nvPicPr>
        <p:blipFill>
          <a:blip r:embed="rId5"/>
          <a:stretch>
            <a:fillRect/>
          </a:stretch>
        </p:blipFill>
        <p:spPr>
          <a:xfrm>
            <a:off x="1948719" y="2826343"/>
            <a:ext cx="412680" cy="412680"/>
          </a:xfrm>
          <a:prstGeom prst="rect">
            <a:avLst/>
          </a:prstGeom>
        </p:spPr>
      </p:pic>
      <p:pic>
        <p:nvPicPr>
          <p:cNvPr id="18" name="Picture 17"/>
          <p:cNvPicPr>
            <a:picLocks noChangeAspect="1"/>
          </p:cNvPicPr>
          <p:nvPr/>
        </p:nvPicPr>
        <p:blipFill>
          <a:blip r:embed="rId6"/>
          <a:stretch>
            <a:fillRect/>
          </a:stretch>
        </p:blipFill>
        <p:spPr>
          <a:xfrm>
            <a:off x="4137860" y="2832725"/>
            <a:ext cx="357197" cy="442036"/>
          </a:xfrm>
          <a:prstGeom prst="rect">
            <a:avLst/>
          </a:prstGeom>
        </p:spPr>
      </p:pic>
      <p:pic>
        <p:nvPicPr>
          <p:cNvPr id="19" name="Picture 18"/>
          <p:cNvPicPr>
            <a:picLocks noChangeAspect="1"/>
          </p:cNvPicPr>
          <p:nvPr/>
        </p:nvPicPr>
        <p:blipFill>
          <a:blip r:embed="rId7"/>
          <a:stretch>
            <a:fillRect/>
          </a:stretch>
        </p:blipFill>
        <p:spPr>
          <a:xfrm>
            <a:off x="6380598" y="2876645"/>
            <a:ext cx="328374" cy="410470"/>
          </a:xfrm>
          <a:prstGeom prst="rect">
            <a:avLst/>
          </a:prstGeom>
        </p:spPr>
      </p:pic>
      <p:cxnSp>
        <p:nvCxnSpPr>
          <p:cNvPr id="20" name="Straight Connector 19"/>
          <p:cNvCxnSpPr/>
          <p:nvPr/>
        </p:nvCxnSpPr>
        <p:spPr>
          <a:xfrm rot="10800000" flipH="1" flipV="1">
            <a:off x="1880987" y="2576522"/>
            <a:ext cx="5491343" cy="0"/>
          </a:xfrm>
          <a:prstGeom prst="line">
            <a:avLst/>
          </a:prstGeom>
          <a:ln w="9525" cap="flat">
            <a:solidFill>
              <a:schemeClr val="bg1">
                <a:lumMod val="75000"/>
              </a:schemeClr>
            </a:solidFill>
            <a:prstDash val="sysDash"/>
            <a:round/>
          </a:ln>
        </p:spPr>
        <p:style>
          <a:lnRef idx="1">
            <a:schemeClr val="accent1"/>
          </a:lnRef>
          <a:fillRef idx="1">
            <a:schemeClr val="accent1"/>
          </a:fillRef>
          <a:effectRef idx="0">
            <a:schemeClr val="accent1"/>
          </a:effectRef>
          <a:fontRef idx="minor">
            <a:srgbClr val="FFFFFF"/>
          </a:fontRef>
        </p:style>
      </p:cxnSp>
      <p:cxnSp>
        <p:nvCxnSpPr>
          <p:cNvPr id="21" name="Straight Connector 20"/>
          <p:cNvCxnSpPr/>
          <p:nvPr/>
        </p:nvCxnSpPr>
        <p:spPr>
          <a:xfrm rot="10800000" flipV="1">
            <a:off x="3497256" y="1024518"/>
            <a:ext cx="0" cy="3183102"/>
          </a:xfrm>
          <a:prstGeom prst="line">
            <a:avLst/>
          </a:prstGeom>
          <a:ln w="9525" cap="flat">
            <a:solidFill>
              <a:schemeClr val="bg1">
                <a:lumMod val="75000"/>
              </a:schemeClr>
            </a:solidFill>
            <a:prstDash val="sysDash"/>
            <a:round/>
          </a:ln>
        </p:spPr>
        <p:style>
          <a:lnRef idx="1">
            <a:schemeClr val="accent1"/>
          </a:lnRef>
          <a:fillRef idx="1">
            <a:schemeClr val="accent1"/>
          </a:fillRef>
          <a:effectRef idx="0">
            <a:schemeClr val="accent1"/>
          </a:effectRef>
          <a:fontRef idx="minor">
            <a:srgbClr val="FFFFFF"/>
          </a:fontRef>
        </p:style>
      </p:cxnSp>
      <p:cxnSp>
        <p:nvCxnSpPr>
          <p:cNvPr id="22" name="Straight Connector 21"/>
          <p:cNvCxnSpPr/>
          <p:nvPr/>
        </p:nvCxnSpPr>
        <p:spPr>
          <a:xfrm rot="10800000" flipV="1">
            <a:off x="5765942" y="1024518"/>
            <a:ext cx="0" cy="3183102"/>
          </a:xfrm>
          <a:prstGeom prst="line">
            <a:avLst/>
          </a:prstGeom>
          <a:ln w="9525" cap="flat">
            <a:solidFill>
              <a:schemeClr val="bg1">
                <a:lumMod val="75000"/>
              </a:schemeClr>
            </a:solidFill>
            <a:prstDash val="sysDash"/>
            <a:round/>
          </a:ln>
        </p:spPr>
        <p:style>
          <a:lnRef idx="1">
            <a:schemeClr val="accent1"/>
          </a:lnRef>
          <a:fillRef idx="1">
            <a:schemeClr val="accent1"/>
          </a:fillRef>
          <a:effectRef idx="0">
            <a:schemeClr val="accent1"/>
          </a:effectRef>
          <a:fontRef idx="minor">
            <a:srgbClr val="FFFFFF"/>
          </a:fontRef>
        </p:style>
      </p:cxnSp>
      <p:pic>
        <p:nvPicPr>
          <p:cNvPr id="23" name="Picture 22"/>
          <p:cNvPicPr>
            <a:picLocks noChangeAspect="1"/>
          </p:cNvPicPr>
          <p:nvPr/>
        </p:nvPicPr>
        <p:blipFill>
          <a:blip r:embed="rId8"/>
          <a:stretch>
            <a:fillRect/>
          </a:stretch>
        </p:blipFill>
        <p:spPr>
          <a:xfrm>
            <a:off x="7848600" y="4638675"/>
            <a:ext cx="1070251" cy="285750"/>
          </a:xfrm>
          <a:prstGeom prst="rect">
            <a:avLst/>
          </a:prstGeom>
        </p:spPr>
      </p:pic>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ptagon 1"/>
          <p:cNvSpPr/>
          <p:nvPr/>
        </p:nvSpPr>
        <p:spPr>
          <a:xfrm>
            <a:off x="6229769" y="3090033"/>
            <a:ext cx="380085" cy="380085"/>
          </a:xfrm>
          <a:prstGeom prst="heptagon">
            <a:avLst/>
          </a:prstGeom>
          <a:solidFill>
            <a:srgbClr val="79D453"/>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ardrop 2"/>
          <p:cNvSpPr/>
          <p:nvPr/>
        </p:nvSpPr>
        <p:spPr>
          <a:xfrm rot="15900000">
            <a:off x="6249686" y="1353692"/>
            <a:ext cx="265461" cy="265461"/>
          </a:xfrm>
          <a:prstGeom prst="teardrop">
            <a:avLst/>
          </a:prstGeom>
          <a:solidFill>
            <a:srgbClr val="7CD0F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Octagon 3"/>
          <p:cNvSpPr/>
          <p:nvPr/>
        </p:nvSpPr>
        <p:spPr>
          <a:xfrm>
            <a:off x="3334921" y="3069621"/>
            <a:ext cx="380085" cy="380085"/>
          </a:xfrm>
          <a:prstGeom prst="octagon">
            <a:avLst/>
          </a:prstGeom>
          <a:solidFill>
            <a:srgbClr val="F8806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Oval 4"/>
          <p:cNvSpPr/>
          <p:nvPr/>
        </p:nvSpPr>
        <p:spPr>
          <a:xfrm>
            <a:off x="3291687" y="1234287"/>
            <a:ext cx="380085" cy="380085"/>
          </a:xfrm>
          <a:prstGeom prst="ellipse">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Rectangle 5"/>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TextBox 6"/>
          <p:cNvSpPr txBox="1"/>
          <p:nvPr/>
        </p:nvSpPr>
        <p:spPr>
          <a:xfrm>
            <a:off x="3819458" y="1223124"/>
            <a:ext cx="2126038" cy="650178"/>
          </a:xfrm>
          <a:prstGeom prst="rect">
            <a:avLst/>
          </a:prstGeom>
        </p:spPr>
        <p:txBody>
          <a:bodyPr vert="horz" wrap="square" lIns="95250" tIns="47625" rIns="95250" bIns="47625" rtlCol="0" anchor="t">
            <a:spAutoFit/>
          </a:bodyPr>
          <a:lstStyle/>
          <a:p>
            <a:pPr>
              <a:defRPr lang="en-US" sz="1400" dirty="0"/>
            </a:pPr>
            <a:r>
              <a:rPr lang="fr-FR" sz="1200" dirty="0" smtClean="0">
                <a:solidFill>
                  <a:srgbClr val="004E8F"/>
                </a:solidFill>
                <a:latin typeface="Roboto"/>
              </a:rPr>
              <a:t>Identifier </a:t>
            </a:r>
            <a:r>
              <a:rPr lang="fr-FR" sz="1200" dirty="0">
                <a:solidFill>
                  <a:srgbClr val="004E8F"/>
                </a:solidFill>
                <a:latin typeface="Roboto"/>
              </a:rPr>
              <a:t>les incidents qui nécessitent une enquête sur les </a:t>
            </a:r>
            <a:r>
              <a:rPr lang="fr-FR" sz="1200" dirty="0" smtClean="0">
                <a:solidFill>
                  <a:srgbClr val="004E8F"/>
                </a:solidFill>
                <a:latin typeface="Roboto"/>
              </a:rPr>
              <a:t>causes fondamentales</a:t>
            </a:r>
            <a:endParaRPr lang="en-US" sz="1200" dirty="0">
              <a:solidFill>
                <a:srgbClr val="004E8F"/>
              </a:solidFill>
              <a:latin typeface="Roboto"/>
            </a:endParaRPr>
          </a:p>
        </p:txBody>
      </p:sp>
      <p:sp>
        <p:nvSpPr>
          <p:cNvPr id="8" name="TextBox 7"/>
          <p:cNvSpPr txBox="1"/>
          <p:nvPr/>
        </p:nvSpPr>
        <p:spPr>
          <a:xfrm>
            <a:off x="3818067" y="1930231"/>
            <a:ext cx="1973133" cy="773289"/>
          </a:xfrm>
          <a:prstGeom prst="rect">
            <a:avLst/>
          </a:prstGeom>
        </p:spPr>
        <p:txBody>
          <a:bodyPr vert="horz" wrap="square" lIns="95250" tIns="47625" rIns="95250" bIns="47625" rtlCol="0" anchor="t">
            <a:spAutoFit/>
          </a:bodyPr>
          <a:lstStyle/>
          <a:p>
            <a:pPr>
              <a:defRPr lang="en-US" sz="1400" dirty="0"/>
            </a:pPr>
            <a:r>
              <a:rPr lang="fr-FR" sz="1100" dirty="0" smtClean="0">
                <a:latin typeface="Roboto"/>
              </a:rPr>
              <a:t>Créer </a:t>
            </a:r>
            <a:r>
              <a:rPr lang="fr-FR" sz="1100" dirty="0">
                <a:latin typeface="Roboto"/>
              </a:rPr>
              <a:t>un ticket de problème à partir d'un incident | Journalisation des problèmes </a:t>
            </a:r>
            <a:r>
              <a:rPr lang="en-US" sz="1100" dirty="0">
                <a:latin typeface="Roboto"/>
              </a:rPr>
              <a:t> </a:t>
            </a:r>
          </a:p>
        </p:txBody>
      </p:sp>
      <p:sp>
        <p:nvSpPr>
          <p:cNvPr id="9" name="TextBox 8"/>
          <p:cNvSpPr txBox="1"/>
          <p:nvPr/>
        </p:nvSpPr>
        <p:spPr>
          <a:xfrm>
            <a:off x="6703276" y="1211694"/>
            <a:ext cx="2288324" cy="650178"/>
          </a:xfrm>
          <a:prstGeom prst="rect">
            <a:avLst/>
          </a:prstGeom>
        </p:spPr>
        <p:txBody>
          <a:bodyPr vert="horz" wrap="square" lIns="95250" tIns="47625" rIns="95250" bIns="47625" rtlCol="0" anchor="t">
            <a:spAutoFit/>
          </a:bodyPr>
          <a:lstStyle/>
          <a:p>
            <a:pPr>
              <a:defRPr lang="en-US" sz="1400" dirty="0"/>
            </a:pPr>
            <a:r>
              <a:rPr lang="fr-FR" sz="1200" dirty="0" smtClean="0">
                <a:solidFill>
                  <a:srgbClr val="004E8F"/>
                </a:solidFill>
                <a:latin typeface="Roboto"/>
              </a:rPr>
              <a:t>Définissez </a:t>
            </a:r>
            <a:r>
              <a:rPr lang="fr-FR" sz="1200" dirty="0">
                <a:solidFill>
                  <a:srgbClr val="004E8F"/>
                </a:solidFill>
                <a:latin typeface="Roboto"/>
              </a:rPr>
              <a:t>précisément chaque problème majeur et quantifiez l'impact </a:t>
            </a:r>
            <a:r>
              <a:rPr lang="fr-FR" sz="1200" dirty="0" smtClean="0">
                <a:solidFill>
                  <a:srgbClr val="004E8F"/>
                </a:solidFill>
                <a:latin typeface="Roboto"/>
              </a:rPr>
              <a:t>d’activité</a:t>
            </a:r>
            <a:endParaRPr lang="en-US" sz="1200" dirty="0">
              <a:solidFill>
                <a:srgbClr val="004E8F"/>
              </a:solidFill>
              <a:latin typeface="Roboto"/>
            </a:endParaRPr>
          </a:p>
        </p:txBody>
      </p:sp>
      <p:sp>
        <p:nvSpPr>
          <p:cNvPr id="10" name="TextBox 9"/>
          <p:cNvSpPr txBox="1"/>
          <p:nvPr/>
        </p:nvSpPr>
        <p:spPr>
          <a:xfrm>
            <a:off x="6703276" y="1902942"/>
            <a:ext cx="2146677" cy="650178"/>
          </a:xfrm>
          <a:prstGeom prst="rect">
            <a:avLst/>
          </a:prstGeom>
        </p:spPr>
        <p:txBody>
          <a:bodyPr vert="horz" lIns="95250" tIns="47625" rIns="95250" bIns="47625" rtlCol="0" anchor="t">
            <a:spAutoFit/>
          </a:bodyPr>
          <a:lstStyle/>
          <a:p>
            <a:pPr>
              <a:defRPr lang="en-US" sz="1400" dirty="0"/>
            </a:pPr>
            <a:r>
              <a:rPr lang="fr-FR" sz="1200" dirty="0" smtClean="0">
                <a:latin typeface="Roboto"/>
              </a:rPr>
              <a:t>Services </a:t>
            </a:r>
            <a:r>
              <a:rPr lang="fr-FR" sz="1200" dirty="0">
                <a:latin typeface="Roboto"/>
              </a:rPr>
              <a:t>concernés | Ajouter des actifs impliqués dans les modèles</a:t>
            </a:r>
            <a:endParaRPr lang="en-US" sz="1200" dirty="0">
              <a:latin typeface="Roboto"/>
            </a:endParaRPr>
          </a:p>
        </p:txBody>
      </p:sp>
      <p:sp>
        <p:nvSpPr>
          <p:cNvPr id="11" name="TextBox 10"/>
          <p:cNvSpPr txBox="1"/>
          <p:nvPr/>
        </p:nvSpPr>
        <p:spPr>
          <a:xfrm>
            <a:off x="3829307" y="3093643"/>
            <a:ext cx="2097328"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Standardiser </a:t>
            </a:r>
            <a:r>
              <a:rPr lang="fr-FR" sz="1200" dirty="0">
                <a:solidFill>
                  <a:srgbClr val="004E8F"/>
                </a:solidFill>
                <a:latin typeface="Roboto"/>
              </a:rPr>
              <a:t>le format de définition des problèmes</a:t>
            </a:r>
            <a:endParaRPr lang="en-US" sz="1200" dirty="0">
              <a:solidFill>
                <a:srgbClr val="004E8F"/>
              </a:solidFill>
              <a:latin typeface="Roboto"/>
            </a:endParaRPr>
          </a:p>
        </p:txBody>
      </p:sp>
      <p:sp>
        <p:nvSpPr>
          <p:cNvPr id="12" name="TextBox 11"/>
          <p:cNvSpPr txBox="1"/>
          <p:nvPr/>
        </p:nvSpPr>
        <p:spPr>
          <a:xfrm>
            <a:off x="3839232" y="3581400"/>
            <a:ext cx="2008689" cy="265457"/>
          </a:xfrm>
          <a:prstGeom prst="rect">
            <a:avLst/>
          </a:prstGeom>
        </p:spPr>
        <p:txBody>
          <a:bodyPr vert="horz" lIns="95250" tIns="47625" rIns="95250" bIns="47625" rtlCol="0" anchor="t">
            <a:spAutoFit/>
          </a:bodyPr>
          <a:lstStyle/>
          <a:p>
            <a:pPr>
              <a:defRPr lang="en-US" sz="1400" dirty="0"/>
            </a:pPr>
            <a:r>
              <a:rPr lang="fr-FR" sz="1100" dirty="0" smtClean="0">
                <a:latin typeface="Roboto"/>
              </a:rPr>
              <a:t>Modèles </a:t>
            </a:r>
            <a:r>
              <a:rPr lang="fr-FR" sz="1100" dirty="0">
                <a:latin typeface="Roboto"/>
              </a:rPr>
              <a:t>de problèmes</a:t>
            </a:r>
            <a:endParaRPr lang="en-US" sz="1100" dirty="0">
              <a:latin typeface="Roboto"/>
            </a:endParaRPr>
          </a:p>
        </p:txBody>
      </p:sp>
      <p:sp>
        <p:nvSpPr>
          <p:cNvPr id="13" name="TextBox 12"/>
          <p:cNvSpPr txBox="1"/>
          <p:nvPr/>
        </p:nvSpPr>
        <p:spPr>
          <a:xfrm>
            <a:off x="6703276" y="3581400"/>
            <a:ext cx="2045798" cy="434734"/>
          </a:xfrm>
          <a:prstGeom prst="rect">
            <a:avLst/>
          </a:prstGeom>
        </p:spPr>
        <p:txBody>
          <a:bodyPr vert="horz" lIns="95250" tIns="47625" rIns="95250" bIns="47625" rtlCol="0" anchor="t">
            <a:spAutoFit/>
          </a:bodyPr>
          <a:lstStyle/>
          <a:p>
            <a:pPr>
              <a:defRPr lang="en-US" sz="1400" dirty="0"/>
            </a:pPr>
            <a:r>
              <a:rPr lang="fr-FR" sz="1100" dirty="0" smtClean="0">
                <a:latin typeface="Roboto"/>
              </a:rPr>
              <a:t>Rôles </a:t>
            </a:r>
            <a:r>
              <a:rPr lang="fr-FR" sz="1100" dirty="0">
                <a:latin typeface="Roboto"/>
              </a:rPr>
              <a:t>problématiques | Technicien</a:t>
            </a:r>
            <a:endParaRPr lang="en-US" sz="1100" dirty="0">
              <a:latin typeface="Roboto"/>
            </a:endParaRPr>
          </a:p>
        </p:txBody>
      </p:sp>
      <p:sp>
        <p:nvSpPr>
          <p:cNvPr id="14" name="TextBox 13"/>
          <p:cNvSpPr txBox="1"/>
          <p:nvPr/>
        </p:nvSpPr>
        <p:spPr>
          <a:xfrm>
            <a:off x="6703276" y="3090033"/>
            <a:ext cx="1932365"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Identifiez </a:t>
            </a:r>
            <a:r>
              <a:rPr lang="fr-FR" sz="1200" dirty="0">
                <a:solidFill>
                  <a:srgbClr val="004E8F"/>
                </a:solidFill>
                <a:latin typeface="Roboto"/>
              </a:rPr>
              <a:t>le propriétaire du problème</a:t>
            </a:r>
            <a:endParaRPr lang="en-US" sz="1200" dirty="0">
              <a:solidFill>
                <a:srgbClr val="004E8F"/>
              </a:solidFill>
              <a:latin typeface="Roboto"/>
            </a:endParaRPr>
          </a:p>
        </p:txBody>
      </p:sp>
      <p:sp>
        <p:nvSpPr>
          <p:cNvPr id="15" name="Rectangle 14"/>
          <p:cNvSpPr/>
          <p:nvPr/>
        </p:nvSpPr>
        <p:spPr>
          <a:xfrm flipH="1">
            <a:off x="3947331" y="3552825"/>
            <a:ext cx="1352550" cy="9525"/>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6" name="Rectangle 15"/>
          <p:cNvSpPr/>
          <p:nvPr/>
        </p:nvSpPr>
        <p:spPr>
          <a:xfrm flipH="1">
            <a:off x="3918156" y="1902361"/>
            <a:ext cx="1200150" cy="9525"/>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7" name="Rectangle 16"/>
          <p:cNvSpPr/>
          <p:nvPr/>
        </p:nvSpPr>
        <p:spPr>
          <a:xfrm flipH="1">
            <a:off x="6796897" y="1872567"/>
            <a:ext cx="1352550" cy="9525"/>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8" name="Rectangle 17"/>
          <p:cNvSpPr/>
          <p:nvPr/>
        </p:nvSpPr>
        <p:spPr>
          <a:xfrm flipH="1">
            <a:off x="6812489" y="3552825"/>
            <a:ext cx="962025" cy="9525"/>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9" name="Picture 18"/>
          <p:cNvPicPr>
            <a:picLocks noChangeAspect="1"/>
          </p:cNvPicPr>
          <p:nvPr/>
        </p:nvPicPr>
        <p:blipFill>
          <a:blip r:embed="rId3"/>
          <a:stretch>
            <a:fillRect/>
          </a:stretch>
        </p:blipFill>
        <p:spPr>
          <a:xfrm>
            <a:off x="3374755" y="1288913"/>
            <a:ext cx="314073" cy="314073"/>
          </a:xfrm>
          <a:prstGeom prst="rect">
            <a:avLst/>
          </a:prstGeom>
        </p:spPr>
      </p:pic>
      <p:pic>
        <p:nvPicPr>
          <p:cNvPr id="20" name="Picture 19"/>
          <p:cNvPicPr>
            <a:picLocks noChangeAspect="1"/>
          </p:cNvPicPr>
          <p:nvPr/>
        </p:nvPicPr>
        <p:blipFill>
          <a:blip r:embed="rId4"/>
          <a:stretch>
            <a:fillRect/>
          </a:stretch>
        </p:blipFill>
        <p:spPr>
          <a:xfrm>
            <a:off x="3390242" y="3197533"/>
            <a:ext cx="314325" cy="314073"/>
          </a:xfrm>
          <a:prstGeom prst="rect">
            <a:avLst/>
          </a:prstGeom>
        </p:spPr>
      </p:pic>
      <p:pic>
        <p:nvPicPr>
          <p:cNvPr id="21" name="Picture 20"/>
          <p:cNvPicPr>
            <a:picLocks noChangeAspect="1"/>
          </p:cNvPicPr>
          <p:nvPr/>
        </p:nvPicPr>
        <p:blipFill>
          <a:blip r:embed="rId5"/>
          <a:stretch>
            <a:fillRect/>
          </a:stretch>
        </p:blipFill>
        <p:spPr>
          <a:xfrm>
            <a:off x="6258324" y="1288913"/>
            <a:ext cx="314325" cy="314073"/>
          </a:xfrm>
          <a:prstGeom prst="rect">
            <a:avLst/>
          </a:prstGeom>
        </p:spPr>
      </p:pic>
      <p:pic>
        <p:nvPicPr>
          <p:cNvPr id="22" name="Picture 21"/>
          <p:cNvPicPr>
            <a:picLocks noChangeAspect="1"/>
          </p:cNvPicPr>
          <p:nvPr/>
        </p:nvPicPr>
        <p:blipFill>
          <a:blip r:embed="rId6"/>
          <a:stretch>
            <a:fillRect/>
          </a:stretch>
        </p:blipFill>
        <p:spPr>
          <a:xfrm>
            <a:off x="6274898" y="3188665"/>
            <a:ext cx="314073" cy="314073"/>
          </a:xfrm>
          <a:prstGeom prst="rect">
            <a:avLst/>
          </a:prstGeom>
        </p:spPr>
      </p:pic>
      <p:sp>
        <p:nvSpPr>
          <p:cNvPr id="23" name="TextBox 22"/>
          <p:cNvSpPr txBox="1"/>
          <p:nvPr/>
        </p:nvSpPr>
        <p:spPr>
          <a:xfrm>
            <a:off x="382657" y="1173527"/>
            <a:ext cx="2209419" cy="1127232"/>
          </a:xfrm>
          <a:prstGeom prst="rect">
            <a:avLst/>
          </a:prstGeom>
        </p:spPr>
        <p:txBody>
          <a:bodyPr vert="horz" lIns="95250" tIns="47625" rIns="95250" bIns="47625" rtlCol="0" anchor="t">
            <a:spAutoFit/>
          </a:bodyPr>
          <a:lstStyle/>
          <a:p>
            <a:pPr>
              <a:defRPr lang="en-US" sz="1400" dirty="0"/>
            </a:pPr>
            <a:r>
              <a:rPr lang="fr-FR" sz="1600" dirty="0" smtClean="0">
                <a:solidFill>
                  <a:srgbClr val="FFD052"/>
                </a:solidFill>
                <a:latin typeface="Roboto-medium"/>
              </a:rPr>
              <a:t>Les meilleures </a:t>
            </a:r>
            <a:r>
              <a:rPr lang="fr-FR" sz="1600" dirty="0">
                <a:solidFill>
                  <a:srgbClr val="FFD052"/>
                </a:solidFill>
                <a:latin typeface="Roboto-medium"/>
              </a:rPr>
              <a:t>pratiques de gestion des problèmes avec</a:t>
            </a:r>
            <a:endParaRPr lang="en-US" sz="1600" dirty="0">
              <a:solidFill>
                <a:srgbClr val="FFD052"/>
              </a:solidFill>
              <a:latin typeface="Roboto-medium"/>
            </a:endParaRPr>
          </a:p>
          <a:p>
            <a:pPr algn="l">
              <a:defRPr lang="en-US" sz="1400" dirty="0"/>
            </a:pPr>
            <a:r>
              <a:rPr lang="en-US" sz="1900" i="0" dirty="0">
                <a:solidFill>
                  <a:schemeClr val="bg2"/>
                </a:solidFill>
                <a:latin typeface="Roboto-thin"/>
              </a:rPr>
              <a:t>ServiceDesk Plus</a:t>
            </a:r>
          </a:p>
        </p:txBody>
      </p:sp>
      <p:pic>
        <p:nvPicPr>
          <p:cNvPr id="24" name="Picture 23"/>
          <p:cNvPicPr>
            <a:picLocks noChangeAspect="1"/>
          </p:cNvPicPr>
          <p:nvPr/>
        </p:nvPicPr>
        <p:blipFill>
          <a:blip r:embed="rId7"/>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ptagon 1"/>
          <p:cNvSpPr/>
          <p:nvPr/>
        </p:nvSpPr>
        <p:spPr>
          <a:xfrm>
            <a:off x="6229769" y="2655865"/>
            <a:ext cx="380085" cy="380085"/>
          </a:xfrm>
          <a:prstGeom prst="heptagon">
            <a:avLst/>
          </a:prstGeom>
          <a:solidFill>
            <a:srgbClr val="79D453"/>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ardrop 2"/>
          <p:cNvSpPr/>
          <p:nvPr/>
        </p:nvSpPr>
        <p:spPr>
          <a:xfrm rot="15900000">
            <a:off x="6249686" y="1376724"/>
            <a:ext cx="265461" cy="265461"/>
          </a:xfrm>
          <a:prstGeom prst="teardrop">
            <a:avLst/>
          </a:prstGeom>
          <a:solidFill>
            <a:srgbClr val="7CD0F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Octagon 3"/>
          <p:cNvSpPr/>
          <p:nvPr/>
        </p:nvSpPr>
        <p:spPr>
          <a:xfrm>
            <a:off x="3334921" y="2635453"/>
            <a:ext cx="380085" cy="380085"/>
          </a:xfrm>
          <a:prstGeom prst="octagon">
            <a:avLst/>
          </a:prstGeom>
          <a:solidFill>
            <a:srgbClr val="F8806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Oval 4"/>
          <p:cNvSpPr/>
          <p:nvPr/>
        </p:nvSpPr>
        <p:spPr>
          <a:xfrm>
            <a:off x="3291687" y="1257319"/>
            <a:ext cx="380085" cy="380085"/>
          </a:xfrm>
          <a:prstGeom prst="ellipse">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TextBox 6"/>
          <p:cNvSpPr txBox="1"/>
          <p:nvPr/>
        </p:nvSpPr>
        <p:spPr>
          <a:xfrm>
            <a:off x="3819458" y="1208055"/>
            <a:ext cx="2279075" cy="834844"/>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Attribuer </a:t>
            </a:r>
            <a:r>
              <a:rPr lang="fr-FR" sz="1200" dirty="0">
                <a:solidFill>
                  <a:srgbClr val="004E8F"/>
                </a:solidFill>
                <a:latin typeface="Roboto"/>
              </a:rPr>
              <a:t>la mise en œuvre de la solution à des utilisateurs spécifiques avec des dates d'échéance</a:t>
            </a:r>
            <a:endParaRPr lang="en-US" sz="1200" dirty="0">
              <a:solidFill>
                <a:srgbClr val="004E8F"/>
              </a:solidFill>
              <a:latin typeface="Roboto"/>
            </a:endParaRPr>
          </a:p>
        </p:txBody>
      </p:sp>
      <p:sp>
        <p:nvSpPr>
          <p:cNvPr id="6" name="Rectangle 5"/>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8" name="TextBox 7"/>
          <p:cNvSpPr txBox="1"/>
          <p:nvPr/>
        </p:nvSpPr>
        <p:spPr>
          <a:xfrm>
            <a:off x="3829307" y="2059488"/>
            <a:ext cx="2226449" cy="265457"/>
          </a:xfrm>
          <a:prstGeom prst="rect">
            <a:avLst/>
          </a:prstGeom>
        </p:spPr>
        <p:txBody>
          <a:bodyPr vert="horz" lIns="95250" tIns="47625" rIns="95250" bIns="47625" rtlCol="0" anchor="t">
            <a:spAutoFit/>
          </a:bodyPr>
          <a:lstStyle/>
          <a:p>
            <a:pPr>
              <a:defRPr lang="en-US" sz="1400" dirty="0"/>
            </a:pPr>
            <a:r>
              <a:rPr lang="fr-FR" sz="1100" dirty="0" smtClean="0">
                <a:latin typeface="Roboto"/>
              </a:rPr>
              <a:t>Tâches</a:t>
            </a:r>
            <a:endParaRPr lang="en-US" sz="1100" dirty="0">
              <a:latin typeface="Roboto"/>
            </a:endParaRPr>
          </a:p>
        </p:txBody>
      </p:sp>
      <p:sp>
        <p:nvSpPr>
          <p:cNvPr id="9" name="TextBox 8"/>
          <p:cNvSpPr txBox="1"/>
          <p:nvPr/>
        </p:nvSpPr>
        <p:spPr>
          <a:xfrm>
            <a:off x="6703276" y="1219523"/>
            <a:ext cx="2220477"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Maintenir </a:t>
            </a:r>
            <a:r>
              <a:rPr lang="fr-FR" sz="1200" dirty="0">
                <a:solidFill>
                  <a:srgbClr val="004E8F"/>
                </a:solidFill>
                <a:latin typeface="Roboto"/>
              </a:rPr>
              <a:t>une base de données d'erreurs connues</a:t>
            </a:r>
            <a:endParaRPr lang="en-US" sz="1200" dirty="0">
              <a:solidFill>
                <a:srgbClr val="004E8F"/>
              </a:solidFill>
              <a:latin typeface="Roboto"/>
            </a:endParaRPr>
          </a:p>
        </p:txBody>
      </p:sp>
      <p:sp>
        <p:nvSpPr>
          <p:cNvPr id="10" name="TextBox 9"/>
          <p:cNvSpPr txBox="1"/>
          <p:nvPr/>
        </p:nvSpPr>
        <p:spPr>
          <a:xfrm>
            <a:off x="6717268" y="1683619"/>
            <a:ext cx="1819160" cy="604012"/>
          </a:xfrm>
          <a:prstGeom prst="rect">
            <a:avLst/>
          </a:prstGeom>
        </p:spPr>
        <p:txBody>
          <a:bodyPr vert="horz" lIns="95250" tIns="47625" rIns="95250" bIns="47625" rtlCol="0" anchor="t">
            <a:spAutoFit/>
          </a:bodyPr>
          <a:lstStyle/>
          <a:p>
            <a:pPr>
              <a:defRPr lang="en-US" sz="1400" dirty="0"/>
            </a:pPr>
            <a:r>
              <a:rPr lang="fr-FR" sz="1100" dirty="0">
                <a:latin typeface="Roboto"/>
              </a:rPr>
              <a:t>Marquer un problème comme une erreur connue</a:t>
            </a:r>
            <a:r>
              <a:rPr lang="en-US" sz="1100" dirty="0">
                <a:latin typeface="Roboto"/>
              </a:rPr>
              <a:t> </a:t>
            </a:r>
          </a:p>
        </p:txBody>
      </p:sp>
      <p:sp>
        <p:nvSpPr>
          <p:cNvPr id="11" name="TextBox 10"/>
          <p:cNvSpPr txBox="1"/>
          <p:nvPr/>
        </p:nvSpPr>
        <p:spPr>
          <a:xfrm>
            <a:off x="3829307" y="2659475"/>
            <a:ext cx="2094547"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Suivre </a:t>
            </a:r>
            <a:r>
              <a:rPr lang="fr-FR" sz="1200" dirty="0">
                <a:solidFill>
                  <a:srgbClr val="004E8F"/>
                </a:solidFill>
                <a:latin typeface="Roboto"/>
              </a:rPr>
              <a:t>la mise en œuvre et l'efficacité de la solution</a:t>
            </a:r>
            <a:endParaRPr lang="en-US" sz="1200" dirty="0" err="1">
              <a:solidFill>
                <a:srgbClr val="004E8F"/>
              </a:solidFill>
              <a:latin typeface="Roboto"/>
            </a:endParaRPr>
          </a:p>
        </p:txBody>
      </p:sp>
      <p:sp>
        <p:nvSpPr>
          <p:cNvPr id="12" name="TextBox 11"/>
          <p:cNvSpPr txBox="1"/>
          <p:nvPr/>
        </p:nvSpPr>
        <p:spPr>
          <a:xfrm>
            <a:off x="3819458" y="3179810"/>
            <a:ext cx="2008689" cy="434734"/>
          </a:xfrm>
          <a:prstGeom prst="rect">
            <a:avLst/>
          </a:prstGeom>
        </p:spPr>
        <p:txBody>
          <a:bodyPr vert="horz" lIns="95250" tIns="47625" rIns="95250" bIns="47625" rtlCol="0" anchor="t">
            <a:spAutoFit/>
          </a:bodyPr>
          <a:lstStyle/>
          <a:p>
            <a:pPr>
              <a:defRPr lang="en-US" sz="1400" dirty="0"/>
            </a:pPr>
            <a:r>
              <a:rPr lang="fr-FR" sz="1100" dirty="0" smtClean="0">
                <a:latin typeface="Roboto"/>
              </a:rPr>
              <a:t>Analyse </a:t>
            </a:r>
            <a:r>
              <a:rPr lang="fr-FR" sz="1100" dirty="0">
                <a:latin typeface="Roboto"/>
              </a:rPr>
              <a:t>| Solutions de contournement | RCA</a:t>
            </a:r>
            <a:endParaRPr lang="en-US" sz="1100" dirty="0">
              <a:latin typeface="Roboto"/>
            </a:endParaRPr>
          </a:p>
        </p:txBody>
      </p:sp>
      <p:sp>
        <p:nvSpPr>
          <p:cNvPr id="13" name="TextBox 12"/>
          <p:cNvSpPr txBox="1"/>
          <p:nvPr/>
        </p:nvSpPr>
        <p:spPr>
          <a:xfrm>
            <a:off x="6702818" y="3500504"/>
            <a:ext cx="2045798" cy="434734"/>
          </a:xfrm>
          <a:prstGeom prst="rect">
            <a:avLst/>
          </a:prstGeom>
        </p:spPr>
        <p:txBody>
          <a:bodyPr vert="horz" lIns="95250" tIns="47625" rIns="95250" bIns="47625" rtlCol="0" anchor="t">
            <a:spAutoFit/>
          </a:bodyPr>
          <a:lstStyle/>
          <a:p>
            <a:pPr>
              <a:defRPr lang="en-US" sz="1400" dirty="0"/>
            </a:pPr>
            <a:r>
              <a:rPr lang="fr-FR" sz="1100" dirty="0" smtClean="0">
                <a:latin typeface="Roboto"/>
              </a:rPr>
              <a:t>Règles </a:t>
            </a:r>
            <a:r>
              <a:rPr lang="fr-FR" sz="1100" dirty="0">
                <a:latin typeface="Roboto"/>
              </a:rPr>
              <a:t>de notification | Annonces</a:t>
            </a:r>
            <a:endParaRPr lang="en-US" sz="1100" dirty="0">
              <a:latin typeface="Roboto"/>
            </a:endParaRPr>
          </a:p>
        </p:txBody>
      </p:sp>
      <p:sp>
        <p:nvSpPr>
          <p:cNvPr id="14" name="TextBox 13"/>
          <p:cNvSpPr txBox="1"/>
          <p:nvPr/>
        </p:nvSpPr>
        <p:spPr>
          <a:xfrm>
            <a:off x="6703276" y="2655865"/>
            <a:ext cx="2045340" cy="834844"/>
          </a:xfrm>
          <a:prstGeom prst="rect">
            <a:avLst/>
          </a:prstGeom>
        </p:spPr>
        <p:txBody>
          <a:bodyPr vert="horz" wrap="square" lIns="95250" tIns="47625" rIns="95250" bIns="47625" rtlCol="0" anchor="t">
            <a:spAutoFit/>
          </a:bodyPr>
          <a:lstStyle/>
          <a:p>
            <a:pPr>
              <a:defRPr lang="en-US" sz="1400" dirty="0"/>
            </a:pPr>
            <a:r>
              <a:rPr lang="fr-FR" sz="1200" dirty="0" smtClean="0">
                <a:solidFill>
                  <a:srgbClr val="004E8F"/>
                </a:solidFill>
                <a:latin typeface="Roboto"/>
              </a:rPr>
              <a:t>Maintenir </a:t>
            </a:r>
            <a:r>
              <a:rPr lang="fr-FR" sz="1200" dirty="0">
                <a:solidFill>
                  <a:srgbClr val="004E8F"/>
                </a:solidFill>
                <a:latin typeface="Roboto"/>
              </a:rPr>
              <a:t>les mécanismes de notification en place pour tenir les parties prenantes informées</a:t>
            </a:r>
            <a:endParaRPr lang="en-US" sz="1200" dirty="0">
              <a:solidFill>
                <a:srgbClr val="004E8F"/>
              </a:solidFill>
              <a:latin typeface="Roboto"/>
            </a:endParaRPr>
          </a:p>
        </p:txBody>
      </p:sp>
      <p:sp>
        <p:nvSpPr>
          <p:cNvPr id="15" name="Rectangle 14"/>
          <p:cNvSpPr/>
          <p:nvPr/>
        </p:nvSpPr>
        <p:spPr>
          <a:xfrm flipH="1">
            <a:off x="3926080" y="3147501"/>
            <a:ext cx="1352550" cy="9371"/>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6" name="Rectangle 15"/>
          <p:cNvSpPr/>
          <p:nvPr/>
        </p:nvSpPr>
        <p:spPr>
          <a:xfrm flipH="1">
            <a:off x="3910907" y="2031400"/>
            <a:ext cx="1200150" cy="9525"/>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7" name="Rectangle 16"/>
          <p:cNvSpPr/>
          <p:nvPr/>
        </p:nvSpPr>
        <p:spPr>
          <a:xfrm flipH="1">
            <a:off x="6809641" y="1659016"/>
            <a:ext cx="1352550" cy="9447"/>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8" name="Rectangle 17"/>
          <p:cNvSpPr/>
          <p:nvPr/>
        </p:nvSpPr>
        <p:spPr>
          <a:xfrm flipH="1">
            <a:off x="6809641" y="3492510"/>
            <a:ext cx="1352550" cy="9525"/>
          </a:xfrm>
          <a:prstGeom prst="rect">
            <a:avLst/>
          </a:prstGeom>
          <a:solidFill>
            <a:srgbClr val="0070C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9" name="Picture 18"/>
          <p:cNvPicPr>
            <a:picLocks noChangeAspect="1"/>
          </p:cNvPicPr>
          <p:nvPr/>
        </p:nvPicPr>
        <p:blipFill>
          <a:blip r:embed="rId3"/>
          <a:stretch>
            <a:fillRect/>
          </a:stretch>
        </p:blipFill>
        <p:spPr>
          <a:xfrm>
            <a:off x="3374755" y="1312078"/>
            <a:ext cx="314073" cy="313822"/>
          </a:xfrm>
          <a:prstGeom prst="rect">
            <a:avLst/>
          </a:prstGeom>
        </p:spPr>
      </p:pic>
      <p:pic>
        <p:nvPicPr>
          <p:cNvPr id="20" name="Picture 19"/>
          <p:cNvPicPr>
            <a:picLocks noChangeAspect="1"/>
          </p:cNvPicPr>
          <p:nvPr/>
        </p:nvPicPr>
        <p:blipFill>
          <a:blip r:embed="rId4"/>
          <a:stretch>
            <a:fillRect/>
          </a:stretch>
        </p:blipFill>
        <p:spPr>
          <a:xfrm>
            <a:off x="3390242" y="2763240"/>
            <a:ext cx="314325" cy="314325"/>
          </a:xfrm>
          <a:prstGeom prst="rect">
            <a:avLst/>
          </a:prstGeom>
        </p:spPr>
      </p:pic>
      <p:pic>
        <p:nvPicPr>
          <p:cNvPr id="21" name="Picture 20"/>
          <p:cNvPicPr>
            <a:picLocks noChangeAspect="1"/>
          </p:cNvPicPr>
          <p:nvPr/>
        </p:nvPicPr>
        <p:blipFill>
          <a:blip r:embed="rId5"/>
          <a:stretch>
            <a:fillRect/>
          </a:stretch>
        </p:blipFill>
        <p:spPr>
          <a:xfrm>
            <a:off x="6258324" y="1311954"/>
            <a:ext cx="314325" cy="314073"/>
          </a:xfrm>
          <a:prstGeom prst="rect">
            <a:avLst/>
          </a:prstGeom>
        </p:spPr>
      </p:pic>
      <p:pic>
        <p:nvPicPr>
          <p:cNvPr id="22" name="Picture 21"/>
          <p:cNvPicPr>
            <a:picLocks noChangeAspect="1"/>
          </p:cNvPicPr>
          <p:nvPr/>
        </p:nvPicPr>
        <p:blipFill>
          <a:blip r:embed="rId6"/>
          <a:stretch>
            <a:fillRect/>
          </a:stretch>
        </p:blipFill>
        <p:spPr>
          <a:xfrm>
            <a:off x="6274898" y="2754372"/>
            <a:ext cx="314073" cy="314325"/>
          </a:xfrm>
          <a:prstGeom prst="rect">
            <a:avLst/>
          </a:prstGeom>
        </p:spPr>
      </p:pic>
      <p:sp>
        <p:nvSpPr>
          <p:cNvPr id="23" name="TextBox 22"/>
          <p:cNvSpPr txBox="1"/>
          <p:nvPr/>
        </p:nvSpPr>
        <p:spPr>
          <a:xfrm>
            <a:off x="385600" y="1172384"/>
            <a:ext cx="2209419" cy="1127232"/>
          </a:xfrm>
          <a:prstGeom prst="rect">
            <a:avLst/>
          </a:prstGeom>
        </p:spPr>
        <p:txBody>
          <a:bodyPr vert="horz" lIns="95250" tIns="47625" rIns="95250" bIns="47625" rtlCol="0" anchor="t">
            <a:spAutoFit/>
          </a:bodyPr>
          <a:lstStyle/>
          <a:p>
            <a:pPr>
              <a:defRPr lang="en-US" sz="1400" dirty="0"/>
            </a:pPr>
            <a:r>
              <a:rPr lang="fr-FR" sz="1600" dirty="0" smtClean="0">
                <a:solidFill>
                  <a:srgbClr val="FFD052"/>
                </a:solidFill>
                <a:latin typeface="Roboto-medium"/>
              </a:rPr>
              <a:t>Les </a:t>
            </a:r>
            <a:r>
              <a:rPr lang="fr-FR" sz="1600" dirty="0">
                <a:solidFill>
                  <a:srgbClr val="FFD052"/>
                </a:solidFill>
                <a:latin typeface="Roboto-medium"/>
              </a:rPr>
              <a:t>meilleures pratiques de gestion des problèmes avec</a:t>
            </a:r>
            <a:endParaRPr lang="en-US" sz="1600" dirty="0">
              <a:solidFill>
                <a:srgbClr val="FFD052"/>
              </a:solidFill>
              <a:latin typeface="Roboto-medium"/>
            </a:endParaRPr>
          </a:p>
          <a:p>
            <a:pPr algn="l">
              <a:defRPr lang="en-US" sz="1400" dirty="0"/>
            </a:pPr>
            <a:r>
              <a:rPr lang="en-US" sz="1900" i="0" dirty="0" err="1" smtClean="0">
                <a:solidFill>
                  <a:schemeClr val="bg2"/>
                </a:solidFill>
                <a:latin typeface="Roboto-thin"/>
              </a:rPr>
              <a:t>ServiceDesk</a:t>
            </a:r>
            <a:r>
              <a:rPr lang="en-US" sz="1900" i="0" dirty="0" smtClean="0">
                <a:solidFill>
                  <a:schemeClr val="bg2"/>
                </a:solidFill>
                <a:latin typeface="Roboto-thin"/>
              </a:rPr>
              <a:t> </a:t>
            </a:r>
            <a:r>
              <a:rPr lang="en-US" sz="1900" i="0" dirty="0">
                <a:solidFill>
                  <a:schemeClr val="bg2"/>
                </a:solidFill>
                <a:latin typeface="Roboto-thin"/>
              </a:rPr>
              <a:t>Plus</a:t>
            </a:r>
          </a:p>
        </p:txBody>
      </p:sp>
      <p:pic>
        <p:nvPicPr>
          <p:cNvPr id="24" name="Picture 23"/>
          <p:cNvPicPr>
            <a:picLocks noChangeAspect="1"/>
          </p:cNvPicPr>
          <p:nvPr/>
        </p:nvPicPr>
        <p:blipFill>
          <a:blip r:embed="rId7"/>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xtBox 2"/>
          <p:cNvSpPr txBox="1"/>
          <p:nvPr/>
        </p:nvSpPr>
        <p:spPr>
          <a:xfrm>
            <a:off x="5332618" y="1871014"/>
            <a:ext cx="2287382" cy="650178"/>
          </a:xfrm>
          <a:prstGeom prst="rect">
            <a:avLst/>
          </a:prstGeom>
        </p:spPr>
        <p:txBody>
          <a:bodyPr vert="horz" wrap="square" lIns="95250" tIns="47625" rIns="95250" bIns="47625" rtlCol="0" anchor="t">
            <a:spAutoFit/>
          </a:bodyPr>
          <a:lstStyle/>
          <a:p>
            <a:pPr>
              <a:defRPr lang="en-US" sz="1400" dirty="0"/>
            </a:pPr>
            <a:r>
              <a:rPr lang="fr-FR" sz="1200" dirty="0" smtClean="0">
                <a:solidFill>
                  <a:srgbClr val="004E8F"/>
                </a:solidFill>
                <a:latin typeface="Roboto"/>
              </a:rPr>
              <a:t>Faire </a:t>
            </a:r>
            <a:r>
              <a:rPr lang="fr-FR" sz="1200" dirty="0">
                <a:solidFill>
                  <a:srgbClr val="004E8F"/>
                </a:solidFill>
                <a:latin typeface="Roboto"/>
              </a:rPr>
              <a:t>fonctionner la gestion des problèmes en tandem avec d'autres processus ITSM</a:t>
            </a:r>
            <a:endParaRPr lang="en-US" sz="1200" dirty="0">
              <a:solidFill>
                <a:srgbClr val="004E8F"/>
              </a:solidFill>
              <a:latin typeface="Roboto"/>
            </a:endParaRPr>
          </a:p>
        </p:txBody>
      </p:sp>
      <p:sp>
        <p:nvSpPr>
          <p:cNvPr id="4" name="TextBox 3"/>
          <p:cNvSpPr txBox="1"/>
          <p:nvPr/>
        </p:nvSpPr>
        <p:spPr>
          <a:xfrm>
            <a:off x="5339667" y="2607021"/>
            <a:ext cx="1732883" cy="604012"/>
          </a:xfrm>
          <a:prstGeom prst="rect">
            <a:avLst/>
          </a:prstGeom>
        </p:spPr>
        <p:txBody>
          <a:bodyPr vert="horz" lIns="95250" tIns="47625" rIns="95250" bIns="47625" rtlCol="0" anchor="t">
            <a:spAutoFit/>
          </a:bodyPr>
          <a:lstStyle/>
          <a:p>
            <a:pPr>
              <a:defRPr lang="en-US" sz="1400" dirty="0"/>
            </a:pPr>
            <a:r>
              <a:rPr lang="fr-FR" sz="1100" dirty="0" smtClean="0">
                <a:latin typeface="Roboto"/>
              </a:rPr>
              <a:t>Associer </a:t>
            </a:r>
            <a:r>
              <a:rPr lang="fr-FR" sz="1100" dirty="0">
                <a:latin typeface="Roboto"/>
              </a:rPr>
              <a:t>les incidents et les </a:t>
            </a:r>
            <a:r>
              <a:rPr lang="fr-FR" sz="1100" dirty="0" smtClean="0">
                <a:latin typeface="Roboto"/>
              </a:rPr>
              <a:t>modifications aux </a:t>
            </a:r>
            <a:r>
              <a:rPr lang="fr-FR" sz="1100" dirty="0">
                <a:latin typeface="Roboto"/>
              </a:rPr>
              <a:t>problèmes</a:t>
            </a:r>
            <a:endParaRPr lang="en-US" sz="1100" dirty="0">
              <a:latin typeface="Roboto"/>
            </a:endParaRPr>
          </a:p>
        </p:txBody>
      </p:sp>
      <p:sp>
        <p:nvSpPr>
          <p:cNvPr id="5" name="Rectangle 4"/>
          <p:cNvSpPr/>
          <p:nvPr/>
        </p:nvSpPr>
        <p:spPr>
          <a:xfrm flipH="1">
            <a:off x="5423725" y="2571750"/>
            <a:ext cx="1657350" cy="944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Oval 5"/>
          <p:cNvSpPr/>
          <p:nvPr/>
        </p:nvSpPr>
        <p:spPr>
          <a:xfrm>
            <a:off x="4735858" y="1920278"/>
            <a:ext cx="380085" cy="380085"/>
          </a:xfrm>
          <a:prstGeom prst="ellipse">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7" name="Picture 6"/>
          <p:cNvPicPr>
            <a:picLocks noChangeAspect="1"/>
          </p:cNvPicPr>
          <p:nvPr/>
        </p:nvPicPr>
        <p:blipFill>
          <a:blip r:embed="rId3"/>
          <a:stretch>
            <a:fillRect/>
          </a:stretch>
        </p:blipFill>
        <p:spPr>
          <a:xfrm>
            <a:off x="4818926" y="1974904"/>
            <a:ext cx="371475" cy="371475"/>
          </a:xfrm>
          <a:prstGeom prst="rect">
            <a:avLst/>
          </a:prstGeom>
        </p:spPr>
      </p:pic>
      <p:pic>
        <p:nvPicPr>
          <p:cNvPr id="8" name="Picture 7"/>
          <p:cNvPicPr>
            <a:picLocks noChangeAspect="1"/>
          </p:cNvPicPr>
          <p:nvPr/>
        </p:nvPicPr>
        <p:blipFill>
          <a:blip r:embed="rId4"/>
          <a:stretch>
            <a:fillRect/>
          </a:stretch>
        </p:blipFill>
        <p:spPr>
          <a:xfrm>
            <a:off x="7848600" y="4638675"/>
            <a:ext cx="1070251" cy="285750"/>
          </a:xfrm>
          <a:prstGeom prst="rect">
            <a:avLst/>
          </a:prstGeom>
        </p:spPr>
      </p:pic>
      <p:sp>
        <p:nvSpPr>
          <p:cNvPr id="9" name="TextBox 8"/>
          <p:cNvSpPr txBox="1"/>
          <p:nvPr/>
        </p:nvSpPr>
        <p:spPr>
          <a:xfrm>
            <a:off x="385600" y="1820084"/>
            <a:ext cx="2209419" cy="1127232"/>
          </a:xfrm>
          <a:prstGeom prst="rect">
            <a:avLst/>
          </a:prstGeom>
        </p:spPr>
        <p:txBody>
          <a:bodyPr vert="horz" lIns="95250" tIns="47625" rIns="95250" bIns="47625" rtlCol="0" anchor="t">
            <a:spAutoFit/>
          </a:bodyPr>
          <a:lstStyle/>
          <a:p>
            <a:pPr>
              <a:defRPr lang="en-US" sz="1400" dirty="0"/>
            </a:pPr>
            <a:r>
              <a:rPr lang="fr-FR" sz="1600" dirty="0">
                <a:solidFill>
                  <a:srgbClr val="FFD052"/>
                </a:solidFill>
                <a:latin typeface="Roboto-medium"/>
              </a:rPr>
              <a:t>Les meilleures pratiques de gestion des problèmes avec</a:t>
            </a:r>
            <a:endParaRPr lang="en-US" sz="1600" dirty="0">
              <a:solidFill>
                <a:srgbClr val="FFD052"/>
              </a:solidFill>
              <a:latin typeface="Roboto-medium"/>
            </a:endParaRPr>
          </a:p>
          <a:p>
            <a:pPr algn="l">
              <a:defRPr lang="en-US" sz="1400" dirty="0"/>
            </a:pPr>
            <a:r>
              <a:rPr lang="en-US" sz="1900" i="0" dirty="0" err="1" smtClean="0">
                <a:solidFill>
                  <a:schemeClr val="bg2"/>
                </a:solidFill>
                <a:latin typeface="Roboto-thin"/>
              </a:rPr>
              <a:t>ServiceDesk</a:t>
            </a:r>
            <a:r>
              <a:rPr lang="en-US" sz="1900" i="0" dirty="0" smtClean="0">
                <a:solidFill>
                  <a:schemeClr val="bg2"/>
                </a:solidFill>
                <a:latin typeface="Roboto-thin"/>
              </a:rPr>
              <a:t> </a:t>
            </a:r>
            <a:r>
              <a:rPr lang="en-US" sz="1900" i="0" dirty="0">
                <a:solidFill>
                  <a:schemeClr val="bg2"/>
                </a:solidFill>
                <a:latin typeface="Roboto-thin"/>
              </a:rPr>
              <a:t>Plus</a:t>
            </a:r>
          </a:p>
        </p:txBody>
      </p:sp>
    </p:spTree>
    <p:custDataLst>
      <p:tags r:id="rId1"/>
    </p:custData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4E8F"/>
        </a:solidFill>
        <a:effectLst/>
      </p:bgPr>
    </p:bg>
    <p:spTree>
      <p:nvGrpSpPr>
        <p:cNvPr id="1" name=""/>
        <p:cNvGrpSpPr/>
        <p:nvPr/>
      </p:nvGrpSpPr>
      <p:grpSpPr>
        <a:xfrm>
          <a:off x="0" y="0"/>
          <a:ext cx="0" cy="0"/>
          <a:chOff x="0" y="0"/>
          <a:chExt cx="0" cy="0"/>
        </a:xfrm>
      </p:grpSpPr>
      <p:sp>
        <p:nvSpPr>
          <p:cNvPr id="2" name="TextBox 1"/>
          <p:cNvSpPr txBox="1"/>
          <p:nvPr/>
        </p:nvSpPr>
        <p:spPr>
          <a:xfrm>
            <a:off x="4495800" y="1947141"/>
            <a:ext cx="3505200" cy="1148776"/>
          </a:xfrm>
          <a:prstGeom prst="rect">
            <a:avLst/>
          </a:prstGeom>
        </p:spPr>
        <p:txBody>
          <a:bodyPr vert="horz" wrap="square" lIns="95250" tIns="47625" rIns="95250" bIns="47625" rtlCol="0" anchor="t">
            <a:spAutoFit/>
          </a:bodyPr>
          <a:lstStyle/>
          <a:p>
            <a:pPr>
              <a:lnSpc>
                <a:spcPct val="90000"/>
              </a:lnSpc>
              <a:defRPr lang="en-US" sz="1400" dirty="0"/>
            </a:pPr>
            <a:r>
              <a:rPr lang="fr-FR" sz="4000" dirty="0" smtClean="0">
                <a:solidFill>
                  <a:srgbClr val="FFD052"/>
                </a:solidFill>
                <a:latin typeface="Roboto-medium"/>
              </a:rPr>
              <a:t>Gestion</a:t>
            </a:r>
            <a:r>
              <a:rPr lang="fr-FR" sz="3600" dirty="0" smtClean="0">
                <a:solidFill>
                  <a:schemeClr val="bg1"/>
                </a:solidFill>
                <a:latin typeface="Roboto-thin"/>
              </a:rPr>
              <a:t> </a:t>
            </a:r>
          </a:p>
          <a:p>
            <a:pPr>
              <a:lnSpc>
                <a:spcPct val="90000"/>
              </a:lnSpc>
              <a:defRPr lang="en-US" sz="1400" dirty="0"/>
            </a:pPr>
            <a:r>
              <a:rPr lang="fr-FR" sz="3600" dirty="0" smtClean="0">
                <a:solidFill>
                  <a:schemeClr val="bg1"/>
                </a:solidFill>
                <a:latin typeface="Roboto-thin"/>
              </a:rPr>
              <a:t>du </a:t>
            </a:r>
            <a:r>
              <a:rPr lang="fr-FR" sz="3600" dirty="0">
                <a:solidFill>
                  <a:schemeClr val="bg1"/>
                </a:solidFill>
                <a:latin typeface="Roboto-thin"/>
              </a:rPr>
              <a:t>changement</a:t>
            </a:r>
            <a:endParaRPr lang="en-US" sz="3600" dirty="0">
              <a:solidFill>
                <a:schemeClr val="bg1"/>
              </a:solidFill>
              <a:latin typeface="Roboto-thin"/>
            </a:endParaRPr>
          </a:p>
        </p:txBody>
      </p:sp>
      <p:pic>
        <p:nvPicPr>
          <p:cNvPr id="3" name="Picture 2"/>
          <p:cNvPicPr>
            <a:picLocks noChangeAspect="1"/>
          </p:cNvPicPr>
          <p:nvPr/>
        </p:nvPicPr>
        <p:blipFill>
          <a:blip r:embed="rId3"/>
          <a:stretch>
            <a:fillRect/>
          </a:stretch>
        </p:blipFill>
        <p:spPr>
          <a:xfrm>
            <a:off x="1446476" y="1056551"/>
            <a:ext cx="2590800" cy="2590800"/>
          </a:xfrm>
          <a:prstGeom prst="rect">
            <a:avLst/>
          </a:prstGeom>
        </p:spPr>
      </p:pic>
      <p:pic>
        <p:nvPicPr>
          <p:cNvPr id="4" name="Picture 3"/>
          <p:cNvPicPr>
            <a:picLocks noChangeAspect="1"/>
          </p:cNvPicPr>
          <p:nvPr/>
        </p:nvPicPr>
        <p:blipFill>
          <a:blip r:embed="rId4"/>
          <a:stretch>
            <a:fillRect/>
          </a:stretch>
        </p:blipFill>
        <p:spPr>
          <a:xfrm>
            <a:off x="7850838" y="4644685"/>
            <a:ext cx="1070249"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3" name="Picture 2"/>
          <p:cNvPicPr>
            <a:picLocks noChangeAspect="1"/>
          </p:cNvPicPr>
          <p:nvPr/>
        </p:nvPicPr>
        <p:blipFill>
          <a:blip r:embed="rId3"/>
          <a:srcRect l="6890" r="3240"/>
          <a:stretch>
            <a:fillRect/>
          </a:stretch>
        </p:blipFill>
        <p:spPr>
          <a:xfrm>
            <a:off x="3233746" y="676275"/>
            <a:ext cx="5686479" cy="3797550"/>
          </a:xfrm>
          <a:prstGeom prst="rect">
            <a:avLst/>
          </a:prstGeom>
        </p:spPr>
      </p:pic>
      <p:sp>
        <p:nvSpPr>
          <p:cNvPr id="4" name="TextBox 3"/>
          <p:cNvSpPr txBox="1"/>
          <p:nvPr/>
        </p:nvSpPr>
        <p:spPr>
          <a:xfrm>
            <a:off x="381000" y="1123950"/>
            <a:ext cx="2361819" cy="1204176"/>
          </a:xfrm>
          <a:prstGeom prst="rect">
            <a:avLst/>
          </a:prstGeom>
        </p:spPr>
        <p:txBody>
          <a:bodyPr vert="horz" wrap="square" lIns="95250" tIns="47625" rIns="95250" bIns="47625" rtlCol="0" anchor="t">
            <a:spAutoFit/>
          </a:bodyPr>
          <a:lstStyle/>
          <a:p>
            <a:pPr>
              <a:defRPr lang="en-US" sz="1400" dirty="0"/>
            </a:pPr>
            <a:r>
              <a:rPr lang="en-US" sz="2400" dirty="0" smtClean="0">
                <a:solidFill>
                  <a:srgbClr val="FFD052"/>
                </a:solidFill>
                <a:latin typeface="Roboto-medium"/>
              </a:rPr>
              <a:t>Workflow</a:t>
            </a:r>
            <a:r>
              <a:rPr lang="en-US" sz="2400" i="0" dirty="0" smtClean="0">
                <a:solidFill>
                  <a:schemeClr val="bg2"/>
                </a:solidFill>
                <a:latin typeface="Roboto-thin"/>
              </a:rPr>
              <a:t> </a:t>
            </a:r>
          </a:p>
          <a:p>
            <a:pPr>
              <a:defRPr lang="en-US" sz="1400" dirty="0"/>
            </a:pPr>
            <a:r>
              <a:rPr lang="fr-FR" sz="2400" dirty="0" smtClean="0">
                <a:solidFill>
                  <a:schemeClr val="bg2"/>
                </a:solidFill>
                <a:latin typeface="Roboto-thin"/>
              </a:rPr>
              <a:t>de </a:t>
            </a:r>
            <a:r>
              <a:rPr lang="fr-FR" sz="2400" dirty="0">
                <a:solidFill>
                  <a:schemeClr val="bg2"/>
                </a:solidFill>
                <a:latin typeface="Roboto-thin"/>
              </a:rPr>
              <a:t>gestion </a:t>
            </a:r>
            <a:endParaRPr lang="fr-FR" sz="2400" dirty="0" smtClean="0">
              <a:solidFill>
                <a:schemeClr val="bg2"/>
              </a:solidFill>
              <a:latin typeface="Roboto-thin"/>
            </a:endParaRPr>
          </a:p>
          <a:p>
            <a:pPr>
              <a:defRPr lang="en-US" sz="1400" dirty="0"/>
            </a:pPr>
            <a:r>
              <a:rPr lang="fr-FR" sz="2400" dirty="0" smtClean="0">
                <a:solidFill>
                  <a:schemeClr val="bg2"/>
                </a:solidFill>
                <a:latin typeface="Roboto-thin"/>
              </a:rPr>
              <a:t>du </a:t>
            </a:r>
            <a:r>
              <a:rPr lang="fr-FR" sz="2400" dirty="0">
                <a:solidFill>
                  <a:schemeClr val="bg2"/>
                </a:solidFill>
                <a:latin typeface="Roboto-thin"/>
              </a:rPr>
              <a:t>changement</a:t>
            </a:r>
            <a:endParaRPr lang="en-US" sz="2400" dirty="0">
              <a:solidFill>
                <a:schemeClr val="bg2"/>
              </a:solidFill>
              <a:latin typeface="Roboto-thin"/>
            </a:endParaRPr>
          </a:p>
        </p:txBody>
      </p:sp>
      <p:pic>
        <p:nvPicPr>
          <p:cNvPr id="5" name="Picture 4"/>
          <p:cNvPicPr>
            <a:picLocks noChangeAspect="1"/>
          </p:cNvPicPr>
          <p:nvPr/>
        </p:nvPicPr>
        <p:blipFill>
          <a:blip r:embed="rId4"/>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159036" y="2749658"/>
            <a:ext cx="311381" cy="339718"/>
          </a:xfrm>
          <a:prstGeom prst="roundRect">
            <a:avLst/>
          </a:prstGeom>
          <a:solidFill>
            <a:srgbClr val="79D453"/>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Oval 2"/>
          <p:cNvSpPr/>
          <p:nvPr/>
        </p:nvSpPr>
        <p:spPr>
          <a:xfrm rot="15900000">
            <a:off x="6173486" y="1300400"/>
            <a:ext cx="265461" cy="265461"/>
          </a:xfrm>
          <a:prstGeom prst="ellipse">
            <a:avLst/>
          </a:prstGeom>
          <a:solidFill>
            <a:srgbClr val="7CD0F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Snip and Round Single Corner Rectangle 3"/>
          <p:cNvSpPr/>
          <p:nvPr/>
        </p:nvSpPr>
        <p:spPr>
          <a:xfrm rot="10800000">
            <a:off x="3372040" y="2749629"/>
            <a:ext cx="258222" cy="380085"/>
          </a:xfrm>
          <a:prstGeom prst="snipRoundRect">
            <a:avLst/>
          </a:prstGeom>
          <a:solidFill>
            <a:srgbClr val="F8806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Oval 4"/>
          <p:cNvSpPr/>
          <p:nvPr/>
        </p:nvSpPr>
        <p:spPr>
          <a:xfrm>
            <a:off x="3291687" y="1287446"/>
            <a:ext cx="380085" cy="380085"/>
          </a:xfrm>
          <a:prstGeom prst="ellipse">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Rectangle 5"/>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TextBox 6"/>
          <p:cNvSpPr txBox="1"/>
          <p:nvPr/>
        </p:nvSpPr>
        <p:spPr>
          <a:xfrm>
            <a:off x="3819458" y="1169831"/>
            <a:ext cx="1587960"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Identifier </a:t>
            </a:r>
            <a:r>
              <a:rPr lang="fr-FR" sz="1200" dirty="0">
                <a:solidFill>
                  <a:srgbClr val="004E8F"/>
                </a:solidFill>
                <a:latin typeface="Roboto"/>
              </a:rPr>
              <a:t>le type </a:t>
            </a:r>
            <a:r>
              <a:rPr lang="fr-FR" sz="1200" dirty="0" smtClean="0">
                <a:solidFill>
                  <a:srgbClr val="004E8F"/>
                </a:solidFill>
                <a:latin typeface="Roboto"/>
              </a:rPr>
              <a:t>de changement</a:t>
            </a:r>
            <a:endParaRPr lang="en-US" sz="1200" dirty="0">
              <a:solidFill>
                <a:srgbClr val="004E8F"/>
              </a:solidFill>
              <a:latin typeface="Roboto"/>
            </a:endParaRPr>
          </a:p>
        </p:txBody>
      </p:sp>
      <p:sp>
        <p:nvSpPr>
          <p:cNvPr id="8" name="TextBox 7"/>
          <p:cNvSpPr txBox="1"/>
          <p:nvPr/>
        </p:nvSpPr>
        <p:spPr>
          <a:xfrm>
            <a:off x="3819525" y="1676400"/>
            <a:ext cx="2008689" cy="265457"/>
          </a:xfrm>
          <a:prstGeom prst="rect">
            <a:avLst/>
          </a:prstGeom>
        </p:spPr>
        <p:txBody>
          <a:bodyPr vert="horz" lIns="95250" tIns="47625" rIns="95250" bIns="47625" rtlCol="0" anchor="t">
            <a:spAutoFit/>
          </a:bodyPr>
          <a:lstStyle/>
          <a:p>
            <a:pPr indent="0" algn="l">
              <a:lnSpc>
                <a:spcPct val="100000"/>
              </a:lnSpc>
              <a:buNone/>
              <a:defRPr lang="en-US" sz="1400" dirty="0"/>
            </a:pPr>
            <a:r>
              <a:rPr lang="en-US" sz="1100" dirty="0" smtClean="0">
                <a:latin typeface="Roboto"/>
              </a:rPr>
              <a:t>Types de </a:t>
            </a:r>
            <a:r>
              <a:rPr lang="en-US" sz="1100" dirty="0" err="1" smtClean="0">
                <a:latin typeface="Roboto"/>
              </a:rPr>
              <a:t>changement</a:t>
            </a:r>
            <a:endParaRPr lang="en-US" sz="1100" dirty="0">
              <a:latin typeface="Roboto"/>
            </a:endParaRPr>
          </a:p>
        </p:txBody>
      </p:sp>
      <p:sp>
        <p:nvSpPr>
          <p:cNvPr id="9" name="TextBox 8"/>
          <p:cNvSpPr txBox="1"/>
          <p:nvPr/>
        </p:nvSpPr>
        <p:spPr>
          <a:xfrm>
            <a:off x="6627076" y="1181176"/>
            <a:ext cx="1907324" cy="680956"/>
          </a:xfrm>
          <a:prstGeom prst="rect">
            <a:avLst/>
          </a:prstGeom>
        </p:spPr>
        <p:txBody>
          <a:bodyPr vert="horz" wrap="square" lIns="95250" tIns="47625" rIns="95250" bIns="47625" rtlCol="0" anchor="t">
            <a:spAutoFit/>
          </a:bodyPr>
          <a:lstStyle/>
          <a:p>
            <a:pPr>
              <a:defRPr lang="en-US" sz="1400" dirty="0"/>
            </a:pPr>
            <a:r>
              <a:rPr lang="fr-FR" sz="1200" dirty="0">
                <a:solidFill>
                  <a:srgbClr val="004E8F"/>
                </a:solidFill>
                <a:latin typeface="Roboto"/>
              </a:rPr>
              <a:t>Définir les responsabilité et les rôles clés</a:t>
            </a:r>
            <a:endParaRPr lang="en-US" sz="1200" dirty="0">
              <a:solidFill>
                <a:srgbClr val="004E8F"/>
              </a:solidFill>
              <a:latin typeface="Roboto"/>
            </a:endParaRPr>
          </a:p>
          <a:p>
            <a:pPr>
              <a:defRPr lang="en-US" sz="1400" dirty="0"/>
            </a:pPr>
            <a:r>
              <a:rPr lang="fr-FR" sz="1400" dirty="0"/>
              <a:t> </a:t>
            </a:r>
            <a:endParaRPr lang="en-US" sz="1400" dirty="0"/>
          </a:p>
        </p:txBody>
      </p:sp>
      <p:sp>
        <p:nvSpPr>
          <p:cNvPr id="11" name="TextBox 10"/>
          <p:cNvSpPr txBox="1"/>
          <p:nvPr/>
        </p:nvSpPr>
        <p:spPr>
          <a:xfrm>
            <a:off x="3829307" y="2659351"/>
            <a:ext cx="2097328" cy="650178"/>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Processus </a:t>
            </a:r>
            <a:r>
              <a:rPr lang="fr-FR" sz="1200" dirty="0">
                <a:solidFill>
                  <a:srgbClr val="004E8F"/>
                </a:solidFill>
                <a:latin typeface="Roboto"/>
              </a:rPr>
              <a:t>de conception pour différents types de changement</a:t>
            </a:r>
            <a:endParaRPr lang="en-US" sz="1200" dirty="0">
              <a:solidFill>
                <a:srgbClr val="004E8F"/>
              </a:solidFill>
              <a:latin typeface="Roboto"/>
            </a:endParaRPr>
          </a:p>
        </p:txBody>
      </p:sp>
      <p:sp>
        <p:nvSpPr>
          <p:cNvPr id="10" name="TextBox 9"/>
          <p:cNvSpPr txBox="1"/>
          <p:nvPr/>
        </p:nvSpPr>
        <p:spPr>
          <a:xfrm>
            <a:off x="6642353" y="1676400"/>
            <a:ext cx="2022929" cy="265457"/>
          </a:xfrm>
          <a:prstGeom prst="rect">
            <a:avLst/>
          </a:prstGeom>
        </p:spPr>
        <p:txBody>
          <a:bodyPr vert="horz" wrap="square" lIns="95250" tIns="47625" rIns="95250" bIns="47625" rtlCol="0" anchor="t">
            <a:spAutoFit/>
          </a:bodyPr>
          <a:lstStyle/>
          <a:p>
            <a:pPr indent="0" algn="l">
              <a:lnSpc>
                <a:spcPct val="100000"/>
              </a:lnSpc>
              <a:buNone/>
              <a:defRPr lang="en-US" sz="1400" dirty="0"/>
            </a:pPr>
            <a:r>
              <a:rPr lang="en-US" sz="1100" dirty="0" smtClean="0">
                <a:latin typeface="Roboto"/>
              </a:rPr>
              <a:t>Les </a:t>
            </a:r>
            <a:r>
              <a:rPr lang="en-US" sz="1100" dirty="0" err="1" smtClean="0">
                <a:latin typeface="Roboto"/>
              </a:rPr>
              <a:t>rôles</a:t>
            </a:r>
            <a:r>
              <a:rPr lang="en-US" sz="1100" dirty="0" smtClean="0">
                <a:latin typeface="Roboto"/>
              </a:rPr>
              <a:t> du </a:t>
            </a:r>
            <a:r>
              <a:rPr lang="en-US" sz="1100" dirty="0" err="1" smtClean="0">
                <a:latin typeface="Roboto"/>
              </a:rPr>
              <a:t>changement</a:t>
            </a:r>
            <a:endParaRPr lang="en-US" sz="1100" dirty="0">
              <a:latin typeface="Roboto"/>
            </a:endParaRPr>
          </a:p>
        </p:txBody>
      </p:sp>
      <p:sp>
        <p:nvSpPr>
          <p:cNvPr id="12" name="TextBox 11"/>
          <p:cNvSpPr txBox="1"/>
          <p:nvPr/>
        </p:nvSpPr>
        <p:spPr>
          <a:xfrm>
            <a:off x="3838921" y="3380387"/>
            <a:ext cx="2008689" cy="773289"/>
          </a:xfrm>
          <a:prstGeom prst="rect">
            <a:avLst/>
          </a:prstGeom>
        </p:spPr>
        <p:txBody>
          <a:bodyPr vert="horz" lIns="95250" tIns="47625" rIns="95250" bIns="47625" rtlCol="0" anchor="t">
            <a:spAutoFit/>
          </a:bodyPr>
          <a:lstStyle/>
          <a:p>
            <a:pPr>
              <a:defRPr lang="en-US" sz="1400" dirty="0"/>
            </a:pPr>
            <a:r>
              <a:rPr lang="en-US" sz="1100" dirty="0" smtClean="0">
                <a:latin typeface="Roboto"/>
              </a:rPr>
              <a:t>Workflow de </a:t>
            </a:r>
            <a:r>
              <a:rPr lang="en-US" sz="1100" dirty="0" err="1" smtClean="0">
                <a:latin typeface="Roboto"/>
              </a:rPr>
              <a:t>changement</a:t>
            </a:r>
            <a:r>
              <a:rPr lang="en-US" sz="1100" dirty="0" smtClean="0">
                <a:latin typeface="Roboto"/>
              </a:rPr>
              <a:t> </a:t>
            </a:r>
            <a:r>
              <a:rPr lang="fr-FR" sz="1100" dirty="0" smtClean="0">
                <a:latin typeface="Roboto"/>
              </a:rPr>
              <a:t>| </a:t>
            </a:r>
            <a:r>
              <a:rPr lang="fr-FR" sz="1100" dirty="0">
                <a:latin typeface="Roboto"/>
              </a:rPr>
              <a:t>Cycle de vie du changement visuel avec des processus en plusieurs étapes</a:t>
            </a:r>
            <a:endParaRPr lang="en-US" sz="1100" dirty="0">
              <a:latin typeface="Roboto"/>
            </a:endParaRPr>
          </a:p>
        </p:txBody>
      </p:sp>
      <p:sp>
        <p:nvSpPr>
          <p:cNvPr id="14" name="TextBox 13"/>
          <p:cNvSpPr txBox="1"/>
          <p:nvPr/>
        </p:nvSpPr>
        <p:spPr>
          <a:xfrm>
            <a:off x="6627077" y="2655741"/>
            <a:ext cx="1983524" cy="650178"/>
          </a:xfrm>
          <a:prstGeom prst="rect">
            <a:avLst/>
          </a:prstGeom>
        </p:spPr>
        <p:txBody>
          <a:bodyPr vert="horz" wrap="square" lIns="95250" tIns="47625" rIns="95250" bIns="47625" rtlCol="0" anchor="t">
            <a:spAutoFit/>
          </a:bodyPr>
          <a:lstStyle/>
          <a:p>
            <a:pPr>
              <a:defRPr lang="en-US" sz="1400" dirty="0"/>
            </a:pPr>
            <a:r>
              <a:rPr lang="fr-FR" sz="1200" dirty="0" smtClean="0">
                <a:solidFill>
                  <a:srgbClr val="004E8F"/>
                </a:solidFill>
                <a:latin typeface="Roboto"/>
              </a:rPr>
              <a:t>Consigner</a:t>
            </a:r>
            <a:r>
              <a:rPr lang="fr-FR" sz="1200" dirty="0">
                <a:solidFill>
                  <a:srgbClr val="004E8F"/>
                </a:solidFill>
                <a:latin typeface="Roboto"/>
              </a:rPr>
              <a:t>, gérer et prioriser les propositions de changement</a:t>
            </a:r>
            <a:r>
              <a:rPr lang="en-US" sz="1200" dirty="0">
                <a:solidFill>
                  <a:srgbClr val="004E8F"/>
                </a:solidFill>
                <a:latin typeface="Roboto"/>
              </a:rPr>
              <a:t> </a:t>
            </a:r>
          </a:p>
        </p:txBody>
      </p:sp>
      <p:sp>
        <p:nvSpPr>
          <p:cNvPr id="13" name="TextBox 12"/>
          <p:cNvSpPr txBox="1"/>
          <p:nvPr/>
        </p:nvSpPr>
        <p:spPr>
          <a:xfrm>
            <a:off x="6627076" y="3342287"/>
            <a:ext cx="2060990" cy="942566"/>
          </a:xfrm>
          <a:prstGeom prst="rect">
            <a:avLst/>
          </a:prstGeom>
        </p:spPr>
        <p:txBody>
          <a:bodyPr vert="horz" lIns="95250" tIns="47625" rIns="95250" bIns="47625" rtlCol="0" anchor="t">
            <a:spAutoFit/>
          </a:bodyPr>
          <a:lstStyle/>
          <a:p>
            <a:pPr>
              <a:defRPr lang="en-US" sz="1400" dirty="0"/>
            </a:pPr>
            <a:r>
              <a:rPr lang="fr-FR" sz="1100" dirty="0" smtClean="0">
                <a:latin typeface="Roboto"/>
              </a:rPr>
              <a:t>Modèles </a:t>
            </a:r>
            <a:r>
              <a:rPr lang="fr-FR" sz="1100" dirty="0">
                <a:latin typeface="Roboto"/>
              </a:rPr>
              <a:t>de </a:t>
            </a:r>
            <a:r>
              <a:rPr lang="fr-FR" sz="1100" dirty="0" smtClean="0">
                <a:latin typeface="Roboto"/>
              </a:rPr>
              <a:t>changement personnalisés </a:t>
            </a:r>
            <a:r>
              <a:rPr lang="fr-FR" sz="1100" dirty="0">
                <a:latin typeface="Roboto"/>
              </a:rPr>
              <a:t>| Journalisation à partir des enregistrements d'incidents ou de problèmes | </a:t>
            </a:r>
            <a:r>
              <a:rPr lang="fr-FR" sz="1100" dirty="0" smtClean="0">
                <a:latin typeface="Roboto"/>
              </a:rPr>
              <a:t>Calendrier de changement</a:t>
            </a:r>
            <a:endParaRPr lang="en-US" sz="1100" dirty="0">
              <a:latin typeface="Roboto"/>
            </a:endParaRPr>
          </a:p>
        </p:txBody>
      </p:sp>
      <p:sp>
        <p:nvSpPr>
          <p:cNvPr id="15" name="Rectangle 14"/>
          <p:cNvSpPr/>
          <p:nvPr/>
        </p:nvSpPr>
        <p:spPr>
          <a:xfrm flipH="1">
            <a:off x="3930437" y="3342287"/>
            <a:ext cx="13525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6" name="Rectangle 15"/>
          <p:cNvSpPr/>
          <p:nvPr/>
        </p:nvSpPr>
        <p:spPr>
          <a:xfrm flipH="1">
            <a:off x="3933825" y="1628775"/>
            <a:ext cx="12001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7" name="Rectangle 16"/>
          <p:cNvSpPr/>
          <p:nvPr/>
        </p:nvSpPr>
        <p:spPr>
          <a:xfrm flipH="1">
            <a:off x="6728650" y="1628775"/>
            <a:ext cx="13525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8" name="Rectangle 17"/>
          <p:cNvSpPr/>
          <p:nvPr/>
        </p:nvSpPr>
        <p:spPr>
          <a:xfrm flipH="1">
            <a:off x="6714696" y="3313712"/>
            <a:ext cx="13525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9" name="Picture 18"/>
          <p:cNvPicPr>
            <a:picLocks noChangeAspect="1"/>
          </p:cNvPicPr>
          <p:nvPr/>
        </p:nvPicPr>
        <p:blipFill>
          <a:blip r:embed="rId3"/>
          <a:stretch>
            <a:fillRect/>
          </a:stretch>
        </p:blipFill>
        <p:spPr>
          <a:xfrm>
            <a:off x="3374755" y="1341948"/>
            <a:ext cx="314073" cy="314325"/>
          </a:xfrm>
          <a:prstGeom prst="rect">
            <a:avLst/>
          </a:prstGeom>
        </p:spPr>
      </p:pic>
      <p:pic>
        <p:nvPicPr>
          <p:cNvPr id="20" name="Picture 19"/>
          <p:cNvPicPr>
            <a:picLocks noChangeAspect="1"/>
          </p:cNvPicPr>
          <p:nvPr/>
        </p:nvPicPr>
        <p:blipFill>
          <a:blip r:embed="rId4"/>
          <a:stretch>
            <a:fillRect/>
          </a:stretch>
        </p:blipFill>
        <p:spPr>
          <a:xfrm>
            <a:off x="3390242" y="2839316"/>
            <a:ext cx="314325" cy="314325"/>
          </a:xfrm>
          <a:prstGeom prst="rect">
            <a:avLst/>
          </a:prstGeom>
        </p:spPr>
      </p:pic>
      <p:pic>
        <p:nvPicPr>
          <p:cNvPr id="21" name="Picture 20"/>
          <p:cNvPicPr>
            <a:picLocks noChangeAspect="1"/>
          </p:cNvPicPr>
          <p:nvPr/>
        </p:nvPicPr>
        <p:blipFill>
          <a:blip r:embed="rId5"/>
          <a:stretch>
            <a:fillRect/>
          </a:stretch>
        </p:blipFill>
        <p:spPr>
          <a:xfrm>
            <a:off x="6182124" y="1235497"/>
            <a:ext cx="314325" cy="314325"/>
          </a:xfrm>
          <a:prstGeom prst="rect">
            <a:avLst/>
          </a:prstGeom>
        </p:spPr>
      </p:pic>
      <p:pic>
        <p:nvPicPr>
          <p:cNvPr id="22" name="Picture 21"/>
          <p:cNvPicPr>
            <a:picLocks noChangeAspect="1"/>
          </p:cNvPicPr>
          <p:nvPr/>
        </p:nvPicPr>
        <p:blipFill>
          <a:blip r:embed="rId6"/>
          <a:stretch>
            <a:fillRect/>
          </a:stretch>
        </p:blipFill>
        <p:spPr>
          <a:xfrm>
            <a:off x="6198698" y="2830582"/>
            <a:ext cx="314073" cy="314325"/>
          </a:xfrm>
          <a:prstGeom prst="rect">
            <a:avLst/>
          </a:prstGeom>
        </p:spPr>
      </p:pic>
      <p:sp>
        <p:nvSpPr>
          <p:cNvPr id="23" name="TextBox 22"/>
          <p:cNvSpPr txBox="1"/>
          <p:nvPr/>
        </p:nvSpPr>
        <p:spPr>
          <a:xfrm>
            <a:off x="385600" y="1141742"/>
            <a:ext cx="2209419" cy="1127232"/>
          </a:xfrm>
          <a:prstGeom prst="rect">
            <a:avLst/>
          </a:prstGeom>
        </p:spPr>
        <p:txBody>
          <a:bodyPr vert="horz" lIns="95250" tIns="47625" rIns="95250" bIns="47625" rtlCol="0" anchor="t">
            <a:spAutoFit/>
          </a:bodyPr>
          <a:lstStyle/>
          <a:p>
            <a:pPr>
              <a:defRPr lang="en-US" sz="1400" dirty="0"/>
            </a:pPr>
            <a:r>
              <a:rPr lang="en-US" sz="1600" i="0" dirty="0" smtClean="0">
                <a:solidFill>
                  <a:srgbClr val="FFD052"/>
                </a:solidFill>
                <a:latin typeface="Roboto-medium"/>
              </a:rPr>
              <a:t>Les </a:t>
            </a:r>
            <a:r>
              <a:rPr lang="fr-FR" sz="1600" dirty="0">
                <a:solidFill>
                  <a:srgbClr val="FFD052"/>
                </a:solidFill>
                <a:latin typeface="Roboto-medium"/>
              </a:rPr>
              <a:t>m</a:t>
            </a:r>
            <a:r>
              <a:rPr lang="fr-FR" sz="1600" dirty="0" smtClean="0">
                <a:solidFill>
                  <a:srgbClr val="FFD052"/>
                </a:solidFill>
                <a:latin typeface="Roboto-medium"/>
              </a:rPr>
              <a:t>eilleures </a:t>
            </a:r>
            <a:r>
              <a:rPr lang="fr-FR" sz="1600" dirty="0">
                <a:solidFill>
                  <a:srgbClr val="FFD052"/>
                </a:solidFill>
                <a:latin typeface="Roboto-medium"/>
              </a:rPr>
              <a:t>pratiques de gestion du changement avec </a:t>
            </a:r>
            <a:r>
              <a:rPr lang="en-US" sz="1900" i="0" dirty="0" err="1" smtClean="0">
                <a:solidFill>
                  <a:schemeClr val="bg2"/>
                </a:solidFill>
                <a:latin typeface="Roboto-thin"/>
              </a:rPr>
              <a:t>ServiceDesk</a:t>
            </a:r>
            <a:r>
              <a:rPr lang="en-US" sz="1900" i="0" dirty="0" smtClean="0">
                <a:solidFill>
                  <a:schemeClr val="bg2"/>
                </a:solidFill>
                <a:latin typeface="Roboto-thin"/>
              </a:rPr>
              <a:t> </a:t>
            </a:r>
            <a:r>
              <a:rPr lang="en-US" sz="1900" i="0" dirty="0">
                <a:solidFill>
                  <a:schemeClr val="bg2"/>
                </a:solidFill>
                <a:latin typeface="Roboto-thin"/>
              </a:rPr>
              <a:t>Plus</a:t>
            </a:r>
          </a:p>
        </p:txBody>
      </p:sp>
      <p:pic>
        <p:nvPicPr>
          <p:cNvPr id="24" name="Picture 23"/>
          <p:cNvPicPr>
            <a:picLocks noChangeAspect="1"/>
          </p:cNvPicPr>
          <p:nvPr/>
        </p:nvPicPr>
        <p:blipFill>
          <a:blip r:embed="rId7"/>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ptagon 1"/>
          <p:cNvSpPr/>
          <p:nvPr/>
        </p:nvSpPr>
        <p:spPr>
          <a:xfrm>
            <a:off x="6202699" y="2943464"/>
            <a:ext cx="380085" cy="380085"/>
          </a:xfrm>
          <a:prstGeom prst="heptagon">
            <a:avLst/>
          </a:prstGeom>
          <a:solidFill>
            <a:srgbClr val="79D453"/>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ardrop 2"/>
          <p:cNvSpPr/>
          <p:nvPr/>
        </p:nvSpPr>
        <p:spPr>
          <a:xfrm rot="10800000">
            <a:off x="6248256" y="1298009"/>
            <a:ext cx="297046" cy="297046"/>
          </a:xfrm>
          <a:prstGeom prst="teardrop">
            <a:avLst/>
          </a:prstGeom>
          <a:solidFill>
            <a:srgbClr val="7CD0F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Octagon 3"/>
          <p:cNvSpPr/>
          <p:nvPr/>
        </p:nvSpPr>
        <p:spPr>
          <a:xfrm>
            <a:off x="3325072" y="2928728"/>
            <a:ext cx="380085" cy="380085"/>
          </a:xfrm>
          <a:prstGeom prst="octagon">
            <a:avLst/>
          </a:prstGeom>
          <a:solidFill>
            <a:srgbClr val="F8806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Oval 4"/>
          <p:cNvSpPr/>
          <p:nvPr/>
        </p:nvSpPr>
        <p:spPr>
          <a:xfrm>
            <a:off x="3291687" y="1219095"/>
            <a:ext cx="380085" cy="380085"/>
          </a:xfrm>
          <a:prstGeom prst="ellipse">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TextBox 6"/>
          <p:cNvSpPr txBox="1"/>
          <p:nvPr/>
        </p:nvSpPr>
        <p:spPr>
          <a:xfrm>
            <a:off x="3819458" y="1169831"/>
            <a:ext cx="2051237" cy="650178"/>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Obtenez </a:t>
            </a:r>
            <a:r>
              <a:rPr lang="fr-FR" sz="1200" dirty="0">
                <a:solidFill>
                  <a:srgbClr val="004E8F"/>
                </a:solidFill>
                <a:latin typeface="Roboto"/>
              </a:rPr>
              <a:t>des informations claires sur les risques et l'impact des changements</a:t>
            </a:r>
            <a:endParaRPr lang="en-US" sz="1200" dirty="0">
              <a:solidFill>
                <a:srgbClr val="004E8F"/>
              </a:solidFill>
              <a:latin typeface="Roboto"/>
            </a:endParaRPr>
          </a:p>
        </p:txBody>
      </p:sp>
      <p:sp>
        <p:nvSpPr>
          <p:cNvPr id="6" name="Rectangle 5"/>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8" name="TextBox 7"/>
          <p:cNvSpPr txBox="1"/>
          <p:nvPr/>
        </p:nvSpPr>
        <p:spPr>
          <a:xfrm>
            <a:off x="3825000" y="1873817"/>
            <a:ext cx="2238375" cy="942566"/>
          </a:xfrm>
          <a:prstGeom prst="rect">
            <a:avLst/>
          </a:prstGeom>
        </p:spPr>
        <p:txBody>
          <a:bodyPr vert="horz" lIns="95250" tIns="47625" rIns="95250" bIns="47625" rtlCol="0" anchor="t">
            <a:spAutoFit/>
          </a:bodyPr>
          <a:lstStyle/>
          <a:p>
            <a:pPr>
              <a:defRPr lang="en-US" sz="1400" dirty="0"/>
            </a:pPr>
            <a:r>
              <a:rPr lang="fr-FR" sz="1100" dirty="0" smtClean="0">
                <a:latin typeface="Roboto"/>
              </a:rPr>
              <a:t>Risques </a:t>
            </a:r>
            <a:r>
              <a:rPr lang="fr-FR" sz="1100" dirty="0">
                <a:latin typeface="Roboto"/>
              </a:rPr>
              <a:t>| Planification du changement, y compris l'analyse d'impact et les plans de déploiement | Intégration CMDB pour un impact en aval</a:t>
            </a:r>
            <a:r>
              <a:rPr lang="en-US" sz="1100" dirty="0">
                <a:latin typeface="Roboto"/>
              </a:rPr>
              <a:t> </a:t>
            </a:r>
          </a:p>
        </p:txBody>
      </p:sp>
      <p:sp>
        <p:nvSpPr>
          <p:cNvPr id="9" name="TextBox 8"/>
          <p:cNvSpPr txBox="1"/>
          <p:nvPr/>
        </p:nvSpPr>
        <p:spPr>
          <a:xfrm>
            <a:off x="6703276" y="1181433"/>
            <a:ext cx="2059724" cy="650178"/>
          </a:xfrm>
          <a:prstGeom prst="rect">
            <a:avLst/>
          </a:prstGeom>
        </p:spPr>
        <p:txBody>
          <a:bodyPr vert="horz" wrap="square" lIns="95250" tIns="47625" rIns="95250" bIns="47625" rtlCol="0" anchor="t">
            <a:spAutoFit/>
          </a:bodyPr>
          <a:lstStyle/>
          <a:p>
            <a:pPr>
              <a:defRPr lang="en-US" sz="1400" dirty="0"/>
            </a:pPr>
            <a:r>
              <a:rPr lang="fr-FR" sz="1200" dirty="0" smtClean="0">
                <a:solidFill>
                  <a:srgbClr val="004E8F"/>
                </a:solidFill>
                <a:latin typeface="Roboto"/>
              </a:rPr>
              <a:t>Communiquer </a:t>
            </a:r>
            <a:r>
              <a:rPr lang="fr-FR" sz="1200" dirty="0">
                <a:solidFill>
                  <a:srgbClr val="004E8F"/>
                </a:solidFill>
                <a:latin typeface="Roboto"/>
              </a:rPr>
              <a:t>les horaires et les temps d'arrêt aux parties prenantes</a:t>
            </a:r>
            <a:endParaRPr lang="en-US" sz="1200" dirty="0">
              <a:solidFill>
                <a:srgbClr val="004E8F"/>
              </a:solidFill>
              <a:latin typeface="Roboto"/>
            </a:endParaRPr>
          </a:p>
        </p:txBody>
      </p:sp>
      <p:sp>
        <p:nvSpPr>
          <p:cNvPr id="11" name="TextBox 10"/>
          <p:cNvSpPr txBox="1"/>
          <p:nvPr/>
        </p:nvSpPr>
        <p:spPr>
          <a:xfrm>
            <a:off x="3819458" y="2952750"/>
            <a:ext cx="2289819" cy="465512"/>
          </a:xfrm>
          <a:prstGeom prst="rect">
            <a:avLst/>
          </a:prstGeom>
        </p:spPr>
        <p:txBody>
          <a:bodyPr vert="horz" wrap="square" lIns="95250" tIns="47625" rIns="95250" bIns="47625" rtlCol="0" anchor="t">
            <a:spAutoFit/>
          </a:bodyPr>
          <a:lstStyle/>
          <a:p>
            <a:pPr>
              <a:defRPr lang="en-US" sz="1400" dirty="0"/>
            </a:pPr>
            <a:r>
              <a:rPr lang="fr-FR" sz="1200" dirty="0" smtClean="0">
                <a:solidFill>
                  <a:srgbClr val="004E8F"/>
                </a:solidFill>
                <a:latin typeface="Roboto"/>
              </a:rPr>
              <a:t>Mettre </a:t>
            </a:r>
            <a:r>
              <a:rPr lang="fr-FR" sz="1200" dirty="0">
                <a:solidFill>
                  <a:srgbClr val="004E8F"/>
                </a:solidFill>
                <a:latin typeface="Roboto"/>
              </a:rPr>
              <a:t>en place un mécanisme d'approbation efficace</a:t>
            </a:r>
            <a:endParaRPr lang="en-US" sz="1200" dirty="0">
              <a:solidFill>
                <a:srgbClr val="004E8F"/>
              </a:solidFill>
              <a:latin typeface="Roboto"/>
            </a:endParaRPr>
          </a:p>
        </p:txBody>
      </p:sp>
      <p:sp>
        <p:nvSpPr>
          <p:cNvPr id="12" name="TextBox 11"/>
          <p:cNvSpPr txBox="1"/>
          <p:nvPr/>
        </p:nvSpPr>
        <p:spPr>
          <a:xfrm>
            <a:off x="3838251" y="3455556"/>
            <a:ext cx="2008689" cy="434734"/>
          </a:xfrm>
          <a:prstGeom prst="rect">
            <a:avLst/>
          </a:prstGeom>
        </p:spPr>
        <p:txBody>
          <a:bodyPr vert="horz" lIns="95250" tIns="47625" rIns="95250" bIns="47625" rtlCol="0" anchor="t">
            <a:spAutoFit/>
          </a:bodyPr>
          <a:lstStyle/>
          <a:p>
            <a:pPr>
              <a:defRPr lang="en-US" sz="1400" dirty="0"/>
            </a:pPr>
            <a:r>
              <a:rPr lang="fr-FR" sz="1100" dirty="0" smtClean="0">
                <a:latin typeface="Roboto"/>
              </a:rPr>
              <a:t>CAB </a:t>
            </a:r>
            <a:r>
              <a:rPr lang="fr-FR" sz="1100" dirty="0">
                <a:latin typeface="Roboto"/>
              </a:rPr>
              <a:t>| Responsable du changement</a:t>
            </a:r>
            <a:r>
              <a:rPr lang="en-US" sz="1100" dirty="0">
                <a:latin typeface="Roboto"/>
              </a:rPr>
              <a:t> </a:t>
            </a:r>
          </a:p>
        </p:txBody>
      </p:sp>
      <p:sp>
        <p:nvSpPr>
          <p:cNvPr id="10" name="TextBox 9"/>
          <p:cNvSpPr txBox="1"/>
          <p:nvPr/>
        </p:nvSpPr>
        <p:spPr>
          <a:xfrm>
            <a:off x="6703276" y="1859308"/>
            <a:ext cx="1662064" cy="465512"/>
          </a:xfrm>
          <a:prstGeom prst="rect">
            <a:avLst/>
          </a:prstGeom>
        </p:spPr>
        <p:txBody>
          <a:bodyPr vert="horz" lIns="95250" tIns="47625" rIns="95250" bIns="47625" rtlCol="0" anchor="t">
            <a:spAutoFit/>
          </a:bodyPr>
          <a:lstStyle/>
          <a:p>
            <a:pPr>
              <a:defRPr lang="en-US" sz="1400" dirty="0"/>
            </a:pPr>
            <a:r>
              <a:rPr lang="fr-FR" sz="1200" dirty="0" smtClean="0">
                <a:latin typeface="Roboto"/>
              </a:rPr>
              <a:t>Calendrier </a:t>
            </a:r>
            <a:r>
              <a:rPr lang="fr-FR" sz="1200" dirty="0">
                <a:latin typeface="Roboto"/>
              </a:rPr>
              <a:t>des temps d'arrêt | Annonces</a:t>
            </a:r>
            <a:endParaRPr lang="en-US" sz="1200" dirty="0">
              <a:latin typeface="Roboto"/>
            </a:endParaRPr>
          </a:p>
        </p:txBody>
      </p:sp>
      <p:sp>
        <p:nvSpPr>
          <p:cNvPr id="13" name="TextBox 12"/>
          <p:cNvSpPr txBox="1"/>
          <p:nvPr/>
        </p:nvSpPr>
        <p:spPr>
          <a:xfrm>
            <a:off x="6690712" y="3622367"/>
            <a:ext cx="1870729" cy="604012"/>
          </a:xfrm>
          <a:prstGeom prst="rect">
            <a:avLst/>
          </a:prstGeom>
        </p:spPr>
        <p:txBody>
          <a:bodyPr vert="horz" lIns="95250" tIns="47625" rIns="95250" bIns="47625" rtlCol="0" anchor="t">
            <a:spAutoFit/>
          </a:bodyPr>
          <a:lstStyle/>
          <a:p>
            <a:pPr>
              <a:defRPr lang="en-US" sz="1400" dirty="0"/>
            </a:pPr>
            <a:r>
              <a:rPr lang="fr-FR" sz="1100" dirty="0" smtClean="0">
                <a:latin typeface="Roboto"/>
              </a:rPr>
              <a:t>Liste </a:t>
            </a:r>
            <a:r>
              <a:rPr lang="fr-FR" sz="1100" dirty="0">
                <a:latin typeface="Roboto"/>
              </a:rPr>
              <a:t>de contrôle </a:t>
            </a:r>
            <a:r>
              <a:rPr lang="fr-FR" sz="1100" dirty="0" smtClean="0">
                <a:latin typeface="Roboto"/>
              </a:rPr>
              <a:t>d’implémentation | </a:t>
            </a:r>
            <a:r>
              <a:rPr lang="fr-FR" sz="1100" dirty="0">
                <a:latin typeface="Roboto"/>
              </a:rPr>
              <a:t>Tâches | Association de projet</a:t>
            </a:r>
            <a:r>
              <a:rPr lang="en-US" sz="1100" dirty="0">
                <a:latin typeface="Roboto"/>
              </a:rPr>
              <a:t> </a:t>
            </a:r>
          </a:p>
        </p:txBody>
      </p:sp>
      <p:sp>
        <p:nvSpPr>
          <p:cNvPr id="14" name="TextBox 13"/>
          <p:cNvSpPr txBox="1"/>
          <p:nvPr/>
        </p:nvSpPr>
        <p:spPr>
          <a:xfrm>
            <a:off x="6676206" y="2943464"/>
            <a:ext cx="1931879" cy="650178"/>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Mesurer </a:t>
            </a:r>
            <a:r>
              <a:rPr lang="fr-FR" sz="1200" dirty="0">
                <a:solidFill>
                  <a:srgbClr val="004E8F"/>
                </a:solidFill>
                <a:latin typeface="Roboto"/>
              </a:rPr>
              <a:t>les progrès et l'efficacité des mises en œuvre du changement</a:t>
            </a:r>
            <a:endParaRPr lang="en-US" sz="1200" dirty="0">
              <a:solidFill>
                <a:srgbClr val="004E8F"/>
              </a:solidFill>
              <a:latin typeface="Roboto"/>
            </a:endParaRPr>
          </a:p>
        </p:txBody>
      </p:sp>
      <p:sp>
        <p:nvSpPr>
          <p:cNvPr id="15" name="Rectangle 14"/>
          <p:cNvSpPr/>
          <p:nvPr/>
        </p:nvSpPr>
        <p:spPr>
          <a:xfrm flipH="1">
            <a:off x="3914451" y="3419399"/>
            <a:ext cx="13525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6" name="Rectangle 15"/>
          <p:cNvSpPr/>
          <p:nvPr/>
        </p:nvSpPr>
        <p:spPr>
          <a:xfrm flipH="1">
            <a:off x="3924298" y="1841718"/>
            <a:ext cx="12001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7" name="Rectangle 16"/>
          <p:cNvSpPr/>
          <p:nvPr/>
        </p:nvSpPr>
        <p:spPr>
          <a:xfrm flipH="1">
            <a:off x="6811756" y="1830733"/>
            <a:ext cx="13525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8" name="Rectangle 17"/>
          <p:cNvSpPr/>
          <p:nvPr/>
        </p:nvSpPr>
        <p:spPr>
          <a:xfrm flipH="1">
            <a:off x="6798268" y="3582220"/>
            <a:ext cx="13525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9" name="Picture 18"/>
          <p:cNvPicPr>
            <a:picLocks noChangeAspect="1"/>
          </p:cNvPicPr>
          <p:nvPr/>
        </p:nvPicPr>
        <p:blipFill>
          <a:blip r:embed="rId3"/>
          <a:stretch>
            <a:fillRect/>
          </a:stretch>
        </p:blipFill>
        <p:spPr>
          <a:xfrm>
            <a:off x="3374755" y="1273597"/>
            <a:ext cx="314073" cy="314325"/>
          </a:xfrm>
          <a:prstGeom prst="rect">
            <a:avLst/>
          </a:prstGeom>
        </p:spPr>
      </p:pic>
      <p:pic>
        <p:nvPicPr>
          <p:cNvPr id="20" name="Picture 19"/>
          <p:cNvPicPr>
            <a:picLocks noChangeAspect="1"/>
          </p:cNvPicPr>
          <p:nvPr/>
        </p:nvPicPr>
        <p:blipFill>
          <a:blip r:embed="rId4"/>
          <a:stretch>
            <a:fillRect/>
          </a:stretch>
        </p:blipFill>
        <p:spPr>
          <a:xfrm>
            <a:off x="3380394" y="3056516"/>
            <a:ext cx="314325" cy="314325"/>
          </a:xfrm>
          <a:prstGeom prst="rect">
            <a:avLst/>
          </a:prstGeom>
        </p:spPr>
      </p:pic>
      <p:pic>
        <p:nvPicPr>
          <p:cNvPr id="21" name="Picture 20"/>
          <p:cNvPicPr>
            <a:picLocks noChangeAspect="1"/>
          </p:cNvPicPr>
          <p:nvPr/>
        </p:nvPicPr>
        <p:blipFill>
          <a:blip r:embed="rId5"/>
          <a:stretch>
            <a:fillRect/>
          </a:stretch>
        </p:blipFill>
        <p:spPr>
          <a:xfrm>
            <a:off x="6258324" y="1342205"/>
            <a:ext cx="314325" cy="314325"/>
          </a:xfrm>
          <a:prstGeom prst="rect">
            <a:avLst/>
          </a:prstGeom>
        </p:spPr>
      </p:pic>
      <p:pic>
        <p:nvPicPr>
          <p:cNvPr id="22" name="Picture 21"/>
          <p:cNvPicPr>
            <a:picLocks noChangeAspect="1"/>
          </p:cNvPicPr>
          <p:nvPr/>
        </p:nvPicPr>
        <p:blipFill>
          <a:blip r:embed="rId6"/>
          <a:stretch>
            <a:fillRect/>
          </a:stretch>
        </p:blipFill>
        <p:spPr>
          <a:xfrm>
            <a:off x="6247828" y="3041971"/>
            <a:ext cx="314073" cy="314325"/>
          </a:xfrm>
          <a:prstGeom prst="rect">
            <a:avLst/>
          </a:prstGeom>
        </p:spPr>
      </p:pic>
      <p:pic>
        <p:nvPicPr>
          <p:cNvPr id="23" name="Picture 22"/>
          <p:cNvPicPr>
            <a:picLocks noChangeAspect="1"/>
          </p:cNvPicPr>
          <p:nvPr/>
        </p:nvPicPr>
        <p:blipFill>
          <a:blip r:embed="rId7"/>
          <a:stretch>
            <a:fillRect/>
          </a:stretch>
        </p:blipFill>
        <p:spPr>
          <a:xfrm>
            <a:off x="7848600" y="4638675"/>
            <a:ext cx="1070251" cy="285750"/>
          </a:xfrm>
          <a:prstGeom prst="rect">
            <a:avLst/>
          </a:prstGeom>
        </p:spPr>
      </p:pic>
      <p:sp>
        <p:nvSpPr>
          <p:cNvPr id="24" name="TextBox 23"/>
          <p:cNvSpPr txBox="1"/>
          <p:nvPr/>
        </p:nvSpPr>
        <p:spPr>
          <a:xfrm>
            <a:off x="385600" y="1141742"/>
            <a:ext cx="2209419" cy="1127232"/>
          </a:xfrm>
          <a:prstGeom prst="rect">
            <a:avLst/>
          </a:prstGeom>
        </p:spPr>
        <p:txBody>
          <a:bodyPr vert="horz" lIns="95250" tIns="47625" rIns="95250" bIns="47625" rtlCol="0" anchor="t">
            <a:spAutoFit/>
          </a:bodyPr>
          <a:lstStyle/>
          <a:p>
            <a:pPr>
              <a:defRPr lang="en-US" sz="1400" dirty="0"/>
            </a:pPr>
            <a:r>
              <a:rPr lang="en-US" sz="1600" dirty="0">
                <a:solidFill>
                  <a:srgbClr val="FFD052"/>
                </a:solidFill>
                <a:latin typeface="Roboto-medium"/>
              </a:rPr>
              <a:t>Les </a:t>
            </a:r>
            <a:r>
              <a:rPr lang="fr-FR" sz="1600" dirty="0">
                <a:solidFill>
                  <a:srgbClr val="FFD052"/>
                </a:solidFill>
                <a:latin typeface="Roboto-medium"/>
              </a:rPr>
              <a:t>meilleures pratiques de gestion du changement avec </a:t>
            </a:r>
            <a:r>
              <a:rPr lang="en-US" sz="1900" i="0" dirty="0" err="1" smtClean="0">
                <a:solidFill>
                  <a:schemeClr val="bg2"/>
                </a:solidFill>
                <a:latin typeface="Roboto-thin"/>
              </a:rPr>
              <a:t>ServiceDesk</a:t>
            </a:r>
            <a:r>
              <a:rPr lang="en-US" sz="1900" i="0" dirty="0" smtClean="0">
                <a:solidFill>
                  <a:schemeClr val="bg2"/>
                </a:solidFill>
                <a:latin typeface="Roboto-thin"/>
              </a:rPr>
              <a:t> </a:t>
            </a:r>
            <a:r>
              <a:rPr lang="en-US" sz="1900" i="0" dirty="0">
                <a:solidFill>
                  <a:schemeClr val="bg2"/>
                </a:solidFill>
                <a:latin typeface="Roboto-thin"/>
              </a:rPr>
              <a:t>Plus</a:t>
            </a:r>
          </a:p>
        </p:txBody>
      </p:sp>
    </p:spTree>
    <p:custDataLst>
      <p:tags r:id="rId1"/>
    </p:custData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ctagon 1"/>
          <p:cNvSpPr/>
          <p:nvPr/>
        </p:nvSpPr>
        <p:spPr>
          <a:xfrm>
            <a:off x="3737715" y="2710662"/>
            <a:ext cx="380085" cy="380085"/>
          </a:xfrm>
          <a:prstGeom prst="octagon">
            <a:avLst/>
          </a:prstGeom>
          <a:solidFill>
            <a:srgbClr val="F8806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Rectangle 2"/>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TextBox 3"/>
          <p:cNvSpPr txBox="1"/>
          <p:nvPr/>
        </p:nvSpPr>
        <p:spPr>
          <a:xfrm>
            <a:off x="4232186" y="1154753"/>
            <a:ext cx="1478632"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Gardez </a:t>
            </a:r>
            <a:r>
              <a:rPr lang="fr-FR" sz="1200" dirty="0">
                <a:solidFill>
                  <a:srgbClr val="004E8F"/>
                </a:solidFill>
                <a:latin typeface="Roboto"/>
              </a:rPr>
              <a:t>les plans d'urgence en place</a:t>
            </a:r>
            <a:endParaRPr lang="en-US" sz="1200" dirty="0">
              <a:solidFill>
                <a:srgbClr val="004E8F"/>
              </a:solidFill>
              <a:latin typeface="Roboto"/>
            </a:endParaRPr>
          </a:p>
        </p:txBody>
      </p:sp>
      <p:sp>
        <p:nvSpPr>
          <p:cNvPr id="5" name="TextBox 4"/>
          <p:cNvSpPr txBox="1"/>
          <p:nvPr/>
        </p:nvSpPr>
        <p:spPr>
          <a:xfrm>
            <a:off x="4232186" y="1670266"/>
            <a:ext cx="3325530" cy="265457"/>
          </a:xfrm>
          <a:prstGeom prst="rect">
            <a:avLst/>
          </a:prstGeom>
        </p:spPr>
        <p:txBody>
          <a:bodyPr vert="horz" lIns="95250" tIns="47625" rIns="95250" bIns="47625" rtlCol="0" anchor="t">
            <a:spAutoFit/>
          </a:bodyPr>
          <a:lstStyle/>
          <a:p>
            <a:pPr>
              <a:defRPr lang="en-US" sz="1400" dirty="0"/>
            </a:pPr>
            <a:r>
              <a:rPr lang="fr-FR" sz="1100" dirty="0" smtClean="0">
                <a:latin typeface="Roboto"/>
              </a:rPr>
              <a:t>Plans </a:t>
            </a:r>
            <a:r>
              <a:rPr lang="fr-FR" sz="1100" dirty="0">
                <a:latin typeface="Roboto"/>
              </a:rPr>
              <a:t>de secours</a:t>
            </a:r>
            <a:endParaRPr lang="en-US" sz="1100" dirty="0">
              <a:latin typeface="Roboto"/>
            </a:endParaRPr>
          </a:p>
        </p:txBody>
      </p:sp>
      <p:sp>
        <p:nvSpPr>
          <p:cNvPr id="6" name="TextBox 5"/>
          <p:cNvSpPr txBox="1"/>
          <p:nvPr/>
        </p:nvSpPr>
        <p:spPr>
          <a:xfrm>
            <a:off x="4219108" y="2647950"/>
            <a:ext cx="2045550" cy="650178"/>
          </a:xfrm>
          <a:prstGeom prst="rect">
            <a:avLst/>
          </a:prstGeom>
        </p:spPr>
        <p:txBody>
          <a:bodyPr vert="horz" wrap="square" lIns="95250" tIns="47625" rIns="95250" bIns="47625" rtlCol="0" anchor="t">
            <a:spAutoFit/>
          </a:bodyPr>
          <a:lstStyle/>
          <a:p>
            <a:pPr>
              <a:defRPr lang="en-US" sz="1400" dirty="0"/>
            </a:pPr>
            <a:r>
              <a:rPr lang="fr-FR" sz="1200" dirty="0" smtClean="0">
                <a:solidFill>
                  <a:srgbClr val="004E8F"/>
                </a:solidFill>
                <a:latin typeface="Roboto"/>
              </a:rPr>
              <a:t>Faire </a:t>
            </a:r>
            <a:r>
              <a:rPr lang="fr-FR" sz="1200" dirty="0">
                <a:solidFill>
                  <a:srgbClr val="004E8F"/>
                </a:solidFill>
                <a:latin typeface="Roboto"/>
              </a:rPr>
              <a:t>fonctionner la gestion du changement avec d'autres processus ITSM</a:t>
            </a:r>
            <a:r>
              <a:rPr lang="en-US" sz="1200" dirty="0">
                <a:solidFill>
                  <a:srgbClr val="004E8F"/>
                </a:solidFill>
                <a:latin typeface="Roboto"/>
              </a:rPr>
              <a:t> </a:t>
            </a:r>
          </a:p>
        </p:txBody>
      </p:sp>
      <p:sp>
        <p:nvSpPr>
          <p:cNvPr id="7" name="TextBox 6"/>
          <p:cNvSpPr txBox="1"/>
          <p:nvPr/>
        </p:nvSpPr>
        <p:spPr>
          <a:xfrm>
            <a:off x="4219993" y="3324225"/>
            <a:ext cx="2257007" cy="604012"/>
          </a:xfrm>
          <a:prstGeom prst="rect">
            <a:avLst/>
          </a:prstGeom>
        </p:spPr>
        <p:txBody>
          <a:bodyPr vert="horz" wrap="square" lIns="95250" tIns="47625" rIns="95250" bIns="47625" rtlCol="0" anchor="t">
            <a:spAutoFit/>
          </a:bodyPr>
          <a:lstStyle/>
          <a:p>
            <a:pPr>
              <a:defRPr lang="en-US" sz="1400" dirty="0"/>
            </a:pPr>
            <a:r>
              <a:rPr lang="fr-FR" sz="1100" dirty="0" smtClean="0">
                <a:latin typeface="Roboto"/>
              </a:rPr>
              <a:t>Intégration </a:t>
            </a:r>
            <a:r>
              <a:rPr lang="fr-FR" sz="1100" dirty="0">
                <a:latin typeface="Roboto"/>
              </a:rPr>
              <a:t>avec la gestion des incidents, des problèmes, des actifs, des projets et CMDB</a:t>
            </a:r>
            <a:endParaRPr lang="en-US" sz="1100" dirty="0" err="1">
              <a:latin typeface="Roboto"/>
            </a:endParaRPr>
          </a:p>
        </p:txBody>
      </p:sp>
      <p:sp>
        <p:nvSpPr>
          <p:cNvPr id="8" name="TextBox 7"/>
          <p:cNvSpPr txBox="1"/>
          <p:nvPr/>
        </p:nvSpPr>
        <p:spPr>
          <a:xfrm>
            <a:off x="6666137" y="1160992"/>
            <a:ext cx="2252713" cy="465512"/>
          </a:xfrm>
          <a:prstGeom prst="rect">
            <a:avLst/>
          </a:prstGeom>
        </p:spPr>
        <p:txBody>
          <a:bodyPr vert="horz" wrap="square" lIns="95250" tIns="47625" rIns="95250" bIns="47625" rtlCol="0" anchor="t">
            <a:spAutoFit/>
          </a:bodyPr>
          <a:lstStyle/>
          <a:p>
            <a:pPr>
              <a:defRPr lang="en-US" sz="1400" dirty="0"/>
            </a:pPr>
            <a:r>
              <a:rPr lang="fr-FR" sz="1200" dirty="0" smtClean="0">
                <a:solidFill>
                  <a:srgbClr val="004E8F"/>
                </a:solidFill>
                <a:latin typeface="Roboto"/>
              </a:rPr>
              <a:t>Implémenter une </a:t>
            </a:r>
            <a:r>
              <a:rPr lang="fr-FR" sz="1200" dirty="0">
                <a:solidFill>
                  <a:srgbClr val="004E8F"/>
                </a:solidFill>
                <a:latin typeface="Roboto"/>
              </a:rPr>
              <a:t>amélioration continue des services</a:t>
            </a:r>
            <a:endParaRPr lang="en-US" sz="1200" dirty="0">
              <a:solidFill>
                <a:srgbClr val="004E8F"/>
              </a:solidFill>
              <a:latin typeface="Roboto"/>
            </a:endParaRPr>
          </a:p>
        </p:txBody>
      </p:sp>
      <p:sp>
        <p:nvSpPr>
          <p:cNvPr id="9" name="TextBox 8"/>
          <p:cNvSpPr txBox="1"/>
          <p:nvPr/>
        </p:nvSpPr>
        <p:spPr>
          <a:xfrm>
            <a:off x="6667033" y="1639624"/>
            <a:ext cx="1762687" cy="604012"/>
          </a:xfrm>
          <a:prstGeom prst="rect">
            <a:avLst/>
          </a:prstGeom>
        </p:spPr>
        <p:txBody>
          <a:bodyPr vert="horz" lIns="95250" tIns="47625" rIns="95250" bIns="47625" rtlCol="0" anchor="t">
            <a:spAutoFit/>
          </a:bodyPr>
          <a:lstStyle/>
          <a:p>
            <a:pPr>
              <a:defRPr lang="en-US" sz="1400" dirty="0"/>
            </a:pPr>
            <a:r>
              <a:rPr lang="fr-FR" sz="1100" dirty="0" smtClean="0">
                <a:latin typeface="Roboto"/>
              </a:rPr>
              <a:t>Examens </a:t>
            </a:r>
            <a:r>
              <a:rPr lang="fr-FR" sz="1100" dirty="0">
                <a:latin typeface="Roboto"/>
              </a:rPr>
              <a:t>après la mise en œuvre | </a:t>
            </a:r>
            <a:r>
              <a:rPr lang="fr-FR" sz="1100" dirty="0" smtClean="0">
                <a:latin typeface="Roboto"/>
              </a:rPr>
              <a:t>KPI du changement</a:t>
            </a:r>
            <a:endParaRPr lang="en-US" sz="1100" dirty="0" err="1">
              <a:latin typeface="Roboto"/>
            </a:endParaRPr>
          </a:p>
        </p:txBody>
      </p:sp>
      <p:sp>
        <p:nvSpPr>
          <p:cNvPr id="10" name="Rectangle 9"/>
          <p:cNvSpPr/>
          <p:nvPr/>
        </p:nvSpPr>
        <p:spPr>
          <a:xfrm flipH="1">
            <a:off x="4335913" y="1624698"/>
            <a:ext cx="13144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1" name="Rectangle 10"/>
          <p:cNvSpPr/>
          <p:nvPr/>
        </p:nvSpPr>
        <p:spPr>
          <a:xfrm flipH="1">
            <a:off x="6784019" y="1611049"/>
            <a:ext cx="13144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2" name="Rectangle 11"/>
          <p:cNvSpPr/>
          <p:nvPr/>
        </p:nvSpPr>
        <p:spPr>
          <a:xfrm flipH="1">
            <a:off x="4362450" y="3295650"/>
            <a:ext cx="1266825"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3" name="Oval 12"/>
          <p:cNvSpPr/>
          <p:nvPr/>
        </p:nvSpPr>
        <p:spPr>
          <a:xfrm>
            <a:off x="3712778" y="1243907"/>
            <a:ext cx="380085" cy="380085"/>
          </a:xfrm>
          <a:prstGeom prst="ellipse">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4" name="Picture 13"/>
          <p:cNvPicPr>
            <a:picLocks noChangeAspect="1"/>
          </p:cNvPicPr>
          <p:nvPr/>
        </p:nvPicPr>
        <p:blipFill>
          <a:blip r:embed="rId3"/>
          <a:stretch>
            <a:fillRect/>
          </a:stretch>
        </p:blipFill>
        <p:spPr>
          <a:xfrm>
            <a:off x="3780653" y="1298533"/>
            <a:ext cx="371475" cy="371475"/>
          </a:xfrm>
          <a:prstGeom prst="rect">
            <a:avLst/>
          </a:prstGeom>
        </p:spPr>
      </p:pic>
      <p:sp>
        <p:nvSpPr>
          <p:cNvPr id="15" name="Teardrop 14"/>
          <p:cNvSpPr/>
          <p:nvPr/>
        </p:nvSpPr>
        <p:spPr>
          <a:xfrm rot="15900000">
            <a:off x="6254591" y="1252442"/>
            <a:ext cx="297046" cy="297046"/>
          </a:xfrm>
          <a:prstGeom prst="teardrop">
            <a:avLst/>
          </a:prstGeom>
          <a:solidFill>
            <a:srgbClr val="7CD0F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6" name="Picture 15"/>
          <p:cNvPicPr>
            <a:picLocks noChangeAspect="1"/>
          </p:cNvPicPr>
          <p:nvPr/>
        </p:nvPicPr>
        <p:blipFill>
          <a:blip r:embed="rId4"/>
          <a:stretch>
            <a:fillRect/>
          </a:stretch>
        </p:blipFill>
        <p:spPr>
          <a:xfrm>
            <a:off x="6264658" y="1220438"/>
            <a:ext cx="314325" cy="314325"/>
          </a:xfrm>
          <a:prstGeom prst="rect">
            <a:avLst/>
          </a:prstGeom>
        </p:spPr>
      </p:pic>
      <p:pic>
        <p:nvPicPr>
          <p:cNvPr id="17" name="Picture 16"/>
          <p:cNvPicPr>
            <a:picLocks noChangeAspect="1"/>
          </p:cNvPicPr>
          <p:nvPr/>
        </p:nvPicPr>
        <p:blipFill>
          <a:blip r:embed="rId5"/>
          <a:stretch>
            <a:fillRect/>
          </a:stretch>
        </p:blipFill>
        <p:spPr>
          <a:xfrm>
            <a:off x="3793161" y="2838450"/>
            <a:ext cx="314073" cy="314325"/>
          </a:xfrm>
          <a:prstGeom prst="rect">
            <a:avLst/>
          </a:prstGeom>
        </p:spPr>
      </p:pic>
      <p:pic>
        <p:nvPicPr>
          <p:cNvPr id="18" name="Picture 17"/>
          <p:cNvPicPr>
            <a:picLocks noChangeAspect="1"/>
          </p:cNvPicPr>
          <p:nvPr/>
        </p:nvPicPr>
        <p:blipFill>
          <a:blip r:embed="rId6"/>
          <a:stretch>
            <a:fillRect/>
          </a:stretch>
        </p:blipFill>
        <p:spPr>
          <a:xfrm>
            <a:off x="7848600" y="4638675"/>
            <a:ext cx="1070251" cy="285750"/>
          </a:xfrm>
          <a:prstGeom prst="rect">
            <a:avLst/>
          </a:prstGeom>
        </p:spPr>
      </p:pic>
      <p:sp>
        <p:nvSpPr>
          <p:cNvPr id="19" name="TextBox 18"/>
          <p:cNvSpPr txBox="1"/>
          <p:nvPr/>
        </p:nvSpPr>
        <p:spPr>
          <a:xfrm>
            <a:off x="385600" y="1141742"/>
            <a:ext cx="2209419" cy="1127232"/>
          </a:xfrm>
          <a:prstGeom prst="rect">
            <a:avLst/>
          </a:prstGeom>
        </p:spPr>
        <p:txBody>
          <a:bodyPr vert="horz" lIns="95250" tIns="47625" rIns="95250" bIns="47625" rtlCol="0" anchor="t">
            <a:spAutoFit/>
          </a:bodyPr>
          <a:lstStyle/>
          <a:p>
            <a:pPr>
              <a:defRPr lang="en-US" sz="1400" dirty="0"/>
            </a:pPr>
            <a:r>
              <a:rPr lang="en-US" sz="1600" dirty="0">
                <a:solidFill>
                  <a:srgbClr val="FFD052"/>
                </a:solidFill>
                <a:latin typeface="Roboto-medium"/>
              </a:rPr>
              <a:t>Les </a:t>
            </a:r>
            <a:r>
              <a:rPr lang="fr-FR" sz="1600" dirty="0">
                <a:solidFill>
                  <a:srgbClr val="FFD052"/>
                </a:solidFill>
                <a:latin typeface="Roboto-medium"/>
              </a:rPr>
              <a:t>meilleures pratiques de gestion du changement avec </a:t>
            </a:r>
            <a:r>
              <a:rPr lang="en-US" sz="1900" i="0" dirty="0" err="1" smtClean="0">
                <a:solidFill>
                  <a:schemeClr val="bg2"/>
                </a:solidFill>
                <a:latin typeface="Roboto-thin"/>
              </a:rPr>
              <a:t>ServiceDesk</a:t>
            </a:r>
            <a:r>
              <a:rPr lang="en-US" sz="1900" i="0" dirty="0" smtClean="0">
                <a:solidFill>
                  <a:schemeClr val="bg2"/>
                </a:solidFill>
                <a:latin typeface="Roboto-thin"/>
              </a:rPr>
              <a:t> </a:t>
            </a:r>
            <a:r>
              <a:rPr lang="en-US" sz="1900" i="0" dirty="0">
                <a:solidFill>
                  <a:schemeClr val="bg2"/>
                </a:solidFill>
                <a:latin typeface="Roboto-thin"/>
              </a:rPr>
              <a:t>Plus</a:t>
            </a:r>
          </a:p>
        </p:txBody>
      </p:sp>
    </p:spTree>
    <p:custDataLst>
      <p:tags r:id="rId1"/>
    </p:custData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4E8F"/>
        </a:solidFill>
        <a:effectLst/>
      </p:bgPr>
    </p:bg>
    <p:spTree>
      <p:nvGrpSpPr>
        <p:cNvPr id="1" name=""/>
        <p:cNvGrpSpPr/>
        <p:nvPr/>
      </p:nvGrpSpPr>
      <p:grpSpPr>
        <a:xfrm>
          <a:off x="0" y="0"/>
          <a:ext cx="0" cy="0"/>
          <a:chOff x="0" y="0"/>
          <a:chExt cx="0" cy="0"/>
        </a:xfrm>
      </p:grpSpPr>
      <p:sp>
        <p:nvSpPr>
          <p:cNvPr id="2" name="TextBox 1"/>
          <p:cNvSpPr txBox="1"/>
          <p:nvPr/>
        </p:nvSpPr>
        <p:spPr>
          <a:xfrm>
            <a:off x="4515022" y="1962150"/>
            <a:ext cx="2952578" cy="1148776"/>
          </a:xfrm>
          <a:prstGeom prst="rect">
            <a:avLst/>
          </a:prstGeom>
        </p:spPr>
        <p:txBody>
          <a:bodyPr vert="horz" lIns="95250" tIns="47625" rIns="95250" bIns="47625" rtlCol="0" anchor="t">
            <a:spAutoFit/>
          </a:bodyPr>
          <a:lstStyle/>
          <a:p>
            <a:pPr>
              <a:lnSpc>
                <a:spcPct val="90000"/>
              </a:lnSpc>
              <a:defRPr lang="en-US" sz="1400" dirty="0"/>
            </a:pPr>
            <a:r>
              <a:rPr lang="fr-FR" sz="4000" dirty="0" smtClean="0">
                <a:solidFill>
                  <a:srgbClr val="FFD052"/>
                </a:solidFill>
                <a:latin typeface="Roboto-medium"/>
              </a:rPr>
              <a:t>Gestion</a:t>
            </a:r>
            <a:r>
              <a:rPr lang="fr-FR" sz="1400" dirty="0" smtClean="0"/>
              <a:t> </a:t>
            </a:r>
          </a:p>
          <a:p>
            <a:pPr>
              <a:lnSpc>
                <a:spcPct val="90000"/>
              </a:lnSpc>
              <a:defRPr lang="en-US" sz="1400" dirty="0"/>
            </a:pPr>
            <a:r>
              <a:rPr lang="fr-FR" sz="3600" dirty="0" smtClean="0">
                <a:solidFill>
                  <a:schemeClr val="bg1"/>
                </a:solidFill>
                <a:latin typeface="Roboto-thin"/>
              </a:rPr>
              <a:t>de </a:t>
            </a:r>
            <a:r>
              <a:rPr lang="fr-FR" sz="3600" dirty="0">
                <a:solidFill>
                  <a:schemeClr val="bg1"/>
                </a:solidFill>
                <a:latin typeface="Roboto-thin"/>
              </a:rPr>
              <a:t>projet</a:t>
            </a:r>
            <a:endParaRPr lang="en-US" sz="3600" dirty="0">
              <a:solidFill>
                <a:schemeClr val="bg1"/>
              </a:solidFill>
              <a:latin typeface="Roboto-thin"/>
            </a:endParaRPr>
          </a:p>
        </p:txBody>
      </p:sp>
      <p:pic>
        <p:nvPicPr>
          <p:cNvPr id="3" name="Picture 2"/>
          <p:cNvPicPr>
            <a:picLocks noChangeAspect="1"/>
          </p:cNvPicPr>
          <p:nvPr/>
        </p:nvPicPr>
        <p:blipFill>
          <a:blip r:embed="rId3"/>
          <a:stretch>
            <a:fillRect/>
          </a:stretch>
        </p:blipFill>
        <p:spPr>
          <a:xfrm>
            <a:off x="1446476" y="1056551"/>
            <a:ext cx="2590800" cy="2590800"/>
          </a:xfrm>
          <a:prstGeom prst="rect">
            <a:avLst/>
          </a:prstGeom>
        </p:spPr>
      </p:pic>
      <p:pic>
        <p:nvPicPr>
          <p:cNvPr id="4" name="Picture 3"/>
          <p:cNvPicPr>
            <a:picLocks noChangeAspect="1"/>
          </p:cNvPicPr>
          <p:nvPr/>
        </p:nvPicPr>
        <p:blipFill>
          <a:blip r:embed="rId4"/>
          <a:stretch>
            <a:fillRect/>
          </a:stretch>
        </p:blipFill>
        <p:spPr>
          <a:xfrm>
            <a:off x="7850838" y="4644685"/>
            <a:ext cx="1070249"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3" name="Picture 2"/>
          <p:cNvPicPr>
            <a:picLocks noChangeAspect="1"/>
          </p:cNvPicPr>
          <p:nvPr/>
        </p:nvPicPr>
        <p:blipFill>
          <a:blip r:embed="rId3"/>
          <a:srcRect l="15340" r="12880"/>
          <a:stretch>
            <a:fillRect/>
          </a:stretch>
        </p:blipFill>
        <p:spPr>
          <a:xfrm>
            <a:off x="3794598" y="791308"/>
            <a:ext cx="4604061" cy="3559787"/>
          </a:xfrm>
          <a:prstGeom prst="rect">
            <a:avLst/>
          </a:prstGeom>
        </p:spPr>
      </p:pic>
      <p:sp>
        <p:nvSpPr>
          <p:cNvPr id="4" name="TextBox 3"/>
          <p:cNvSpPr txBox="1"/>
          <p:nvPr/>
        </p:nvSpPr>
        <p:spPr>
          <a:xfrm>
            <a:off x="385600" y="1065542"/>
            <a:ext cx="2209419" cy="1204176"/>
          </a:xfrm>
          <a:prstGeom prst="rect">
            <a:avLst/>
          </a:prstGeom>
        </p:spPr>
        <p:txBody>
          <a:bodyPr vert="horz" lIns="95250" tIns="47625" rIns="95250" bIns="47625" rtlCol="0" anchor="t">
            <a:spAutoFit/>
          </a:bodyPr>
          <a:lstStyle/>
          <a:p>
            <a:pPr algn="l">
              <a:defRPr lang="en-US" sz="1400" dirty="0"/>
            </a:pPr>
            <a:r>
              <a:rPr lang="en-US" sz="2400" dirty="0" smtClean="0">
                <a:solidFill>
                  <a:srgbClr val="FFD052"/>
                </a:solidFill>
                <a:latin typeface="Roboto-medium"/>
              </a:rPr>
              <a:t>Workflow</a:t>
            </a:r>
            <a:endParaRPr lang="en-US" sz="2400" dirty="0">
              <a:solidFill>
                <a:srgbClr val="FFD052"/>
              </a:solidFill>
              <a:latin typeface="Roboto-medium"/>
            </a:endParaRPr>
          </a:p>
          <a:p>
            <a:pPr algn="l">
              <a:defRPr lang="en-US" sz="1400" dirty="0"/>
            </a:pPr>
            <a:r>
              <a:rPr lang="en-US" sz="2400" dirty="0">
                <a:solidFill>
                  <a:schemeClr val="bg2"/>
                </a:solidFill>
                <a:latin typeface="Roboto-thin"/>
              </a:rPr>
              <a:t>d</a:t>
            </a:r>
            <a:r>
              <a:rPr lang="en-US" sz="2400" dirty="0" smtClean="0">
                <a:solidFill>
                  <a:schemeClr val="bg2"/>
                </a:solidFill>
                <a:latin typeface="Roboto-thin"/>
              </a:rPr>
              <a:t>e </a:t>
            </a:r>
            <a:r>
              <a:rPr lang="en-US" sz="2400" dirty="0" err="1" smtClean="0">
                <a:solidFill>
                  <a:schemeClr val="bg2"/>
                </a:solidFill>
                <a:latin typeface="Roboto-thin"/>
              </a:rPr>
              <a:t>gestion</a:t>
            </a:r>
            <a:r>
              <a:rPr lang="en-US" sz="2400" dirty="0" smtClean="0">
                <a:solidFill>
                  <a:schemeClr val="bg2"/>
                </a:solidFill>
                <a:latin typeface="Roboto-thin"/>
              </a:rPr>
              <a:t> </a:t>
            </a:r>
          </a:p>
          <a:p>
            <a:pPr algn="l">
              <a:defRPr lang="en-US" sz="1400" dirty="0"/>
            </a:pPr>
            <a:r>
              <a:rPr lang="en-US" sz="2400" dirty="0" smtClean="0">
                <a:solidFill>
                  <a:schemeClr val="bg2"/>
                </a:solidFill>
                <a:latin typeface="Roboto-thin"/>
              </a:rPr>
              <a:t>de </a:t>
            </a:r>
            <a:r>
              <a:rPr lang="en-US" sz="2400" dirty="0" err="1" smtClean="0">
                <a:solidFill>
                  <a:schemeClr val="bg2"/>
                </a:solidFill>
                <a:latin typeface="Roboto-thin"/>
              </a:rPr>
              <a:t>projet</a:t>
            </a:r>
            <a:endParaRPr lang="en-US" sz="2400" i="0" dirty="0">
              <a:solidFill>
                <a:schemeClr val="bg2"/>
              </a:solidFill>
              <a:latin typeface="Roboto-thin"/>
            </a:endParaRPr>
          </a:p>
        </p:txBody>
      </p:sp>
      <p:pic>
        <p:nvPicPr>
          <p:cNvPr id="5" name="Picture 4"/>
          <p:cNvPicPr>
            <a:picLocks noChangeAspect="1"/>
          </p:cNvPicPr>
          <p:nvPr/>
        </p:nvPicPr>
        <p:blipFill>
          <a:blip r:embed="rId4"/>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5" y="-19050"/>
            <a:ext cx="3537975" cy="5186448"/>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xtBox 2"/>
          <p:cNvSpPr txBox="1"/>
          <p:nvPr/>
        </p:nvSpPr>
        <p:spPr>
          <a:xfrm>
            <a:off x="816206" y="2380945"/>
            <a:ext cx="1850794" cy="465512"/>
          </a:xfrm>
          <a:prstGeom prst="rect">
            <a:avLst/>
          </a:prstGeom>
        </p:spPr>
        <p:txBody>
          <a:bodyPr vert="horz" wrap="square" lIns="95250" tIns="47625" rIns="95250" bIns="47625" rtlCol="0" anchor="t">
            <a:spAutoFit/>
          </a:bodyPr>
          <a:lstStyle/>
          <a:p>
            <a:pPr>
              <a:defRPr lang="en-US" sz="1400" dirty="0"/>
            </a:pPr>
            <a:r>
              <a:rPr lang="fr-FR" sz="2400" b="1" dirty="0" smtClean="0">
                <a:solidFill>
                  <a:srgbClr val="FFD052"/>
                </a:solidFill>
                <a:latin typeface="Roboto-medium"/>
              </a:rPr>
              <a:t>Le résultat</a:t>
            </a:r>
            <a:endParaRPr lang="en-US" sz="2400" b="1" dirty="0">
              <a:solidFill>
                <a:srgbClr val="FFD052"/>
              </a:solidFill>
              <a:latin typeface="Roboto-medium"/>
            </a:endParaRPr>
          </a:p>
        </p:txBody>
      </p:sp>
      <p:sp>
        <p:nvSpPr>
          <p:cNvPr id="4" name="TextBox 3"/>
          <p:cNvSpPr txBox="1"/>
          <p:nvPr/>
        </p:nvSpPr>
        <p:spPr>
          <a:xfrm>
            <a:off x="4572000" y="1981200"/>
            <a:ext cx="3498216" cy="1327286"/>
          </a:xfrm>
          <a:prstGeom prst="rect">
            <a:avLst/>
          </a:prstGeom>
        </p:spPr>
        <p:txBody>
          <a:bodyPr vert="horz" lIns="95250" tIns="47625" rIns="95250" bIns="47625" rtlCol="0" anchor="t">
            <a:spAutoFit/>
          </a:bodyPr>
          <a:lstStyle/>
          <a:p>
            <a:pPr>
              <a:defRPr lang="en-US" sz="1400" dirty="0"/>
            </a:pPr>
            <a:r>
              <a:rPr lang="fr-FR" sz="1600" dirty="0" smtClean="0">
                <a:latin typeface="Roboto-light"/>
              </a:rPr>
              <a:t>L'absence </a:t>
            </a:r>
            <a:r>
              <a:rPr lang="fr-FR" sz="1600" dirty="0">
                <a:latin typeface="Roboto-light"/>
              </a:rPr>
              <a:t>d'une expérience de prestation de services </a:t>
            </a:r>
            <a:r>
              <a:rPr lang="fr-FR" sz="1600" b="1" dirty="0">
                <a:solidFill>
                  <a:srgbClr val="0070C0"/>
                </a:solidFill>
                <a:latin typeface="Roboto"/>
              </a:rPr>
              <a:t>saine</a:t>
            </a:r>
            <a:r>
              <a:rPr lang="fr-FR" sz="1600" dirty="0">
                <a:latin typeface="Roboto-light"/>
              </a:rPr>
              <a:t> pour toutes les parties prenantes impliquées: </a:t>
            </a:r>
            <a:r>
              <a:rPr lang="fr-FR" sz="1600" i="1" dirty="0">
                <a:latin typeface="Roboto-light"/>
              </a:rPr>
              <a:t>utilisateurs, agents et direction</a:t>
            </a:r>
            <a:endParaRPr lang="en-US" sz="1600" i="1" dirty="0">
              <a:latin typeface="Roboto-light"/>
            </a:endParaRPr>
          </a:p>
        </p:txBody>
      </p:sp>
      <p:pic>
        <p:nvPicPr>
          <p:cNvPr id="5" name="Picture 4"/>
          <p:cNvPicPr>
            <a:picLocks noChangeAspect="1"/>
          </p:cNvPicPr>
          <p:nvPr/>
        </p:nvPicPr>
        <p:blipFill>
          <a:blip r:embed="rId3"/>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a:off x="6298378" y="3051676"/>
            <a:ext cx="380085" cy="380085"/>
          </a:xfrm>
          <a:prstGeom prst="trapezoid">
            <a:avLst/>
          </a:prstGeom>
          <a:solidFill>
            <a:srgbClr val="79D453"/>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ardrop 2"/>
          <p:cNvSpPr/>
          <p:nvPr/>
        </p:nvSpPr>
        <p:spPr>
          <a:xfrm rot="15900000">
            <a:off x="6325886" y="1262300"/>
            <a:ext cx="265461" cy="265461"/>
          </a:xfrm>
          <a:prstGeom prst="teardrop">
            <a:avLst/>
          </a:prstGeom>
          <a:solidFill>
            <a:srgbClr val="7CD0F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Oval 3"/>
          <p:cNvSpPr/>
          <p:nvPr/>
        </p:nvSpPr>
        <p:spPr>
          <a:xfrm>
            <a:off x="3411255" y="3038865"/>
            <a:ext cx="380085" cy="380085"/>
          </a:xfrm>
          <a:prstGeom prst="ellipse">
            <a:avLst/>
          </a:prstGeom>
          <a:solidFill>
            <a:srgbClr val="F8806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Rounded Rectangle 4"/>
          <p:cNvSpPr/>
          <p:nvPr/>
        </p:nvSpPr>
        <p:spPr>
          <a:xfrm>
            <a:off x="3405987" y="1245527"/>
            <a:ext cx="308190" cy="338089"/>
          </a:xfrm>
          <a:prstGeom prst="roundRect">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TextBox 6"/>
          <p:cNvSpPr txBox="1"/>
          <p:nvPr/>
        </p:nvSpPr>
        <p:spPr>
          <a:xfrm>
            <a:off x="3933758" y="1154268"/>
            <a:ext cx="2013632" cy="1019510"/>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Recueillir </a:t>
            </a:r>
            <a:r>
              <a:rPr lang="fr-FR" sz="1200" dirty="0">
                <a:solidFill>
                  <a:srgbClr val="004E8F"/>
                </a:solidFill>
                <a:latin typeface="Roboto"/>
              </a:rPr>
              <a:t>au préalable toutes les informations pertinentes pour identifier la portée, le budget et le temps nécessaires</a:t>
            </a:r>
            <a:endParaRPr lang="en-US" sz="1200" dirty="0">
              <a:solidFill>
                <a:srgbClr val="004E8F"/>
              </a:solidFill>
              <a:latin typeface="Roboto"/>
            </a:endParaRPr>
          </a:p>
        </p:txBody>
      </p:sp>
      <p:sp>
        <p:nvSpPr>
          <p:cNvPr id="6" name="Rectangle 5"/>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8" name="TextBox 7"/>
          <p:cNvSpPr txBox="1"/>
          <p:nvPr/>
        </p:nvSpPr>
        <p:spPr>
          <a:xfrm>
            <a:off x="3933758" y="2219422"/>
            <a:ext cx="1292304" cy="434734"/>
          </a:xfrm>
          <a:prstGeom prst="rect">
            <a:avLst/>
          </a:prstGeom>
        </p:spPr>
        <p:txBody>
          <a:bodyPr vert="horz" lIns="95250" tIns="47625" rIns="95250" bIns="47625" rtlCol="0" anchor="t">
            <a:spAutoFit/>
          </a:bodyPr>
          <a:lstStyle/>
          <a:p>
            <a:pPr>
              <a:defRPr lang="en-US" sz="1400" dirty="0"/>
            </a:pPr>
            <a:r>
              <a:rPr lang="fr-FR" sz="1100" dirty="0" smtClean="0">
                <a:latin typeface="Roboto"/>
              </a:rPr>
              <a:t>Modèles </a:t>
            </a:r>
            <a:r>
              <a:rPr lang="fr-FR" sz="1100" dirty="0">
                <a:latin typeface="Roboto"/>
              </a:rPr>
              <a:t>de projet</a:t>
            </a:r>
            <a:endParaRPr lang="en-US" sz="1100" dirty="0">
              <a:latin typeface="Roboto"/>
            </a:endParaRPr>
          </a:p>
        </p:txBody>
      </p:sp>
      <p:sp>
        <p:nvSpPr>
          <p:cNvPr id="9" name="TextBox 8"/>
          <p:cNvSpPr txBox="1"/>
          <p:nvPr/>
        </p:nvSpPr>
        <p:spPr>
          <a:xfrm>
            <a:off x="6779476" y="1158144"/>
            <a:ext cx="1658473" cy="650178"/>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Décomposez </a:t>
            </a:r>
            <a:r>
              <a:rPr lang="fr-FR" sz="1200" dirty="0">
                <a:solidFill>
                  <a:srgbClr val="004E8F"/>
                </a:solidFill>
                <a:latin typeface="Roboto"/>
              </a:rPr>
              <a:t>vos projets en sous-activités </a:t>
            </a:r>
            <a:r>
              <a:rPr lang="en-US" sz="1200" dirty="0">
                <a:solidFill>
                  <a:srgbClr val="004E8F"/>
                </a:solidFill>
                <a:latin typeface="Roboto"/>
              </a:rPr>
              <a:t> </a:t>
            </a:r>
          </a:p>
        </p:txBody>
      </p:sp>
      <p:sp>
        <p:nvSpPr>
          <p:cNvPr id="10" name="TextBox 9"/>
          <p:cNvSpPr txBox="1"/>
          <p:nvPr/>
        </p:nvSpPr>
        <p:spPr>
          <a:xfrm>
            <a:off x="6781800" y="1792566"/>
            <a:ext cx="2030615" cy="265457"/>
          </a:xfrm>
          <a:prstGeom prst="rect">
            <a:avLst/>
          </a:prstGeom>
        </p:spPr>
        <p:txBody>
          <a:bodyPr vert="horz" lIns="95250" tIns="47625" rIns="95250" bIns="47625" rtlCol="0" anchor="t">
            <a:spAutoFit/>
          </a:bodyPr>
          <a:lstStyle/>
          <a:p>
            <a:pPr>
              <a:defRPr lang="en-US" sz="1400" dirty="0"/>
            </a:pPr>
            <a:r>
              <a:rPr lang="fr-FR" sz="1100" dirty="0" smtClean="0">
                <a:latin typeface="Roboto"/>
              </a:rPr>
              <a:t>Jalons </a:t>
            </a:r>
            <a:r>
              <a:rPr lang="fr-FR" sz="1100" dirty="0">
                <a:latin typeface="Roboto"/>
              </a:rPr>
              <a:t>| Tâches</a:t>
            </a:r>
            <a:endParaRPr lang="en-US" sz="1100" dirty="0">
              <a:latin typeface="Roboto"/>
            </a:endParaRPr>
          </a:p>
        </p:txBody>
      </p:sp>
      <p:sp>
        <p:nvSpPr>
          <p:cNvPr id="11" name="TextBox 10"/>
          <p:cNvSpPr txBox="1"/>
          <p:nvPr/>
        </p:nvSpPr>
        <p:spPr>
          <a:xfrm>
            <a:off x="3943607" y="2964151"/>
            <a:ext cx="2094547"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Définir </a:t>
            </a:r>
            <a:r>
              <a:rPr lang="fr-FR" sz="1200" dirty="0">
                <a:solidFill>
                  <a:srgbClr val="004E8F"/>
                </a:solidFill>
                <a:latin typeface="Roboto"/>
              </a:rPr>
              <a:t>différents rôles et responsabilités</a:t>
            </a:r>
            <a:endParaRPr lang="en-US" sz="1200" dirty="0">
              <a:solidFill>
                <a:srgbClr val="004E8F"/>
              </a:solidFill>
              <a:latin typeface="Roboto"/>
            </a:endParaRPr>
          </a:p>
        </p:txBody>
      </p:sp>
      <p:sp>
        <p:nvSpPr>
          <p:cNvPr id="12" name="TextBox 11"/>
          <p:cNvSpPr txBox="1"/>
          <p:nvPr/>
        </p:nvSpPr>
        <p:spPr>
          <a:xfrm>
            <a:off x="3941292" y="3461937"/>
            <a:ext cx="2008689" cy="265457"/>
          </a:xfrm>
          <a:prstGeom prst="rect">
            <a:avLst/>
          </a:prstGeom>
        </p:spPr>
        <p:txBody>
          <a:bodyPr vert="horz" lIns="95250" tIns="47625" rIns="95250" bIns="47625" rtlCol="0" anchor="t">
            <a:spAutoFit/>
          </a:bodyPr>
          <a:lstStyle/>
          <a:p>
            <a:pPr>
              <a:defRPr lang="en-US" sz="1400" dirty="0"/>
            </a:pPr>
            <a:r>
              <a:rPr lang="fr-FR" sz="1100" dirty="0" smtClean="0">
                <a:latin typeface="Roboto"/>
              </a:rPr>
              <a:t>Rôles </a:t>
            </a:r>
            <a:r>
              <a:rPr lang="fr-FR" sz="1100" dirty="0">
                <a:latin typeface="Roboto"/>
              </a:rPr>
              <a:t>du projet | Membres</a:t>
            </a:r>
            <a:endParaRPr lang="en-US" sz="1100" dirty="0">
              <a:latin typeface="Roboto"/>
            </a:endParaRPr>
          </a:p>
        </p:txBody>
      </p:sp>
      <p:sp>
        <p:nvSpPr>
          <p:cNvPr id="13" name="TextBox 12"/>
          <p:cNvSpPr txBox="1"/>
          <p:nvPr/>
        </p:nvSpPr>
        <p:spPr>
          <a:xfrm>
            <a:off x="6794373" y="3462070"/>
            <a:ext cx="1635975" cy="434734"/>
          </a:xfrm>
          <a:prstGeom prst="rect">
            <a:avLst/>
          </a:prstGeom>
        </p:spPr>
        <p:txBody>
          <a:bodyPr vert="horz" lIns="95250" tIns="47625" rIns="95250" bIns="47625" rtlCol="0" anchor="t">
            <a:spAutoFit/>
          </a:bodyPr>
          <a:lstStyle/>
          <a:p>
            <a:pPr>
              <a:defRPr lang="en-US" sz="1400" dirty="0"/>
            </a:pPr>
            <a:r>
              <a:rPr lang="fr-FR" sz="1100" dirty="0" smtClean="0">
                <a:latin typeface="Roboto"/>
              </a:rPr>
              <a:t>Statut </a:t>
            </a:r>
            <a:r>
              <a:rPr lang="fr-FR" sz="1100" dirty="0">
                <a:latin typeface="Roboto"/>
              </a:rPr>
              <a:t>du projet | Les diagrammes de Gantt</a:t>
            </a:r>
            <a:endParaRPr lang="en-US" sz="1100" dirty="0">
              <a:latin typeface="Roboto"/>
            </a:endParaRPr>
          </a:p>
        </p:txBody>
      </p:sp>
      <p:sp>
        <p:nvSpPr>
          <p:cNvPr id="14" name="TextBox 13"/>
          <p:cNvSpPr txBox="1"/>
          <p:nvPr/>
        </p:nvSpPr>
        <p:spPr>
          <a:xfrm>
            <a:off x="6779476" y="2960541"/>
            <a:ext cx="1932365"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Suivre </a:t>
            </a:r>
            <a:r>
              <a:rPr lang="fr-FR" sz="1200" dirty="0">
                <a:solidFill>
                  <a:srgbClr val="004E8F"/>
                </a:solidFill>
                <a:latin typeface="Roboto"/>
              </a:rPr>
              <a:t>efficacement l'avancement des projets</a:t>
            </a:r>
            <a:endParaRPr lang="en-US" sz="1200" dirty="0">
              <a:solidFill>
                <a:srgbClr val="004E8F"/>
              </a:solidFill>
              <a:latin typeface="Roboto"/>
            </a:endParaRPr>
          </a:p>
        </p:txBody>
      </p:sp>
      <p:sp>
        <p:nvSpPr>
          <p:cNvPr id="15" name="Rectangle 14"/>
          <p:cNvSpPr/>
          <p:nvPr/>
        </p:nvSpPr>
        <p:spPr>
          <a:xfrm flipH="1">
            <a:off x="4055592" y="3421532"/>
            <a:ext cx="1352550" cy="9371"/>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6" name="Rectangle 15"/>
          <p:cNvSpPr/>
          <p:nvPr/>
        </p:nvSpPr>
        <p:spPr>
          <a:xfrm flipH="1">
            <a:off x="4025274" y="2187250"/>
            <a:ext cx="12001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7" name="Rectangle 16"/>
          <p:cNvSpPr/>
          <p:nvPr/>
        </p:nvSpPr>
        <p:spPr>
          <a:xfrm flipH="1">
            <a:off x="6886574" y="1767954"/>
            <a:ext cx="1352550" cy="944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8" name="Rectangle 17"/>
          <p:cNvSpPr/>
          <p:nvPr/>
        </p:nvSpPr>
        <p:spPr>
          <a:xfrm flipH="1">
            <a:off x="6896100" y="3438525"/>
            <a:ext cx="13525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9" name="Picture 18"/>
          <p:cNvPicPr>
            <a:picLocks noChangeAspect="1"/>
          </p:cNvPicPr>
          <p:nvPr/>
        </p:nvPicPr>
        <p:blipFill>
          <a:blip r:embed="rId3"/>
          <a:stretch>
            <a:fillRect/>
          </a:stretch>
        </p:blipFill>
        <p:spPr>
          <a:xfrm>
            <a:off x="3489055" y="1258281"/>
            <a:ext cx="314073" cy="313822"/>
          </a:xfrm>
          <a:prstGeom prst="rect">
            <a:avLst/>
          </a:prstGeom>
        </p:spPr>
      </p:pic>
      <p:pic>
        <p:nvPicPr>
          <p:cNvPr id="20" name="Picture 19"/>
          <p:cNvPicPr>
            <a:picLocks noChangeAspect="1"/>
          </p:cNvPicPr>
          <p:nvPr/>
        </p:nvPicPr>
        <p:blipFill>
          <a:blip r:embed="rId4"/>
          <a:stretch>
            <a:fillRect/>
          </a:stretch>
        </p:blipFill>
        <p:spPr>
          <a:xfrm>
            <a:off x="3496951" y="3128676"/>
            <a:ext cx="314325" cy="314325"/>
          </a:xfrm>
          <a:prstGeom prst="rect">
            <a:avLst/>
          </a:prstGeom>
        </p:spPr>
      </p:pic>
      <p:pic>
        <p:nvPicPr>
          <p:cNvPr id="21" name="Picture 20"/>
          <p:cNvPicPr>
            <a:picLocks noChangeAspect="1"/>
          </p:cNvPicPr>
          <p:nvPr/>
        </p:nvPicPr>
        <p:blipFill>
          <a:blip r:embed="rId5"/>
          <a:stretch>
            <a:fillRect/>
          </a:stretch>
        </p:blipFill>
        <p:spPr>
          <a:xfrm>
            <a:off x="6334650" y="1197522"/>
            <a:ext cx="314073" cy="314073"/>
          </a:xfrm>
          <a:prstGeom prst="rect">
            <a:avLst/>
          </a:prstGeom>
        </p:spPr>
      </p:pic>
      <p:pic>
        <p:nvPicPr>
          <p:cNvPr id="22" name="Picture 21"/>
          <p:cNvPicPr>
            <a:picLocks noChangeAspect="1"/>
          </p:cNvPicPr>
          <p:nvPr/>
        </p:nvPicPr>
        <p:blipFill>
          <a:blip r:embed="rId6"/>
          <a:stretch>
            <a:fillRect/>
          </a:stretch>
        </p:blipFill>
        <p:spPr>
          <a:xfrm>
            <a:off x="6343506" y="3135125"/>
            <a:ext cx="314073" cy="314073"/>
          </a:xfrm>
          <a:prstGeom prst="rect">
            <a:avLst/>
          </a:prstGeom>
        </p:spPr>
      </p:pic>
      <p:sp>
        <p:nvSpPr>
          <p:cNvPr id="23" name="TextBox 22"/>
          <p:cNvSpPr txBox="1"/>
          <p:nvPr/>
        </p:nvSpPr>
        <p:spPr>
          <a:xfrm>
            <a:off x="352291" y="1135170"/>
            <a:ext cx="2209419" cy="1127232"/>
          </a:xfrm>
          <a:prstGeom prst="rect">
            <a:avLst/>
          </a:prstGeom>
        </p:spPr>
        <p:txBody>
          <a:bodyPr vert="horz" lIns="95250" tIns="47625" rIns="95250" bIns="47625" rtlCol="0" anchor="t">
            <a:spAutoFit/>
          </a:bodyPr>
          <a:lstStyle/>
          <a:p>
            <a:pPr>
              <a:defRPr lang="en-US" sz="1400" dirty="0"/>
            </a:pPr>
            <a:r>
              <a:rPr lang="fr-FR" sz="1600" dirty="0" smtClean="0">
                <a:solidFill>
                  <a:srgbClr val="FFD052"/>
                </a:solidFill>
                <a:latin typeface="Roboto-medium"/>
              </a:rPr>
              <a:t>Les meilleures pratiques </a:t>
            </a:r>
            <a:r>
              <a:rPr lang="fr-FR" sz="1600" dirty="0">
                <a:solidFill>
                  <a:srgbClr val="FFD052"/>
                </a:solidFill>
                <a:latin typeface="Roboto-medium"/>
              </a:rPr>
              <a:t>de gestion de projet avec</a:t>
            </a:r>
            <a:endParaRPr lang="en-US" sz="1600" dirty="0" err="1">
              <a:solidFill>
                <a:srgbClr val="FFD052"/>
              </a:solidFill>
              <a:latin typeface="Roboto-medium"/>
            </a:endParaRPr>
          </a:p>
          <a:p>
            <a:pPr algn="l">
              <a:defRPr lang="en-US" sz="1400" dirty="0"/>
            </a:pPr>
            <a:r>
              <a:rPr lang="en-US" sz="1900" i="0" dirty="0">
                <a:solidFill>
                  <a:schemeClr val="bg2"/>
                </a:solidFill>
                <a:latin typeface="Roboto-thin"/>
              </a:rPr>
              <a:t>ServiceDesk Plus</a:t>
            </a:r>
          </a:p>
        </p:txBody>
      </p:sp>
      <p:pic>
        <p:nvPicPr>
          <p:cNvPr id="24" name="Picture 23"/>
          <p:cNvPicPr>
            <a:picLocks noChangeAspect="1"/>
          </p:cNvPicPr>
          <p:nvPr/>
        </p:nvPicPr>
        <p:blipFill>
          <a:blip r:embed="rId7"/>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ctagon 1"/>
          <p:cNvSpPr/>
          <p:nvPr/>
        </p:nvSpPr>
        <p:spPr>
          <a:xfrm>
            <a:off x="3737715" y="2710662"/>
            <a:ext cx="380085" cy="380085"/>
          </a:xfrm>
          <a:prstGeom prst="octagon">
            <a:avLst/>
          </a:prstGeom>
          <a:solidFill>
            <a:srgbClr val="F8806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TextBox 3"/>
          <p:cNvSpPr txBox="1"/>
          <p:nvPr/>
        </p:nvSpPr>
        <p:spPr>
          <a:xfrm>
            <a:off x="4232186" y="1154753"/>
            <a:ext cx="1478632" cy="834844"/>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Gardez </a:t>
            </a:r>
            <a:r>
              <a:rPr lang="fr-FR" sz="1200" dirty="0">
                <a:solidFill>
                  <a:srgbClr val="004E8F"/>
                </a:solidFill>
                <a:latin typeface="Roboto"/>
              </a:rPr>
              <a:t>une trace </a:t>
            </a:r>
            <a:r>
              <a:rPr lang="fr-FR" sz="1200" dirty="0" smtClean="0">
                <a:solidFill>
                  <a:srgbClr val="004E8F"/>
                </a:solidFill>
                <a:latin typeface="Roboto"/>
              </a:rPr>
              <a:t>sur l'effort </a:t>
            </a:r>
            <a:r>
              <a:rPr lang="fr-FR" sz="1200" dirty="0">
                <a:solidFill>
                  <a:srgbClr val="004E8F"/>
                </a:solidFill>
                <a:latin typeface="Roboto"/>
              </a:rPr>
              <a:t>dépensé à un niveau </a:t>
            </a:r>
            <a:r>
              <a:rPr lang="fr-FR" sz="1200" dirty="0" smtClean="0">
                <a:solidFill>
                  <a:srgbClr val="004E8F"/>
                </a:solidFill>
                <a:latin typeface="Roboto"/>
              </a:rPr>
              <a:t>granulaire</a:t>
            </a:r>
            <a:endParaRPr lang="en-US" sz="1200" dirty="0">
              <a:solidFill>
                <a:srgbClr val="004E8F"/>
              </a:solidFill>
              <a:latin typeface="Roboto"/>
            </a:endParaRPr>
          </a:p>
        </p:txBody>
      </p:sp>
      <p:sp>
        <p:nvSpPr>
          <p:cNvPr id="3" name="Rectangle 2"/>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TextBox 4"/>
          <p:cNvSpPr txBox="1"/>
          <p:nvPr/>
        </p:nvSpPr>
        <p:spPr>
          <a:xfrm>
            <a:off x="4249628" y="2030532"/>
            <a:ext cx="3325530" cy="265457"/>
          </a:xfrm>
          <a:prstGeom prst="rect">
            <a:avLst/>
          </a:prstGeom>
        </p:spPr>
        <p:txBody>
          <a:bodyPr vert="horz" lIns="95250" tIns="47625" rIns="95250" bIns="47625" rtlCol="0" anchor="t">
            <a:spAutoFit/>
          </a:bodyPr>
          <a:lstStyle/>
          <a:p>
            <a:pPr>
              <a:defRPr lang="en-US" sz="1400" dirty="0"/>
            </a:pPr>
            <a:r>
              <a:rPr lang="fr-FR" sz="1100" dirty="0" smtClean="0">
                <a:latin typeface="Roboto"/>
              </a:rPr>
              <a:t>Journal </a:t>
            </a:r>
            <a:r>
              <a:rPr lang="fr-FR" sz="1100" dirty="0">
                <a:latin typeface="Roboto"/>
              </a:rPr>
              <a:t>de travail</a:t>
            </a:r>
            <a:endParaRPr lang="en-US" sz="1100" dirty="0" err="1">
              <a:latin typeface="Roboto"/>
            </a:endParaRPr>
          </a:p>
        </p:txBody>
      </p:sp>
      <p:sp>
        <p:nvSpPr>
          <p:cNvPr id="6" name="TextBox 5"/>
          <p:cNvSpPr txBox="1"/>
          <p:nvPr/>
        </p:nvSpPr>
        <p:spPr>
          <a:xfrm>
            <a:off x="4219108" y="2647950"/>
            <a:ext cx="1962083" cy="650178"/>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Intégrez </a:t>
            </a:r>
            <a:r>
              <a:rPr lang="fr-FR" sz="1200" dirty="0">
                <a:solidFill>
                  <a:srgbClr val="004E8F"/>
                </a:solidFill>
                <a:latin typeface="Roboto"/>
              </a:rPr>
              <a:t>la gestion de projet avec d'autres modules ITSM</a:t>
            </a:r>
            <a:endParaRPr lang="en-US" sz="1200" dirty="0">
              <a:solidFill>
                <a:srgbClr val="004E8F"/>
              </a:solidFill>
              <a:latin typeface="Roboto"/>
            </a:endParaRPr>
          </a:p>
        </p:txBody>
      </p:sp>
      <p:sp>
        <p:nvSpPr>
          <p:cNvPr id="8" name="TextBox 7"/>
          <p:cNvSpPr txBox="1"/>
          <p:nvPr/>
        </p:nvSpPr>
        <p:spPr>
          <a:xfrm>
            <a:off x="6666138" y="1160992"/>
            <a:ext cx="1968636" cy="834844"/>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Utilisez </a:t>
            </a:r>
            <a:r>
              <a:rPr lang="fr-FR" sz="1200" dirty="0">
                <a:solidFill>
                  <a:srgbClr val="004E8F"/>
                </a:solidFill>
                <a:latin typeface="Roboto"/>
              </a:rPr>
              <a:t>les données pour prendre de meilleures décisions lors de vos déplacements</a:t>
            </a:r>
            <a:endParaRPr lang="en-US" sz="1200" dirty="0" err="1">
              <a:solidFill>
                <a:srgbClr val="004E8F"/>
              </a:solidFill>
              <a:latin typeface="Roboto"/>
            </a:endParaRPr>
          </a:p>
        </p:txBody>
      </p:sp>
      <p:sp>
        <p:nvSpPr>
          <p:cNvPr id="7" name="TextBox 6"/>
          <p:cNvSpPr txBox="1"/>
          <p:nvPr/>
        </p:nvSpPr>
        <p:spPr>
          <a:xfrm>
            <a:off x="4227461" y="3324225"/>
            <a:ext cx="1908028" cy="650178"/>
          </a:xfrm>
          <a:prstGeom prst="rect">
            <a:avLst/>
          </a:prstGeom>
        </p:spPr>
        <p:txBody>
          <a:bodyPr vert="horz" lIns="95250" tIns="47625" rIns="95250" bIns="47625" rtlCol="0" anchor="t">
            <a:spAutoFit/>
          </a:bodyPr>
          <a:lstStyle/>
          <a:p>
            <a:pPr>
              <a:defRPr lang="en-US" sz="1400" dirty="0"/>
            </a:pPr>
            <a:r>
              <a:rPr lang="fr-FR" sz="1200" dirty="0" smtClean="0">
                <a:latin typeface="Roboto"/>
              </a:rPr>
              <a:t>Associer </a:t>
            </a:r>
            <a:r>
              <a:rPr lang="fr-FR" sz="1200" dirty="0">
                <a:latin typeface="Roboto"/>
              </a:rPr>
              <a:t>les demandes et les changements aux projets</a:t>
            </a:r>
            <a:endParaRPr lang="en-US" sz="1200" dirty="0">
              <a:latin typeface="Roboto"/>
            </a:endParaRPr>
          </a:p>
        </p:txBody>
      </p:sp>
      <p:sp>
        <p:nvSpPr>
          <p:cNvPr id="9" name="TextBox 8"/>
          <p:cNvSpPr txBox="1"/>
          <p:nvPr/>
        </p:nvSpPr>
        <p:spPr>
          <a:xfrm>
            <a:off x="6623125" y="2015781"/>
            <a:ext cx="1762687" cy="434734"/>
          </a:xfrm>
          <a:prstGeom prst="rect">
            <a:avLst/>
          </a:prstGeom>
        </p:spPr>
        <p:txBody>
          <a:bodyPr vert="horz" lIns="95250" tIns="47625" rIns="95250" bIns="47625" rtlCol="0" anchor="t">
            <a:spAutoFit/>
          </a:bodyPr>
          <a:lstStyle/>
          <a:p>
            <a:pPr>
              <a:defRPr lang="en-US" sz="1400" dirty="0"/>
            </a:pPr>
            <a:r>
              <a:rPr lang="fr-FR" sz="1100" dirty="0" smtClean="0">
                <a:latin typeface="Roboto"/>
              </a:rPr>
              <a:t>Carte </a:t>
            </a:r>
            <a:r>
              <a:rPr lang="fr-FR" sz="1100" dirty="0">
                <a:latin typeface="Roboto"/>
              </a:rPr>
              <a:t>générale du projet | Rapports de projet</a:t>
            </a:r>
            <a:endParaRPr lang="en-US" sz="1100" dirty="0">
              <a:latin typeface="Roboto"/>
            </a:endParaRPr>
          </a:p>
        </p:txBody>
      </p:sp>
      <p:sp>
        <p:nvSpPr>
          <p:cNvPr id="10" name="Rectangle 9"/>
          <p:cNvSpPr/>
          <p:nvPr/>
        </p:nvSpPr>
        <p:spPr>
          <a:xfrm flipH="1">
            <a:off x="4353355" y="1984964"/>
            <a:ext cx="13144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1" name="Rectangle 10"/>
          <p:cNvSpPr/>
          <p:nvPr/>
        </p:nvSpPr>
        <p:spPr>
          <a:xfrm flipH="1">
            <a:off x="6740111" y="1987206"/>
            <a:ext cx="13144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2" name="Rectangle 11"/>
          <p:cNvSpPr/>
          <p:nvPr/>
        </p:nvSpPr>
        <p:spPr>
          <a:xfrm flipH="1">
            <a:off x="4324350" y="3295650"/>
            <a:ext cx="1266825"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3" name="Oval 12"/>
          <p:cNvSpPr/>
          <p:nvPr/>
        </p:nvSpPr>
        <p:spPr>
          <a:xfrm>
            <a:off x="3712778" y="1243907"/>
            <a:ext cx="380085" cy="380085"/>
          </a:xfrm>
          <a:prstGeom prst="ellipse">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4" name="Up Arrow 13"/>
          <p:cNvSpPr/>
          <p:nvPr/>
        </p:nvSpPr>
        <p:spPr>
          <a:xfrm>
            <a:off x="6254591" y="1252442"/>
            <a:ext cx="297046" cy="297046"/>
          </a:xfrm>
          <a:prstGeom prst="upArrow">
            <a:avLst/>
          </a:prstGeom>
          <a:solidFill>
            <a:srgbClr val="7CD0F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5" name="Picture 14"/>
          <p:cNvPicPr>
            <a:picLocks noChangeAspect="1"/>
          </p:cNvPicPr>
          <p:nvPr/>
        </p:nvPicPr>
        <p:blipFill>
          <a:blip r:embed="rId3"/>
          <a:stretch>
            <a:fillRect/>
          </a:stretch>
        </p:blipFill>
        <p:spPr>
          <a:xfrm>
            <a:off x="7848600" y="4638675"/>
            <a:ext cx="1070251" cy="285750"/>
          </a:xfrm>
          <a:prstGeom prst="rect">
            <a:avLst/>
          </a:prstGeom>
        </p:spPr>
      </p:pic>
      <p:sp>
        <p:nvSpPr>
          <p:cNvPr id="16" name="TextBox 15"/>
          <p:cNvSpPr txBox="1"/>
          <p:nvPr/>
        </p:nvSpPr>
        <p:spPr>
          <a:xfrm>
            <a:off x="385600" y="1141742"/>
            <a:ext cx="2209419" cy="1127232"/>
          </a:xfrm>
          <a:prstGeom prst="rect">
            <a:avLst/>
          </a:prstGeom>
        </p:spPr>
        <p:txBody>
          <a:bodyPr vert="horz" lIns="95250" tIns="47625" rIns="95250" bIns="47625" rtlCol="0" anchor="t">
            <a:spAutoFit/>
          </a:bodyPr>
          <a:lstStyle/>
          <a:p>
            <a:pPr>
              <a:defRPr lang="en-US" sz="1400" dirty="0"/>
            </a:pPr>
            <a:r>
              <a:rPr lang="fr-FR" sz="1600" dirty="0">
                <a:solidFill>
                  <a:srgbClr val="FFD052"/>
                </a:solidFill>
                <a:latin typeface="Roboto-medium"/>
              </a:rPr>
              <a:t>Les meilleures pratiques de gestion de projet </a:t>
            </a:r>
            <a:r>
              <a:rPr lang="fr-FR" sz="1600" dirty="0" smtClean="0">
                <a:solidFill>
                  <a:srgbClr val="FFD052"/>
                </a:solidFill>
                <a:latin typeface="Roboto-medium"/>
              </a:rPr>
              <a:t>avec</a:t>
            </a:r>
            <a:endParaRPr lang="en-US" sz="1600" i="0" dirty="0" err="1">
              <a:solidFill>
                <a:srgbClr val="FFD052"/>
              </a:solidFill>
              <a:latin typeface="Roboto-medium"/>
            </a:endParaRPr>
          </a:p>
          <a:p>
            <a:pPr algn="l">
              <a:defRPr lang="en-US" sz="1400" dirty="0"/>
            </a:pPr>
            <a:r>
              <a:rPr lang="en-US" sz="1900" i="0" dirty="0">
                <a:solidFill>
                  <a:schemeClr val="bg2"/>
                </a:solidFill>
                <a:latin typeface="Roboto-thin"/>
              </a:rPr>
              <a:t>ServiceDesk Plus</a:t>
            </a:r>
          </a:p>
        </p:txBody>
      </p:sp>
      <p:pic>
        <p:nvPicPr>
          <p:cNvPr id="17" name="Picture 16"/>
          <p:cNvPicPr>
            <a:picLocks noChangeAspect="1"/>
          </p:cNvPicPr>
          <p:nvPr/>
        </p:nvPicPr>
        <p:blipFill>
          <a:blip r:embed="rId4"/>
          <a:stretch>
            <a:fillRect/>
          </a:stretch>
        </p:blipFill>
        <p:spPr>
          <a:xfrm>
            <a:off x="3793369" y="1264891"/>
            <a:ext cx="371475" cy="371475"/>
          </a:xfrm>
          <a:prstGeom prst="rect">
            <a:avLst/>
          </a:prstGeom>
        </p:spPr>
      </p:pic>
      <p:pic>
        <p:nvPicPr>
          <p:cNvPr id="18" name="Picture 17"/>
          <p:cNvPicPr>
            <a:picLocks noChangeAspect="1"/>
          </p:cNvPicPr>
          <p:nvPr/>
        </p:nvPicPr>
        <p:blipFill>
          <a:blip r:embed="rId5"/>
          <a:stretch>
            <a:fillRect/>
          </a:stretch>
        </p:blipFill>
        <p:spPr>
          <a:xfrm>
            <a:off x="6314189" y="1272387"/>
            <a:ext cx="314073" cy="314325"/>
          </a:xfrm>
          <a:prstGeom prst="rect">
            <a:avLst/>
          </a:prstGeom>
        </p:spPr>
      </p:pic>
      <p:pic>
        <p:nvPicPr>
          <p:cNvPr id="19" name="Picture 18"/>
          <p:cNvPicPr>
            <a:picLocks noChangeAspect="1"/>
          </p:cNvPicPr>
          <p:nvPr/>
        </p:nvPicPr>
        <p:blipFill>
          <a:blip r:embed="rId6"/>
          <a:stretch>
            <a:fillRect/>
          </a:stretch>
        </p:blipFill>
        <p:spPr>
          <a:xfrm>
            <a:off x="3821373" y="2743543"/>
            <a:ext cx="314073" cy="314325"/>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4E8F"/>
        </a:solidFill>
        <a:effectLst/>
      </p:bgPr>
    </p:bg>
    <p:spTree>
      <p:nvGrpSpPr>
        <p:cNvPr id="1" name=""/>
        <p:cNvGrpSpPr/>
        <p:nvPr/>
      </p:nvGrpSpPr>
      <p:grpSpPr>
        <a:xfrm>
          <a:off x="0" y="0"/>
          <a:ext cx="0" cy="0"/>
          <a:chOff x="0" y="0"/>
          <a:chExt cx="0" cy="0"/>
        </a:xfrm>
      </p:grpSpPr>
      <p:sp>
        <p:nvSpPr>
          <p:cNvPr id="2" name="TextBox 1"/>
          <p:cNvSpPr txBox="1"/>
          <p:nvPr/>
        </p:nvSpPr>
        <p:spPr>
          <a:xfrm>
            <a:off x="4495800" y="2131062"/>
            <a:ext cx="2952578" cy="1031821"/>
          </a:xfrm>
          <a:prstGeom prst="rect">
            <a:avLst/>
          </a:prstGeom>
        </p:spPr>
        <p:txBody>
          <a:bodyPr vert="horz" lIns="95250" tIns="47625" rIns="95250" bIns="47625" rtlCol="0" anchor="t">
            <a:spAutoFit/>
          </a:bodyPr>
          <a:lstStyle/>
          <a:p>
            <a:pPr>
              <a:lnSpc>
                <a:spcPct val="80000"/>
              </a:lnSpc>
              <a:defRPr lang="en-US" sz="1400" dirty="0"/>
            </a:pPr>
            <a:r>
              <a:rPr lang="fr-FR" sz="4000" dirty="0" smtClean="0">
                <a:solidFill>
                  <a:srgbClr val="FFD052"/>
                </a:solidFill>
                <a:latin typeface="Roboto-medium"/>
              </a:rPr>
              <a:t>Gestion </a:t>
            </a:r>
            <a:r>
              <a:rPr lang="fr-FR" sz="3600" dirty="0">
                <a:solidFill>
                  <a:schemeClr val="bg1"/>
                </a:solidFill>
                <a:latin typeface="Roboto-thin"/>
              </a:rPr>
              <a:t>d'actifs</a:t>
            </a:r>
            <a:endParaRPr lang="en-US" sz="3600" dirty="0">
              <a:solidFill>
                <a:schemeClr val="bg1"/>
              </a:solidFill>
              <a:latin typeface="Roboto-thin"/>
            </a:endParaRPr>
          </a:p>
        </p:txBody>
      </p:sp>
      <p:pic>
        <p:nvPicPr>
          <p:cNvPr id="3" name="Picture 2"/>
          <p:cNvPicPr>
            <a:picLocks noChangeAspect="1"/>
          </p:cNvPicPr>
          <p:nvPr/>
        </p:nvPicPr>
        <p:blipFill>
          <a:blip r:embed="rId3"/>
          <a:stretch>
            <a:fillRect/>
          </a:stretch>
        </p:blipFill>
        <p:spPr>
          <a:xfrm>
            <a:off x="1446476" y="1056551"/>
            <a:ext cx="2590800" cy="2590800"/>
          </a:xfrm>
          <a:prstGeom prst="rect">
            <a:avLst/>
          </a:prstGeom>
        </p:spPr>
      </p:pic>
      <p:pic>
        <p:nvPicPr>
          <p:cNvPr id="4" name="Picture 3"/>
          <p:cNvPicPr>
            <a:picLocks noChangeAspect="1"/>
          </p:cNvPicPr>
          <p:nvPr/>
        </p:nvPicPr>
        <p:blipFill>
          <a:blip r:embed="rId4"/>
          <a:stretch>
            <a:fillRect/>
          </a:stretch>
        </p:blipFill>
        <p:spPr>
          <a:xfrm>
            <a:off x="7850838" y="4644685"/>
            <a:ext cx="1070249"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3" name="Picture 2"/>
          <p:cNvPicPr>
            <a:picLocks noChangeAspect="1"/>
          </p:cNvPicPr>
          <p:nvPr/>
        </p:nvPicPr>
        <p:blipFill>
          <a:blip r:embed="rId3"/>
          <a:stretch>
            <a:fillRect/>
          </a:stretch>
        </p:blipFill>
        <p:spPr>
          <a:xfrm>
            <a:off x="3182255" y="838200"/>
            <a:ext cx="5762682" cy="3457613"/>
          </a:xfrm>
          <a:prstGeom prst="rect">
            <a:avLst/>
          </a:prstGeom>
        </p:spPr>
      </p:pic>
      <p:sp>
        <p:nvSpPr>
          <p:cNvPr id="4" name="TextBox 3"/>
          <p:cNvSpPr txBox="1"/>
          <p:nvPr/>
        </p:nvSpPr>
        <p:spPr>
          <a:xfrm>
            <a:off x="457200" y="1138974"/>
            <a:ext cx="2209419" cy="1019510"/>
          </a:xfrm>
          <a:prstGeom prst="rect">
            <a:avLst/>
          </a:prstGeom>
        </p:spPr>
        <p:txBody>
          <a:bodyPr vert="horz" lIns="95250" tIns="47625" rIns="95250" bIns="47625" rtlCol="0" anchor="t">
            <a:spAutoFit/>
          </a:bodyPr>
          <a:lstStyle/>
          <a:p>
            <a:pPr algn="l">
              <a:lnSpc>
                <a:spcPct val="80000"/>
              </a:lnSpc>
              <a:defRPr lang="en-US" sz="1400" dirty="0"/>
            </a:pPr>
            <a:r>
              <a:rPr lang="en-US" sz="2500" dirty="0" smtClean="0">
                <a:solidFill>
                  <a:srgbClr val="FFD052"/>
                </a:solidFill>
                <a:latin typeface="Roboto-medium"/>
              </a:rPr>
              <a:t>Workflow</a:t>
            </a:r>
            <a:r>
              <a:rPr lang="en-US" sz="2500" i="0" dirty="0" smtClean="0">
                <a:solidFill>
                  <a:schemeClr val="bg2"/>
                </a:solidFill>
                <a:latin typeface="Roboto-thin"/>
              </a:rPr>
              <a:t> </a:t>
            </a:r>
          </a:p>
          <a:p>
            <a:pPr algn="l">
              <a:lnSpc>
                <a:spcPct val="80000"/>
              </a:lnSpc>
              <a:defRPr lang="en-US" sz="1400" dirty="0"/>
            </a:pPr>
            <a:r>
              <a:rPr lang="en-US" sz="2500" i="0" dirty="0" smtClean="0">
                <a:solidFill>
                  <a:schemeClr val="bg2"/>
                </a:solidFill>
                <a:latin typeface="Roboto-thin"/>
              </a:rPr>
              <a:t>de </a:t>
            </a:r>
            <a:r>
              <a:rPr lang="en-US" sz="2500" dirty="0" err="1">
                <a:solidFill>
                  <a:schemeClr val="bg2"/>
                </a:solidFill>
                <a:latin typeface="Roboto-thin"/>
              </a:rPr>
              <a:t>gestion</a:t>
            </a:r>
            <a:r>
              <a:rPr lang="en-US" sz="2500" dirty="0">
                <a:solidFill>
                  <a:schemeClr val="bg2"/>
                </a:solidFill>
                <a:latin typeface="Roboto-thin"/>
              </a:rPr>
              <a:t> des </a:t>
            </a:r>
            <a:r>
              <a:rPr lang="en-US" sz="2500" dirty="0" err="1">
                <a:solidFill>
                  <a:schemeClr val="bg2"/>
                </a:solidFill>
                <a:latin typeface="Roboto-thin"/>
              </a:rPr>
              <a:t>actifs</a:t>
            </a:r>
            <a:endParaRPr lang="en-US" sz="2500" dirty="0">
              <a:solidFill>
                <a:schemeClr val="bg2"/>
              </a:solidFill>
              <a:latin typeface="Roboto-thin"/>
            </a:endParaRPr>
          </a:p>
        </p:txBody>
      </p:sp>
      <p:pic>
        <p:nvPicPr>
          <p:cNvPr id="5" name="Picture 4"/>
          <p:cNvPicPr>
            <a:picLocks noChangeAspect="1"/>
          </p:cNvPicPr>
          <p:nvPr/>
        </p:nvPicPr>
        <p:blipFill>
          <a:blip r:embed="rId4"/>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rot="16200000">
            <a:off x="6260182" y="2838135"/>
            <a:ext cx="256032" cy="240906"/>
          </a:xfrm>
          <a:prstGeom prst="trapezoid">
            <a:avLst/>
          </a:prstGeom>
          <a:solidFill>
            <a:srgbClr val="79D453"/>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rapezoid 2"/>
          <p:cNvSpPr/>
          <p:nvPr/>
        </p:nvSpPr>
        <p:spPr>
          <a:xfrm rot="10560000">
            <a:off x="6286004" y="1178223"/>
            <a:ext cx="275482" cy="214588"/>
          </a:xfrm>
          <a:prstGeom prst="trapezoid">
            <a:avLst/>
          </a:prstGeom>
          <a:solidFill>
            <a:srgbClr val="7CD0F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Teardrop 3"/>
          <p:cNvSpPr/>
          <p:nvPr/>
        </p:nvSpPr>
        <p:spPr>
          <a:xfrm rot="7860000">
            <a:off x="3349085" y="2825810"/>
            <a:ext cx="345186" cy="318192"/>
          </a:xfrm>
          <a:prstGeom prst="teardrop">
            <a:avLst/>
          </a:prstGeom>
          <a:solidFill>
            <a:srgbClr val="F8806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Oval 4"/>
          <p:cNvSpPr/>
          <p:nvPr/>
        </p:nvSpPr>
        <p:spPr>
          <a:xfrm>
            <a:off x="3291687" y="1104795"/>
            <a:ext cx="380085" cy="380085"/>
          </a:xfrm>
          <a:prstGeom prst="ellipse">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Rectangle 5"/>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TextBox 6"/>
          <p:cNvSpPr txBox="1"/>
          <p:nvPr/>
        </p:nvSpPr>
        <p:spPr>
          <a:xfrm>
            <a:off x="3819458" y="1055531"/>
            <a:ext cx="2430970"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Prenez </a:t>
            </a:r>
            <a:r>
              <a:rPr lang="fr-FR" sz="1200" dirty="0">
                <a:solidFill>
                  <a:srgbClr val="004E8F"/>
                </a:solidFill>
                <a:latin typeface="Roboto"/>
              </a:rPr>
              <a:t>le contrôle de tout l'inventaire matériel et logiciel</a:t>
            </a:r>
            <a:endParaRPr lang="en-US" sz="1200" dirty="0">
              <a:solidFill>
                <a:srgbClr val="004E8F"/>
              </a:solidFill>
              <a:latin typeface="Roboto"/>
            </a:endParaRPr>
          </a:p>
        </p:txBody>
      </p:sp>
      <p:sp>
        <p:nvSpPr>
          <p:cNvPr id="8" name="TextBox 7"/>
          <p:cNvSpPr txBox="1"/>
          <p:nvPr/>
        </p:nvSpPr>
        <p:spPr>
          <a:xfrm>
            <a:off x="3822992" y="1543050"/>
            <a:ext cx="2427436" cy="773289"/>
          </a:xfrm>
          <a:prstGeom prst="rect">
            <a:avLst/>
          </a:prstGeom>
        </p:spPr>
        <p:txBody>
          <a:bodyPr vert="horz" wrap="square" lIns="95250" tIns="47625" rIns="95250" bIns="47625" rtlCol="0" anchor="t">
            <a:spAutoFit/>
          </a:bodyPr>
          <a:lstStyle/>
          <a:p>
            <a:pPr>
              <a:defRPr lang="en-US" sz="1400" dirty="0"/>
            </a:pPr>
            <a:r>
              <a:rPr lang="fr-FR" sz="1100" dirty="0" smtClean="0">
                <a:latin typeface="Roboto"/>
              </a:rPr>
              <a:t>Modes </a:t>
            </a:r>
            <a:r>
              <a:rPr lang="fr-FR" sz="1100" dirty="0">
                <a:latin typeface="Roboto"/>
              </a:rPr>
              <a:t>de découverte multi-sources (</a:t>
            </a:r>
            <a:r>
              <a:rPr lang="fr-FR" sz="1100" dirty="0" smtClean="0">
                <a:latin typeface="Roboto"/>
              </a:rPr>
              <a:t>agents, Windows/réseau/analyses </a:t>
            </a:r>
            <a:r>
              <a:rPr lang="fr-FR" sz="1100" dirty="0">
                <a:latin typeface="Roboto"/>
              </a:rPr>
              <a:t>distribuées) | Découverte basée sur des codes-barres</a:t>
            </a:r>
            <a:endParaRPr lang="en-US" sz="1100" dirty="0">
              <a:latin typeface="Roboto"/>
            </a:endParaRPr>
          </a:p>
        </p:txBody>
      </p:sp>
      <p:sp>
        <p:nvSpPr>
          <p:cNvPr id="9" name="TextBox 8"/>
          <p:cNvSpPr txBox="1"/>
          <p:nvPr/>
        </p:nvSpPr>
        <p:spPr>
          <a:xfrm>
            <a:off x="6703276" y="1059541"/>
            <a:ext cx="2220477"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Classer </a:t>
            </a:r>
            <a:r>
              <a:rPr lang="fr-FR" sz="1200" dirty="0">
                <a:solidFill>
                  <a:srgbClr val="004E8F"/>
                </a:solidFill>
                <a:latin typeface="Roboto"/>
              </a:rPr>
              <a:t>les types d'actifs et de produits</a:t>
            </a:r>
            <a:endParaRPr lang="en-US" sz="1200" dirty="0">
              <a:solidFill>
                <a:srgbClr val="004E8F"/>
              </a:solidFill>
              <a:latin typeface="Roboto"/>
            </a:endParaRPr>
          </a:p>
        </p:txBody>
      </p:sp>
      <p:sp>
        <p:nvSpPr>
          <p:cNvPr id="10" name="TextBox 9"/>
          <p:cNvSpPr txBox="1"/>
          <p:nvPr/>
        </p:nvSpPr>
        <p:spPr>
          <a:xfrm>
            <a:off x="6719992" y="1550774"/>
            <a:ext cx="2030615" cy="434734"/>
          </a:xfrm>
          <a:prstGeom prst="rect">
            <a:avLst/>
          </a:prstGeom>
        </p:spPr>
        <p:txBody>
          <a:bodyPr vert="horz" lIns="95250" tIns="47625" rIns="95250" bIns="47625" rtlCol="0" anchor="t">
            <a:spAutoFit/>
          </a:bodyPr>
          <a:lstStyle/>
          <a:p>
            <a:pPr>
              <a:defRPr lang="en-US" sz="1400" dirty="0"/>
            </a:pPr>
            <a:r>
              <a:rPr lang="fr-FR" sz="1100" dirty="0" smtClean="0">
                <a:latin typeface="Roboto"/>
              </a:rPr>
              <a:t>Types </a:t>
            </a:r>
            <a:r>
              <a:rPr lang="fr-FR" sz="1100" dirty="0">
                <a:latin typeface="Roboto"/>
              </a:rPr>
              <a:t>d'actifs | Types de </a:t>
            </a:r>
            <a:r>
              <a:rPr lang="fr-FR" sz="1100" dirty="0" smtClean="0">
                <a:latin typeface="Roboto"/>
              </a:rPr>
              <a:t>produits</a:t>
            </a:r>
            <a:endParaRPr lang="en-US" sz="1100" dirty="0">
              <a:latin typeface="Roboto"/>
            </a:endParaRPr>
          </a:p>
        </p:txBody>
      </p:sp>
      <p:sp>
        <p:nvSpPr>
          <p:cNvPr id="11" name="TextBox 10"/>
          <p:cNvSpPr txBox="1"/>
          <p:nvPr/>
        </p:nvSpPr>
        <p:spPr>
          <a:xfrm>
            <a:off x="3829307" y="2735551"/>
            <a:ext cx="2114293" cy="834844"/>
          </a:xfrm>
          <a:prstGeom prst="rect">
            <a:avLst/>
          </a:prstGeom>
        </p:spPr>
        <p:txBody>
          <a:bodyPr vert="horz" wrap="square" lIns="95250" tIns="47625" rIns="95250" bIns="47625" rtlCol="0" anchor="t">
            <a:spAutoFit/>
          </a:bodyPr>
          <a:lstStyle/>
          <a:p>
            <a:pPr>
              <a:defRPr lang="en-US" sz="1400" dirty="0"/>
            </a:pPr>
            <a:r>
              <a:rPr lang="fr-FR" sz="1200" dirty="0" smtClean="0">
                <a:solidFill>
                  <a:srgbClr val="004E8F"/>
                </a:solidFill>
                <a:latin typeface="Roboto"/>
              </a:rPr>
              <a:t>Suivez </a:t>
            </a:r>
            <a:r>
              <a:rPr lang="fr-FR" sz="1200" dirty="0">
                <a:solidFill>
                  <a:srgbClr val="004E8F"/>
                </a:solidFill>
                <a:latin typeface="Roboto"/>
              </a:rPr>
              <a:t>les actifs tout au long de leur cycle de vie, de la réquisition à la retraite, ainsi que la propriété</a:t>
            </a:r>
            <a:endParaRPr lang="en-US" sz="1200" dirty="0">
              <a:solidFill>
                <a:srgbClr val="004E8F"/>
              </a:solidFill>
              <a:latin typeface="Roboto"/>
            </a:endParaRPr>
          </a:p>
        </p:txBody>
      </p:sp>
      <p:sp>
        <p:nvSpPr>
          <p:cNvPr id="12" name="TextBox 11"/>
          <p:cNvSpPr txBox="1"/>
          <p:nvPr/>
        </p:nvSpPr>
        <p:spPr>
          <a:xfrm>
            <a:off x="3819525" y="3600450"/>
            <a:ext cx="2124075" cy="604012"/>
          </a:xfrm>
          <a:prstGeom prst="rect">
            <a:avLst/>
          </a:prstGeom>
        </p:spPr>
        <p:txBody>
          <a:bodyPr vert="horz" wrap="square" lIns="95250" tIns="47625" rIns="95250" bIns="47625" rtlCol="0" anchor="t">
            <a:spAutoFit/>
          </a:bodyPr>
          <a:lstStyle/>
          <a:p>
            <a:pPr>
              <a:defRPr lang="en-US" sz="1400" dirty="0"/>
            </a:pPr>
            <a:r>
              <a:rPr lang="fr-FR" sz="1100" dirty="0" smtClean="0">
                <a:latin typeface="Roboto"/>
              </a:rPr>
              <a:t>États </a:t>
            </a:r>
            <a:r>
              <a:rPr lang="fr-FR" sz="1100" dirty="0">
                <a:latin typeface="Roboto"/>
              </a:rPr>
              <a:t>des actifs | Cartographie utilisateur-poste de travail | Prêts d'actifs</a:t>
            </a:r>
            <a:endParaRPr lang="en-US" sz="1100" dirty="0">
              <a:latin typeface="Roboto"/>
            </a:endParaRPr>
          </a:p>
        </p:txBody>
      </p:sp>
      <p:sp>
        <p:nvSpPr>
          <p:cNvPr id="13" name="TextBox 12"/>
          <p:cNvSpPr txBox="1"/>
          <p:nvPr/>
        </p:nvSpPr>
        <p:spPr>
          <a:xfrm>
            <a:off x="6695646" y="3409950"/>
            <a:ext cx="1533954" cy="604012"/>
          </a:xfrm>
          <a:prstGeom prst="rect">
            <a:avLst/>
          </a:prstGeom>
        </p:spPr>
        <p:txBody>
          <a:bodyPr vert="horz" wrap="square" lIns="95250" tIns="47625" rIns="95250" bIns="47625" rtlCol="0" anchor="t">
            <a:spAutoFit/>
          </a:bodyPr>
          <a:lstStyle/>
          <a:p>
            <a:pPr>
              <a:defRPr lang="en-US" sz="1400" dirty="0"/>
            </a:pPr>
            <a:r>
              <a:rPr lang="fr-FR" sz="1100" dirty="0" smtClean="0">
                <a:latin typeface="Roboto"/>
              </a:rPr>
              <a:t>CMDB </a:t>
            </a:r>
            <a:r>
              <a:rPr lang="fr-FR" sz="1100" dirty="0">
                <a:latin typeface="Roboto"/>
              </a:rPr>
              <a:t>| Types de CI | Relations CI | Vues d'entreprise</a:t>
            </a:r>
            <a:endParaRPr lang="en-US" sz="1100" dirty="0">
              <a:latin typeface="Roboto"/>
            </a:endParaRPr>
          </a:p>
        </p:txBody>
      </p:sp>
      <p:sp>
        <p:nvSpPr>
          <p:cNvPr id="14" name="TextBox 13"/>
          <p:cNvSpPr txBox="1"/>
          <p:nvPr/>
        </p:nvSpPr>
        <p:spPr>
          <a:xfrm>
            <a:off x="6703276" y="2731941"/>
            <a:ext cx="2047331" cy="650178"/>
          </a:xfrm>
          <a:prstGeom prst="rect">
            <a:avLst/>
          </a:prstGeom>
        </p:spPr>
        <p:txBody>
          <a:bodyPr vert="horz" wrap="square" lIns="95250" tIns="47625" rIns="95250" bIns="47625" rtlCol="0" anchor="t">
            <a:spAutoFit/>
          </a:bodyPr>
          <a:lstStyle/>
          <a:p>
            <a:pPr>
              <a:defRPr lang="en-US" sz="1400" dirty="0"/>
            </a:pPr>
            <a:r>
              <a:rPr lang="fr-FR" sz="1200" dirty="0" smtClean="0">
                <a:solidFill>
                  <a:srgbClr val="004E8F"/>
                </a:solidFill>
                <a:latin typeface="Roboto"/>
              </a:rPr>
              <a:t>Cartographier </a:t>
            </a:r>
            <a:r>
              <a:rPr lang="fr-FR" sz="1200" dirty="0">
                <a:solidFill>
                  <a:srgbClr val="004E8F"/>
                </a:solidFill>
                <a:latin typeface="Roboto"/>
              </a:rPr>
              <a:t>les relations entre les actifs et les </a:t>
            </a:r>
            <a:r>
              <a:rPr lang="fr-FR" sz="1200" dirty="0" smtClean="0">
                <a:solidFill>
                  <a:srgbClr val="004E8F"/>
                </a:solidFill>
                <a:latin typeface="Roboto"/>
              </a:rPr>
              <a:t>services d’entreprise</a:t>
            </a:r>
            <a:endParaRPr lang="en-US" sz="1200" dirty="0">
              <a:solidFill>
                <a:srgbClr val="004E8F"/>
              </a:solidFill>
              <a:latin typeface="Roboto"/>
            </a:endParaRPr>
          </a:p>
        </p:txBody>
      </p:sp>
      <p:sp>
        <p:nvSpPr>
          <p:cNvPr id="15" name="Rectangle 14"/>
          <p:cNvSpPr/>
          <p:nvPr/>
        </p:nvSpPr>
        <p:spPr>
          <a:xfrm flipH="1">
            <a:off x="3933825" y="3562350"/>
            <a:ext cx="1352550" cy="9371"/>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6" name="Rectangle 15"/>
          <p:cNvSpPr/>
          <p:nvPr/>
        </p:nvSpPr>
        <p:spPr>
          <a:xfrm flipH="1">
            <a:off x="3921976" y="1528105"/>
            <a:ext cx="12001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7" name="Rectangle 16"/>
          <p:cNvSpPr/>
          <p:nvPr/>
        </p:nvSpPr>
        <p:spPr>
          <a:xfrm flipH="1">
            <a:off x="6819956" y="1531762"/>
            <a:ext cx="1352550" cy="944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8" name="Rectangle 17"/>
          <p:cNvSpPr/>
          <p:nvPr/>
        </p:nvSpPr>
        <p:spPr>
          <a:xfrm flipH="1">
            <a:off x="6803202" y="3375717"/>
            <a:ext cx="13525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9" name="Picture 18"/>
          <p:cNvPicPr>
            <a:picLocks noChangeAspect="1"/>
          </p:cNvPicPr>
          <p:nvPr/>
        </p:nvPicPr>
        <p:blipFill>
          <a:blip r:embed="rId3"/>
          <a:stretch>
            <a:fillRect/>
          </a:stretch>
        </p:blipFill>
        <p:spPr>
          <a:xfrm>
            <a:off x="3375006" y="1159548"/>
            <a:ext cx="313571" cy="313822"/>
          </a:xfrm>
          <a:prstGeom prst="rect">
            <a:avLst/>
          </a:prstGeom>
        </p:spPr>
      </p:pic>
      <p:pic>
        <p:nvPicPr>
          <p:cNvPr id="20" name="Picture 19"/>
          <p:cNvPicPr>
            <a:picLocks noChangeAspect="1"/>
          </p:cNvPicPr>
          <p:nvPr/>
        </p:nvPicPr>
        <p:blipFill>
          <a:blip r:embed="rId4"/>
          <a:stretch>
            <a:fillRect/>
          </a:stretch>
        </p:blipFill>
        <p:spPr>
          <a:xfrm>
            <a:off x="3409950" y="2915516"/>
            <a:ext cx="352425" cy="352425"/>
          </a:xfrm>
          <a:prstGeom prst="rect">
            <a:avLst/>
          </a:prstGeom>
        </p:spPr>
      </p:pic>
      <p:pic>
        <p:nvPicPr>
          <p:cNvPr id="21" name="Picture 20"/>
          <p:cNvPicPr>
            <a:picLocks noChangeAspect="1"/>
          </p:cNvPicPr>
          <p:nvPr/>
        </p:nvPicPr>
        <p:blipFill>
          <a:blip r:embed="rId5"/>
          <a:stretch>
            <a:fillRect/>
          </a:stretch>
        </p:blipFill>
        <p:spPr>
          <a:xfrm>
            <a:off x="6266174" y="1113729"/>
            <a:ext cx="313822" cy="314073"/>
          </a:xfrm>
          <a:prstGeom prst="rect">
            <a:avLst/>
          </a:prstGeom>
        </p:spPr>
      </p:pic>
      <p:pic>
        <p:nvPicPr>
          <p:cNvPr id="22" name="Picture 21"/>
          <p:cNvPicPr>
            <a:picLocks noChangeAspect="1"/>
          </p:cNvPicPr>
          <p:nvPr/>
        </p:nvPicPr>
        <p:blipFill>
          <a:blip r:embed="rId6"/>
          <a:stretch>
            <a:fillRect/>
          </a:stretch>
        </p:blipFill>
        <p:spPr>
          <a:xfrm>
            <a:off x="6274898" y="2868549"/>
            <a:ext cx="314073" cy="314325"/>
          </a:xfrm>
          <a:prstGeom prst="rect">
            <a:avLst/>
          </a:prstGeom>
        </p:spPr>
      </p:pic>
      <p:sp>
        <p:nvSpPr>
          <p:cNvPr id="23" name="TextBox 22"/>
          <p:cNvSpPr txBox="1"/>
          <p:nvPr/>
        </p:nvSpPr>
        <p:spPr>
          <a:xfrm>
            <a:off x="352282" y="1024680"/>
            <a:ext cx="2209419" cy="1127232"/>
          </a:xfrm>
          <a:prstGeom prst="rect">
            <a:avLst/>
          </a:prstGeom>
        </p:spPr>
        <p:txBody>
          <a:bodyPr vert="horz" lIns="95250" tIns="47625" rIns="95250" bIns="47625" rtlCol="0" anchor="t">
            <a:spAutoFit/>
          </a:bodyPr>
          <a:lstStyle/>
          <a:p>
            <a:pPr>
              <a:defRPr lang="en-US" sz="1400" dirty="0"/>
            </a:pPr>
            <a:r>
              <a:rPr lang="fr-FR" sz="1600" dirty="0" smtClean="0">
                <a:solidFill>
                  <a:srgbClr val="FFD052"/>
                </a:solidFill>
                <a:latin typeface="Roboto-medium"/>
              </a:rPr>
              <a:t>Les meilleures </a:t>
            </a:r>
            <a:r>
              <a:rPr lang="fr-FR" sz="1600" dirty="0">
                <a:solidFill>
                  <a:srgbClr val="FFD052"/>
                </a:solidFill>
                <a:latin typeface="Roboto-medium"/>
              </a:rPr>
              <a:t>pratiques de gestion d'actifs avec</a:t>
            </a:r>
            <a:endParaRPr lang="en-US" sz="1600" dirty="0" err="1">
              <a:solidFill>
                <a:srgbClr val="FFD052"/>
              </a:solidFill>
              <a:latin typeface="Roboto-medium"/>
            </a:endParaRPr>
          </a:p>
          <a:p>
            <a:pPr algn="l">
              <a:defRPr lang="en-US" sz="1400" dirty="0"/>
            </a:pPr>
            <a:r>
              <a:rPr lang="en-US" sz="1900" i="0" dirty="0">
                <a:solidFill>
                  <a:schemeClr val="bg2"/>
                </a:solidFill>
                <a:latin typeface="Roboto-thin"/>
              </a:rPr>
              <a:t>ServiceDesk Plus</a:t>
            </a:r>
          </a:p>
        </p:txBody>
      </p:sp>
      <p:pic>
        <p:nvPicPr>
          <p:cNvPr id="24" name="Picture 23"/>
          <p:cNvPicPr>
            <a:picLocks noChangeAspect="1"/>
          </p:cNvPicPr>
          <p:nvPr/>
        </p:nvPicPr>
        <p:blipFill>
          <a:blip r:embed="rId7"/>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ame Side Corner Rectangle 1"/>
          <p:cNvSpPr/>
          <p:nvPr/>
        </p:nvSpPr>
        <p:spPr>
          <a:xfrm>
            <a:off x="6229769" y="3036741"/>
            <a:ext cx="294065" cy="380085"/>
          </a:xfrm>
          <a:prstGeom prst="snip2SameRect">
            <a:avLst/>
          </a:prstGeom>
          <a:solidFill>
            <a:srgbClr val="79D453"/>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Hexagon 2"/>
          <p:cNvSpPr/>
          <p:nvPr/>
        </p:nvSpPr>
        <p:spPr>
          <a:xfrm>
            <a:off x="6176686" y="1163193"/>
            <a:ext cx="309171" cy="265461"/>
          </a:xfrm>
          <a:prstGeom prst="hexagon">
            <a:avLst/>
          </a:prstGeom>
          <a:solidFill>
            <a:srgbClr val="7CD0F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Round Same Side Corner Rectangle 3"/>
          <p:cNvSpPr/>
          <p:nvPr/>
        </p:nvSpPr>
        <p:spPr>
          <a:xfrm>
            <a:off x="3387099" y="3054429"/>
            <a:ext cx="289807" cy="380085"/>
          </a:xfrm>
          <a:prstGeom prst="round2SameRect">
            <a:avLst/>
          </a:prstGeom>
          <a:solidFill>
            <a:srgbClr val="F8806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Teardrop 4"/>
          <p:cNvSpPr/>
          <p:nvPr/>
        </p:nvSpPr>
        <p:spPr>
          <a:xfrm rot="18900000">
            <a:off x="3299279" y="1211370"/>
            <a:ext cx="319325" cy="281235"/>
          </a:xfrm>
          <a:prstGeom prst="teardrop">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Rectangle 5"/>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TextBox 6"/>
          <p:cNvSpPr txBox="1"/>
          <p:nvPr/>
        </p:nvSpPr>
        <p:spPr>
          <a:xfrm>
            <a:off x="3819458" y="1055531"/>
            <a:ext cx="2210724"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Suivez </a:t>
            </a:r>
            <a:r>
              <a:rPr lang="fr-FR" sz="1200" dirty="0">
                <a:solidFill>
                  <a:srgbClr val="004E8F"/>
                </a:solidFill>
                <a:latin typeface="Roboto"/>
              </a:rPr>
              <a:t>la dépréciation des actifs et les autres coûts </a:t>
            </a:r>
            <a:r>
              <a:rPr lang="en-US" sz="1200" dirty="0">
                <a:solidFill>
                  <a:srgbClr val="004E8F"/>
                </a:solidFill>
                <a:latin typeface="Roboto"/>
              </a:rPr>
              <a:t>  </a:t>
            </a:r>
          </a:p>
        </p:txBody>
      </p:sp>
      <p:sp>
        <p:nvSpPr>
          <p:cNvPr id="9" name="TextBox 8"/>
          <p:cNvSpPr txBox="1"/>
          <p:nvPr/>
        </p:nvSpPr>
        <p:spPr>
          <a:xfrm>
            <a:off x="6703276" y="1044225"/>
            <a:ext cx="2032139" cy="650178"/>
          </a:xfrm>
          <a:prstGeom prst="rect">
            <a:avLst/>
          </a:prstGeom>
        </p:spPr>
        <p:txBody>
          <a:bodyPr vert="horz" wrap="square" lIns="95250" tIns="47625" rIns="95250" bIns="47625" rtlCol="0" anchor="t">
            <a:spAutoFit/>
          </a:bodyPr>
          <a:lstStyle/>
          <a:p>
            <a:pPr>
              <a:defRPr lang="en-US" sz="1400" dirty="0"/>
            </a:pPr>
            <a:r>
              <a:rPr lang="fr-FR" sz="1200" dirty="0" smtClean="0">
                <a:solidFill>
                  <a:srgbClr val="004E8F"/>
                </a:solidFill>
                <a:latin typeface="Roboto"/>
              </a:rPr>
              <a:t>Gérez </a:t>
            </a:r>
            <a:r>
              <a:rPr lang="fr-FR" sz="1200" dirty="0">
                <a:solidFill>
                  <a:srgbClr val="004E8F"/>
                </a:solidFill>
                <a:latin typeface="Roboto"/>
              </a:rPr>
              <a:t>tous vos investissements en licences logicielles</a:t>
            </a:r>
            <a:endParaRPr lang="en-US" sz="1200" dirty="0">
              <a:solidFill>
                <a:srgbClr val="004E8F"/>
              </a:solidFill>
              <a:latin typeface="Roboto"/>
            </a:endParaRPr>
          </a:p>
        </p:txBody>
      </p:sp>
      <p:sp>
        <p:nvSpPr>
          <p:cNvPr id="8" name="TextBox 7"/>
          <p:cNvSpPr txBox="1"/>
          <p:nvPr/>
        </p:nvSpPr>
        <p:spPr>
          <a:xfrm>
            <a:off x="3845776" y="1552813"/>
            <a:ext cx="1903399" cy="434734"/>
          </a:xfrm>
          <a:prstGeom prst="rect">
            <a:avLst/>
          </a:prstGeom>
        </p:spPr>
        <p:txBody>
          <a:bodyPr vert="horz" lIns="95250" tIns="47625" rIns="95250" bIns="47625" rtlCol="0" anchor="t">
            <a:spAutoFit/>
          </a:bodyPr>
          <a:lstStyle/>
          <a:p>
            <a:pPr>
              <a:defRPr lang="en-US" sz="1400" dirty="0"/>
            </a:pPr>
            <a:r>
              <a:rPr lang="fr-FR" sz="1100" dirty="0" smtClean="0">
                <a:latin typeface="Roboto"/>
              </a:rPr>
              <a:t>Dépréciation </a:t>
            </a:r>
            <a:r>
              <a:rPr lang="fr-FR" sz="1100" dirty="0">
                <a:latin typeface="Roboto"/>
              </a:rPr>
              <a:t>| Centre de coûts | Codes GL</a:t>
            </a:r>
            <a:endParaRPr lang="en-US" sz="1100" dirty="0">
              <a:latin typeface="Roboto"/>
            </a:endParaRPr>
          </a:p>
        </p:txBody>
      </p:sp>
      <p:sp>
        <p:nvSpPr>
          <p:cNvPr id="10" name="TextBox 9"/>
          <p:cNvSpPr txBox="1"/>
          <p:nvPr/>
        </p:nvSpPr>
        <p:spPr>
          <a:xfrm>
            <a:off x="6703276" y="1713453"/>
            <a:ext cx="2030615" cy="465512"/>
          </a:xfrm>
          <a:prstGeom prst="rect">
            <a:avLst/>
          </a:prstGeom>
        </p:spPr>
        <p:txBody>
          <a:bodyPr vert="horz" lIns="95250" tIns="47625" rIns="95250" bIns="47625" rtlCol="0" anchor="t">
            <a:spAutoFit/>
          </a:bodyPr>
          <a:lstStyle/>
          <a:p>
            <a:pPr>
              <a:defRPr lang="en-US" sz="1400" dirty="0"/>
            </a:pPr>
            <a:r>
              <a:rPr lang="fr-FR" sz="1200" dirty="0" smtClean="0">
                <a:latin typeface="Roboto"/>
              </a:rPr>
              <a:t>Types </a:t>
            </a:r>
            <a:r>
              <a:rPr lang="fr-FR" sz="1200" dirty="0">
                <a:latin typeface="Roboto"/>
              </a:rPr>
              <a:t>de logiciels, de licences et de contrats</a:t>
            </a:r>
            <a:endParaRPr lang="en-US" sz="1200" dirty="0">
              <a:latin typeface="Roboto"/>
            </a:endParaRPr>
          </a:p>
        </p:txBody>
      </p:sp>
      <p:sp>
        <p:nvSpPr>
          <p:cNvPr id="11" name="TextBox 10"/>
          <p:cNvSpPr txBox="1"/>
          <p:nvPr/>
        </p:nvSpPr>
        <p:spPr>
          <a:xfrm>
            <a:off x="3829307" y="2964151"/>
            <a:ext cx="2185682"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Suivre </a:t>
            </a:r>
            <a:r>
              <a:rPr lang="fr-FR" sz="1200" dirty="0">
                <a:solidFill>
                  <a:srgbClr val="004E8F"/>
                </a:solidFill>
                <a:latin typeface="Roboto"/>
              </a:rPr>
              <a:t>l'utilisation et la conformité des logiciels</a:t>
            </a:r>
            <a:endParaRPr lang="en-US" sz="1200" dirty="0">
              <a:solidFill>
                <a:srgbClr val="004E8F"/>
              </a:solidFill>
              <a:latin typeface="Roboto"/>
            </a:endParaRPr>
          </a:p>
        </p:txBody>
      </p:sp>
      <p:sp>
        <p:nvSpPr>
          <p:cNvPr id="12" name="TextBox 11"/>
          <p:cNvSpPr txBox="1"/>
          <p:nvPr/>
        </p:nvSpPr>
        <p:spPr>
          <a:xfrm>
            <a:off x="3842213" y="3429000"/>
            <a:ext cx="2165213" cy="604012"/>
          </a:xfrm>
          <a:prstGeom prst="rect">
            <a:avLst/>
          </a:prstGeom>
        </p:spPr>
        <p:txBody>
          <a:bodyPr vert="horz" lIns="95250" tIns="47625" rIns="95250" bIns="47625" rtlCol="0" anchor="t">
            <a:spAutoFit/>
          </a:bodyPr>
          <a:lstStyle/>
          <a:p>
            <a:pPr>
              <a:defRPr lang="en-US" sz="1400" dirty="0"/>
            </a:pPr>
            <a:r>
              <a:rPr lang="fr-FR" sz="1100" dirty="0" smtClean="0">
                <a:latin typeface="Roboto"/>
              </a:rPr>
              <a:t>Mesure d’utilisation de </a:t>
            </a:r>
            <a:r>
              <a:rPr lang="fr-FR" sz="1100" dirty="0">
                <a:latin typeface="Roboto"/>
              </a:rPr>
              <a:t>logiciels | Tableaux de bord des logiciels et des </a:t>
            </a:r>
            <a:r>
              <a:rPr lang="fr-FR" sz="1100" dirty="0" smtClean="0">
                <a:latin typeface="Roboto"/>
              </a:rPr>
              <a:t>licences</a:t>
            </a:r>
            <a:endParaRPr lang="en-US" sz="1100" dirty="0">
              <a:latin typeface="Roboto"/>
            </a:endParaRPr>
          </a:p>
        </p:txBody>
      </p:sp>
      <p:sp>
        <p:nvSpPr>
          <p:cNvPr id="13" name="TextBox 12"/>
          <p:cNvSpPr txBox="1"/>
          <p:nvPr/>
        </p:nvSpPr>
        <p:spPr>
          <a:xfrm>
            <a:off x="6710962" y="3448050"/>
            <a:ext cx="2045798" cy="773289"/>
          </a:xfrm>
          <a:prstGeom prst="rect">
            <a:avLst/>
          </a:prstGeom>
        </p:spPr>
        <p:txBody>
          <a:bodyPr vert="horz" lIns="95250" tIns="47625" rIns="95250" bIns="47625" rtlCol="0" anchor="t">
            <a:spAutoFit/>
          </a:bodyPr>
          <a:lstStyle/>
          <a:p>
            <a:pPr>
              <a:defRPr lang="en-US" sz="1400" dirty="0"/>
            </a:pPr>
            <a:r>
              <a:rPr lang="fr-FR" sz="1100" dirty="0" smtClean="0">
                <a:latin typeface="Roboto"/>
              </a:rPr>
              <a:t>Gestion </a:t>
            </a:r>
            <a:r>
              <a:rPr lang="fr-FR" sz="1100" dirty="0">
                <a:latin typeface="Roboto"/>
              </a:rPr>
              <a:t>des achats | Liste des fournisseurs | Approbations | Facture et paiement | Actifs associés</a:t>
            </a:r>
            <a:endParaRPr lang="en-US" sz="1100" dirty="0">
              <a:latin typeface="Roboto"/>
            </a:endParaRPr>
          </a:p>
        </p:txBody>
      </p:sp>
      <p:sp>
        <p:nvSpPr>
          <p:cNvPr id="14" name="TextBox 13"/>
          <p:cNvSpPr txBox="1"/>
          <p:nvPr/>
        </p:nvSpPr>
        <p:spPr>
          <a:xfrm>
            <a:off x="6703276" y="2960541"/>
            <a:ext cx="1932365"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Restez </a:t>
            </a:r>
            <a:r>
              <a:rPr lang="fr-FR" sz="1200" dirty="0">
                <a:solidFill>
                  <a:srgbClr val="004E8F"/>
                </a:solidFill>
                <a:latin typeface="Roboto"/>
              </a:rPr>
              <a:t>au top de vos achats informatiques</a:t>
            </a:r>
            <a:endParaRPr lang="en-US" sz="1200" dirty="0">
              <a:solidFill>
                <a:srgbClr val="004E8F"/>
              </a:solidFill>
              <a:latin typeface="Roboto"/>
            </a:endParaRPr>
          </a:p>
        </p:txBody>
      </p:sp>
      <p:sp>
        <p:nvSpPr>
          <p:cNvPr id="15" name="Rectangle 14"/>
          <p:cNvSpPr/>
          <p:nvPr/>
        </p:nvSpPr>
        <p:spPr>
          <a:xfrm flipH="1">
            <a:off x="3948884" y="3409950"/>
            <a:ext cx="1352550" cy="9371"/>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6" name="Rectangle 15"/>
          <p:cNvSpPr/>
          <p:nvPr/>
        </p:nvSpPr>
        <p:spPr>
          <a:xfrm flipH="1">
            <a:off x="3960076" y="1520380"/>
            <a:ext cx="12001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7" name="Rectangle 16"/>
          <p:cNvSpPr/>
          <p:nvPr/>
        </p:nvSpPr>
        <p:spPr>
          <a:xfrm flipH="1">
            <a:off x="6818432" y="1694441"/>
            <a:ext cx="1352550" cy="944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8" name="Rectangle 17"/>
          <p:cNvSpPr/>
          <p:nvPr/>
        </p:nvSpPr>
        <p:spPr>
          <a:xfrm flipH="1">
            <a:off x="6810374" y="3419475"/>
            <a:ext cx="13525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9" name="Picture 18"/>
          <p:cNvPicPr>
            <a:picLocks noChangeAspect="1"/>
          </p:cNvPicPr>
          <p:nvPr/>
        </p:nvPicPr>
        <p:blipFill>
          <a:blip r:embed="rId3"/>
          <a:stretch>
            <a:fillRect/>
          </a:stretch>
        </p:blipFill>
        <p:spPr>
          <a:xfrm>
            <a:off x="3375006" y="1235748"/>
            <a:ext cx="313571" cy="313822"/>
          </a:xfrm>
          <a:prstGeom prst="rect">
            <a:avLst/>
          </a:prstGeom>
        </p:spPr>
      </p:pic>
      <p:pic>
        <p:nvPicPr>
          <p:cNvPr id="20" name="Picture 19"/>
          <p:cNvPicPr>
            <a:picLocks noChangeAspect="1"/>
          </p:cNvPicPr>
          <p:nvPr/>
        </p:nvPicPr>
        <p:blipFill>
          <a:blip r:embed="rId4"/>
          <a:stretch>
            <a:fillRect/>
          </a:stretch>
        </p:blipFill>
        <p:spPr>
          <a:xfrm>
            <a:off x="3390368" y="3144116"/>
            <a:ext cx="314073" cy="314325"/>
          </a:xfrm>
          <a:prstGeom prst="rect">
            <a:avLst/>
          </a:prstGeom>
        </p:spPr>
      </p:pic>
      <p:pic>
        <p:nvPicPr>
          <p:cNvPr id="21" name="Picture 20"/>
          <p:cNvPicPr>
            <a:picLocks noChangeAspect="1"/>
          </p:cNvPicPr>
          <p:nvPr/>
        </p:nvPicPr>
        <p:blipFill>
          <a:blip r:embed="rId5"/>
          <a:stretch>
            <a:fillRect/>
          </a:stretch>
        </p:blipFill>
        <p:spPr>
          <a:xfrm>
            <a:off x="6258324" y="1174613"/>
            <a:ext cx="314325" cy="314073"/>
          </a:xfrm>
          <a:prstGeom prst="rect">
            <a:avLst/>
          </a:prstGeom>
        </p:spPr>
      </p:pic>
      <p:pic>
        <p:nvPicPr>
          <p:cNvPr id="22" name="Picture 21"/>
          <p:cNvPicPr>
            <a:picLocks noChangeAspect="1"/>
          </p:cNvPicPr>
          <p:nvPr/>
        </p:nvPicPr>
        <p:blipFill>
          <a:blip r:embed="rId6"/>
          <a:stretch>
            <a:fillRect/>
          </a:stretch>
        </p:blipFill>
        <p:spPr>
          <a:xfrm>
            <a:off x="6297682" y="3135373"/>
            <a:ext cx="314073" cy="314073"/>
          </a:xfrm>
          <a:prstGeom prst="rect">
            <a:avLst/>
          </a:prstGeom>
        </p:spPr>
      </p:pic>
      <p:pic>
        <p:nvPicPr>
          <p:cNvPr id="23" name="Picture 22"/>
          <p:cNvPicPr>
            <a:picLocks noChangeAspect="1"/>
          </p:cNvPicPr>
          <p:nvPr/>
        </p:nvPicPr>
        <p:blipFill>
          <a:blip r:embed="rId7"/>
          <a:stretch>
            <a:fillRect/>
          </a:stretch>
        </p:blipFill>
        <p:spPr>
          <a:xfrm>
            <a:off x="7848600" y="4638675"/>
            <a:ext cx="1070251" cy="285750"/>
          </a:xfrm>
          <a:prstGeom prst="rect">
            <a:avLst/>
          </a:prstGeom>
        </p:spPr>
      </p:pic>
      <p:sp>
        <p:nvSpPr>
          <p:cNvPr id="24" name="TextBox 23"/>
          <p:cNvSpPr txBox="1"/>
          <p:nvPr/>
        </p:nvSpPr>
        <p:spPr>
          <a:xfrm>
            <a:off x="352282" y="1024680"/>
            <a:ext cx="2209419" cy="1127232"/>
          </a:xfrm>
          <a:prstGeom prst="rect">
            <a:avLst/>
          </a:prstGeom>
        </p:spPr>
        <p:txBody>
          <a:bodyPr vert="horz" lIns="95250" tIns="47625" rIns="95250" bIns="47625" rtlCol="0" anchor="t">
            <a:spAutoFit/>
          </a:bodyPr>
          <a:lstStyle/>
          <a:p>
            <a:pPr>
              <a:defRPr lang="en-US" sz="1400" dirty="0"/>
            </a:pPr>
            <a:r>
              <a:rPr lang="fr-FR" sz="1600" dirty="0">
                <a:solidFill>
                  <a:srgbClr val="FFD052"/>
                </a:solidFill>
                <a:latin typeface="Roboto-medium"/>
              </a:rPr>
              <a:t>Les meilleures pratiques de gestion d'actifs avec</a:t>
            </a:r>
            <a:endParaRPr lang="en-US" sz="1600" dirty="0">
              <a:solidFill>
                <a:srgbClr val="FFD052"/>
              </a:solidFill>
              <a:latin typeface="Roboto-medium"/>
            </a:endParaRPr>
          </a:p>
          <a:p>
            <a:pPr algn="l">
              <a:defRPr lang="en-US" sz="1400" dirty="0"/>
            </a:pPr>
            <a:r>
              <a:rPr lang="en-US" sz="1900" i="0" dirty="0" err="1" smtClean="0">
                <a:solidFill>
                  <a:schemeClr val="bg2"/>
                </a:solidFill>
                <a:latin typeface="Roboto-thin"/>
              </a:rPr>
              <a:t>ServiceDesk</a:t>
            </a:r>
            <a:r>
              <a:rPr lang="en-US" sz="1900" i="0" dirty="0" smtClean="0">
                <a:solidFill>
                  <a:schemeClr val="bg2"/>
                </a:solidFill>
                <a:latin typeface="Roboto-thin"/>
              </a:rPr>
              <a:t> </a:t>
            </a:r>
            <a:r>
              <a:rPr lang="en-US" sz="1900" i="0" dirty="0">
                <a:solidFill>
                  <a:schemeClr val="bg2"/>
                </a:solidFill>
                <a:latin typeface="Roboto-thin"/>
              </a:rPr>
              <a:t>Plus</a:t>
            </a:r>
          </a:p>
        </p:txBody>
      </p:sp>
    </p:spTree>
    <p:custDataLst>
      <p:tags r:id="rId1"/>
    </p:custData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xtBox 2"/>
          <p:cNvSpPr txBox="1"/>
          <p:nvPr/>
        </p:nvSpPr>
        <p:spPr>
          <a:xfrm>
            <a:off x="5171608" y="1058418"/>
            <a:ext cx="2257891" cy="465512"/>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Centralisez </a:t>
            </a:r>
            <a:r>
              <a:rPr lang="fr-FR" sz="1200" dirty="0">
                <a:solidFill>
                  <a:srgbClr val="004E8F"/>
                </a:solidFill>
                <a:latin typeface="Roboto"/>
              </a:rPr>
              <a:t>le processus de gestion des contrats d'actifs</a:t>
            </a:r>
            <a:endParaRPr lang="en-US" sz="1200" dirty="0">
              <a:solidFill>
                <a:srgbClr val="004E8F"/>
              </a:solidFill>
              <a:latin typeface="Roboto"/>
            </a:endParaRPr>
          </a:p>
        </p:txBody>
      </p:sp>
      <p:sp>
        <p:nvSpPr>
          <p:cNvPr id="4" name="TextBox 3"/>
          <p:cNvSpPr txBox="1"/>
          <p:nvPr/>
        </p:nvSpPr>
        <p:spPr>
          <a:xfrm>
            <a:off x="5172494" y="1558490"/>
            <a:ext cx="2059543" cy="773289"/>
          </a:xfrm>
          <a:prstGeom prst="rect">
            <a:avLst/>
          </a:prstGeom>
        </p:spPr>
        <p:txBody>
          <a:bodyPr vert="horz" lIns="95250" tIns="47625" rIns="95250" bIns="47625" rtlCol="0" anchor="t">
            <a:spAutoFit/>
          </a:bodyPr>
          <a:lstStyle/>
          <a:p>
            <a:pPr>
              <a:defRPr lang="en-US" sz="1400" dirty="0"/>
            </a:pPr>
            <a:r>
              <a:rPr lang="fr-FR" sz="1100" dirty="0" smtClean="0">
                <a:latin typeface="Roboto"/>
              </a:rPr>
              <a:t>Détails </a:t>
            </a:r>
            <a:r>
              <a:rPr lang="fr-FR" sz="1100" dirty="0">
                <a:latin typeface="Roboto"/>
              </a:rPr>
              <a:t>du contrat | Détails du renouvellement | Contrats enfants | Notifications d'expiration | Actifs associés</a:t>
            </a:r>
            <a:endParaRPr lang="en-US" sz="1100" dirty="0">
              <a:latin typeface="Roboto"/>
            </a:endParaRPr>
          </a:p>
        </p:txBody>
      </p:sp>
      <p:sp>
        <p:nvSpPr>
          <p:cNvPr id="5" name="TextBox 4"/>
          <p:cNvSpPr txBox="1"/>
          <p:nvPr/>
        </p:nvSpPr>
        <p:spPr>
          <a:xfrm>
            <a:off x="5157454" y="2737208"/>
            <a:ext cx="2843546" cy="465512"/>
          </a:xfrm>
          <a:prstGeom prst="rect">
            <a:avLst/>
          </a:prstGeom>
        </p:spPr>
        <p:txBody>
          <a:bodyPr vert="horz" wrap="square" lIns="95250" tIns="47625" rIns="95250" bIns="47625" rtlCol="0" anchor="t">
            <a:spAutoFit/>
          </a:bodyPr>
          <a:lstStyle/>
          <a:p>
            <a:pPr>
              <a:defRPr lang="en-US" sz="1400" dirty="0"/>
            </a:pPr>
            <a:r>
              <a:rPr lang="fr-FR" sz="1200" dirty="0" smtClean="0">
                <a:solidFill>
                  <a:srgbClr val="004E8F"/>
                </a:solidFill>
                <a:latin typeface="Roboto"/>
              </a:rPr>
              <a:t>Assurez-vous </a:t>
            </a:r>
            <a:r>
              <a:rPr lang="fr-FR" sz="1200" dirty="0">
                <a:solidFill>
                  <a:srgbClr val="004E8F"/>
                </a:solidFill>
                <a:latin typeface="Roboto"/>
              </a:rPr>
              <a:t>que votre ITAM prend en charge les autres processus ITSM </a:t>
            </a:r>
            <a:r>
              <a:rPr lang="en-US" sz="1200" dirty="0">
                <a:solidFill>
                  <a:srgbClr val="004E8F"/>
                </a:solidFill>
                <a:latin typeface="Roboto"/>
              </a:rPr>
              <a:t> </a:t>
            </a:r>
          </a:p>
        </p:txBody>
      </p:sp>
      <p:sp>
        <p:nvSpPr>
          <p:cNvPr id="6" name="TextBox 5"/>
          <p:cNvSpPr txBox="1"/>
          <p:nvPr/>
        </p:nvSpPr>
        <p:spPr>
          <a:xfrm>
            <a:off x="5191562" y="3267551"/>
            <a:ext cx="2504637" cy="604012"/>
          </a:xfrm>
          <a:prstGeom prst="rect">
            <a:avLst/>
          </a:prstGeom>
        </p:spPr>
        <p:txBody>
          <a:bodyPr vert="horz" wrap="square" lIns="95250" tIns="47625" rIns="95250" bIns="47625" rtlCol="0" anchor="t">
            <a:spAutoFit/>
          </a:bodyPr>
          <a:lstStyle/>
          <a:p>
            <a:pPr>
              <a:defRPr lang="en-US" sz="1400" dirty="0"/>
            </a:pPr>
            <a:r>
              <a:rPr lang="fr-FR" sz="1100" dirty="0" smtClean="0">
                <a:latin typeface="Roboto"/>
              </a:rPr>
              <a:t>Informations </a:t>
            </a:r>
            <a:r>
              <a:rPr lang="fr-FR" sz="1100" dirty="0">
                <a:latin typeface="Roboto"/>
              </a:rPr>
              <a:t>sur les actifs dans les incidents, problèmes, changements et projets, et </a:t>
            </a:r>
            <a:r>
              <a:rPr lang="fr-FR" sz="1100" dirty="0" smtClean="0">
                <a:latin typeface="Roboto"/>
              </a:rPr>
              <a:t>cartographie vers </a:t>
            </a:r>
            <a:r>
              <a:rPr lang="fr-FR" sz="1100" dirty="0">
                <a:latin typeface="Roboto"/>
              </a:rPr>
              <a:t>CMDB</a:t>
            </a:r>
            <a:endParaRPr lang="en-US" sz="1100" dirty="0" err="1">
              <a:latin typeface="Roboto"/>
            </a:endParaRPr>
          </a:p>
        </p:txBody>
      </p:sp>
      <p:sp>
        <p:nvSpPr>
          <p:cNvPr id="7" name="Rectangle 6"/>
          <p:cNvSpPr/>
          <p:nvPr/>
        </p:nvSpPr>
        <p:spPr>
          <a:xfrm flipH="1">
            <a:off x="5286375" y="1510865"/>
            <a:ext cx="19240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8" name="Rectangle 7"/>
          <p:cNvSpPr/>
          <p:nvPr/>
        </p:nvSpPr>
        <p:spPr>
          <a:xfrm flipH="1">
            <a:off x="5278783" y="3234890"/>
            <a:ext cx="1266825"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9" name="Oval 8"/>
          <p:cNvSpPr/>
          <p:nvPr/>
        </p:nvSpPr>
        <p:spPr>
          <a:xfrm>
            <a:off x="4652200" y="1170613"/>
            <a:ext cx="380085" cy="380085"/>
          </a:xfrm>
          <a:prstGeom prst="ellipse">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0" name="Picture 9"/>
          <p:cNvPicPr>
            <a:picLocks noChangeAspect="1"/>
          </p:cNvPicPr>
          <p:nvPr/>
        </p:nvPicPr>
        <p:blipFill>
          <a:blip r:embed="rId3"/>
          <a:stretch>
            <a:fillRect/>
          </a:stretch>
        </p:blipFill>
        <p:spPr>
          <a:xfrm>
            <a:off x="4720075" y="1225238"/>
            <a:ext cx="371475" cy="371475"/>
          </a:xfrm>
          <a:prstGeom prst="rect">
            <a:avLst/>
          </a:prstGeom>
        </p:spPr>
      </p:pic>
      <p:sp>
        <p:nvSpPr>
          <p:cNvPr id="11" name="Rounded Rectangle 10"/>
          <p:cNvSpPr/>
          <p:nvPr/>
        </p:nvSpPr>
        <p:spPr>
          <a:xfrm>
            <a:off x="4682594" y="2852118"/>
            <a:ext cx="248631" cy="270071"/>
          </a:xfrm>
          <a:prstGeom prst="roundRect">
            <a:avLst/>
          </a:prstGeom>
          <a:solidFill>
            <a:srgbClr val="7CD0F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2" name="Picture 11"/>
          <p:cNvPicPr>
            <a:picLocks noChangeAspect="1"/>
          </p:cNvPicPr>
          <p:nvPr/>
        </p:nvPicPr>
        <p:blipFill>
          <a:blip r:embed="rId4"/>
          <a:stretch>
            <a:fillRect/>
          </a:stretch>
        </p:blipFill>
        <p:spPr>
          <a:xfrm>
            <a:off x="4756099" y="2857538"/>
            <a:ext cx="314073" cy="314325"/>
          </a:xfrm>
          <a:prstGeom prst="rect">
            <a:avLst/>
          </a:prstGeom>
        </p:spPr>
      </p:pic>
      <p:pic>
        <p:nvPicPr>
          <p:cNvPr id="13" name="Picture 12"/>
          <p:cNvPicPr>
            <a:picLocks noChangeAspect="1"/>
          </p:cNvPicPr>
          <p:nvPr/>
        </p:nvPicPr>
        <p:blipFill>
          <a:blip r:embed="rId5"/>
          <a:stretch>
            <a:fillRect/>
          </a:stretch>
        </p:blipFill>
        <p:spPr>
          <a:xfrm>
            <a:off x="7848600" y="4638675"/>
            <a:ext cx="1070251" cy="285750"/>
          </a:xfrm>
          <a:prstGeom prst="rect">
            <a:avLst/>
          </a:prstGeom>
        </p:spPr>
      </p:pic>
      <p:sp>
        <p:nvSpPr>
          <p:cNvPr id="14" name="TextBox 13"/>
          <p:cNvSpPr txBox="1"/>
          <p:nvPr/>
        </p:nvSpPr>
        <p:spPr>
          <a:xfrm>
            <a:off x="352282" y="1024680"/>
            <a:ext cx="2209419" cy="1127232"/>
          </a:xfrm>
          <a:prstGeom prst="rect">
            <a:avLst/>
          </a:prstGeom>
        </p:spPr>
        <p:txBody>
          <a:bodyPr vert="horz" lIns="95250" tIns="47625" rIns="95250" bIns="47625" rtlCol="0" anchor="t">
            <a:spAutoFit/>
          </a:bodyPr>
          <a:lstStyle/>
          <a:p>
            <a:pPr>
              <a:defRPr lang="en-US" sz="1400" dirty="0"/>
            </a:pPr>
            <a:r>
              <a:rPr lang="fr-FR" sz="1600" dirty="0">
                <a:solidFill>
                  <a:srgbClr val="FFD052"/>
                </a:solidFill>
                <a:latin typeface="Roboto-medium"/>
              </a:rPr>
              <a:t>Les meilleures pratiques de gestion d'actifs avec</a:t>
            </a:r>
            <a:endParaRPr lang="en-US" sz="1600" dirty="0">
              <a:solidFill>
                <a:srgbClr val="FFD052"/>
              </a:solidFill>
              <a:latin typeface="Roboto-medium"/>
            </a:endParaRPr>
          </a:p>
          <a:p>
            <a:pPr algn="l">
              <a:defRPr lang="en-US" sz="1400" dirty="0"/>
            </a:pPr>
            <a:r>
              <a:rPr lang="en-US" sz="1900" i="0" dirty="0" err="1" smtClean="0">
                <a:solidFill>
                  <a:schemeClr val="bg2"/>
                </a:solidFill>
                <a:latin typeface="Roboto-thin"/>
              </a:rPr>
              <a:t>ServiceDesk</a:t>
            </a:r>
            <a:r>
              <a:rPr lang="en-US" sz="1900" i="0" dirty="0" smtClean="0">
                <a:solidFill>
                  <a:schemeClr val="bg2"/>
                </a:solidFill>
                <a:latin typeface="Roboto-thin"/>
              </a:rPr>
              <a:t> </a:t>
            </a:r>
            <a:r>
              <a:rPr lang="en-US" sz="1900" i="0" dirty="0">
                <a:solidFill>
                  <a:schemeClr val="bg2"/>
                </a:solidFill>
                <a:latin typeface="Roboto-thin"/>
              </a:rPr>
              <a:t>Plus</a:t>
            </a:r>
          </a:p>
        </p:txBody>
      </p:sp>
    </p:spTree>
    <p:custDataLst>
      <p:tags r:id="rId1"/>
    </p:custData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4E8F"/>
        </a:solidFill>
        <a:effectLst/>
      </p:bgPr>
    </p:bg>
    <p:spTree>
      <p:nvGrpSpPr>
        <p:cNvPr id="1" name=""/>
        <p:cNvGrpSpPr/>
        <p:nvPr/>
      </p:nvGrpSpPr>
      <p:grpSpPr>
        <a:xfrm>
          <a:off x="0" y="0"/>
          <a:ext cx="0" cy="0"/>
          <a:chOff x="0" y="0"/>
          <a:chExt cx="0" cy="0"/>
        </a:xfrm>
      </p:grpSpPr>
      <p:sp>
        <p:nvSpPr>
          <p:cNvPr id="2" name="TextBox 1"/>
          <p:cNvSpPr txBox="1"/>
          <p:nvPr/>
        </p:nvSpPr>
        <p:spPr>
          <a:xfrm>
            <a:off x="4688309" y="2180348"/>
            <a:ext cx="2679163" cy="711733"/>
          </a:xfrm>
          <a:prstGeom prst="rect">
            <a:avLst/>
          </a:prstGeom>
        </p:spPr>
        <p:txBody>
          <a:bodyPr vert="horz" lIns="95250" tIns="47625" rIns="95250" bIns="47625" rtlCol="0" anchor="t">
            <a:spAutoFit/>
          </a:bodyPr>
          <a:lstStyle/>
          <a:p>
            <a:pPr>
              <a:defRPr lang="en-US" sz="1400" dirty="0"/>
            </a:pPr>
            <a:r>
              <a:rPr lang="fr-FR" sz="4000" dirty="0" smtClean="0">
                <a:solidFill>
                  <a:srgbClr val="FFD052"/>
                </a:solidFill>
                <a:latin typeface="Roboto-medium"/>
              </a:rPr>
              <a:t>Rapports</a:t>
            </a:r>
            <a:endParaRPr lang="en-US" sz="4000" dirty="0">
              <a:solidFill>
                <a:srgbClr val="FFD052"/>
              </a:solidFill>
              <a:latin typeface="Roboto-medium"/>
            </a:endParaRPr>
          </a:p>
        </p:txBody>
      </p:sp>
      <p:pic>
        <p:nvPicPr>
          <p:cNvPr id="3" name="Picture 2"/>
          <p:cNvPicPr>
            <a:picLocks noChangeAspect="1"/>
          </p:cNvPicPr>
          <p:nvPr/>
        </p:nvPicPr>
        <p:blipFill>
          <a:blip r:embed="rId3"/>
          <a:stretch>
            <a:fillRect/>
          </a:stretch>
        </p:blipFill>
        <p:spPr>
          <a:xfrm>
            <a:off x="1454067" y="1102118"/>
            <a:ext cx="2590800" cy="2590800"/>
          </a:xfrm>
          <a:prstGeom prst="rect">
            <a:avLst/>
          </a:prstGeom>
        </p:spPr>
      </p:pic>
      <p:pic>
        <p:nvPicPr>
          <p:cNvPr id="4" name="Picture 3"/>
          <p:cNvPicPr>
            <a:picLocks noChangeAspect="1"/>
          </p:cNvPicPr>
          <p:nvPr/>
        </p:nvPicPr>
        <p:blipFill>
          <a:blip r:embed="rId4"/>
          <a:stretch>
            <a:fillRect/>
          </a:stretch>
        </p:blipFill>
        <p:spPr>
          <a:xfrm>
            <a:off x="7850838" y="4644685"/>
            <a:ext cx="1070249"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9177" y="2517371"/>
            <a:ext cx="1553251" cy="826598"/>
          </a:xfrm>
          <a:prstGeom prst="rect">
            <a:avLst/>
          </a:prstGeom>
        </p:spPr>
        <p:txBody>
          <a:bodyPr vert="horz" lIns="95250" tIns="47625" rIns="95250" bIns="47625" rtlCol="0" anchor="t">
            <a:spAutoFit/>
          </a:bodyPr>
          <a:lstStyle/>
          <a:p>
            <a:pPr indent="0" algn="l">
              <a:lnSpc>
                <a:spcPct val="100000"/>
              </a:lnSpc>
              <a:buNone/>
              <a:defRPr lang="en-US" sz="1400" dirty="0"/>
            </a:pPr>
            <a:r>
              <a:rPr lang="en-US" sz="1600" dirty="0">
                <a:solidFill>
                  <a:srgbClr val="004E8F"/>
                </a:solidFill>
                <a:latin typeface="Roboto-light"/>
              </a:rPr>
              <a:t>Enable</a:t>
            </a:r>
            <a:r>
              <a:rPr lang="en-US" sz="1600" dirty="0" err="1">
                <a:solidFill>
                  <a:srgbClr val="004E8F"/>
                </a:solidFill>
                <a:latin typeface="Roboto-light"/>
              </a:rPr>
              <a:t> </a:t>
            </a:r>
            <a:r>
              <a:rPr lang="en-US" sz="1600" dirty="0">
                <a:solidFill>
                  <a:srgbClr val="004E8F"/>
                </a:solidFill>
                <a:latin typeface="Roboto-light"/>
              </a:rPr>
              <a:t>multiple</a:t>
            </a:r>
            <a:r>
              <a:rPr lang="en-US" sz="1600" dirty="0" err="1">
                <a:solidFill>
                  <a:srgbClr val="004E8F"/>
                </a:solidFill>
                <a:latin typeface="Roboto-light"/>
              </a:rPr>
              <a:t> </a:t>
            </a:r>
            <a:r>
              <a:rPr lang="en-US" sz="1600" dirty="0">
                <a:solidFill>
                  <a:srgbClr val="004E8F"/>
                </a:solidFill>
                <a:latin typeface="Roboto-light"/>
              </a:rPr>
              <a:t>channels</a:t>
            </a:r>
            <a:r>
              <a:rPr lang="en-US" sz="1600" dirty="0" err="1">
                <a:solidFill>
                  <a:srgbClr val="004E8F"/>
                </a:solidFill>
                <a:latin typeface="Roboto-light"/>
              </a:rPr>
              <a:t> </a:t>
            </a:r>
            <a:r>
              <a:rPr lang="en-US" sz="1600" dirty="0">
                <a:solidFill>
                  <a:srgbClr val="004E8F"/>
                </a:solidFill>
                <a:latin typeface="Roboto-light"/>
              </a:rPr>
              <a:t>to</a:t>
            </a:r>
            <a:r>
              <a:rPr lang="en-US" sz="1600" dirty="0" err="1">
                <a:solidFill>
                  <a:srgbClr val="004E8F"/>
                </a:solidFill>
                <a:latin typeface="Roboto-light"/>
              </a:rPr>
              <a:t> </a:t>
            </a:r>
            <a:r>
              <a:rPr lang="en-US" sz="1600" dirty="0">
                <a:solidFill>
                  <a:srgbClr val="004E8F"/>
                </a:solidFill>
                <a:latin typeface="Roboto-light"/>
              </a:rPr>
              <a:t>report</a:t>
            </a:r>
            <a:r>
              <a:rPr lang="en-US" sz="1600" dirty="0" err="1">
                <a:solidFill>
                  <a:srgbClr val="004E8F"/>
                </a:solidFill>
                <a:latin typeface="Roboto-light"/>
              </a:rPr>
              <a:t> </a:t>
            </a:r>
            <a:r>
              <a:rPr lang="en-US" sz="1600" dirty="0">
                <a:solidFill>
                  <a:srgbClr val="004E8F"/>
                </a:solidFill>
                <a:latin typeface="Roboto-light"/>
              </a:rPr>
              <a:t>issues</a:t>
            </a:r>
            <a:r>
              <a:rPr lang="en-US" sz="1600" dirty="0" err="1">
                <a:solidFill>
                  <a:srgbClr val="004E8F"/>
                </a:solidFill>
                <a:latin typeface="Roboto-light"/>
              </a:rPr>
              <a:t> </a:t>
            </a:r>
          </a:p>
        </p:txBody>
      </p:sp>
      <p:sp>
        <p:nvSpPr>
          <p:cNvPr id="3" name="TextBox 2"/>
          <p:cNvSpPr txBox="1"/>
          <p:nvPr/>
        </p:nvSpPr>
        <p:spPr>
          <a:xfrm>
            <a:off x="593226" y="3345627"/>
            <a:ext cx="1662064" cy="1009411"/>
          </a:xfrm>
          <a:prstGeom prst="rect">
            <a:avLst/>
          </a:prstGeom>
        </p:spPr>
        <p:txBody>
          <a:bodyPr vert="horz" lIns="95250" tIns="47625" rIns="95250" bIns="47625" rtlCol="0" anchor="t">
            <a:spAutoFit/>
          </a:bodyPr>
          <a:lstStyle/>
          <a:p>
            <a:pPr indent="0" algn="l">
              <a:lnSpc>
                <a:spcPct val="100000"/>
              </a:lnSpc>
              <a:buNone/>
              <a:defRPr lang="en-US" sz="1400" dirty="0"/>
            </a:pPr>
            <a:r>
              <a:rPr lang="en-US" sz="1200" dirty="0">
                <a:latin typeface="Roboto"/>
              </a:rPr>
              <a:t>Multimodal ticket creation via email, phone, </a:t>
            </a:r>
            <a:r>
              <a:rPr lang="en-US" sz="1200" dirty="0" err="1">
                <a:latin typeface="Roboto"/>
              </a:rPr>
              <a:t>self-service</a:t>
            </a:r>
            <a:r>
              <a:rPr lang="en-US" sz="1200" dirty="0">
                <a:latin typeface="Roboto"/>
              </a:rPr>
              <a:t> portal, virtual agent, and business apps</a:t>
            </a:r>
          </a:p>
        </p:txBody>
      </p:sp>
      <p:sp>
        <p:nvSpPr>
          <p:cNvPr id="4" name="Rectangle 3"/>
          <p:cNvSpPr/>
          <p:nvPr/>
        </p:nvSpPr>
        <p:spPr>
          <a:xfrm>
            <a:off x="0" y="-219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5" name="Picture 4"/>
          <p:cNvPicPr>
            <a:picLocks noChangeAspect="1"/>
          </p:cNvPicPr>
          <p:nvPr/>
        </p:nvPicPr>
        <p:blipFill>
          <a:blip r:embed="rId3"/>
          <a:stretch>
            <a:fillRect/>
          </a:stretch>
        </p:blipFill>
        <p:spPr>
          <a:xfrm>
            <a:off x="3231232" y="828675"/>
            <a:ext cx="5770680" cy="3476625"/>
          </a:xfrm>
          <a:prstGeom prst="rect">
            <a:avLst/>
          </a:prstGeom>
        </p:spPr>
      </p:pic>
      <p:sp>
        <p:nvSpPr>
          <p:cNvPr id="6" name="TextBox 5"/>
          <p:cNvSpPr txBox="1"/>
          <p:nvPr/>
        </p:nvSpPr>
        <p:spPr>
          <a:xfrm>
            <a:off x="457581" y="1098017"/>
            <a:ext cx="2209419" cy="711733"/>
          </a:xfrm>
          <a:prstGeom prst="rect">
            <a:avLst/>
          </a:prstGeom>
        </p:spPr>
        <p:txBody>
          <a:bodyPr vert="horz" lIns="95250" tIns="47625" rIns="95250" bIns="47625" rtlCol="0" anchor="t">
            <a:spAutoFit/>
          </a:bodyPr>
          <a:lstStyle/>
          <a:p>
            <a:pPr>
              <a:defRPr lang="en-US" sz="1400" dirty="0"/>
            </a:pPr>
            <a:r>
              <a:rPr lang="fr-FR" sz="2400" dirty="0" smtClean="0">
                <a:solidFill>
                  <a:srgbClr val="FFD052"/>
                </a:solidFill>
                <a:latin typeface="Roboto-medium"/>
              </a:rPr>
              <a:t>Rapports </a:t>
            </a:r>
            <a:r>
              <a:rPr lang="fr-FR" sz="2400" dirty="0">
                <a:solidFill>
                  <a:srgbClr val="FFD052"/>
                </a:solidFill>
                <a:latin typeface="Roboto-medium"/>
              </a:rPr>
              <a:t>dans</a:t>
            </a:r>
            <a:endParaRPr lang="en-US" sz="2400" dirty="0" err="1">
              <a:solidFill>
                <a:srgbClr val="FFD052"/>
              </a:solidFill>
              <a:latin typeface="Roboto-medium"/>
            </a:endParaRPr>
          </a:p>
          <a:p>
            <a:pPr algn="l">
              <a:defRPr lang="en-US" sz="1400" dirty="0"/>
            </a:pPr>
            <a:r>
              <a:rPr lang="en-US" sz="1600" i="0" dirty="0">
                <a:solidFill>
                  <a:schemeClr val="bg2"/>
                </a:solidFill>
                <a:latin typeface="Roboto-thin"/>
              </a:rPr>
              <a:t>ServiceDesk Plus</a:t>
            </a:r>
          </a:p>
        </p:txBody>
      </p:sp>
      <p:pic>
        <p:nvPicPr>
          <p:cNvPr id="7" name="Picture 6"/>
          <p:cNvPicPr>
            <a:picLocks noChangeAspect="1"/>
          </p:cNvPicPr>
          <p:nvPr/>
        </p:nvPicPr>
        <p:blipFill>
          <a:blip r:embed="rId4"/>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ctagon 1"/>
          <p:cNvSpPr/>
          <p:nvPr/>
        </p:nvSpPr>
        <p:spPr>
          <a:xfrm>
            <a:off x="3367106" y="2983716"/>
            <a:ext cx="380085" cy="380085"/>
          </a:xfrm>
          <a:prstGeom prst="octagon">
            <a:avLst/>
          </a:prstGeom>
          <a:solidFill>
            <a:srgbClr val="F8806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rapezoid 2"/>
          <p:cNvSpPr/>
          <p:nvPr/>
        </p:nvSpPr>
        <p:spPr>
          <a:xfrm rot="16200000">
            <a:off x="6026610" y="1097689"/>
            <a:ext cx="301809" cy="331593"/>
          </a:xfrm>
          <a:prstGeom prst="trapezoid">
            <a:avLst>
              <a:gd name="adj" fmla="val 21998"/>
            </a:avLst>
          </a:prstGeom>
          <a:solidFill>
            <a:srgbClr val="7CD0F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Rounded Rectangle 3"/>
          <p:cNvSpPr/>
          <p:nvPr/>
        </p:nvSpPr>
        <p:spPr>
          <a:xfrm>
            <a:off x="3299279" y="1112262"/>
            <a:ext cx="380085" cy="380085"/>
          </a:xfrm>
          <a:prstGeom prst="roundRect">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TextBox 4"/>
          <p:cNvSpPr txBox="1"/>
          <p:nvPr/>
        </p:nvSpPr>
        <p:spPr>
          <a:xfrm>
            <a:off x="579177" y="2517371"/>
            <a:ext cx="1553251" cy="826598"/>
          </a:xfrm>
          <a:prstGeom prst="rect">
            <a:avLst/>
          </a:prstGeom>
        </p:spPr>
        <p:txBody>
          <a:bodyPr vert="horz" lIns="95250" tIns="47625" rIns="95250" bIns="47625" rtlCol="0" anchor="t">
            <a:spAutoFit/>
          </a:bodyPr>
          <a:lstStyle/>
          <a:p>
            <a:pPr indent="0" algn="l">
              <a:lnSpc>
                <a:spcPct val="100000"/>
              </a:lnSpc>
              <a:buNone/>
              <a:defRPr lang="en-US" sz="1400" dirty="0"/>
            </a:pPr>
            <a:r>
              <a:rPr lang="en-US" sz="1600" dirty="0">
                <a:solidFill>
                  <a:srgbClr val="004E8F"/>
                </a:solidFill>
                <a:latin typeface="Roboto-light"/>
              </a:rPr>
              <a:t>Enable</a:t>
            </a:r>
            <a:r>
              <a:rPr lang="en-US" sz="1600" dirty="0" err="1">
                <a:solidFill>
                  <a:srgbClr val="004E8F"/>
                </a:solidFill>
                <a:latin typeface="Roboto-light"/>
              </a:rPr>
              <a:t> </a:t>
            </a:r>
            <a:r>
              <a:rPr lang="en-US" sz="1600" dirty="0">
                <a:solidFill>
                  <a:srgbClr val="004E8F"/>
                </a:solidFill>
                <a:latin typeface="Roboto-light"/>
              </a:rPr>
              <a:t>multiple</a:t>
            </a:r>
            <a:r>
              <a:rPr lang="en-US" sz="1600" dirty="0" err="1">
                <a:solidFill>
                  <a:srgbClr val="004E8F"/>
                </a:solidFill>
                <a:latin typeface="Roboto-light"/>
              </a:rPr>
              <a:t> </a:t>
            </a:r>
            <a:r>
              <a:rPr lang="en-US" sz="1600" dirty="0">
                <a:solidFill>
                  <a:srgbClr val="004E8F"/>
                </a:solidFill>
                <a:latin typeface="Roboto-light"/>
              </a:rPr>
              <a:t>channels</a:t>
            </a:r>
            <a:r>
              <a:rPr lang="en-US" sz="1600" dirty="0" err="1">
                <a:solidFill>
                  <a:srgbClr val="004E8F"/>
                </a:solidFill>
                <a:latin typeface="Roboto-light"/>
              </a:rPr>
              <a:t> </a:t>
            </a:r>
            <a:r>
              <a:rPr lang="en-US" sz="1600" dirty="0">
                <a:solidFill>
                  <a:srgbClr val="004E8F"/>
                </a:solidFill>
                <a:latin typeface="Roboto-light"/>
              </a:rPr>
              <a:t>to</a:t>
            </a:r>
            <a:r>
              <a:rPr lang="en-US" sz="1600" dirty="0" err="1">
                <a:solidFill>
                  <a:srgbClr val="004E8F"/>
                </a:solidFill>
                <a:latin typeface="Roboto-light"/>
              </a:rPr>
              <a:t> </a:t>
            </a:r>
            <a:r>
              <a:rPr lang="en-US" sz="1600" dirty="0">
                <a:solidFill>
                  <a:srgbClr val="004E8F"/>
                </a:solidFill>
                <a:latin typeface="Roboto-light"/>
              </a:rPr>
              <a:t>report</a:t>
            </a:r>
            <a:r>
              <a:rPr lang="en-US" sz="1600" dirty="0" err="1">
                <a:solidFill>
                  <a:srgbClr val="004E8F"/>
                </a:solidFill>
                <a:latin typeface="Roboto-light"/>
              </a:rPr>
              <a:t> </a:t>
            </a:r>
            <a:r>
              <a:rPr lang="en-US" sz="1600" dirty="0">
                <a:solidFill>
                  <a:srgbClr val="004E8F"/>
                </a:solidFill>
                <a:latin typeface="Roboto-light"/>
              </a:rPr>
              <a:t>issues</a:t>
            </a:r>
            <a:r>
              <a:rPr lang="en-US" sz="1600" dirty="0" err="1">
                <a:solidFill>
                  <a:srgbClr val="004E8F"/>
                </a:solidFill>
                <a:latin typeface="Roboto-light"/>
              </a:rPr>
              <a:t> </a:t>
            </a:r>
          </a:p>
        </p:txBody>
      </p:sp>
      <p:sp>
        <p:nvSpPr>
          <p:cNvPr id="7" name="TextBox 6"/>
          <p:cNvSpPr txBox="1"/>
          <p:nvPr/>
        </p:nvSpPr>
        <p:spPr>
          <a:xfrm>
            <a:off x="3892334" y="1004811"/>
            <a:ext cx="2097328" cy="650178"/>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Gardez </a:t>
            </a:r>
            <a:r>
              <a:rPr lang="fr-FR" sz="1200" dirty="0">
                <a:solidFill>
                  <a:srgbClr val="004E8F"/>
                </a:solidFill>
                <a:latin typeface="Roboto"/>
              </a:rPr>
              <a:t>un œil sur les indicateurs clés de votre centre de services</a:t>
            </a:r>
            <a:endParaRPr lang="en-US" sz="1200" dirty="0">
              <a:solidFill>
                <a:srgbClr val="004E8F"/>
              </a:solidFill>
              <a:latin typeface="Roboto"/>
            </a:endParaRPr>
          </a:p>
        </p:txBody>
      </p:sp>
      <p:sp>
        <p:nvSpPr>
          <p:cNvPr id="6" name="TextBox 5"/>
          <p:cNvSpPr txBox="1"/>
          <p:nvPr/>
        </p:nvSpPr>
        <p:spPr>
          <a:xfrm>
            <a:off x="593226" y="3345627"/>
            <a:ext cx="1662064" cy="1009411"/>
          </a:xfrm>
          <a:prstGeom prst="rect">
            <a:avLst/>
          </a:prstGeom>
        </p:spPr>
        <p:txBody>
          <a:bodyPr vert="horz" lIns="95250" tIns="47625" rIns="95250" bIns="47625" rtlCol="0" anchor="t">
            <a:spAutoFit/>
          </a:bodyPr>
          <a:lstStyle/>
          <a:p>
            <a:pPr indent="0" algn="l">
              <a:lnSpc>
                <a:spcPct val="100000"/>
              </a:lnSpc>
              <a:buNone/>
              <a:defRPr lang="en-US" sz="1400" dirty="0"/>
            </a:pPr>
            <a:r>
              <a:rPr lang="en-US" sz="1200" dirty="0">
                <a:latin typeface="Roboto"/>
              </a:rPr>
              <a:t>Multimodal ticket creation via email, phone, </a:t>
            </a:r>
            <a:r>
              <a:rPr lang="en-US" sz="1200" dirty="0" err="1">
                <a:latin typeface="Roboto"/>
              </a:rPr>
              <a:t>self-service</a:t>
            </a:r>
            <a:r>
              <a:rPr lang="en-US" sz="1200" dirty="0">
                <a:latin typeface="Roboto"/>
              </a:rPr>
              <a:t> portal, virtual agent, and business apps</a:t>
            </a:r>
          </a:p>
        </p:txBody>
      </p:sp>
      <p:sp>
        <p:nvSpPr>
          <p:cNvPr id="8" name="TextBox 7"/>
          <p:cNvSpPr txBox="1"/>
          <p:nvPr/>
        </p:nvSpPr>
        <p:spPr>
          <a:xfrm>
            <a:off x="3907592" y="1691506"/>
            <a:ext cx="1883608" cy="773289"/>
          </a:xfrm>
          <a:prstGeom prst="rect">
            <a:avLst/>
          </a:prstGeom>
        </p:spPr>
        <p:txBody>
          <a:bodyPr vert="horz" wrap="square" lIns="95250" tIns="47625" rIns="95250" bIns="47625" rtlCol="0" anchor="t">
            <a:spAutoFit/>
          </a:bodyPr>
          <a:lstStyle/>
          <a:p>
            <a:pPr>
              <a:defRPr lang="en-US" sz="1400" dirty="0"/>
            </a:pPr>
            <a:r>
              <a:rPr lang="fr-FR" sz="1100" dirty="0" smtClean="0">
                <a:latin typeface="Roboto"/>
              </a:rPr>
              <a:t>Rapports </a:t>
            </a:r>
            <a:r>
              <a:rPr lang="fr-FR" sz="1100" dirty="0">
                <a:latin typeface="Roboto"/>
              </a:rPr>
              <a:t>prêts à l'emploi | Tableaux de bord en direct | Widgets de tableau de bord personnalisés</a:t>
            </a:r>
            <a:endParaRPr lang="en-US" sz="1100" dirty="0">
              <a:latin typeface="Roboto"/>
            </a:endParaRPr>
          </a:p>
        </p:txBody>
      </p:sp>
      <p:sp>
        <p:nvSpPr>
          <p:cNvPr id="9" name="TextBox 8"/>
          <p:cNvSpPr txBox="1"/>
          <p:nvPr/>
        </p:nvSpPr>
        <p:spPr>
          <a:xfrm>
            <a:off x="3907592" y="2905125"/>
            <a:ext cx="2340807" cy="650178"/>
          </a:xfrm>
          <a:prstGeom prst="rect">
            <a:avLst/>
          </a:prstGeom>
        </p:spPr>
        <p:txBody>
          <a:bodyPr vert="horz" wrap="square" lIns="95250" tIns="47625" rIns="95250" bIns="47625" rtlCol="0" anchor="t">
            <a:spAutoFit/>
          </a:bodyPr>
          <a:lstStyle/>
          <a:p>
            <a:pPr>
              <a:defRPr lang="en-US" sz="1400" dirty="0"/>
            </a:pPr>
            <a:r>
              <a:rPr lang="fr-FR" sz="1200" dirty="0" smtClean="0">
                <a:solidFill>
                  <a:srgbClr val="004E8F"/>
                </a:solidFill>
                <a:latin typeface="Roboto"/>
              </a:rPr>
              <a:t>Exploitez </a:t>
            </a:r>
            <a:r>
              <a:rPr lang="fr-FR" sz="1200" dirty="0">
                <a:solidFill>
                  <a:srgbClr val="004E8F"/>
                </a:solidFill>
                <a:latin typeface="Roboto"/>
              </a:rPr>
              <a:t>les informations sur votre </a:t>
            </a:r>
            <a:r>
              <a:rPr lang="fr-FR" sz="1200" dirty="0" smtClean="0">
                <a:solidFill>
                  <a:srgbClr val="004E8F"/>
                </a:solidFill>
                <a:latin typeface="Roboto"/>
              </a:rPr>
              <a:t>centre de services à </a:t>
            </a:r>
            <a:r>
              <a:rPr lang="fr-FR" sz="1200" dirty="0">
                <a:solidFill>
                  <a:srgbClr val="004E8F"/>
                </a:solidFill>
                <a:latin typeface="Roboto"/>
              </a:rPr>
              <a:t>partir des données disponibles</a:t>
            </a:r>
            <a:endParaRPr lang="en-US" sz="1200" dirty="0">
              <a:solidFill>
                <a:srgbClr val="004E8F"/>
              </a:solidFill>
              <a:latin typeface="Roboto"/>
            </a:endParaRPr>
          </a:p>
        </p:txBody>
      </p:sp>
      <p:sp>
        <p:nvSpPr>
          <p:cNvPr id="10" name="TextBox 9"/>
          <p:cNvSpPr txBox="1"/>
          <p:nvPr/>
        </p:nvSpPr>
        <p:spPr>
          <a:xfrm>
            <a:off x="3915880" y="3568093"/>
            <a:ext cx="2427431" cy="773289"/>
          </a:xfrm>
          <a:prstGeom prst="rect">
            <a:avLst/>
          </a:prstGeom>
        </p:spPr>
        <p:txBody>
          <a:bodyPr vert="horz" wrap="square" lIns="95250" tIns="47625" rIns="95250" bIns="47625" rtlCol="0" anchor="t">
            <a:spAutoFit/>
          </a:bodyPr>
          <a:lstStyle/>
          <a:p>
            <a:pPr>
              <a:defRPr lang="en-US" sz="1400" dirty="0"/>
            </a:pPr>
            <a:r>
              <a:rPr lang="fr-FR" sz="1100" dirty="0" smtClean="0">
                <a:latin typeface="Roboto"/>
              </a:rPr>
              <a:t>Rapports </a:t>
            </a:r>
            <a:r>
              <a:rPr lang="fr-FR" sz="1100" dirty="0">
                <a:latin typeface="Roboto"/>
              </a:rPr>
              <a:t>personnalisés </a:t>
            </a:r>
            <a:r>
              <a:rPr lang="fr-FR" sz="1100" dirty="0" smtClean="0">
                <a:latin typeface="Roboto"/>
              </a:rPr>
              <a:t>(Rapports </a:t>
            </a:r>
            <a:r>
              <a:rPr lang="fr-FR" sz="1100" dirty="0">
                <a:latin typeface="Roboto"/>
              </a:rPr>
              <a:t>tabulaires, matriciels, récapitulatifs et d'audit) | Rapports de requête | Rapports CI personnalisés</a:t>
            </a:r>
            <a:endParaRPr lang="en-US" sz="1100" dirty="0">
              <a:latin typeface="Roboto"/>
            </a:endParaRPr>
          </a:p>
        </p:txBody>
      </p:sp>
      <p:sp>
        <p:nvSpPr>
          <p:cNvPr id="12" name="TextBox 11"/>
          <p:cNvSpPr txBox="1"/>
          <p:nvPr/>
        </p:nvSpPr>
        <p:spPr>
          <a:xfrm>
            <a:off x="6534035" y="1033748"/>
            <a:ext cx="2279923" cy="650178"/>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Tenez </a:t>
            </a:r>
            <a:r>
              <a:rPr lang="fr-FR" sz="1200" dirty="0">
                <a:solidFill>
                  <a:srgbClr val="004E8F"/>
                </a:solidFill>
                <a:latin typeface="Roboto"/>
              </a:rPr>
              <a:t>les </a:t>
            </a:r>
            <a:r>
              <a:rPr lang="fr-FR" sz="1200" dirty="0" smtClean="0">
                <a:solidFill>
                  <a:srgbClr val="004E8F"/>
                </a:solidFill>
                <a:latin typeface="Roboto"/>
              </a:rPr>
              <a:t>principales parties prenantes et </a:t>
            </a:r>
            <a:r>
              <a:rPr lang="fr-FR" sz="1200" dirty="0">
                <a:solidFill>
                  <a:srgbClr val="004E8F"/>
                </a:solidFill>
                <a:latin typeface="Roboto"/>
              </a:rPr>
              <a:t>les CXO régulièrement informés</a:t>
            </a:r>
            <a:endParaRPr lang="en-US" sz="1200" dirty="0">
              <a:solidFill>
                <a:srgbClr val="004E8F"/>
              </a:solidFill>
              <a:latin typeface="Roboto"/>
            </a:endParaRPr>
          </a:p>
        </p:txBody>
      </p:sp>
      <p:sp>
        <p:nvSpPr>
          <p:cNvPr id="11" name="Rectangle 10"/>
          <p:cNvSpPr/>
          <p:nvPr/>
        </p:nvSpPr>
        <p:spPr>
          <a:xfrm>
            <a:off x="0" y="-219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3" name="TextBox 12"/>
          <p:cNvSpPr txBox="1"/>
          <p:nvPr/>
        </p:nvSpPr>
        <p:spPr>
          <a:xfrm>
            <a:off x="6524727" y="1713154"/>
            <a:ext cx="2162073" cy="942566"/>
          </a:xfrm>
          <a:prstGeom prst="rect">
            <a:avLst/>
          </a:prstGeom>
        </p:spPr>
        <p:txBody>
          <a:bodyPr vert="horz" wrap="square" lIns="95250" tIns="47625" rIns="95250" bIns="47625" rtlCol="0" anchor="t">
            <a:spAutoFit/>
          </a:bodyPr>
          <a:lstStyle/>
          <a:p>
            <a:pPr>
              <a:defRPr lang="en-US" sz="1400" dirty="0"/>
            </a:pPr>
            <a:r>
              <a:rPr lang="fr-FR" sz="1100" dirty="0" smtClean="0">
                <a:latin typeface="Roboto"/>
              </a:rPr>
              <a:t>Rapports </a:t>
            </a:r>
            <a:r>
              <a:rPr lang="fr-FR" sz="1100" dirty="0">
                <a:latin typeface="Roboto"/>
              </a:rPr>
              <a:t>programmés | Rapports par e-mail automatiquement | Exportez des rapports sous forme de fichiers HTML, PDF, XLS et CSV</a:t>
            </a:r>
            <a:endParaRPr lang="en-US" sz="1100" dirty="0" err="1">
              <a:latin typeface="Roboto"/>
            </a:endParaRPr>
          </a:p>
        </p:txBody>
      </p:sp>
      <p:pic>
        <p:nvPicPr>
          <p:cNvPr id="14" name="Picture 13"/>
          <p:cNvPicPr>
            <a:picLocks noChangeAspect="1"/>
          </p:cNvPicPr>
          <p:nvPr/>
        </p:nvPicPr>
        <p:blipFill>
          <a:blip r:embed="rId3"/>
          <a:stretch>
            <a:fillRect/>
          </a:stretch>
        </p:blipFill>
        <p:spPr>
          <a:xfrm>
            <a:off x="3458365" y="1229344"/>
            <a:ext cx="295322" cy="295322"/>
          </a:xfrm>
          <a:prstGeom prst="rect">
            <a:avLst/>
          </a:prstGeom>
        </p:spPr>
      </p:pic>
      <p:pic>
        <p:nvPicPr>
          <p:cNvPr id="15" name="Picture 14"/>
          <p:cNvPicPr>
            <a:picLocks noChangeAspect="1"/>
          </p:cNvPicPr>
          <p:nvPr/>
        </p:nvPicPr>
        <p:blipFill>
          <a:blip r:embed="rId4"/>
          <a:stretch>
            <a:fillRect/>
          </a:stretch>
        </p:blipFill>
        <p:spPr>
          <a:xfrm>
            <a:off x="3405206" y="3020425"/>
            <a:ext cx="381304" cy="381000"/>
          </a:xfrm>
          <a:prstGeom prst="rect">
            <a:avLst/>
          </a:prstGeom>
        </p:spPr>
      </p:pic>
      <p:pic>
        <p:nvPicPr>
          <p:cNvPr id="16" name="Picture 15"/>
          <p:cNvPicPr>
            <a:picLocks noChangeAspect="1"/>
          </p:cNvPicPr>
          <p:nvPr/>
        </p:nvPicPr>
        <p:blipFill>
          <a:blip r:embed="rId5"/>
          <a:stretch>
            <a:fillRect/>
          </a:stretch>
        </p:blipFill>
        <p:spPr>
          <a:xfrm>
            <a:off x="6092418" y="1125178"/>
            <a:ext cx="314576" cy="314325"/>
          </a:xfrm>
          <a:prstGeom prst="rect">
            <a:avLst/>
          </a:prstGeom>
        </p:spPr>
      </p:pic>
      <p:sp>
        <p:nvSpPr>
          <p:cNvPr id="17" name="Rectangle 16"/>
          <p:cNvSpPr/>
          <p:nvPr/>
        </p:nvSpPr>
        <p:spPr>
          <a:xfrm>
            <a:off x="4014091" y="1672456"/>
            <a:ext cx="15430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8" name="TextBox 17"/>
          <p:cNvSpPr txBox="1"/>
          <p:nvPr/>
        </p:nvSpPr>
        <p:spPr>
          <a:xfrm>
            <a:off x="406860" y="1112577"/>
            <a:ext cx="2209419" cy="634789"/>
          </a:xfrm>
          <a:prstGeom prst="rect">
            <a:avLst/>
          </a:prstGeom>
        </p:spPr>
        <p:txBody>
          <a:bodyPr vert="horz" lIns="95250" tIns="47625" rIns="95250" bIns="47625" rtlCol="0" anchor="t">
            <a:spAutoFit/>
          </a:bodyPr>
          <a:lstStyle/>
          <a:p>
            <a:pPr>
              <a:defRPr lang="en-US" sz="1400" dirty="0"/>
            </a:pPr>
            <a:r>
              <a:rPr lang="fr-FR" sz="1600" dirty="0" smtClean="0">
                <a:solidFill>
                  <a:srgbClr val="FFD052"/>
                </a:solidFill>
                <a:latin typeface="Roboto-medium"/>
              </a:rPr>
              <a:t>Rapports </a:t>
            </a:r>
            <a:r>
              <a:rPr lang="fr-FR" sz="1600" dirty="0">
                <a:solidFill>
                  <a:srgbClr val="FFD052"/>
                </a:solidFill>
                <a:latin typeface="Roboto-medium"/>
              </a:rPr>
              <a:t>dans</a:t>
            </a:r>
            <a:endParaRPr lang="en-US" sz="1600" dirty="0" err="1">
              <a:solidFill>
                <a:srgbClr val="FFD052"/>
              </a:solidFill>
              <a:latin typeface="Roboto-medium"/>
            </a:endParaRPr>
          </a:p>
          <a:p>
            <a:pPr algn="l">
              <a:defRPr lang="en-US" sz="1400" dirty="0"/>
            </a:pPr>
            <a:r>
              <a:rPr lang="en-US" sz="1900" i="0" dirty="0">
                <a:solidFill>
                  <a:schemeClr val="bg2"/>
                </a:solidFill>
                <a:latin typeface="Roboto-thin"/>
              </a:rPr>
              <a:t>ServiceDesk Plus</a:t>
            </a:r>
          </a:p>
        </p:txBody>
      </p:sp>
      <p:pic>
        <p:nvPicPr>
          <p:cNvPr id="19" name="Picture 18"/>
          <p:cNvPicPr>
            <a:picLocks noChangeAspect="1"/>
          </p:cNvPicPr>
          <p:nvPr/>
        </p:nvPicPr>
        <p:blipFill>
          <a:blip r:embed="rId6"/>
          <a:stretch>
            <a:fillRect/>
          </a:stretch>
        </p:blipFill>
        <p:spPr>
          <a:xfrm>
            <a:off x="7848600" y="4638675"/>
            <a:ext cx="1070251" cy="285750"/>
          </a:xfrm>
          <a:prstGeom prst="rect">
            <a:avLst/>
          </a:prstGeom>
        </p:spPr>
      </p:pic>
      <p:sp>
        <p:nvSpPr>
          <p:cNvPr id="20" name="Rectangle 19"/>
          <p:cNvSpPr/>
          <p:nvPr/>
        </p:nvSpPr>
        <p:spPr>
          <a:xfrm>
            <a:off x="6632255" y="1672606"/>
            <a:ext cx="15430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21" name="Rectangle 20"/>
          <p:cNvSpPr/>
          <p:nvPr/>
        </p:nvSpPr>
        <p:spPr>
          <a:xfrm>
            <a:off x="4014463" y="3532098"/>
            <a:ext cx="1543050" cy="9525"/>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Tree>
    <p:custDataLst>
      <p:tags r:id="rId1"/>
    </p:custData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5" y="-19050"/>
            <a:ext cx="3537975" cy="5186448"/>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xtBox 2"/>
          <p:cNvSpPr txBox="1"/>
          <p:nvPr/>
        </p:nvSpPr>
        <p:spPr>
          <a:xfrm>
            <a:off x="4294364" y="1324462"/>
            <a:ext cx="4277811" cy="403957"/>
          </a:xfrm>
          <a:prstGeom prst="rect">
            <a:avLst/>
          </a:prstGeom>
        </p:spPr>
        <p:txBody>
          <a:bodyPr vert="horz" lIns="95250" tIns="47625" rIns="95250" bIns="47625" rtlCol="0" anchor="t">
            <a:spAutoFit/>
          </a:bodyPr>
          <a:lstStyle/>
          <a:p>
            <a:pPr indent="0">
              <a:lnSpc>
                <a:spcPct val="100000"/>
              </a:lnSpc>
              <a:buNone/>
              <a:defRPr lang="en-US" sz="1400" dirty="0"/>
            </a:pPr>
            <a:r>
              <a:rPr lang="fr-FR" sz="1000" dirty="0" smtClean="0">
                <a:latin typeface="Roboto"/>
              </a:rPr>
              <a:t>avec </a:t>
            </a:r>
            <a:r>
              <a:rPr lang="fr-FR" sz="1000" dirty="0">
                <a:latin typeface="Roboto"/>
              </a:rPr>
              <a:t>des automatisations et des prédictions intelligentes, des </a:t>
            </a:r>
            <a:r>
              <a:rPr lang="fr-FR" sz="1000" dirty="0" smtClean="0">
                <a:latin typeface="Roboto"/>
              </a:rPr>
              <a:t>workflows </a:t>
            </a:r>
            <a:r>
              <a:rPr lang="fr-FR" sz="1000" dirty="0">
                <a:latin typeface="Roboto"/>
              </a:rPr>
              <a:t>standardisés et des informations </a:t>
            </a:r>
            <a:r>
              <a:rPr lang="fr-FR" sz="1000" dirty="0" smtClean="0">
                <a:latin typeface="Roboto"/>
              </a:rPr>
              <a:t>détaillées sur </a:t>
            </a:r>
            <a:r>
              <a:rPr lang="fr-FR" sz="1000" dirty="0">
                <a:latin typeface="Roboto"/>
              </a:rPr>
              <a:t>les données</a:t>
            </a:r>
            <a:endParaRPr lang="en-US" sz="1000" dirty="0">
              <a:latin typeface="Roboto"/>
            </a:endParaRPr>
          </a:p>
        </p:txBody>
      </p:sp>
      <p:sp>
        <p:nvSpPr>
          <p:cNvPr id="4" name="TextBox 3"/>
          <p:cNvSpPr txBox="1"/>
          <p:nvPr/>
        </p:nvSpPr>
        <p:spPr>
          <a:xfrm>
            <a:off x="4294365" y="910837"/>
            <a:ext cx="4305404" cy="465512"/>
          </a:xfrm>
          <a:prstGeom prst="rect">
            <a:avLst/>
          </a:prstGeom>
        </p:spPr>
        <p:txBody>
          <a:bodyPr vert="horz" lIns="95250" tIns="47625" rIns="95250" bIns="47625" rtlCol="0" anchor="t">
            <a:spAutoFit/>
          </a:bodyPr>
          <a:lstStyle/>
          <a:p>
            <a:pPr indent="0">
              <a:lnSpc>
                <a:spcPct val="100000"/>
              </a:lnSpc>
              <a:buNone/>
              <a:defRPr lang="en-US" sz="1400" dirty="0"/>
            </a:pPr>
            <a:r>
              <a:rPr lang="fr-FR" sz="1200" b="1" dirty="0" smtClean="0">
                <a:solidFill>
                  <a:srgbClr val="0070C0"/>
                </a:solidFill>
                <a:latin typeface="Roboto"/>
              </a:rPr>
              <a:t>Faire </a:t>
            </a:r>
            <a:r>
              <a:rPr lang="fr-FR" sz="1200" b="1" dirty="0">
                <a:solidFill>
                  <a:srgbClr val="0070C0"/>
                </a:solidFill>
                <a:latin typeface="Roboto"/>
              </a:rPr>
              <a:t>passer la prestation de services d'opérationnelle à stratégique</a:t>
            </a:r>
            <a:endParaRPr lang="en-US" sz="1200" b="1" dirty="0">
              <a:solidFill>
                <a:srgbClr val="0070C0"/>
              </a:solidFill>
              <a:latin typeface="Roboto"/>
            </a:endParaRPr>
          </a:p>
        </p:txBody>
      </p:sp>
      <p:sp>
        <p:nvSpPr>
          <p:cNvPr id="5" name="TextBox 4"/>
          <p:cNvSpPr txBox="1"/>
          <p:nvPr/>
        </p:nvSpPr>
        <p:spPr>
          <a:xfrm>
            <a:off x="4278726" y="1851646"/>
            <a:ext cx="4008844" cy="280846"/>
          </a:xfrm>
          <a:prstGeom prst="rect">
            <a:avLst/>
          </a:prstGeom>
        </p:spPr>
        <p:txBody>
          <a:bodyPr vert="horz" lIns="95250" tIns="47625" rIns="95250" bIns="47625" rtlCol="0" anchor="t">
            <a:spAutoFit/>
          </a:bodyPr>
          <a:lstStyle/>
          <a:p>
            <a:pPr indent="0">
              <a:lnSpc>
                <a:spcPct val="100000"/>
              </a:lnSpc>
              <a:buNone/>
              <a:defRPr lang="en-US" sz="1400" dirty="0"/>
            </a:pPr>
            <a:r>
              <a:rPr lang="fr-FR" sz="1200" b="1" dirty="0" smtClean="0">
                <a:solidFill>
                  <a:srgbClr val="0070C0"/>
                </a:solidFill>
                <a:latin typeface="Roboto"/>
              </a:rPr>
              <a:t>Comblez </a:t>
            </a:r>
            <a:r>
              <a:rPr lang="fr-FR" sz="1200" b="1" dirty="0">
                <a:solidFill>
                  <a:srgbClr val="0070C0"/>
                </a:solidFill>
                <a:latin typeface="Roboto"/>
              </a:rPr>
              <a:t>le </a:t>
            </a:r>
            <a:r>
              <a:rPr lang="fr-FR" sz="1200" b="1" dirty="0" smtClean="0">
                <a:solidFill>
                  <a:srgbClr val="0070C0"/>
                </a:solidFill>
                <a:latin typeface="Roboto"/>
              </a:rPr>
              <a:t>fossé entre </a:t>
            </a:r>
            <a:r>
              <a:rPr lang="fr-FR" sz="1200" b="1" dirty="0">
                <a:solidFill>
                  <a:srgbClr val="0070C0"/>
                </a:solidFill>
                <a:latin typeface="Roboto"/>
              </a:rPr>
              <a:t>l'entreprise et l'informatique</a:t>
            </a:r>
            <a:endParaRPr lang="en-US" sz="1200" b="1" dirty="0">
              <a:solidFill>
                <a:srgbClr val="0070C0"/>
              </a:solidFill>
              <a:latin typeface="Roboto"/>
            </a:endParaRPr>
          </a:p>
        </p:txBody>
      </p:sp>
      <p:sp>
        <p:nvSpPr>
          <p:cNvPr id="6" name="TextBox 5"/>
          <p:cNvSpPr txBox="1"/>
          <p:nvPr/>
        </p:nvSpPr>
        <p:spPr>
          <a:xfrm>
            <a:off x="4286545" y="2064481"/>
            <a:ext cx="4087635" cy="403957"/>
          </a:xfrm>
          <a:prstGeom prst="rect">
            <a:avLst/>
          </a:prstGeom>
        </p:spPr>
        <p:txBody>
          <a:bodyPr vert="horz" wrap="square" lIns="95250" tIns="47625" rIns="95250" bIns="47625" rtlCol="0" anchor="t">
            <a:spAutoFit/>
          </a:bodyPr>
          <a:lstStyle/>
          <a:p>
            <a:pPr indent="0">
              <a:lnSpc>
                <a:spcPct val="100000"/>
              </a:lnSpc>
              <a:buNone/>
              <a:defRPr lang="en-US" sz="1400" dirty="0"/>
            </a:pPr>
            <a:r>
              <a:rPr lang="fr-FR" sz="1000" dirty="0" smtClean="0">
                <a:latin typeface="Roboto"/>
              </a:rPr>
              <a:t>grâce </a:t>
            </a:r>
            <a:r>
              <a:rPr lang="fr-FR" sz="1000" dirty="0">
                <a:latin typeface="Roboto"/>
              </a:rPr>
              <a:t>à une gestion des services rationalisée dans toute l'entreprise et à des intégrations contextuelles avec les applications d'entreprise</a:t>
            </a:r>
            <a:endParaRPr lang="en-US" sz="1000" dirty="0">
              <a:latin typeface="Roboto"/>
            </a:endParaRPr>
          </a:p>
        </p:txBody>
      </p:sp>
      <p:sp>
        <p:nvSpPr>
          <p:cNvPr id="7" name="TextBox 6"/>
          <p:cNvSpPr txBox="1"/>
          <p:nvPr/>
        </p:nvSpPr>
        <p:spPr>
          <a:xfrm>
            <a:off x="4286545" y="2619056"/>
            <a:ext cx="4632306" cy="280846"/>
          </a:xfrm>
          <a:prstGeom prst="rect">
            <a:avLst/>
          </a:prstGeom>
        </p:spPr>
        <p:txBody>
          <a:bodyPr vert="horz" wrap="square" lIns="95250" tIns="47625" rIns="95250" bIns="47625" rtlCol="0" anchor="t">
            <a:spAutoFit/>
          </a:bodyPr>
          <a:lstStyle/>
          <a:p>
            <a:pPr indent="0">
              <a:lnSpc>
                <a:spcPct val="100000"/>
              </a:lnSpc>
              <a:buNone/>
              <a:defRPr lang="en-US" sz="1400" dirty="0"/>
            </a:pPr>
            <a:r>
              <a:rPr lang="fr-FR" sz="1200" b="1" dirty="0" smtClean="0">
                <a:solidFill>
                  <a:srgbClr val="0070C0"/>
                </a:solidFill>
                <a:latin typeface="Roboto"/>
              </a:rPr>
              <a:t>Soyez </a:t>
            </a:r>
            <a:r>
              <a:rPr lang="fr-FR" sz="1200" b="1" dirty="0">
                <a:solidFill>
                  <a:srgbClr val="0070C0"/>
                </a:solidFill>
                <a:latin typeface="Roboto"/>
              </a:rPr>
              <a:t>l'épicentre de la gestion de l'infrastructure informatique,</a:t>
            </a:r>
            <a:endParaRPr lang="en-US" sz="1200" b="1" dirty="0">
              <a:solidFill>
                <a:srgbClr val="0070C0"/>
              </a:solidFill>
              <a:latin typeface="Roboto"/>
            </a:endParaRPr>
          </a:p>
        </p:txBody>
      </p:sp>
      <p:sp>
        <p:nvSpPr>
          <p:cNvPr id="8" name="TextBox 7"/>
          <p:cNvSpPr txBox="1"/>
          <p:nvPr/>
        </p:nvSpPr>
        <p:spPr>
          <a:xfrm>
            <a:off x="4294365" y="2818776"/>
            <a:ext cx="4087634" cy="403957"/>
          </a:xfrm>
          <a:prstGeom prst="rect">
            <a:avLst/>
          </a:prstGeom>
        </p:spPr>
        <p:txBody>
          <a:bodyPr vert="horz" wrap="square" lIns="95250" tIns="47625" rIns="95250" bIns="47625" rtlCol="0" anchor="t">
            <a:spAutoFit/>
          </a:bodyPr>
          <a:lstStyle/>
          <a:p>
            <a:pPr indent="0">
              <a:lnSpc>
                <a:spcPct val="100000"/>
              </a:lnSpc>
              <a:buNone/>
              <a:defRPr lang="en-US" sz="1400" dirty="0"/>
            </a:pPr>
            <a:r>
              <a:rPr lang="fr-FR" sz="1000" dirty="0" smtClean="0">
                <a:latin typeface="Roboto"/>
              </a:rPr>
              <a:t>offrant </a:t>
            </a:r>
            <a:r>
              <a:rPr lang="fr-FR" sz="1000" dirty="0">
                <a:latin typeface="Roboto"/>
              </a:rPr>
              <a:t>des intégrations approfondies avec d'autres logiciels de gestion informatique</a:t>
            </a:r>
            <a:endParaRPr lang="en-US" sz="1000" dirty="0">
              <a:latin typeface="Roboto"/>
            </a:endParaRPr>
          </a:p>
        </p:txBody>
      </p:sp>
      <p:sp>
        <p:nvSpPr>
          <p:cNvPr id="9" name="TextBox 8"/>
          <p:cNvSpPr txBox="1"/>
          <p:nvPr/>
        </p:nvSpPr>
        <p:spPr>
          <a:xfrm>
            <a:off x="4286545" y="3261604"/>
            <a:ext cx="4003900" cy="280846"/>
          </a:xfrm>
          <a:prstGeom prst="rect">
            <a:avLst/>
          </a:prstGeom>
        </p:spPr>
        <p:txBody>
          <a:bodyPr vert="horz" lIns="95250" tIns="47625" rIns="95250" bIns="47625" rtlCol="0" anchor="t">
            <a:spAutoFit/>
          </a:bodyPr>
          <a:lstStyle/>
          <a:p>
            <a:pPr indent="0">
              <a:lnSpc>
                <a:spcPct val="100000"/>
              </a:lnSpc>
              <a:buNone/>
              <a:defRPr lang="en-US" sz="1400" dirty="0"/>
            </a:pPr>
            <a:r>
              <a:rPr lang="fr-FR" sz="1200" b="1" dirty="0" smtClean="0">
                <a:solidFill>
                  <a:srgbClr val="0070C0"/>
                </a:solidFill>
                <a:latin typeface="Roboto"/>
              </a:rPr>
              <a:t>Transformez </a:t>
            </a:r>
            <a:r>
              <a:rPr lang="fr-FR" sz="1200" b="1" dirty="0">
                <a:solidFill>
                  <a:srgbClr val="0070C0"/>
                </a:solidFill>
                <a:latin typeface="Roboto"/>
              </a:rPr>
              <a:t>l'expérience client</a:t>
            </a:r>
            <a:endParaRPr lang="en-US" sz="1200" b="1" dirty="0">
              <a:solidFill>
                <a:srgbClr val="0070C0"/>
              </a:solidFill>
              <a:latin typeface="Roboto"/>
            </a:endParaRPr>
          </a:p>
        </p:txBody>
      </p:sp>
      <p:sp>
        <p:nvSpPr>
          <p:cNvPr id="10" name="TextBox 9"/>
          <p:cNvSpPr txBox="1"/>
          <p:nvPr/>
        </p:nvSpPr>
        <p:spPr>
          <a:xfrm>
            <a:off x="4294365" y="3461323"/>
            <a:ext cx="4468635" cy="250068"/>
          </a:xfrm>
          <a:prstGeom prst="rect">
            <a:avLst/>
          </a:prstGeom>
        </p:spPr>
        <p:txBody>
          <a:bodyPr vert="horz" wrap="square" lIns="95250" tIns="47625" rIns="95250" bIns="47625" rtlCol="0" anchor="t">
            <a:spAutoFit/>
          </a:bodyPr>
          <a:lstStyle/>
          <a:p>
            <a:pPr indent="0">
              <a:lnSpc>
                <a:spcPct val="100000"/>
              </a:lnSpc>
              <a:buNone/>
              <a:defRPr lang="en-US" sz="1400" dirty="0"/>
            </a:pPr>
            <a:r>
              <a:rPr lang="fr-FR" sz="1000" dirty="0" smtClean="0">
                <a:latin typeface="Roboto"/>
              </a:rPr>
              <a:t>en </a:t>
            </a:r>
            <a:r>
              <a:rPr lang="fr-FR" sz="1000" dirty="0">
                <a:latin typeface="Roboto"/>
              </a:rPr>
              <a:t>créant de nouveaux canaux efficaces </a:t>
            </a:r>
            <a:r>
              <a:rPr lang="fr-FR" sz="1000" dirty="0" smtClean="0">
                <a:latin typeface="Roboto"/>
              </a:rPr>
              <a:t>d’assistance et </a:t>
            </a:r>
            <a:r>
              <a:rPr lang="fr-FR" sz="1000" dirty="0">
                <a:latin typeface="Roboto"/>
              </a:rPr>
              <a:t>de collaboration</a:t>
            </a:r>
            <a:endParaRPr lang="en-US" sz="1000" dirty="0">
              <a:latin typeface="Roboto"/>
            </a:endParaRPr>
          </a:p>
        </p:txBody>
      </p:sp>
      <p:sp>
        <p:nvSpPr>
          <p:cNvPr id="11" name="TextBox 10"/>
          <p:cNvSpPr txBox="1"/>
          <p:nvPr/>
        </p:nvSpPr>
        <p:spPr>
          <a:xfrm>
            <a:off x="4286545" y="3884380"/>
            <a:ext cx="4003900" cy="280846"/>
          </a:xfrm>
          <a:prstGeom prst="rect">
            <a:avLst/>
          </a:prstGeom>
        </p:spPr>
        <p:txBody>
          <a:bodyPr vert="horz" lIns="95250" tIns="47625" rIns="95250" bIns="47625" rtlCol="0" anchor="t">
            <a:spAutoFit/>
          </a:bodyPr>
          <a:lstStyle/>
          <a:p>
            <a:pPr indent="0">
              <a:lnSpc>
                <a:spcPct val="100000"/>
              </a:lnSpc>
              <a:buNone/>
              <a:defRPr lang="en-US" sz="1400" dirty="0"/>
            </a:pPr>
            <a:r>
              <a:rPr lang="fr-FR" sz="1200" b="1" dirty="0" smtClean="0">
                <a:solidFill>
                  <a:srgbClr val="0070C0"/>
                </a:solidFill>
                <a:latin typeface="Roboto"/>
              </a:rPr>
              <a:t>Obtenez </a:t>
            </a:r>
            <a:r>
              <a:rPr lang="fr-FR" sz="1200" b="1" dirty="0">
                <a:solidFill>
                  <a:srgbClr val="0070C0"/>
                </a:solidFill>
                <a:latin typeface="Roboto"/>
              </a:rPr>
              <a:t>une extensibilité sans restriction</a:t>
            </a:r>
            <a:endParaRPr lang="en-US" sz="1200" b="1" dirty="0">
              <a:solidFill>
                <a:srgbClr val="0070C0"/>
              </a:solidFill>
              <a:latin typeface="Roboto"/>
            </a:endParaRPr>
          </a:p>
        </p:txBody>
      </p:sp>
      <p:sp>
        <p:nvSpPr>
          <p:cNvPr id="12" name="TextBox 11"/>
          <p:cNvSpPr txBox="1"/>
          <p:nvPr/>
        </p:nvSpPr>
        <p:spPr>
          <a:xfrm>
            <a:off x="4294365" y="4084100"/>
            <a:ext cx="4213555" cy="403957"/>
          </a:xfrm>
          <a:prstGeom prst="rect">
            <a:avLst/>
          </a:prstGeom>
        </p:spPr>
        <p:txBody>
          <a:bodyPr vert="horz" lIns="95250" tIns="47625" rIns="95250" bIns="47625" rtlCol="0" anchor="t">
            <a:spAutoFit/>
          </a:bodyPr>
          <a:lstStyle/>
          <a:p>
            <a:pPr indent="0">
              <a:lnSpc>
                <a:spcPct val="100000"/>
              </a:lnSpc>
              <a:buNone/>
              <a:defRPr lang="en-US" sz="1400" dirty="0"/>
            </a:pPr>
            <a:r>
              <a:rPr lang="fr-FR" sz="1000" dirty="0" smtClean="0">
                <a:latin typeface="Roboto"/>
              </a:rPr>
              <a:t>avec </a:t>
            </a:r>
            <a:r>
              <a:rPr lang="fr-FR" sz="1000" dirty="0">
                <a:latin typeface="Roboto"/>
              </a:rPr>
              <a:t>des personnalisations </a:t>
            </a:r>
            <a:r>
              <a:rPr lang="fr-FR" sz="1000" dirty="0" smtClean="0">
                <a:latin typeface="Roboto"/>
              </a:rPr>
              <a:t>complète pour </a:t>
            </a:r>
            <a:r>
              <a:rPr lang="fr-FR" sz="1000" dirty="0">
                <a:latin typeface="Roboto"/>
              </a:rPr>
              <a:t>les processus informatiques et commerciaux</a:t>
            </a:r>
            <a:endParaRPr lang="en-US" sz="1000" dirty="0">
              <a:latin typeface="Roboto"/>
            </a:endParaRPr>
          </a:p>
        </p:txBody>
      </p:sp>
      <p:sp>
        <p:nvSpPr>
          <p:cNvPr id="13" name="TextBox 12"/>
          <p:cNvSpPr txBox="1"/>
          <p:nvPr/>
        </p:nvSpPr>
        <p:spPr>
          <a:xfrm>
            <a:off x="466725" y="1790700"/>
            <a:ext cx="2613450" cy="1573508"/>
          </a:xfrm>
          <a:prstGeom prst="rect">
            <a:avLst/>
          </a:prstGeom>
        </p:spPr>
        <p:txBody>
          <a:bodyPr vert="horz" lIns="95250" tIns="47625" rIns="95250" bIns="47625" rtlCol="0" anchor="t">
            <a:spAutoFit/>
          </a:bodyPr>
          <a:lstStyle/>
          <a:p>
            <a:pPr>
              <a:defRPr lang="en-US" sz="1400" dirty="0"/>
            </a:pPr>
            <a:r>
              <a:rPr lang="fr-FR" sz="2400" dirty="0" smtClean="0">
                <a:solidFill>
                  <a:srgbClr val="FFD052"/>
                </a:solidFill>
                <a:latin typeface="Roboto-light"/>
              </a:rPr>
              <a:t>La </a:t>
            </a:r>
            <a:r>
              <a:rPr lang="fr-FR" sz="2400" dirty="0">
                <a:solidFill>
                  <a:srgbClr val="FFD052"/>
                </a:solidFill>
                <a:latin typeface="Roboto-light"/>
              </a:rPr>
              <a:t>différence qu'un outil </a:t>
            </a:r>
            <a:r>
              <a:rPr lang="fr-FR" sz="2400" b="1" dirty="0">
                <a:solidFill>
                  <a:srgbClr val="FFD052"/>
                </a:solidFill>
                <a:latin typeface="Roboto-light"/>
              </a:rPr>
              <a:t>ITSM sain</a:t>
            </a:r>
            <a:r>
              <a:rPr lang="fr-FR" sz="2400" dirty="0">
                <a:solidFill>
                  <a:srgbClr val="FFD052"/>
                </a:solidFill>
                <a:latin typeface="Roboto-light"/>
              </a:rPr>
              <a:t> apporte à la table</a:t>
            </a:r>
            <a:endParaRPr lang="en-US" sz="2400" dirty="0">
              <a:solidFill>
                <a:srgbClr val="FFD052"/>
              </a:solidFill>
              <a:latin typeface="Roboto-light"/>
            </a:endParaRPr>
          </a:p>
        </p:txBody>
      </p:sp>
      <p:sp>
        <p:nvSpPr>
          <p:cNvPr id="14" name="Oval 13"/>
          <p:cNvSpPr/>
          <p:nvPr/>
        </p:nvSpPr>
        <p:spPr>
          <a:xfrm>
            <a:off x="4124067" y="996886"/>
            <a:ext cx="97088" cy="97088"/>
          </a:xfrm>
          <a:prstGeom prst="ellipse">
            <a:avLst/>
          </a:prstGeom>
          <a:solidFill>
            <a:srgbClr val="FF000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5" name="Oval 14"/>
          <p:cNvSpPr/>
          <p:nvPr/>
        </p:nvSpPr>
        <p:spPr>
          <a:xfrm>
            <a:off x="4126568" y="1938836"/>
            <a:ext cx="97088" cy="97088"/>
          </a:xfrm>
          <a:prstGeom prst="ellipse">
            <a:avLst/>
          </a:prstGeom>
          <a:solidFill>
            <a:srgbClr val="00B05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6" name="Oval 15"/>
          <p:cNvSpPr/>
          <p:nvPr/>
        </p:nvSpPr>
        <p:spPr>
          <a:xfrm>
            <a:off x="4124067" y="2721688"/>
            <a:ext cx="97088" cy="97088"/>
          </a:xfrm>
          <a:prstGeom prst="ellipse">
            <a:avLst/>
          </a:prstGeom>
          <a:solidFill>
            <a:srgbClr val="00B0F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7" name="Oval 16"/>
          <p:cNvSpPr/>
          <p:nvPr/>
        </p:nvSpPr>
        <p:spPr>
          <a:xfrm>
            <a:off x="4124067" y="3353483"/>
            <a:ext cx="97088" cy="97088"/>
          </a:xfrm>
          <a:prstGeom prst="ellipse">
            <a:avLst/>
          </a:prstGeom>
          <a:solidFill>
            <a:srgbClr val="FFC00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18" name="Oval 17"/>
          <p:cNvSpPr/>
          <p:nvPr/>
        </p:nvSpPr>
        <p:spPr>
          <a:xfrm>
            <a:off x="4134387" y="3967211"/>
            <a:ext cx="97088" cy="97088"/>
          </a:xfrm>
          <a:prstGeom prst="ellipse">
            <a:avLst/>
          </a:prstGeom>
          <a:solidFill>
            <a:srgbClr val="7030A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9" name="Picture 18"/>
          <p:cNvPicPr>
            <a:picLocks noChangeAspect="1"/>
          </p:cNvPicPr>
          <p:nvPr/>
        </p:nvPicPr>
        <p:blipFill>
          <a:blip r:embed="rId3"/>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4E8F"/>
        </a:solidFill>
        <a:effectLst/>
      </p:bgPr>
    </p:bg>
    <p:spTree>
      <p:nvGrpSpPr>
        <p:cNvPr id="1" name=""/>
        <p:cNvGrpSpPr/>
        <p:nvPr/>
      </p:nvGrpSpPr>
      <p:grpSpPr>
        <a:xfrm>
          <a:off x="0" y="0"/>
          <a:ext cx="0" cy="0"/>
          <a:chOff x="0" y="0"/>
          <a:chExt cx="0" cy="0"/>
        </a:xfrm>
      </p:grpSpPr>
      <p:sp>
        <p:nvSpPr>
          <p:cNvPr id="2" name="TextBox 1"/>
          <p:cNvSpPr txBox="1"/>
          <p:nvPr/>
        </p:nvSpPr>
        <p:spPr>
          <a:xfrm>
            <a:off x="4688309" y="2180348"/>
            <a:ext cx="2952578" cy="711733"/>
          </a:xfrm>
          <a:prstGeom prst="rect">
            <a:avLst/>
          </a:prstGeom>
        </p:spPr>
        <p:txBody>
          <a:bodyPr vert="horz" lIns="95250" tIns="47625" rIns="95250" bIns="47625" rtlCol="0" anchor="t">
            <a:spAutoFit/>
          </a:bodyPr>
          <a:lstStyle/>
          <a:p>
            <a:pPr>
              <a:defRPr lang="en-US" sz="1400" dirty="0"/>
            </a:pPr>
            <a:r>
              <a:rPr lang="en-US" sz="4000" i="0" dirty="0" err="1" smtClean="0">
                <a:solidFill>
                  <a:srgbClr val="FFD052"/>
                </a:solidFill>
                <a:latin typeface="Roboto-medium"/>
              </a:rPr>
              <a:t>Intégrations</a:t>
            </a:r>
            <a:endParaRPr lang="en-US" sz="4000" i="0" dirty="0">
              <a:solidFill>
                <a:srgbClr val="FFD052"/>
              </a:solidFill>
              <a:latin typeface="Roboto-medium"/>
            </a:endParaRPr>
          </a:p>
        </p:txBody>
      </p:sp>
      <p:pic>
        <p:nvPicPr>
          <p:cNvPr id="3" name="Picture 2"/>
          <p:cNvPicPr>
            <a:picLocks noChangeAspect="1"/>
          </p:cNvPicPr>
          <p:nvPr/>
        </p:nvPicPr>
        <p:blipFill>
          <a:blip r:embed="rId3"/>
          <a:stretch>
            <a:fillRect/>
          </a:stretch>
        </p:blipFill>
        <p:spPr>
          <a:xfrm>
            <a:off x="1454067" y="1102118"/>
            <a:ext cx="2590800" cy="2590800"/>
          </a:xfrm>
          <a:prstGeom prst="rect">
            <a:avLst/>
          </a:prstGeom>
        </p:spPr>
      </p:pic>
      <p:pic>
        <p:nvPicPr>
          <p:cNvPr id="4" name="Picture 3"/>
          <p:cNvPicPr>
            <a:picLocks noChangeAspect="1"/>
          </p:cNvPicPr>
          <p:nvPr/>
        </p:nvPicPr>
        <p:blipFill>
          <a:blip r:embed="rId4"/>
          <a:stretch>
            <a:fillRect/>
          </a:stretch>
        </p:blipFill>
        <p:spPr>
          <a:xfrm>
            <a:off x="7850838" y="4644685"/>
            <a:ext cx="1070249"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3" name="Picture 2"/>
          <p:cNvPicPr>
            <a:picLocks noChangeAspect="1"/>
          </p:cNvPicPr>
          <p:nvPr/>
        </p:nvPicPr>
        <p:blipFill>
          <a:blip r:embed="rId3"/>
          <a:srcRect l="14110" r="13760"/>
          <a:stretch>
            <a:fillRect/>
          </a:stretch>
        </p:blipFill>
        <p:spPr>
          <a:xfrm>
            <a:off x="3598135" y="495300"/>
            <a:ext cx="4984232" cy="4145965"/>
          </a:xfrm>
          <a:prstGeom prst="rect">
            <a:avLst/>
          </a:prstGeom>
        </p:spPr>
      </p:pic>
      <p:pic>
        <p:nvPicPr>
          <p:cNvPr id="4" name="Picture 3"/>
          <p:cNvPicPr>
            <a:picLocks noChangeAspect="1"/>
          </p:cNvPicPr>
          <p:nvPr/>
        </p:nvPicPr>
        <p:blipFill>
          <a:blip r:embed="rId4"/>
          <a:stretch>
            <a:fillRect/>
          </a:stretch>
        </p:blipFill>
        <p:spPr>
          <a:xfrm>
            <a:off x="7848600" y="4638675"/>
            <a:ext cx="1070251" cy="285750"/>
          </a:xfrm>
          <a:prstGeom prst="rect">
            <a:avLst/>
          </a:prstGeom>
        </p:spPr>
      </p:pic>
      <p:sp>
        <p:nvSpPr>
          <p:cNvPr id="5" name="TextBox 4"/>
          <p:cNvSpPr txBox="1"/>
          <p:nvPr/>
        </p:nvSpPr>
        <p:spPr>
          <a:xfrm>
            <a:off x="397773" y="872566"/>
            <a:ext cx="2345427" cy="711733"/>
          </a:xfrm>
          <a:prstGeom prst="rect">
            <a:avLst/>
          </a:prstGeom>
        </p:spPr>
        <p:txBody>
          <a:bodyPr vert="horz" wrap="square" lIns="95250" tIns="47625" rIns="95250" bIns="47625" rtlCol="0" anchor="t">
            <a:spAutoFit/>
          </a:bodyPr>
          <a:lstStyle/>
          <a:p>
            <a:pPr>
              <a:defRPr lang="en-US" sz="1400" dirty="0"/>
            </a:pPr>
            <a:r>
              <a:rPr lang="fr-FR" sz="2100" dirty="0" smtClean="0">
                <a:solidFill>
                  <a:srgbClr val="FFD052"/>
                </a:solidFill>
                <a:latin typeface="Roboto-medium"/>
              </a:rPr>
              <a:t>Intégrations </a:t>
            </a:r>
            <a:r>
              <a:rPr lang="fr-FR" sz="2100" dirty="0">
                <a:solidFill>
                  <a:srgbClr val="FFD052"/>
                </a:solidFill>
                <a:latin typeface="Roboto-medium"/>
              </a:rPr>
              <a:t>dans</a:t>
            </a:r>
            <a:endParaRPr lang="en-US" sz="2100" dirty="0" err="1">
              <a:solidFill>
                <a:srgbClr val="FFD052"/>
              </a:solidFill>
              <a:latin typeface="Roboto-medium"/>
            </a:endParaRPr>
          </a:p>
          <a:p>
            <a:pPr algn="l">
              <a:defRPr lang="en-US" sz="1400" dirty="0"/>
            </a:pPr>
            <a:r>
              <a:rPr lang="en-US" sz="1900" i="0" dirty="0">
                <a:solidFill>
                  <a:schemeClr val="bg2"/>
                </a:solidFill>
                <a:latin typeface="Roboto-thin"/>
              </a:rPr>
              <a:t>ServiceDesk Plus</a:t>
            </a:r>
          </a:p>
        </p:txBody>
      </p:sp>
    </p:spTree>
    <p:custDataLst>
      <p:tags r:id="rId1"/>
    </p:custData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Delay 2"/>
          <p:cNvSpPr/>
          <p:nvPr/>
        </p:nvSpPr>
        <p:spPr>
          <a:xfrm rot="16200000">
            <a:off x="4651876" y="1095136"/>
            <a:ext cx="380085" cy="334451"/>
          </a:xfrm>
          <a:prstGeom prst="flowChartDelay">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Rounded Rectangle 3"/>
          <p:cNvSpPr/>
          <p:nvPr/>
        </p:nvSpPr>
        <p:spPr>
          <a:xfrm>
            <a:off x="4747317" y="2905525"/>
            <a:ext cx="297484" cy="350367"/>
          </a:xfrm>
          <a:prstGeom prst="roundRect">
            <a:avLst/>
          </a:prstGeom>
          <a:solidFill>
            <a:srgbClr val="F8806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TextBox 4"/>
          <p:cNvSpPr txBox="1"/>
          <p:nvPr/>
        </p:nvSpPr>
        <p:spPr>
          <a:xfrm>
            <a:off x="5180857" y="948766"/>
            <a:ext cx="2482815" cy="834844"/>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Convertissez </a:t>
            </a:r>
            <a:r>
              <a:rPr lang="fr-FR" sz="1200" dirty="0">
                <a:solidFill>
                  <a:srgbClr val="004E8F"/>
                </a:solidFill>
                <a:latin typeface="Roboto"/>
              </a:rPr>
              <a:t>les alarmes réseau en tickets et faites-les automatiquement catégoriser et attribuer aux techniciens</a:t>
            </a:r>
            <a:endParaRPr lang="en-US" sz="1200" dirty="0">
              <a:solidFill>
                <a:srgbClr val="004E8F"/>
              </a:solidFill>
              <a:latin typeface="Roboto"/>
            </a:endParaRPr>
          </a:p>
        </p:txBody>
      </p:sp>
      <p:sp>
        <p:nvSpPr>
          <p:cNvPr id="6" name="TextBox 5"/>
          <p:cNvSpPr txBox="1"/>
          <p:nvPr/>
        </p:nvSpPr>
        <p:spPr>
          <a:xfrm>
            <a:off x="5180856" y="2829325"/>
            <a:ext cx="2820143" cy="834844"/>
          </a:xfrm>
          <a:prstGeom prst="rect">
            <a:avLst/>
          </a:prstGeom>
        </p:spPr>
        <p:txBody>
          <a:bodyPr vert="horz" wrap="square" lIns="95250" tIns="47625" rIns="95250" bIns="47625" rtlCol="0" anchor="t">
            <a:spAutoFit/>
          </a:bodyPr>
          <a:lstStyle/>
          <a:p>
            <a:pPr>
              <a:defRPr lang="en-US" sz="1400" dirty="0"/>
            </a:pPr>
            <a:r>
              <a:rPr lang="fr-FR" sz="1200" dirty="0" smtClean="0">
                <a:solidFill>
                  <a:srgbClr val="004E8F"/>
                </a:solidFill>
                <a:latin typeface="Roboto"/>
              </a:rPr>
              <a:t>Surveillez </a:t>
            </a:r>
            <a:r>
              <a:rPr lang="fr-FR" sz="1200" dirty="0">
                <a:solidFill>
                  <a:srgbClr val="004E8F"/>
                </a:solidFill>
                <a:latin typeface="Roboto"/>
              </a:rPr>
              <a:t>en permanence les serveurs et les bases de données et enregistrez instantanément toutes les alarmes sous forme de tickets d'assistance</a:t>
            </a:r>
            <a:endParaRPr lang="en-US" sz="1200" dirty="0">
              <a:solidFill>
                <a:srgbClr val="004E8F"/>
              </a:solidFill>
              <a:latin typeface="Roboto"/>
            </a:endParaRPr>
          </a:p>
        </p:txBody>
      </p:sp>
      <p:pic>
        <p:nvPicPr>
          <p:cNvPr id="7" name="Picture 6"/>
          <p:cNvPicPr>
            <a:picLocks noChangeAspect="1"/>
          </p:cNvPicPr>
          <p:nvPr/>
        </p:nvPicPr>
        <p:blipFill>
          <a:blip r:embed="rId3"/>
          <a:stretch>
            <a:fillRect/>
          </a:stretch>
        </p:blipFill>
        <p:spPr>
          <a:xfrm>
            <a:off x="4772025" y="1163183"/>
            <a:ext cx="314325" cy="314325"/>
          </a:xfrm>
          <a:prstGeom prst="rect">
            <a:avLst/>
          </a:prstGeom>
        </p:spPr>
      </p:pic>
      <p:pic>
        <p:nvPicPr>
          <p:cNvPr id="8" name="Picture 7"/>
          <p:cNvPicPr>
            <a:picLocks noChangeAspect="1"/>
          </p:cNvPicPr>
          <p:nvPr/>
        </p:nvPicPr>
        <p:blipFill>
          <a:blip r:embed="rId4"/>
          <a:stretch>
            <a:fillRect/>
          </a:stretch>
        </p:blipFill>
        <p:spPr>
          <a:xfrm>
            <a:off x="4802419" y="2996717"/>
            <a:ext cx="314576" cy="314325"/>
          </a:xfrm>
          <a:prstGeom prst="rect">
            <a:avLst/>
          </a:prstGeom>
        </p:spPr>
      </p:pic>
      <p:pic>
        <p:nvPicPr>
          <p:cNvPr id="9" name="Picture 8"/>
          <p:cNvPicPr>
            <a:picLocks noChangeAspect="1"/>
          </p:cNvPicPr>
          <p:nvPr/>
        </p:nvPicPr>
        <p:blipFill>
          <a:blip r:embed="rId5"/>
          <a:stretch>
            <a:fillRect/>
          </a:stretch>
        </p:blipFill>
        <p:spPr>
          <a:xfrm>
            <a:off x="5302367" y="1842801"/>
            <a:ext cx="1219200" cy="446453"/>
          </a:xfrm>
          <a:prstGeom prst="rect">
            <a:avLst/>
          </a:prstGeom>
        </p:spPr>
      </p:pic>
      <p:pic>
        <p:nvPicPr>
          <p:cNvPr id="10" name="Picture 9"/>
          <p:cNvPicPr>
            <a:picLocks noChangeAspect="1"/>
          </p:cNvPicPr>
          <p:nvPr/>
        </p:nvPicPr>
        <p:blipFill>
          <a:blip r:embed="rId6"/>
          <a:stretch>
            <a:fillRect/>
          </a:stretch>
        </p:blipFill>
        <p:spPr>
          <a:xfrm>
            <a:off x="5302367" y="3796006"/>
            <a:ext cx="1784108" cy="355415"/>
          </a:xfrm>
          <a:prstGeom prst="rect">
            <a:avLst/>
          </a:prstGeom>
        </p:spPr>
      </p:pic>
      <p:pic>
        <p:nvPicPr>
          <p:cNvPr id="11" name="Picture 10"/>
          <p:cNvPicPr>
            <a:picLocks noChangeAspect="1"/>
          </p:cNvPicPr>
          <p:nvPr/>
        </p:nvPicPr>
        <p:blipFill>
          <a:blip r:embed="rId7"/>
          <a:stretch>
            <a:fillRect/>
          </a:stretch>
        </p:blipFill>
        <p:spPr>
          <a:xfrm>
            <a:off x="7848600" y="4638675"/>
            <a:ext cx="1070251" cy="285750"/>
          </a:xfrm>
          <a:prstGeom prst="rect">
            <a:avLst/>
          </a:prstGeom>
        </p:spPr>
      </p:pic>
      <p:sp>
        <p:nvSpPr>
          <p:cNvPr id="12" name="TextBox 11"/>
          <p:cNvSpPr txBox="1"/>
          <p:nvPr/>
        </p:nvSpPr>
        <p:spPr>
          <a:xfrm>
            <a:off x="397773" y="872566"/>
            <a:ext cx="2269227" cy="711733"/>
          </a:xfrm>
          <a:prstGeom prst="rect">
            <a:avLst/>
          </a:prstGeom>
        </p:spPr>
        <p:txBody>
          <a:bodyPr vert="horz" wrap="square" lIns="95250" tIns="47625" rIns="95250" bIns="47625" rtlCol="0" anchor="t">
            <a:spAutoFit/>
          </a:bodyPr>
          <a:lstStyle/>
          <a:p>
            <a:pPr>
              <a:defRPr lang="en-US" sz="1400" dirty="0"/>
            </a:pPr>
            <a:r>
              <a:rPr lang="fr-FR" sz="2100" dirty="0">
                <a:solidFill>
                  <a:srgbClr val="FFD052"/>
                </a:solidFill>
                <a:latin typeface="Roboto-medium"/>
              </a:rPr>
              <a:t>Intégrations dans</a:t>
            </a:r>
            <a:endParaRPr lang="en-US" sz="2100" dirty="0">
              <a:solidFill>
                <a:srgbClr val="FFD052"/>
              </a:solidFill>
              <a:latin typeface="Roboto-medium"/>
            </a:endParaRPr>
          </a:p>
          <a:p>
            <a:pPr algn="l">
              <a:defRPr lang="en-US" sz="1400" dirty="0"/>
            </a:pPr>
            <a:r>
              <a:rPr lang="en-US" sz="1900" i="0" dirty="0" err="1" smtClean="0">
                <a:solidFill>
                  <a:schemeClr val="bg2"/>
                </a:solidFill>
                <a:latin typeface="Roboto-thin"/>
              </a:rPr>
              <a:t>ServiceDesk</a:t>
            </a:r>
            <a:r>
              <a:rPr lang="en-US" sz="1900" i="0" dirty="0" smtClean="0">
                <a:solidFill>
                  <a:schemeClr val="bg2"/>
                </a:solidFill>
                <a:latin typeface="Roboto-thin"/>
              </a:rPr>
              <a:t> </a:t>
            </a:r>
            <a:r>
              <a:rPr lang="en-US" sz="1900" i="0" dirty="0">
                <a:solidFill>
                  <a:schemeClr val="bg2"/>
                </a:solidFill>
                <a:latin typeface="Roboto-thin"/>
              </a:rPr>
              <a:t>Plus</a:t>
            </a:r>
          </a:p>
        </p:txBody>
      </p:sp>
    </p:spTree>
    <p:custDataLst>
      <p:tags r:id="rId1"/>
    </p:custData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324473" y="3160499"/>
            <a:ext cx="380085" cy="380085"/>
          </a:xfrm>
          <a:prstGeom prst="ellipse">
            <a:avLst/>
          </a:prstGeom>
          <a:solidFill>
            <a:srgbClr val="79D453"/>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Decagon 2"/>
          <p:cNvSpPr/>
          <p:nvPr/>
        </p:nvSpPr>
        <p:spPr>
          <a:xfrm>
            <a:off x="4331941" y="551907"/>
            <a:ext cx="380085" cy="380085"/>
          </a:xfrm>
          <a:prstGeom prst="decagon">
            <a:avLst/>
          </a:prstGeom>
          <a:solidFill>
            <a:srgbClr val="7CD0F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TextBox 3"/>
          <p:cNvSpPr txBox="1"/>
          <p:nvPr/>
        </p:nvSpPr>
        <p:spPr>
          <a:xfrm>
            <a:off x="4810125" y="487975"/>
            <a:ext cx="2974429" cy="1204176"/>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Activez </a:t>
            </a:r>
            <a:r>
              <a:rPr lang="fr-FR" sz="1200" dirty="0">
                <a:solidFill>
                  <a:srgbClr val="004E8F"/>
                </a:solidFill>
                <a:latin typeface="Roboto"/>
              </a:rPr>
              <a:t>le déploiement automatisé des correctifs, l'installation et la désinstallation de logiciels, les sessions de contrôle à distance et la gestion des appareils mobiles, le tout directement depuis le centre de services</a:t>
            </a:r>
            <a:endParaRPr lang="en-US" sz="1200" dirty="0">
              <a:solidFill>
                <a:srgbClr val="004E8F"/>
              </a:solidFill>
              <a:latin typeface="Roboto"/>
            </a:endParaRPr>
          </a:p>
        </p:txBody>
      </p:sp>
      <p:sp>
        <p:nvSpPr>
          <p:cNvPr id="5" name="TextBox 4"/>
          <p:cNvSpPr txBox="1"/>
          <p:nvPr/>
        </p:nvSpPr>
        <p:spPr>
          <a:xfrm>
            <a:off x="4852168" y="3145926"/>
            <a:ext cx="2643778" cy="834844"/>
          </a:xfrm>
          <a:prstGeom prst="rect">
            <a:avLst/>
          </a:prstGeom>
        </p:spPr>
        <p:txBody>
          <a:bodyPr vert="horz" lIns="95250" tIns="47625" rIns="95250" bIns="47625" rtlCol="0" anchor="t">
            <a:spAutoFit/>
          </a:bodyPr>
          <a:lstStyle/>
          <a:p>
            <a:pPr>
              <a:defRPr lang="en-US" sz="1400" dirty="0"/>
            </a:pPr>
            <a:r>
              <a:rPr lang="fr-FR" sz="1200" dirty="0" smtClean="0">
                <a:solidFill>
                  <a:srgbClr val="004E8F"/>
                </a:solidFill>
                <a:latin typeface="Roboto"/>
              </a:rPr>
              <a:t>Autoriser </a:t>
            </a:r>
            <a:r>
              <a:rPr lang="fr-FR" sz="1200" dirty="0">
                <a:solidFill>
                  <a:srgbClr val="004E8F"/>
                </a:solidFill>
                <a:latin typeface="Roboto"/>
              </a:rPr>
              <a:t>les utilisateurs finaux à déverrouiller leurs comptes AD et à réinitialiser les mots de passe à partir du portail en libre-service</a:t>
            </a:r>
            <a:endParaRPr lang="en-US" sz="1200" dirty="0">
              <a:solidFill>
                <a:srgbClr val="004E8F"/>
              </a:solidFill>
              <a:latin typeface="Roboto"/>
            </a:endParaRPr>
          </a:p>
        </p:txBody>
      </p:sp>
      <p:sp>
        <p:nvSpPr>
          <p:cNvPr id="6" name="Rectangle 5"/>
          <p:cNvSpPr/>
          <p:nvPr/>
        </p:nvSpPr>
        <p:spPr>
          <a:xfrm>
            <a:off x="0" y="-9525"/>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7" name="Picture 6"/>
          <p:cNvPicPr>
            <a:picLocks noChangeAspect="1"/>
          </p:cNvPicPr>
          <p:nvPr/>
        </p:nvPicPr>
        <p:blipFill>
          <a:blip r:embed="rId3"/>
          <a:stretch>
            <a:fillRect/>
          </a:stretch>
        </p:blipFill>
        <p:spPr>
          <a:xfrm>
            <a:off x="4929339" y="1758572"/>
            <a:ext cx="1485900" cy="393700"/>
          </a:xfrm>
          <a:prstGeom prst="rect">
            <a:avLst/>
          </a:prstGeom>
        </p:spPr>
      </p:pic>
      <p:pic>
        <p:nvPicPr>
          <p:cNvPr id="8" name="Picture 7"/>
          <p:cNvPicPr>
            <a:picLocks noChangeAspect="1"/>
          </p:cNvPicPr>
          <p:nvPr/>
        </p:nvPicPr>
        <p:blipFill>
          <a:blip r:embed="rId4"/>
          <a:stretch>
            <a:fillRect/>
          </a:stretch>
        </p:blipFill>
        <p:spPr>
          <a:xfrm>
            <a:off x="4931645" y="2252138"/>
            <a:ext cx="2428875" cy="374741"/>
          </a:xfrm>
          <a:prstGeom prst="rect">
            <a:avLst/>
          </a:prstGeom>
        </p:spPr>
      </p:pic>
      <p:pic>
        <p:nvPicPr>
          <p:cNvPr id="9" name="Picture 8"/>
          <p:cNvPicPr>
            <a:picLocks noChangeAspect="1"/>
          </p:cNvPicPr>
          <p:nvPr/>
        </p:nvPicPr>
        <p:blipFill>
          <a:blip r:embed="rId5"/>
          <a:stretch>
            <a:fillRect/>
          </a:stretch>
        </p:blipFill>
        <p:spPr>
          <a:xfrm>
            <a:off x="4935531" y="3982288"/>
            <a:ext cx="2133600" cy="450412"/>
          </a:xfrm>
          <a:prstGeom prst="rect">
            <a:avLst/>
          </a:prstGeom>
        </p:spPr>
      </p:pic>
      <p:pic>
        <p:nvPicPr>
          <p:cNvPr id="10" name="Picture 9"/>
          <p:cNvPicPr>
            <a:picLocks noChangeAspect="1"/>
          </p:cNvPicPr>
          <p:nvPr/>
        </p:nvPicPr>
        <p:blipFill>
          <a:blip r:embed="rId6"/>
          <a:stretch>
            <a:fillRect/>
          </a:stretch>
        </p:blipFill>
        <p:spPr>
          <a:xfrm>
            <a:off x="4388967" y="577195"/>
            <a:ext cx="314576" cy="314325"/>
          </a:xfrm>
          <a:prstGeom prst="rect">
            <a:avLst/>
          </a:prstGeom>
        </p:spPr>
      </p:pic>
      <p:pic>
        <p:nvPicPr>
          <p:cNvPr id="11" name="Picture 10"/>
          <p:cNvPicPr>
            <a:picLocks noChangeAspect="1"/>
          </p:cNvPicPr>
          <p:nvPr/>
        </p:nvPicPr>
        <p:blipFill>
          <a:blip r:embed="rId7"/>
          <a:stretch>
            <a:fillRect/>
          </a:stretch>
        </p:blipFill>
        <p:spPr>
          <a:xfrm>
            <a:off x="4427191" y="3235080"/>
            <a:ext cx="314325" cy="314325"/>
          </a:xfrm>
          <a:prstGeom prst="rect">
            <a:avLst/>
          </a:prstGeom>
        </p:spPr>
      </p:pic>
      <p:sp>
        <p:nvSpPr>
          <p:cNvPr id="12" name="TextBox 11"/>
          <p:cNvSpPr txBox="1"/>
          <p:nvPr/>
        </p:nvSpPr>
        <p:spPr>
          <a:xfrm>
            <a:off x="385600" y="501891"/>
            <a:ext cx="2209419" cy="634789"/>
          </a:xfrm>
          <a:prstGeom prst="rect">
            <a:avLst/>
          </a:prstGeom>
        </p:spPr>
        <p:txBody>
          <a:bodyPr vert="horz" lIns="95250" tIns="47625" rIns="95250" bIns="47625" rtlCol="0" anchor="t">
            <a:spAutoFit/>
          </a:bodyPr>
          <a:lstStyle/>
          <a:p>
            <a:pPr>
              <a:defRPr lang="en-US" sz="1400" dirty="0"/>
            </a:pPr>
            <a:r>
              <a:rPr lang="fr-FR" sz="1600" dirty="0">
                <a:solidFill>
                  <a:srgbClr val="FFD052"/>
                </a:solidFill>
                <a:latin typeface="Roboto-medium"/>
              </a:rPr>
              <a:t>Intégrations dans</a:t>
            </a:r>
            <a:endParaRPr lang="en-US" sz="1600" dirty="0">
              <a:solidFill>
                <a:srgbClr val="FFD052"/>
              </a:solidFill>
              <a:latin typeface="Roboto-medium"/>
            </a:endParaRPr>
          </a:p>
          <a:p>
            <a:pPr algn="l">
              <a:defRPr lang="en-US" sz="1400" dirty="0"/>
            </a:pPr>
            <a:r>
              <a:rPr lang="en-US" sz="1900" i="0" dirty="0" err="1" smtClean="0">
                <a:solidFill>
                  <a:schemeClr val="bg2"/>
                </a:solidFill>
                <a:latin typeface="Roboto-thin"/>
              </a:rPr>
              <a:t>ServiceDesk</a:t>
            </a:r>
            <a:r>
              <a:rPr lang="en-US" sz="1900" i="0" dirty="0" smtClean="0">
                <a:solidFill>
                  <a:schemeClr val="bg2"/>
                </a:solidFill>
                <a:latin typeface="Roboto-thin"/>
              </a:rPr>
              <a:t> </a:t>
            </a:r>
            <a:r>
              <a:rPr lang="en-US" sz="1900" i="0" dirty="0">
                <a:solidFill>
                  <a:schemeClr val="bg2"/>
                </a:solidFill>
                <a:latin typeface="Roboto-thin"/>
              </a:rPr>
              <a:t>Plus</a:t>
            </a:r>
          </a:p>
        </p:txBody>
      </p:sp>
      <p:pic>
        <p:nvPicPr>
          <p:cNvPr id="13" name="Picture 12"/>
          <p:cNvPicPr>
            <a:picLocks noChangeAspect="1"/>
          </p:cNvPicPr>
          <p:nvPr/>
        </p:nvPicPr>
        <p:blipFill>
          <a:blip r:embed="rId8"/>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gular Pentagon 1"/>
          <p:cNvSpPr/>
          <p:nvPr/>
        </p:nvSpPr>
        <p:spPr>
          <a:xfrm>
            <a:off x="4255741" y="853801"/>
            <a:ext cx="380085" cy="380085"/>
          </a:xfrm>
          <a:prstGeom prst="pentagon">
            <a:avLst/>
          </a:prstGeom>
          <a:solidFill>
            <a:srgbClr val="FFD052"/>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eardrop 2"/>
          <p:cNvSpPr/>
          <p:nvPr/>
        </p:nvSpPr>
        <p:spPr>
          <a:xfrm rot="8400000">
            <a:off x="4222613" y="2953988"/>
            <a:ext cx="380085" cy="380085"/>
          </a:xfrm>
          <a:prstGeom prst="teardrop">
            <a:avLst/>
          </a:prstGeom>
          <a:solidFill>
            <a:srgbClr val="F8806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Rectangle 3"/>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TextBox 4"/>
          <p:cNvSpPr txBox="1"/>
          <p:nvPr/>
        </p:nvSpPr>
        <p:spPr>
          <a:xfrm>
            <a:off x="4719123" y="853801"/>
            <a:ext cx="3586677" cy="1019510"/>
          </a:xfrm>
          <a:prstGeom prst="rect">
            <a:avLst/>
          </a:prstGeom>
        </p:spPr>
        <p:txBody>
          <a:bodyPr vert="horz" wrap="square" lIns="95250" tIns="47625" rIns="95250" bIns="47625" rtlCol="0" anchor="t">
            <a:spAutoFit/>
          </a:bodyPr>
          <a:lstStyle/>
          <a:p>
            <a:pPr>
              <a:defRPr lang="en-US" sz="1400" dirty="0"/>
            </a:pPr>
            <a:r>
              <a:rPr lang="fr-FR" sz="1200" dirty="0" smtClean="0">
                <a:solidFill>
                  <a:srgbClr val="004E8F"/>
                </a:solidFill>
                <a:latin typeface="Roboto"/>
              </a:rPr>
              <a:t>Donnez </a:t>
            </a:r>
            <a:r>
              <a:rPr lang="fr-FR" sz="1200" dirty="0">
                <a:solidFill>
                  <a:srgbClr val="004E8F"/>
                </a:solidFill>
                <a:latin typeface="Roboto"/>
              </a:rPr>
              <a:t>aux équipes du centre de services les moyens d'effectuer une grande variété de tâches de gestion AD, telles que l'ajout, la suppression, l'activation ou la désactivation de comptes AD directement depuis ServiceDesk Plus</a:t>
            </a:r>
            <a:endParaRPr lang="en-US" sz="1200" dirty="0">
              <a:solidFill>
                <a:srgbClr val="004E8F"/>
              </a:solidFill>
              <a:latin typeface="Roboto"/>
            </a:endParaRPr>
          </a:p>
        </p:txBody>
      </p:sp>
      <p:sp>
        <p:nvSpPr>
          <p:cNvPr id="6" name="TextBox 5"/>
          <p:cNvSpPr txBox="1"/>
          <p:nvPr/>
        </p:nvSpPr>
        <p:spPr>
          <a:xfrm>
            <a:off x="4749498" y="2943225"/>
            <a:ext cx="3708702" cy="834844"/>
          </a:xfrm>
          <a:prstGeom prst="rect">
            <a:avLst/>
          </a:prstGeom>
        </p:spPr>
        <p:txBody>
          <a:bodyPr vert="horz" wrap="square" lIns="95250" tIns="47625" rIns="95250" bIns="47625" rtlCol="0" anchor="t">
            <a:spAutoFit/>
          </a:bodyPr>
          <a:lstStyle/>
          <a:p>
            <a:pPr>
              <a:defRPr lang="en-US" sz="1400" dirty="0"/>
            </a:pPr>
            <a:r>
              <a:rPr lang="fr-FR" sz="1200" dirty="0" smtClean="0">
                <a:solidFill>
                  <a:srgbClr val="004E8F"/>
                </a:solidFill>
                <a:latin typeface="Roboto"/>
              </a:rPr>
              <a:t>Permettre </a:t>
            </a:r>
            <a:r>
              <a:rPr lang="fr-FR" sz="1200" dirty="0">
                <a:solidFill>
                  <a:srgbClr val="004E8F"/>
                </a:solidFill>
                <a:latin typeface="Roboto"/>
              </a:rPr>
              <a:t>aux techniciens du centre de services d'accéder à distance aux comptes et aux appareils des utilisateurs en toute sécurité depuis leur centre de service sans aucune journalisation manuelle</a:t>
            </a:r>
            <a:endParaRPr lang="en-US" sz="1200" dirty="0">
              <a:solidFill>
                <a:srgbClr val="004E8F"/>
              </a:solidFill>
              <a:latin typeface="Roboto"/>
            </a:endParaRPr>
          </a:p>
        </p:txBody>
      </p:sp>
      <p:pic>
        <p:nvPicPr>
          <p:cNvPr id="7" name="Picture 6"/>
          <p:cNvPicPr>
            <a:picLocks noChangeAspect="1"/>
          </p:cNvPicPr>
          <p:nvPr/>
        </p:nvPicPr>
        <p:blipFill>
          <a:blip r:embed="rId3"/>
          <a:stretch>
            <a:fillRect/>
          </a:stretch>
        </p:blipFill>
        <p:spPr>
          <a:xfrm>
            <a:off x="4815362" y="1873311"/>
            <a:ext cx="1400175" cy="372338"/>
          </a:xfrm>
          <a:prstGeom prst="rect">
            <a:avLst/>
          </a:prstGeom>
        </p:spPr>
      </p:pic>
      <p:pic>
        <p:nvPicPr>
          <p:cNvPr id="8" name="Picture 7"/>
          <p:cNvPicPr>
            <a:picLocks noChangeAspect="1"/>
          </p:cNvPicPr>
          <p:nvPr/>
        </p:nvPicPr>
        <p:blipFill>
          <a:blip r:embed="rId4"/>
          <a:stretch>
            <a:fillRect/>
          </a:stretch>
        </p:blipFill>
        <p:spPr>
          <a:xfrm>
            <a:off x="4825060" y="3876798"/>
            <a:ext cx="2105025" cy="399500"/>
          </a:xfrm>
          <a:prstGeom prst="rect">
            <a:avLst/>
          </a:prstGeom>
        </p:spPr>
      </p:pic>
      <p:pic>
        <p:nvPicPr>
          <p:cNvPr id="9" name="Picture 8"/>
          <p:cNvPicPr>
            <a:picLocks noChangeAspect="1"/>
          </p:cNvPicPr>
          <p:nvPr/>
        </p:nvPicPr>
        <p:blipFill>
          <a:blip r:embed="rId5"/>
          <a:stretch>
            <a:fillRect/>
          </a:stretch>
        </p:blipFill>
        <p:spPr>
          <a:xfrm>
            <a:off x="4315739" y="934907"/>
            <a:ext cx="314073" cy="314325"/>
          </a:xfrm>
          <a:prstGeom prst="rect">
            <a:avLst/>
          </a:prstGeom>
        </p:spPr>
      </p:pic>
      <p:pic>
        <p:nvPicPr>
          <p:cNvPr id="10" name="Picture 9"/>
          <p:cNvPicPr>
            <a:picLocks noChangeAspect="1"/>
          </p:cNvPicPr>
          <p:nvPr/>
        </p:nvPicPr>
        <p:blipFill>
          <a:blip r:embed="rId6"/>
          <a:stretch>
            <a:fillRect/>
          </a:stretch>
        </p:blipFill>
        <p:spPr>
          <a:xfrm>
            <a:off x="4315615" y="3051838"/>
            <a:ext cx="314325" cy="314325"/>
          </a:xfrm>
          <a:prstGeom prst="rect">
            <a:avLst/>
          </a:prstGeom>
        </p:spPr>
      </p:pic>
      <p:sp>
        <p:nvSpPr>
          <p:cNvPr id="11" name="TextBox 10"/>
          <p:cNvSpPr txBox="1"/>
          <p:nvPr/>
        </p:nvSpPr>
        <p:spPr>
          <a:xfrm>
            <a:off x="352291" y="853801"/>
            <a:ext cx="2209419" cy="634789"/>
          </a:xfrm>
          <a:prstGeom prst="rect">
            <a:avLst/>
          </a:prstGeom>
        </p:spPr>
        <p:txBody>
          <a:bodyPr vert="horz" lIns="95250" tIns="47625" rIns="95250" bIns="47625" rtlCol="0" anchor="t">
            <a:spAutoFit/>
          </a:bodyPr>
          <a:lstStyle/>
          <a:p>
            <a:pPr>
              <a:defRPr lang="en-US" sz="1400" dirty="0"/>
            </a:pPr>
            <a:r>
              <a:rPr lang="fr-FR" sz="1600" dirty="0">
                <a:solidFill>
                  <a:srgbClr val="FFD052"/>
                </a:solidFill>
                <a:latin typeface="Roboto-medium"/>
              </a:rPr>
              <a:t>Intégrations dans</a:t>
            </a:r>
            <a:endParaRPr lang="en-US" sz="1600" dirty="0">
              <a:solidFill>
                <a:srgbClr val="FFD052"/>
              </a:solidFill>
              <a:latin typeface="Roboto-medium"/>
            </a:endParaRPr>
          </a:p>
          <a:p>
            <a:pPr algn="l">
              <a:defRPr lang="en-US" sz="1400" dirty="0"/>
            </a:pPr>
            <a:r>
              <a:rPr lang="en-US" sz="1900" i="0" dirty="0" err="1" smtClean="0">
                <a:solidFill>
                  <a:schemeClr val="bg2"/>
                </a:solidFill>
                <a:latin typeface="Roboto-thin"/>
              </a:rPr>
              <a:t>ServiceDesk</a:t>
            </a:r>
            <a:r>
              <a:rPr lang="en-US" sz="1900" i="0" dirty="0" smtClean="0">
                <a:solidFill>
                  <a:schemeClr val="bg2"/>
                </a:solidFill>
                <a:latin typeface="Roboto-thin"/>
              </a:rPr>
              <a:t> </a:t>
            </a:r>
            <a:r>
              <a:rPr lang="en-US" sz="1900" i="0" dirty="0">
                <a:solidFill>
                  <a:schemeClr val="bg2"/>
                </a:solidFill>
                <a:latin typeface="Roboto-thin"/>
              </a:rPr>
              <a:t>Plus</a:t>
            </a:r>
          </a:p>
        </p:txBody>
      </p:sp>
      <p:pic>
        <p:nvPicPr>
          <p:cNvPr id="12" name="Picture 11"/>
          <p:cNvPicPr>
            <a:picLocks noChangeAspect="1"/>
          </p:cNvPicPr>
          <p:nvPr/>
        </p:nvPicPr>
        <p:blipFill>
          <a:blip r:embed="rId7"/>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and Round Single Corner Rectangle 1"/>
          <p:cNvSpPr/>
          <p:nvPr/>
        </p:nvSpPr>
        <p:spPr>
          <a:xfrm>
            <a:off x="4459357" y="1232096"/>
            <a:ext cx="320773" cy="380085"/>
          </a:xfrm>
          <a:prstGeom prst="snipRoundRect">
            <a:avLst>
              <a:gd name="adj1" fmla="val 16000"/>
              <a:gd name="adj2" fmla="val 0"/>
            </a:avLst>
          </a:prstGeom>
          <a:solidFill>
            <a:srgbClr val="7CD0F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Rectangle 2"/>
          <p:cNvSpPr/>
          <p:nvPr/>
        </p:nvSpPr>
        <p:spPr>
          <a:xfrm>
            <a:off x="0" y="0"/>
            <a:ext cx="2913992" cy="5151177"/>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TextBox 3"/>
          <p:cNvSpPr txBox="1"/>
          <p:nvPr/>
        </p:nvSpPr>
        <p:spPr>
          <a:xfrm>
            <a:off x="5008607" y="1176918"/>
            <a:ext cx="3754393" cy="1019510"/>
          </a:xfrm>
          <a:prstGeom prst="rect">
            <a:avLst/>
          </a:prstGeom>
        </p:spPr>
        <p:txBody>
          <a:bodyPr vert="horz" wrap="square" lIns="95250" tIns="47625" rIns="95250" bIns="47625" rtlCol="0" anchor="t">
            <a:spAutoFit/>
          </a:bodyPr>
          <a:lstStyle/>
          <a:p>
            <a:pPr>
              <a:defRPr lang="en-US" sz="1400" dirty="0"/>
            </a:pPr>
            <a:r>
              <a:rPr lang="fr-FR" sz="1200" dirty="0" smtClean="0">
                <a:solidFill>
                  <a:srgbClr val="004E8F"/>
                </a:solidFill>
                <a:latin typeface="Roboto"/>
              </a:rPr>
              <a:t>Obtenez </a:t>
            </a:r>
            <a:r>
              <a:rPr lang="fr-FR" sz="1200" dirty="0">
                <a:solidFill>
                  <a:srgbClr val="004E8F"/>
                </a:solidFill>
                <a:latin typeface="Roboto"/>
              </a:rPr>
              <a:t>de meilleures informations sur les opérations de votre centre de services informatiques en créant instantanément des rapports et des tableaux de bord puissants sans avoir à écrire des requêtes de base de données complexes</a:t>
            </a:r>
            <a:endParaRPr lang="en-US" sz="1200" dirty="0">
              <a:solidFill>
                <a:srgbClr val="004E8F"/>
              </a:solidFill>
              <a:latin typeface="Roboto"/>
            </a:endParaRPr>
          </a:p>
        </p:txBody>
      </p:sp>
      <p:pic>
        <p:nvPicPr>
          <p:cNvPr id="5" name="Picture 4"/>
          <p:cNvPicPr>
            <a:picLocks noChangeAspect="1"/>
          </p:cNvPicPr>
          <p:nvPr/>
        </p:nvPicPr>
        <p:blipFill>
          <a:blip r:embed="rId3"/>
          <a:stretch>
            <a:fillRect/>
          </a:stretch>
        </p:blipFill>
        <p:spPr>
          <a:xfrm>
            <a:off x="5114925" y="2264321"/>
            <a:ext cx="1495777" cy="476250"/>
          </a:xfrm>
          <a:prstGeom prst="rect">
            <a:avLst/>
          </a:prstGeom>
        </p:spPr>
      </p:pic>
      <p:pic>
        <p:nvPicPr>
          <p:cNvPr id="6" name="Picture 5"/>
          <p:cNvPicPr>
            <a:picLocks noChangeAspect="1"/>
          </p:cNvPicPr>
          <p:nvPr/>
        </p:nvPicPr>
        <p:blipFill>
          <a:blip r:embed="rId4"/>
          <a:stretch>
            <a:fillRect/>
          </a:stretch>
        </p:blipFill>
        <p:spPr>
          <a:xfrm>
            <a:off x="5031390" y="2929928"/>
            <a:ext cx="1297115" cy="476250"/>
          </a:xfrm>
          <a:prstGeom prst="rect">
            <a:avLst/>
          </a:prstGeom>
        </p:spPr>
      </p:pic>
      <p:pic>
        <p:nvPicPr>
          <p:cNvPr id="7" name="Picture 6"/>
          <p:cNvPicPr>
            <a:picLocks noChangeAspect="1"/>
          </p:cNvPicPr>
          <p:nvPr/>
        </p:nvPicPr>
        <p:blipFill>
          <a:blip r:embed="rId5"/>
          <a:stretch>
            <a:fillRect/>
          </a:stretch>
        </p:blipFill>
        <p:spPr>
          <a:xfrm>
            <a:off x="4547225" y="1303077"/>
            <a:ext cx="314325" cy="314325"/>
          </a:xfrm>
          <a:prstGeom prst="rect">
            <a:avLst/>
          </a:prstGeom>
        </p:spPr>
      </p:pic>
      <p:sp>
        <p:nvSpPr>
          <p:cNvPr id="8" name="TextBox 7"/>
          <p:cNvSpPr txBox="1"/>
          <p:nvPr/>
        </p:nvSpPr>
        <p:spPr>
          <a:xfrm>
            <a:off x="352291" y="1232096"/>
            <a:ext cx="2209419" cy="634789"/>
          </a:xfrm>
          <a:prstGeom prst="rect">
            <a:avLst/>
          </a:prstGeom>
        </p:spPr>
        <p:txBody>
          <a:bodyPr vert="horz" lIns="95250" tIns="47625" rIns="95250" bIns="47625" rtlCol="0" anchor="t">
            <a:spAutoFit/>
          </a:bodyPr>
          <a:lstStyle/>
          <a:p>
            <a:pPr>
              <a:defRPr lang="en-US" sz="1400" dirty="0"/>
            </a:pPr>
            <a:r>
              <a:rPr lang="fr-FR" sz="1600" dirty="0" smtClean="0">
                <a:solidFill>
                  <a:srgbClr val="FFD052"/>
                </a:solidFill>
                <a:latin typeface="Roboto-medium"/>
              </a:rPr>
              <a:t>Intégrations </a:t>
            </a:r>
            <a:r>
              <a:rPr lang="fr-FR" sz="1600" dirty="0">
                <a:solidFill>
                  <a:srgbClr val="FFD052"/>
                </a:solidFill>
                <a:latin typeface="Roboto-medium"/>
              </a:rPr>
              <a:t>dans</a:t>
            </a:r>
            <a:endParaRPr lang="en-US" sz="1600" dirty="0">
              <a:solidFill>
                <a:srgbClr val="FFD052"/>
              </a:solidFill>
              <a:latin typeface="Roboto-medium"/>
            </a:endParaRPr>
          </a:p>
          <a:p>
            <a:pPr algn="l">
              <a:defRPr lang="en-US" sz="1400" dirty="0"/>
            </a:pPr>
            <a:r>
              <a:rPr lang="en-US" sz="1900" i="0" dirty="0" err="1" smtClean="0">
                <a:solidFill>
                  <a:schemeClr val="bg2"/>
                </a:solidFill>
                <a:latin typeface="Roboto-thin"/>
              </a:rPr>
              <a:t>ServiceDesk</a:t>
            </a:r>
            <a:r>
              <a:rPr lang="en-US" sz="1900" i="0" dirty="0" smtClean="0">
                <a:solidFill>
                  <a:schemeClr val="bg2"/>
                </a:solidFill>
                <a:latin typeface="Roboto-thin"/>
              </a:rPr>
              <a:t> </a:t>
            </a:r>
            <a:r>
              <a:rPr lang="en-US" sz="1900" i="0" dirty="0">
                <a:solidFill>
                  <a:schemeClr val="bg2"/>
                </a:solidFill>
                <a:latin typeface="Roboto-thin"/>
              </a:rPr>
              <a:t>Plus</a:t>
            </a:r>
          </a:p>
        </p:txBody>
      </p:sp>
      <p:pic>
        <p:nvPicPr>
          <p:cNvPr id="9" name="Picture 8"/>
          <p:cNvPicPr>
            <a:picLocks noChangeAspect="1"/>
          </p:cNvPicPr>
          <p:nvPr/>
        </p:nvPicPr>
        <p:blipFill>
          <a:blip r:embed="rId6"/>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4E8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14625" y="1581150"/>
            <a:ext cx="3721770" cy="954052"/>
          </a:xfrm>
          <a:prstGeom prst="rect">
            <a:avLst/>
          </a:prstGeom>
        </p:spPr>
      </p:pic>
      <p:sp>
        <p:nvSpPr>
          <p:cNvPr id="3" name="TextBox 2"/>
          <p:cNvSpPr txBox="1"/>
          <p:nvPr/>
        </p:nvSpPr>
        <p:spPr>
          <a:xfrm>
            <a:off x="3312843" y="2664152"/>
            <a:ext cx="3316557" cy="308552"/>
          </a:xfrm>
          <a:prstGeom prst="rect">
            <a:avLst/>
          </a:prstGeom>
        </p:spPr>
        <p:txBody>
          <a:bodyPr vert="horz" lIns="95250" tIns="47625" rIns="95250" bIns="47625" rtlCol="0" anchor="t">
            <a:spAutoFit/>
          </a:bodyPr>
          <a:lstStyle/>
          <a:p>
            <a:pPr>
              <a:defRPr lang="en-US" sz="1400" dirty="0"/>
            </a:pPr>
            <a:r>
              <a:rPr lang="en-US" sz="1400" strike="noStrike" cap="small" dirty="0" err="1" smtClean="0">
                <a:solidFill>
                  <a:schemeClr val="bg1"/>
                </a:solidFill>
                <a:latin typeface="Roboto-light"/>
              </a:rPr>
              <a:t>hello@servicedeskplus.com</a:t>
            </a:r>
            <a:endParaRPr lang="en-US" sz="1400" strike="noStrike" cap="small" dirty="0">
              <a:solidFill>
                <a:schemeClr val="bg1"/>
              </a:solidFill>
              <a:latin typeface="Roboto-light"/>
            </a:endParaRPr>
          </a:p>
        </p:txBody>
      </p:sp>
      <p:sp>
        <p:nvSpPr>
          <p:cNvPr id="4" name="TextBox 3"/>
          <p:cNvSpPr txBox="1"/>
          <p:nvPr/>
        </p:nvSpPr>
        <p:spPr>
          <a:xfrm>
            <a:off x="3352800" y="3714750"/>
            <a:ext cx="3949227" cy="308552"/>
          </a:xfrm>
          <a:prstGeom prst="rect">
            <a:avLst/>
          </a:prstGeom>
        </p:spPr>
        <p:txBody>
          <a:bodyPr vert="horz" lIns="95250" tIns="47625" rIns="95250" bIns="47625" rtlCol="0" anchor="t">
            <a:spAutoFit/>
          </a:bodyPr>
          <a:lstStyle/>
          <a:p>
            <a:pPr>
              <a:defRPr lang="en-US" sz="1400" dirty="0"/>
            </a:pPr>
            <a:r>
              <a:rPr lang="en-US" sz="1400" b="1" strike="noStrike" cap="small" dirty="0">
                <a:solidFill>
                  <a:srgbClr val="FFC000"/>
                </a:solidFill>
                <a:latin typeface="Roboto"/>
              </a:rPr>
              <a:t>www.</a:t>
            </a:r>
            <a:r>
              <a:rPr lang="en-US" sz="1400" b="1" strike="noStrike" cap="small" dirty="0" err="1">
                <a:solidFill>
                  <a:srgbClr val="FFC000"/>
                </a:solidFill>
                <a:latin typeface="Roboto"/>
              </a:rPr>
              <a:t>servicedeskplus</a:t>
            </a:r>
            <a:r>
              <a:rPr lang="en-US" sz="1400" b="1" strike="noStrike" cap="small" dirty="0">
                <a:solidFill>
                  <a:srgbClr val="FFC000"/>
                </a:solidFill>
                <a:latin typeface="Roboto"/>
              </a:rPr>
              <a:t>.com</a:t>
            </a:r>
          </a:p>
        </p:txBody>
      </p:sp>
    </p:spTree>
    <p:custDataLst>
      <p:tags r:id="rId1"/>
    </p:custData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5" y="-19050"/>
            <a:ext cx="3770280" cy="5186448"/>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3" name="Picture 2"/>
          <p:cNvPicPr>
            <a:picLocks noChangeAspect="1"/>
          </p:cNvPicPr>
          <p:nvPr/>
        </p:nvPicPr>
        <p:blipFill>
          <a:blip r:embed="rId3"/>
          <a:stretch>
            <a:fillRect/>
          </a:stretch>
        </p:blipFill>
        <p:spPr>
          <a:xfrm>
            <a:off x="5195479" y="2801064"/>
            <a:ext cx="1371209" cy="430377"/>
          </a:xfrm>
          <a:prstGeom prst="rect">
            <a:avLst/>
          </a:prstGeom>
        </p:spPr>
      </p:pic>
      <p:pic>
        <p:nvPicPr>
          <p:cNvPr id="4" name="Picture 3"/>
          <p:cNvPicPr>
            <a:picLocks noChangeAspect="1"/>
          </p:cNvPicPr>
          <p:nvPr/>
        </p:nvPicPr>
        <p:blipFill>
          <a:blip r:embed="rId4"/>
          <a:stretch>
            <a:fillRect/>
          </a:stretch>
        </p:blipFill>
        <p:spPr>
          <a:xfrm>
            <a:off x="5191125" y="3753144"/>
            <a:ext cx="1677657" cy="370865"/>
          </a:xfrm>
          <a:prstGeom prst="rect">
            <a:avLst/>
          </a:prstGeom>
        </p:spPr>
      </p:pic>
      <p:pic>
        <p:nvPicPr>
          <p:cNvPr id="5" name="Picture 4"/>
          <p:cNvPicPr>
            <a:picLocks noChangeAspect="1"/>
          </p:cNvPicPr>
          <p:nvPr/>
        </p:nvPicPr>
        <p:blipFill>
          <a:blip r:embed="rId5"/>
          <a:stretch>
            <a:fillRect/>
          </a:stretch>
        </p:blipFill>
        <p:spPr>
          <a:xfrm>
            <a:off x="5191125" y="762704"/>
            <a:ext cx="1544212" cy="347929"/>
          </a:xfrm>
          <a:prstGeom prst="rect">
            <a:avLst/>
          </a:prstGeom>
        </p:spPr>
      </p:pic>
      <p:sp>
        <p:nvSpPr>
          <p:cNvPr id="6" name="TextBox 5"/>
          <p:cNvSpPr txBox="1"/>
          <p:nvPr/>
        </p:nvSpPr>
        <p:spPr>
          <a:xfrm>
            <a:off x="5084473" y="1102366"/>
            <a:ext cx="3405025" cy="557845"/>
          </a:xfrm>
          <a:prstGeom prst="rect">
            <a:avLst/>
          </a:prstGeom>
        </p:spPr>
        <p:txBody>
          <a:bodyPr vert="horz" lIns="95250" tIns="47625" rIns="95250" bIns="47625" rtlCol="0" anchor="t">
            <a:spAutoFit/>
          </a:bodyPr>
          <a:lstStyle/>
          <a:p>
            <a:pPr>
              <a:defRPr lang="en-US" sz="1400" dirty="0"/>
            </a:pPr>
            <a:r>
              <a:rPr lang="fr-FR" sz="1500" dirty="0" smtClean="0">
                <a:solidFill>
                  <a:srgbClr val="004E8F"/>
                </a:solidFill>
                <a:latin typeface="Roboto-light"/>
              </a:rPr>
              <a:t>Gestion </a:t>
            </a:r>
            <a:r>
              <a:rPr lang="fr-FR" sz="1500" dirty="0">
                <a:solidFill>
                  <a:srgbClr val="004E8F"/>
                </a:solidFill>
                <a:latin typeface="Roboto-light"/>
              </a:rPr>
              <a:t>des services informatiques et d'entreprise</a:t>
            </a:r>
            <a:endParaRPr lang="en-US" sz="1500" dirty="0">
              <a:solidFill>
                <a:srgbClr val="004E8F"/>
              </a:solidFill>
              <a:latin typeface="Roboto-light"/>
            </a:endParaRPr>
          </a:p>
        </p:txBody>
      </p:sp>
      <p:sp>
        <p:nvSpPr>
          <p:cNvPr id="7" name="TextBox 6"/>
          <p:cNvSpPr txBox="1"/>
          <p:nvPr/>
        </p:nvSpPr>
        <p:spPr>
          <a:xfrm>
            <a:off x="381000" y="742950"/>
            <a:ext cx="3008433" cy="982577"/>
          </a:xfrm>
          <a:prstGeom prst="rect">
            <a:avLst/>
          </a:prstGeom>
        </p:spPr>
        <p:txBody>
          <a:bodyPr vert="horz" lIns="95250" tIns="47625" rIns="95250" bIns="47625" rtlCol="0" anchor="t">
            <a:spAutoFit/>
          </a:bodyPr>
          <a:lstStyle/>
          <a:p>
            <a:pPr>
              <a:lnSpc>
                <a:spcPct val="80000"/>
              </a:lnSpc>
              <a:defRPr lang="en-US" sz="1400" dirty="0"/>
            </a:pPr>
            <a:r>
              <a:rPr lang="fr-FR" sz="3600" dirty="0" smtClean="0">
                <a:solidFill>
                  <a:srgbClr val="FFD052"/>
                </a:solidFill>
                <a:latin typeface="Roboto-medium"/>
              </a:rPr>
              <a:t>Gestion </a:t>
            </a:r>
            <a:r>
              <a:rPr lang="fr-FR" sz="3600" dirty="0">
                <a:solidFill>
                  <a:srgbClr val="FFD052"/>
                </a:solidFill>
                <a:latin typeface="Roboto-medium"/>
              </a:rPr>
              <a:t>des services</a:t>
            </a:r>
            <a:r>
              <a:rPr lang="en-US" sz="3600" dirty="0">
                <a:solidFill>
                  <a:srgbClr val="FFD052"/>
                </a:solidFill>
                <a:latin typeface="Roboto-medium"/>
              </a:rPr>
              <a:t> </a:t>
            </a:r>
          </a:p>
        </p:txBody>
      </p:sp>
      <p:sp>
        <p:nvSpPr>
          <p:cNvPr id="8" name="TextBox 7"/>
          <p:cNvSpPr txBox="1">
            <a:spLocks noGrp="1"/>
          </p:cNvSpPr>
          <p:nvPr/>
        </p:nvSpPr>
        <p:spPr>
          <a:xfrm>
            <a:off x="394555" y="1639739"/>
            <a:ext cx="2833163" cy="607952"/>
          </a:xfrm>
          <a:prstGeom prst="rect">
            <a:avLst/>
          </a:prstGeom>
        </p:spPr>
        <p:txBody>
          <a:bodyPr vert="horz" rtlCol="0" anchor="t"/>
          <a:lstStyle/>
          <a:p>
            <a:pPr algn="l"/>
            <a:r>
              <a:rPr lang="en-US" sz="2200" i="0" dirty="0" smtClean="0">
                <a:solidFill>
                  <a:schemeClr val="bg1"/>
                </a:solidFill>
                <a:latin typeface="Roboto-thin"/>
              </a:rPr>
              <a:t>avec </a:t>
            </a:r>
            <a:r>
              <a:rPr lang="en-US" sz="2200" i="0" dirty="0">
                <a:solidFill>
                  <a:schemeClr val="bg1"/>
                </a:solidFill>
                <a:latin typeface="Roboto-thin"/>
              </a:rPr>
              <a:t>ManageEngine</a:t>
            </a:r>
          </a:p>
          <a:p>
            <a:pPr algn="ctr"/>
            <a:endParaRPr lang="en-US" sz="3200" i="0" dirty="0">
              <a:solidFill>
                <a:srgbClr val="FFD052"/>
              </a:solidFill>
              <a:latin typeface="Roboto-medium"/>
            </a:endParaRPr>
          </a:p>
        </p:txBody>
      </p:sp>
      <p:pic>
        <p:nvPicPr>
          <p:cNvPr id="9" name="Picture 8"/>
          <p:cNvPicPr>
            <a:picLocks noChangeAspect="1"/>
          </p:cNvPicPr>
          <p:nvPr/>
        </p:nvPicPr>
        <p:blipFill>
          <a:blip r:embed="rId6"/>
          <a:stretch>
            <a:fillRect/>
          </a:stretch>
        </p:blipFill>
        <p:spPr>
          <a:xfrm>
            <a:off x="5191125" y="1876088"/>
            <a:ext cx="2133933" cy="386267"/>
          </a:xfrm>
          <a:prstGeom prst="rect">
            <a:avLst/>
          </a:prstGeom>
        </p:spPr>
      </p:pic>
      <p:sp>
        <p:nvSpPr>
          <p:cNvPr id="10" name="TextBox 9"/>
          <p:cNvSpPr txBox="1"/>
          <p:nvPr/>
        </p:nvSpPr>
        <p:spPr>
          <a:xfrm>
            <a:off x="5097322" y="2282120"/>
            <a:ext cx="3284678" cy="327013"/>
          </a:xfrm>
          <a:prstGeom prst="rect">
            <a:avLst/>
          </a:prstGeom>
        </p:spPr>
        <p:txBody>
          <a:bodyPr vert="horz" wrap="square" lIns="95250" tIns="47625" rIns="95250" bIns="47625" rtlCol="0" anchor="t">
            <a:spAutoFit/>
          </a:bodyPr>
          <a:lstStyle/>
          <a:p>
            <a:pPr>
              <a:defRPr lang="en-US" sz="1400" dirty="0"/>
            </a:pPr>
            <a:r>
              <a:rPr lang="fr-FR" sz="1500" dirty="0" smtClean="0">
                <a:solidFill>
                  <a:srgbClr val="004E8F"/>
                </a:solidFill>
                <a:latin typeface="Roboto-light"/>
              </a:rPr>
              <a:t>Gestion </a:t>
            </a:r>
            <a:r>
              <a:rPr lang="fr-FR" sz="1500" dirty="0">
                <a:solidFill>
                  <a:srgbClr val="004E8F"/>
                </a:solidFill>
                <a:latin typeface="Roboto-light"/>
              </a:rPr>
              <a:t>des services pour les MSP</a:t>
            </a:r>
            <a:endParaRPr lang="en-US" sz="1500" dirty="0" err="1">
              <a:solidFill>
                <a:srgbClr val="004E8F"/>
              </a:solidFill>
              <a:latin typeface="Roboto-light"/>
            </a:endParaRPr>
          </a:p>
        </p:txBody>
      </p:sp>
      <p:sp>
        <p:nvSpPr>
          <p:cNvPr id="11" name="TextBox 10"/>
          <p:cNvSpPr txBox="1"/>
          <p:nvPr/>
        </p:nvSpPr>
        <p:spPr>
          <a:xfrm>
            <a:off x="5083875" y="3225155"/>
            <a:ext cx="3136306" cy="327013"/>
          </a:xfrm>
          <a:prstGeom prst="rect">
            <a:avLst/>
          </a:prstGeom>
        </p:spPr>
        <p:txBody>
          <a:bodyPr vert="horz" wrap="square" lIns="95250" tIns="47625" rIns="95250" bIns="47625" rtlCol="0" anchor="t">
            <a:spAutoFit/>
          </a:bodyPr>
          <a:lstStyle/>
          <a:p>
            <a:pPr>
              <a:defRPr lang="en-US" sz="1400" dirty="0"/>
            </a:pPr>
            <a:r>
              <a:rPr lang="fr-FR" sz="1500" dirty="0" smtClean="0">
                <a:solidFill>
                  <a:srgbClr val="004E8F"/>
                </a:solidFill>
                <a:latin typeface="Roboto-light"/>
              </a:rPr>
              <a:t>Gestion </a:t>
            </a:r>
            <a:r>
              <a:rPr lang="fr-FR" sz="1500" dirty="0">
                <a:solidFill>
                  <a:srgbClr val="004E8F"/>
                </a:solidFill>
                <a:latin typeface="Roboto-light"/>
              </a:rPr>
              <a:t>des actifs informatiques</a:t>
            </a:r>
            <a:r>
              <a:rPr lang="en-US" sz="1500" dirty="0">
                <a:solidFill>
                  <a:srgbClr val="004E8F"/>
                </a:solidFill>
                <a:latin typeface="Roboto-light"/>
              </a:rPr>
              <a:t> </a:t>
            </a:r>
          </a:p>
        </p:txBody>
      </p:sp>
      <p:sp>
        <p:nvSpPr>
          <p:cNvPr id="12" name="TextBox 11"/>
          <p:cNvSpPr txBox="1"/>
          <p:nvPr/>
        </p:nvSpPr>
        <p:spPr>
          <a:xfrm>
            <a:off x="5092903" y="4119428"/>
            <a:ext cx="2822286" cy="327013"/>
          </a:xfrm>
          <a:prstGeom prst="rect">
            <a:avLst/>
          </a:prstGeom>
        </p:spPr>
        <p:txBody>
          <a:bodyPr vert="horz" lIns="95250" tIns="47625" rIns="95250" bIns="47625" rtlCol="0" anchor="t">
            <a:spAutoFit/>
          </a:bodyPr>
          <a:lstStyle/>
          <a:p>
            <a:pPr>
              <a:defRPr lang="en-US" sz="1400" dirty="0"/>
            </a:pPr>
            <a:r>
              <a:rPr lang="fr-FR" sz="1500" dirty="0" smtClean="0">
                <a:solidFill>
                  <a:srgbClr val="004E8F"/>
                </a:solidFill>
                <a:latin typeface="Roboto-light"/>
              </a:rPr>
              <a:t>Assistance </a:t>
            </a:r>
            <a:r>
              <a:rPr lang="fr-FR" sz="1500" dirty="0">
                <a:solidFill>
                  <a:srgbClr val="004E8F"/>
                </a:solidFill>
                <a:latin typeface="Roboto-light"/>
              </a:rPr>
              <a:t>client</a:t>
            </a:r>
            <a:endParaRPr lang="en-US" sz="1500" dirty="0">
              <a:solidFill>
                <a:srgbClr val="004E8F"/>
              </a:solidFill>
              <a:latin typeface="Roboto-light"/>
            </a:endParaRPr>
          </a:p>
        </p:txBody>
      </p:sp>
      <p:cxnSp>
        <p:nvCxnSpPr>
          <p:cNvPr id="13" name="Straight Connector 12"/>
          <p:cNvCxnSpPr/>
          <p:nvPr/>
        </p:nvCxnSpPr>
        <p:spPr>
          <a:xfrm rot="10800000" flipH="1" flipV="1">
            <a:off x="5191239" y="1723602"/>
            <a:ext cx="2688831" cy="0"/>
          </a:xfrm>
          <a:prstGeom prst="line">
            <a:avLst/>
          </a:prstGeom>
          <a:ln w="9525" cap="flat">
            <a:solidFill>
              <a:schemeClr val="bg1">
                <a:lumMod val="65000"/>
              </a:schemeClr>
            </a:solidFill>
            <a:prstDash val="sysDash"/>
            <a:round/>
          </a:ln>
        </p:spPr>
        <p:style>
          <a:lnRef idx="1">
            <a:schemeClr val="accent1"/>
          </a:lnRef>
          <a:fillRef idx="1">
            <a:schemeClr val="accent1"/>
          </a:fillRef>
          <a:effectRef idx="0">
            <a:schemeClr val="accent1"/>
          </a:effectRef>
          <a:fontRef idx="minor">
            <a:srgbClr val="FFFFFF"/>
          </a:fontRef>
        </p:style>
      </p:cxnSp>
      <p:cxnSp>
        <p:nvCxnSpPr>
          <p:cNvPr id="14" name="Straight Connector 13"/>
          <p:cNvCxnSpPr/>
          <p:nvPr/>
        </p:nvCxnSpPr>
        <p:spPr>
          <a:xfrm rot="10800000" flipH="1" flipV="1">
            <a:off x="5194564" y="2702161"/>
            <a:ext cx="2688831" cy="0"/>
          </a:xfrm>
          <a:prstGeom prst="line">
            <a:avLst/>
          </a:prstGeom>
          <a:ln w="9525" cap="flat">
            <a:solidFill>
              <a:schemeClr val="bg1">
                <a:lumMod val="65000"/>
              </a:schemeClr>
            </a:solidFill>
            <a:prstDash val="sysDash"/>
            <a:round/>
          </a:ln>
        </p:spPr>
        <p:style>
          <a:lnRef idx="1">
            <a:schemeClr val="accent1"/>
          </a:lnRef>
          <a:fillRef idx="1">
            <a:schemeClr val="accent1"/>
          </a:fillRef>
          <a:effectRef idx="0">
            <a:schemeClr val="accent1"/>
          </a:effectRef>
          <a:fontRef idx="minor">
            <a:srgbClr val="FFFFFF"/>
          </a:fontRef>
        </p:style>
      </p:cxnSp>
      <p:cxnSp>
        <p:nvCxnSpPr>
          <p:cNvPr id="15" name="Straight Connector 14"/>
          <p:cNvCxnSpPr/>
          <p:nvPr/>
        </p:nvCxnSpPr>
        <p:spPr>
          <a:xfrm rot="10800000" flipH="1" flipV="1">
            <a:off x="5185626" y="3645314"/>
            <a:ext cx="2688831" cy="0"/>
          </a:xfrm>
          <a:prstGeom prst="line">
            <a:avLst/>
          </a:prstGeom>
          <a:ln w="9525" cap="flat">
            <a:solidFill>
              <a:schemeClr val="bg1">
                <a:lumMod val="65000"/>
              </a:schemeClr>
            </a:solidFill>
            <a:prstDash val="sysDash"/>
            <a:round/>
          </a:ln>
        </p:spPr>
        <p:style>
          <a:lnRef idx="1">
            <a:schemeClr val="accent1"/>
          </a:lnRef>
          <a:fillRef idx="1">
            <a:schemeClr val="accent1"/>
          </a:fillRef>
          <a:effectRef idx="0">
            <a:schemeClr val="accent1"/>
          </a:effectRef>
          <a:fontRef idx="minor">
            <a:srgbClr val="FFFFFF"/>
          </a:fontRef>
        </p:style>
      </p:cxnSp>
      <p:pic>
        <p:nvPicPr>
          <p:cNvPr id="16" name="Picture 15"/>
          <p:cNvPicPr>
            <a:picLocks noChangeAspect="1"/>
          </p:cNvPicPr>
          <p:nvPr/>
        </p:nvPicPr>
        <p:blipFill>
          <a:blip r:embed="rId7"/>
          <a:stretch>
            <a:fillRect/>
          </a:stretch>
        </p:blipFill>
        <p:spPr>
          <a:xfrm>
            <a:off x="4651333" y="830513"/>
            <a:ext cx="271891" cy="252993"/>
          </a:xfrm>
          <a:prstGeom prst="rect">
            <a:avLst/>
          </a:prstGeom>
        </p:spPr>
      </p:pic>
      <p:pic>
        <p:nvPicPr>
          <p:cNvPr id="17" name="Picture 16"/>
          <p:cNvPicPr>
            <a:picLocks noChangeAspect="1"/>
          </p:cNvPicPr>
          <p:nvPr/>
        </p:nvPicPr>
        <p:blipFill>
          <a:blip r:embed="rId7"/>
          <a:stretch>
            <a:fillRect/>
          </a:stretch>
        </p:blipFill>
        <p:spPr>
          <a:xfrm>
            <a:off x="4654295" y="1967224"/>
            <a:ext cx="271891" cy="252993"/>
          </a:xfrm>
          <a:prstGeom prst="rect">
            <a:avLst/>
          </a:prstGeom>
        </p:spPr>
      </p:pic>
      <p:pic>
        <p:nvPicPr>
          <p:cNvPr id="18" name="Picture 17"/>
          <p:cNvPicPr>
            <a:picLocks noChangeAspect="1"/>
          </p:cNvPicPr>
          <p:nvPr/>
        </p:nvPicPr>
        <p:blipFill>
          <a:blip r:embed="rId7"/>
          <a:stretch>
            <a:fillRect/>
          </a:stretch>
        </p:blipFill>
        <p:spPr>
          <a:xfrm>
            <a:off x="4645791" y="2877106"/>
            <a:ext cx="271891" cy="252993"/>
          </a:xfrm>
          <a:prstGeom prst="rect">
            <a:avLst/>
          </a:prstGeom>
        </p:spPr>
      </p:pic>
      <p:pic>
        <p:nvPicPr>
          <p:cNvPr id="19" name="Picture 18"/>
          <p:cNvPicPr>
            <a:picLocks noChangeAspect="1"/>
          </p:cNvPicPr>
          <p:nvPr/>
        </p:nvPicPr>
        <p:blipFill>
          <a:blip r:embed="rId7"/>
          <a:stretch>
            <a:fillRect/>
          </a:stretch>
        </p:blipFill>
        <p:spPr>
          <a:xfrm>
            <a:off x="4649876" y="3810919"/>
            <a:ext cx="271891" cy="252993"/>
          </a:xfrm>
          <a:prstGeom prst="rect">
            <a:avLst/>
          </a:prstGeom>
        </p:spPr>
      </p:pic>
      <p:pic>
        <p:nvPicPr>
          <p:cNvPr id="20" name="Picture 19"/>
          <p:cNvPicPr>
            <a:picLocks noChangeAspect="1"/>
          </p:cNvPicPr>
          <p:nvPr/>
        </p:nvPicPr>
        <p:blipFill>
          <a:blip r:embed="rId8"/>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1995" y="-9153"/>
            <a:ext cx="4505334" cy="5186448"/>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Decagon 2"/>
          <p:cNvSpPr/>
          <p:nvPr/>
        </p:nvSpPr>
        <p:spPr>
          <a:xfrm>
            <a:off x="5125879" y="3010243"/>
            <a:ext cx="405098" cy="345995"/>
          </a:xfrm>
          <a:prstGeom prst="decagon">
            <a:avLst/>
          </a:prstGeom>
          <a:solidFill>
            <a:srgbClr val="BA82C6"/>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Off-page Connector 3"/>
          <p:cNvSpPr/>
          <p:nvPr/>
        </p:nvSpPr>
        <p:spPr>
          <a:xfrm>
            <a:off x="5217938" y="3739305"/>
            <a:ext cx="292350" cy="301247"/>
          </a:xfrm>
          <a:prstGeom prst="flowChartOffpageConnector">
            <a:avLst/>
          </a:prstGeom>
          <a:solidFill>
            <a:srgbClr val="4BA557"/>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Teardrop 4"/>
          <p:cNvSpPr/>
          <p:nvPr/>
        </p:nvSpPr>
        <p:spPr>
          <a:xfrm>
            <a:off x="5178390" y="2286152"/>
            <a:ext cx="358873" cy="402374"/>
          </a:xfrm>
          <a:prstGeom prst="teardrop">
            <a:avLst/>
          </a:prstGeom>
          <a:solidFill>
            <a:srgbClr val="ECAF3D"/>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Round Same Side Corner Rectangle 5"/>
          <p:cNvSpPr/>
          <p:nvPr/>
        </p:nvSpPr>
        <p:spPr>
          <a:xfrm>
            <a:off x="5163559" y="1501092"/>
            <a:ext cx="299580" cy="285845"/>
          </a:xfrm>
          <a:prstGeom prst="round2SameRect">
            <a:avLst/>
          </a:prstGeom>
          <a:solidFill>
            <a:srgbClr val="4CAEE9"/>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Snip and Round Single Corner Rectangle 6"/>
          <p:cNvSpPr/>
          <p:nvPr/>
        </p:nvSpPr>
        <p:spPr>
          <a:xfrm>
            <a:off x="5114134" y="798404"/>
            <a:ext cx="331155" cy="326212"/>
          </a:xfrm>
          <a:prstGeom prst="snipRoundRect">
            <a:avLst/>
          </a:prstGeom>
          <a:solidFill>
            <a:srgbClr val="CB2E24"/>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8" name="TextBox 7"/>
          <p:cNvSpPr txBox="1">
            <a:spLocks noGrp="1"/>
          </p:cNvSpPr>
          <p:nvPr/>
        </p:nvSpPr>
        <p:spPr>
          <a:xfrm>
            <a:off x="758056" y="2040836"/>
            <a:ext cx="2752010" cy="471639"/>
          </a:xfrm>
          <a:prstGeom prst="rect">
            <a:avLst/>
          </a:prstGeom>
        </p:spPr>
        <p:txBody>
          <a:bodyPr vert="horz" rtlCol="0" anchor="t"/>
          <a:lstStyle/>
          <a:p>
            <a:pPr algn="l"/>
            <a:r>
              <a:rPr lang="en-US" sz="2400" i="0" dirty="0">
                <a:solidFill>
                  <a:schemeClr val="bg1"/>
                </a:solidFill>
                <a:latin typeface="Roboto-thin"/>
              </a:rPr>
              <a:t>ServiceDesk Plus</a:t>
            </a:r>
          </a:p>
          <a:p>
            <a:pPr algn="ctr"/>
            <a:endParaRPr lang="en-US" sz="3200" i="0" dirty="0">
              <a:solidFill>
                <a:srgbClr val="FFD052"/>
              </a:solidFill>
              <a:latin typeface="Roboto-medium"/>
            </a:endParaRPr>
          </a:p>
        </p:txBody>
      </p:sp>
      <p:sp>
        <p:nvSpPr>
          <p:cNvPr id="9" name="TextBox 8"/>
          <p:cNvSpPr txBox="1"/>
          <p:nvPr/>
        </p:nvSpPr>
        <p:spPr>
          <a:xfrm>
            <a:off x="2133600" y="2343150"/>
            <a:ext cx="2067010" cy="650178"/>
          </a:xfrm>
          <a:prstGeom prst="rect">
            <a:avLst/>
          </a:prstGeom>
        </p:spPr>
        <p:txBody>
          <a:bodyPr vert="horz" lIns="95250" tIns="47625" rIns="95250" bIns="47625" rtlCol="0" anchor="t">
            <a:spAutoFit/>
          </a:bodyPr>
          <a:lstStyle/>
          <a:p>
            <a:pPr>
              <a:defRPr lang="en-US" sz="1400" dirty="0"/>
            </a:pPr>
            <a:r>
              <a:rPr lang="fr-FR" sz="3600" dirty="0" smtClean="0">
                <a:solidFill>
                  <a:srgbClr val="FFD052"/>
                </a:solidFill>
                <a:latin typeface="Roboto-medium"/>
              </a:rPr>
              <a:t>faits</a:t>
            </a:r>
            <a:endParaRPr lang="en-US" sz="3600" dirty="0">
              <a:solidFill>
                <a:srgbClr val="FFD052"/>
              </a:solidFill>
              <a:latin typeface="Roboto-medium"/>
            </a:endParaRPr>
          </a:p>
        </p:txBody>
      </p:sp>
      <p:sp>
        <p:nvSpPr>
          <p:cNvPr id="10" name="TextBox 9"/>
          <p:cNvSpPr txBox="1"/>
          <p:nvPr/>
        </p:nvSpPr>
        <p:spPr>
          <a:xfrm>
            <a:off x="5901499" y="796366"/>
            <a:ext cx="1489901" cy="465512"/>
          </a:xfrm>
          <a:prstGeom prst="rect">
            <a:avLst/>
          </a:prstGeom>
        </p:spPr>
        <p:txBody>
          <a:bodyPr vert="horz" wrap="square" lIns="95250" tIns="47625" rIns="95250" bIns="47625" rtlCol="0" anchor="t">
            <a:spAutoFit/>
          </a:bodyPr>
          <a:lstStyle/>
          <a:p>
            <a:pPr indent="0" algn="l">
              <a:lnSpc>
                <a:spcPct val="100000"/>
              </a:lnSpc>
              <a:buNone/>
              <a:defRPr lang="en-US" sz="1400" dirty="0"/>
            </a:pPr>
            <a:r>
              <a:rPr lang="fr-FR" sz="1200" dirty="0" smtClean="0">
                <a:latin typeface="Roboto-medium"/>
              </a:rPr>
              <a:t>Sur </a:t>
            </a:r>
            <a:r>
              <a:rPr lang="fr-FR" sz="1200" dirty="0">
                <a:latin typeface="Roboto-medium"/>
              </a:rPr>
              <a:t>le marché depuis 2005</a:t>
            </a:r>
            <a:endParaRPr lang="en-US" sz="1200" dirty="0">
              <a:latin typeface="Roboto-medium"/>
            </a:endParaRPr>
          </a:p>
        </p:txBody>
      </p:sp>
      <p:sp>
        <p:nvSpPr>
          <p:cNvPr id="11" name="TextBox 10"/>
          <p:cNvSpPr txBox="1"/>
          <p:nvPr/>
        </p:nvSpPr>
        <p:spPr>
          <a:xfrm>
            <a:off x="5886668" y="1493281"/>
            <a:ext cx="2190531" cy="465512"/>
          </a:xfrm>
          <a:prstGeom prst="rect">
            <a:avLst/>
          </a:prstGeom>
        </p:spPr>
        <p:txBody>
          <a:bodyPr vert="horz" wrap="square" lIns="95250" tIns="47625" rIns="95250" bIns="47625" rtlCol="0" anchor="t">
            <a:spAutoFit/>
          </a:bodyPr>
          <a:lstStyle/>
          <a:p>
            <a:pPr>
              <a:defRPr lang="en-US" sz="1400" dirty="0"/>
            </a:pPr>
            <a:r>
              <a:rPr lang="fr-FR" sz="1200" dirty="0" smtClean="0">
                <a:latin typeface="Roboto-medium"/>
              </a:rPr>
              <a:t>Utilisé </a:t>
            </a:r>
            <a:r>
              <a:rPr lang="fr-FR" sz="1200" dirty="0">
                <a:latin typeface="Roboto-medium"/>
              </a:rPr>
              <a:t>par </a:t>
            </a:r>
            <a:r>
              <a:rPr lang="fr-FR" sz="1200" dirty="0" smtClean="0">
                <a:latin typeface="Roboto-medium"/>
              </a:rPr>
              <a:t>+100,000 </a:t>
            </a:r>
            <a:r>
              <a:rPr lang="fr-FR" sz="1200" dirty="0">
                <a:latin typeface="Roboto-medium"/>
              </a:rPr>
              <a:t>organisations dans le monde</a:t>
            </a:r>
            <a:endParaRPr lang="en-US" sz="1200" dirty="0">
              <a:latin typeface="Roboto-medium"/>
            </a:endParaRPr>
          </a:p>
        </p:txBody>
      </p:sp>
      <p:sp>
        <p:nvSpPr>
          <p:cNvPr id="12" name="TextBox 11"/>
          <p:cNvSpPr txBox="1"/>
          <p:nvPr/>
        </p:nvSpPr>
        <p:spPr>
          <a:xfrm>
            <a:off x="5891612" y="2239632"/>
            <a:ext cx="1656378" cy="465512"/>
          </a:xfrm>
          <a:prstGeom prst="rect">
            <a:avLst/>
          </a:prstGeom>
        </p:spPr>
        <p:txBody>
          <a:bodyPr vert="horz" lIns="95250" tIns="47625" rIns="95250" bIns="47625" rtlCol="0" anchor="t">
            <a:spAutoFit/>
          </a:bodyPr>
          <a:lstStyle/>
          <a:p>
            <a:pPr indent="0" algn="l">
              <a:lnSpc>
                <a:spcPct val="100000"/>
              </a:lnSpc>
              <a:buNone/>
              <a:defRPr lang="en-US" sz="1400" dirty="0"/>
            </a:pPr>
            <a:r>
              <a:rPr lang="fr-FR" sz="1200" dirty="0" smtClean="0">
                <a:latin typeface="Roboto-medium"/>
              </a:rPr>
              <a:t>Disponible </a:t>
            </a:r>
            <a:r>
              <a:rPr lang="fr-FR" sz="1200" dirty="0">
                <a:latin typeface="Roboto-medium"/>
              </a:rPr>
              <a:t>en 29 langues</a:t>
            </a:r>
            <a:endParaRPr lang="en-US" sz="1200" dirty="0">
              <a:latin typeface="Roboto-medium"/>
            </a:endParaRPr>
          </a:p>
        </p:txBody>
      </p:sp>
      <p:sp>
        <p:nvSpPr>
          <p:cNvPr id="13" name="TextBox 12"/>
          <p:cNvSpPr txBox="1"/>
          <p:nvPr/>
        </p:nvSpPr>
        <p:spPr>
          <a:xfrm>
            <a:off x="5886669" y="2995860"/>
            <a:ext cx="1957882" cy="465512"/>
          </a:xfrm>
          <a:prstGeom prst="rect">
            <a:avLst/>
          </a:prstGeom>
        </p:spPr>
        <p:txBody>
          <a:bodyPr vert="horz" lIns="95250" tIns="47625" rIns="95250" bIns="47625" rtlCol="0" anchor="t">
            <a:spAutoFit/>
          </a:bodyPr>
          <a:lstStyle/>
          <a:p>
            <a:pPr indent="0" algn="l">
              <a:lnSpc>
                <a:spcPct val="100000"/>
              </a:lnSpc>
              <a:buNone/>
              <a:defRPr lang="en-US" sz="1400" dirty="0"/>
            </a:pPr>
            <a:r>
              <a:rPr lang="fr-FR" sz="1200" dirty="0" smtClean="0">
                <a:latin typeface="Roboto-medium"/>
              </a:rPr>
              <a:t>Offert </a:t>
            </a:r>
            <a:r>
              <a:rPr lang="fr-FR" sz="1200" dirty="0">
                <a:latin typeface="Roboto-medium"/>
              </a:rPr>
              <a:t>en versions </a:t>
            </a:r>
            <a:r>
              <a:rPr lang="fr-FR" sz="1200" dirty="0" smtClean="0">
                <a:latin typeface="Roboto-medium"/>
              </a:rPr>
              <a:t>sur-site </a:t>
            </a:r>
            <a:r>
              <a:rPr lang="fr-FR" sz="1200" dirty="0">
                <a:latin typeface="Roboto-medium"/>
              </a:rPr>
              <a:t>et cloud</a:t>
            </a:r>
            <a:endParaRPr lang="en-US" sz="1200" dirty="0">
              <a:latin typeface="Roboto-medium"/>
            </a:endParaRPr>
          </a:p>
        </p:txBody>
      </p:sp>
      <p:sp>
        <p:nvSpPr>
          <p:cNvPr id="14" name="TextBox 13"/>
          <p:cNvSpPr txBox="1"/>
          <p:nvPr/>
        </p:nvSpPr>
        <p:spPr>
          <a:xfrm>
            <a:off x="5891611" y="3732323"/>
            <a:ext cx="2185587" cy="465512"/>
          </a:xfrm>
          <a:prstGeom prst="rect">
            <a:avLst/>
          </a:prstGeom>
        </p:spPr>
        <p:txBody>
          <a:bodyPr vert="horz" wrap="square" lIns="95250" tIns="47625" rIns="95250" bIns="47625" rtlCol="0" anchor="t">
            <a:spAutoFit/>
          </a:bodyPr>
          <a:lstStyle/>
          <a:p>
            <a:pPr>
              <a:defRPr lang="en-US" sz="1400" dirty="0"/>
            </a:pPr>
            <a:r>
              <a:rPr lang="fr-FR" sz="1200" dirty="0" smtClean="0">
                <a:latin typeface="Roboto-medium"/>
              </a:rPr>
              <a:t>Hébergé </a:t>
            </a:r>
            <a:r>
              <a:rPr lang="fr-FR" sz="1200" dirty="0">
                <a:latin typeface="Roboto-medium"/>
              </a:rPr>
              <a:t>dans </a:t>
            </a:r>
            <a:r>
              <a:rPr lang="fr-FR" sz="1200" dirty="0" smtClean="0">
                <a:latin typeface="Roboto-medium"/>
              </a:rPr>
              <a:t>les </a:t>
            </a:r>
            <a:r>
              <a:rPr lang="fr-FR" sz="1200" dirty="0">
                <a:latin typeface="Roboto-medium"/>
              </a:rPr>
              <a:t>centres de données </a:t>
            </a:r>
            <a:r>
              <a:rPr lang="fr-FR" sz="1200" dirty="0" smtClean="0">
                <a:latin typeface="Roboto-medium"/>
              </a:rPr>
              <a:t>de </a:t>
            </a:r>
            <a:r>
              <a:rPr lang="fr-FR" sz="1200" dirty="0">
                <a:latin typeface="Roboto-medium"/>
              </a:rPr>
              <a:t>ManageEngine</a:t>
            </a:r>
            <a:endParaRPr lang="en-US" sz="1200" dirty="0">
              <a:latin typeface="Roboto-medium"/>
            </a:endParaRPr>
          </a:p>
        </p:txBody>
      </p:sp>
      <p:pic>
        <p:nvPicPr>
          <p:cNvPr id="15" name="Picture 14"/>
          <p:cNvPicPr>
            <a:picLocks noChangeAspect="1"/>
          </p:cNvPicPr>
          <p:nvPr/>
        </p:nvPicPr>
        <p:blipFill>
          <a:blip r:embed="rId3"/>
          <a:stretch>
            <a:fillRect/>
          </a:stretch>
        </p:blipFill>
        <p:spPr>
          <a:xfrm>
            <a:off x="5282184" y="875423"/>
            <a:ext cx="311381" cy="327650"/>
          </a:xfrm>
          <a:prstGeom prst="rect">
            <a:avLst/>
          </a:prstGeom>
        </p:spPr>
      </p:pic>
      <p:pic>
        <p:nvPicPr>
          <p:cNvPr id="16" name="Picture 15"/>
          <p:cNvPicPr>
            <a:picLocks noChangeAspect="1"/>
          </p:cNvPicPr>
          <p:nvPr/>
        </p:nvPicPr>
        <p:blipFill>
          <a:blip r:embed="rId4"/>
          <a:stretch>
            <a:fillRect/>
          </a:stretch>
        </p:blipFill>
        <p:spPr>
          <a:xfrm>
            <a:off x="5233873" y="1562824"/>
            <a:ext cx="439454" cy="337804"/>
          </a:xfrm>
          <a:prstGeom prst="rect">
            <a:avLst/>
          </a:prstGeom>
        </p:spPr>
      </p:pic>
      <p:pic>
        <p:nvPicPr>
          <p:cNvPr id="17" name="Picture 16"/>
          <p:cNvPicPr>
            <a:picLocks noChangeAspect="1"/>
          </p:cNvPicPr>
          <p:nvPr/>
        </p:nvPicPr>
        <p:blipFill>
          <a:blip r:embed="rId5"/>
          <a:stretch>
            <a:fillRect/>
          </a:stretch>
        </p:blipFill>
        <p:spPr>
          <a:xfrm>
            <a:off x="5287061" y="2324633"/>
            <a:ext cx="370770" cy="370770"/>
          </a:xfrm>
          <a:prstGeom prst="rect">
            <a:avLst/>
          </a:prstGeom>
        </p:spPr>
      </p:pic>
      <p:pic>
        <p:nvPicPr>
          <p:cNvPr id="18" name="Picture 17"/>
          <p:cNvPicPr>
            <a:picLocks noChangeAspect="1"/>
          </p:cNvPicPr>
          <p:nvPr/>
        </p:nvPicPr>
        <p:blipFill>
          <a:blip r:embed="rId6"/>
          <a:stretch>
            <a:fillRect/>
          </a:stretch>
        </p:blipFill>
        <p:spPr>
          <a:xfrm>
            <a:off x="5243703" y="3081928"/>
            <a:ext cx="446732" cy="395411"/>
          </a:xfrm>
          <a:prstGeom prst="rect">
            <a:avLst/>
          </a:prstGeom>
        </p:spPr>
      </p:pic>
      <p:pic>
        <p:nvPicPr>
          <p:cNvPr id="19" name="Picture 18"/>
          <p:cNvPicPr>
            <a:picLocks noChangeAspect="1"/>
          </p:cNvPicPr>
          <p:nvPr/>
        </p:nvPicPr>
        <p:blipFill>
          <a:blip r:embed="rId7"/>
          <a:stretch>
            <a:fillRect/>
          </a:stretch>
        </p:blipFill>
        <p:spPr>
          <a:xfrm>
            <a:off x="5270992" y="3782358"/>
            <a:ext cx="448065" cy="372122"/>
          </a:xfrm>
          <a:prstGeom prst="rect">
            <a:avLst/>
          </a:prstGeom>
        </p:spPr>
      </p:pic>
      <p:cxnSp>
        <p:nvCxnSpPr>
          <p:cNvPr id="20" name="Straight Connector 19"/>
          <p:cNvCxnSpPr/>
          <p:nvPr/>
        </p:nvCxnSpPr>
        <p:spPr>
          <a:xfrm rot="10800000" flipH="1" flipV="1">
            <a:off x="5105895" y="1349501"/>
            <a:ext cx="2609745" cy="0"/>
          </a:xfrm>
          <a:prstGeom prst="line">
            <a:avLst/>
          </a:prstGeom>
          <a:ln w="9525" cap="flat">
            <a:solidFill>
              <a:schemeClr val="bg1">
                <a:lumMod val="65000"/>
              </a:schemeClr>
            </a:solidFill>
            <a:prstDash val="sysDash"/>
            <a:round/>
          </a:ln>
        </p:spPr>
        <p:style>
          <a:lnRef idx="1">
            <a:schemeClr val="accent1"/>
          </a:lnRef>
          <a:fillRef idx="1">
            <a:schemeClr val="accent1"/>
          </a:fillRef>
          <a:effectRef idx="0">
            <a:schemeClr val="accent1"/>
          </a:effectRef>
          <a:fontRef idx="minor">
            <a:srgbClr val="FFFFFF"/>
          </a:fontRef>
        </p:style>
      </p:cxnSp>
      <p:cxnSp>
        <p:nvCxnSpPr>
          <p:cNvPr id="21" name="Straight Connector 20"/>
          <p:cNvCxnSpPr/>
          <p:nvPr/>
        </p:nvCxnSpPr>
        <p:spPr>
          <a:xfrm rot="10800000" flipH="1" flipV="1">
            <a:off x="5105895" y="2066189"/>
            <a:ext cx="2609745" cy="0"/>
          </a:xfrm>
          <a:prstGeom prst="line">
            <a:avLst/>
          </a:prstGeom>
          <a:ln w="9525" cap="flat">
            <a:solidFill>
              <a:schemeClr val="bg1">
                <a:lumMod val="65000"/>
              </a:schemeClr>
            </a:solidFill>
            <a:prstDash val="sysDash"/>
            <a:round/>
          </a:ln>
        </p:spPr>
        <p:style>
          <a:lnRef idx="1">
            <a:schemeClr val="accent1"/>
          </a:lnRef>
          <a:fillRef idx="1">
            <a:schemeClr val="accent1"/>
          </a:fillRef>
          <a:effectRef idx="0">
            <a:schemeClr val="accent1"/>
          </a:effectRef>
          <a:fontRef idx="minor">
            <a:srgbClr val="FFFFFF"/>
          </a:fontRef>
        </p:style>
      </p:cxnSp>
      <p:cxnSp>
        <p:nvCxnSpPr>
          <p:cNvPr id="22" name="Straight Connector 21"/>
          <p:cNvCxnSpPr/>
          <p:nvPr/>
        </p:nvCxnSpPr>
        <p:spPr>
          <a:xfrm rot="10800000" flipH="1" flipV="1">
            <a:off x="5105895" y="2822418"/>
            <a:ext cx="2609745" cy="0"/>
          </a:xfrm>
          <a:prstGeom prst="line">
            <a:avLst/>
          </a:prstGeom>
          <a:ln w="9525" cap="flat">
            <a:solidFill>
              <a:schemeClr val="bg1">
                <a:lumMod val="65000"/>
              </a:schemeClr>
            </a:solidFill>
            <a:prstDash val="sysDash"/>
            <a:round/>
          </a:ln>
        </p:spPr>
        <p:style>
          <a:lnRef idx="1">
            <a:schemeClr val="accent1"/>
          </a:lnRef>
          <a:fillRef idx="1">
            <a:schemeClr val="accent1"/>
          </a:fillRef>
          <a:effectRef idx="0">
            <a:schemeClr val="accent1"/>
          </a:effectRef>
          <a:fontRef idx="minor">
            <a:srgbClr val="FFFFFF"/>
          </a:fontRef>
        </p:style>
      </p:cxnSp>
      <p:cxnSp>
        <p:nvCxnSpPr>
          <p:cNvPr id="23" name="Straight Connector 22"/>
          <p:cNvCxnSpPr/>
          <p:nvPr/>
        </p:nvCxnSpPr>
        <p:spPr>
          <a:xfrm rot="10800000" flipH="1" flipV="1">
            <a:off x="5105895" y="3573704"/>
            <a:ext cx="2609745" cy="0"/>
          </a:xfrm>
          <a:prstGeom prst="line">
            <a:avLst/>
          </a:prstGeom>
          <a:ln w="9525" cap="flat">
            <a:solidFill>
              <a:schemeClr val="bg1">
                <a:lumMod val="65000"/>
              </a:schemeClr>
            </a:solidFill>
            <a:prstDash val="sysDash"/>
            <a:round/>
          </a:ln>
        </p:spPr>
        <p:style>
          <a:lnRef idx="1">
            <a:schemeClr val="accent1"/>
          </a:lnRef>
          <a:fillRef idx="1">
            <a:schemeClr val="accent1"/>
          </a:fillRef>
          <a:effectRef idx="0">
            <a:schemeClr val="accent1"/>
          </a:effectRef>
          <a:fontRef idx="minor">
            <a:srgbClr val="FFFFFF"/>
          </a:fontRef>
        </p:style>
      </p:cxnSp>
      <p:pic>
        <p:nvPicPr>
          <p:cNvPr id="24" name="Picture 23"/>
          <p:cNvPicPr>
            <a:picLocks noChangeAspect="1"/>
          </p:cNvPicPr>
          <p:nvPr/>
        </p:nvPicPr>
        <p:blipFill>
          <a:blip r:embed="rId8"/>
          <a:stretch>
            <a:fillRect/>
          </a:stretch>
        </p:blipFill>
        <p:spPr>
          <a:xfrm>
            <a:off x="7848600" y="4638675"/>
            <a:ext cx="1070251" cy="285750"/>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1995" y="-19050"/>
            <a:ext cx="4505334" cy="5186448"/>
          </a:xfrm>
          <a:prstGeom prst="rect">
            <a:avLst/>
          </a:prstGeom>
          <a:solidFill>
            <a:srgbClr val="004E8F"/>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Isosceles Triangle 2"/>
          <p:cNvSpPr/>
          <p:nvPr/>
        </p:nvSpPr>
        <p:spPr>
          <a:xfrm>
            <a:off x="5499287" y="3558825"/>
            <a:ext cx="405098" cy="416737"/>
          </a:xfrm>
          <a:prstGeom prst="triangle">
            <a:avLst/>
          </a:prstGeom>
          <a:solidFill>
            <a:srgbClr val="BA82C6"/>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4" name="Pie 3"/>
          <p:cNvSpPr/>
          <p:nvPr/>
        </p:nvSpPr>
        <p:spPr>
          <a:xfrm>
            <a:off x="5559390" y="2819552"/>
            <a:ext cx="358873" cy="346767"/>
          </a:xfrm>
          <a:prstGeom prst="pie">
            <a:avLst/>
          </a:prstGeom>
          <a:solidFill>
            <a:srgbClr val="ECAF3D"/>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5" name="Heptagon 4"/>
          <p:cNvSpPr/>
          <p:nvPr/>
        </p:nvSpPr>
        <p:spPr>
          <a:xfrm>
            <a:off x="5544559" y="2073750"/>
            <a:ext cx="299580" cy="283529"/>
          </a:xfrm>
          <a:prstGeom prst="heptagon">
            <a:avLst/>
          </a:prstGeom>
          <a:solidFill>
            <a:srgbClr val="4CAEE9"/>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6" name="Oval 5"/>
          <p:cNvSpPr/>
          <p:nvPr/>
        </p:nvSpPr>
        <p:spPr>
          <a:xfrm>
            <a:off x="5495134" y="1331804"/>
            <a:ext cx="331155" cy="326212"/>
          </a:xfrm>
          <a:prstGeom prst="ellipse">
            <a:avLst/>
          </a:prstGeom>
          <a:solidFill>
            <a:srgbClr val="CB2E24"/>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7" name="TextBox 6"/>
          <p:cNvSpPr txBox="1">
            <a:spLocks noGrp="1"/>
          </p:cNvSpPr>
          <p:nvPr/>
        </p:nvSpPr>
        <p:spPr>
          <a:xfrm>
            <a:off x="720233" y="1885950"/>
            <a:ext cx="2752010" cy="471639"/>
          </a:xfrm>
          <a:prstGeom prst="rect">
            <a:avLst/>
          </a:prstGeom>
        </p:spPr>
        <p:txBody>
          <a:bodyPr vert="horz" rtlCol="0" anchor="t"/>
          <a:lstStyle/>
          <a:p>
            <a:pPr algn="l"/>
            <a:r>
              <a:rPr lang="en-US" sz="1800" i="0" dirty="0">
                <a:solidFill>
                  <a:schemeClr val="bg1"/>
                </a:solidFill>
                <a:latin typeface="Roboto-thin"/>
              </a:rPr>
              <a:t>ServiceDesk Plus</a:t>
            </a:r>
          </a:p>
          <a:p>
            <a:pPr algn="ctr"/>
            <a:endParaRPr lang="en-US" sz="3200" i="0" dirty="0">
              <a:solidFill>
                <a:srgbClr val="FFD052"/>
              </a:solidFill>
              <a:latin typeface="Roboto-medium"/>
            </a:endParaRPr>
          </a:p>
        </p:txBody>
      </p:sp>
      <p:sp>
        <p:nvSpPr>
          <p:cNvPr id="8" name="TextBox 7"/>
          <p:cNvSpPr txBox="1"/>
          <p:nvPr/>
        </p:nvSpPr>
        <p:spPr>
          <a:xfrm>
            <a:off x="682638" y="2161651"/>
            <a:ext cx="3813162" cy="1093376"/>
          </a:xfrm>
          <a:prstGeom prst="rect">
            <a:avLst/>
          </a:prstGeom>
        </p:spPr>
        <p:txBody>
          <a:bodyPr vert="horz" lIns="95250" tIns="47625" rIns="95250" bIns="47625" rtlCol="0" anchor="t">
            <a:spAutoFit/>
          </a:bodyPr>
          <a:lstStyle/>
          <a:p>
            <a:pPr>
              <a:lnSpc>
                <a:spcPct val="90000"/>
              </a:lnSpc>
              <a:defRPr lang="en-US" sz="1400" dirty="0"/>
            </a:pPr>
            <a:r>
              <a:rPr lang="fr-FR" sz="3600" dirty="0" smtClean="0">
                <a:solidFill>
                  <a:srgbClr val="FFD052"/>
                </a:solidFill>
                <a:latin typeface="Roboto-medium"/>
              </a:rPr>
              <a:t>Options </a:t>
            </a:r>
            <a:r>
              <a:rPr lang="fr-FR" sz="3600" dirty="0">
                <a:solidFill>
                  <a:srgbClr val="FFD052"/>
                </a:solidFill>
                <a:latin typeface="Roboto-medium"/>
              </a:rPr>
              <a:t>de déploiement</a:t>
            </a:r>
            <a:endParaRPr lang="en-US" sz="3600" dirty="0">
              <a:solidFill>
                <a:srgbClr val="FFD052"/>
              </a:solidFill>
              <a:latin typeface="Roboto-medium"/>
            </a:endParaRPr>
          </a:p>
        </p:txBody>
      </p:sp>
      <p:sp>
        <p:nvSpPr>
          <p:cNvPr id="9" name="TextBox 8"/>
          <p:cNvSpPr txBox="1"/>
          <p:nvPr/>
        </p:nvSpPr>
        <p:spPr>
          <a:xfrm>
            <a:off x="6267450" y="1329766"/>
            <a:ext cx="2214905" cy="280846"/>
          </a:xfrm>
          <a:prstGeom prst="rect">
            <a:avLst/>
          </a:prstGeom>
        </p:spPr>
        <p:txBody>
          <a:bodyPr vert="horz" lIns="95250" tIns="47625" rIns="95250" bIns="47625" rtlCol="0" anchor="t">
            <a:spAutoFit/>
          </a:bodyPr>
          <a:lstStyle/>
          <a:p>
            <a:pPr indent="0" algn="l">
              <a:lnSpc>
                <a:spcPct val="100000"/>
              </a:lnSpc>
              <a:buNone/>
              <a:defRPr lang="en-US" sz="1400" dirty="0"/>
            </a:pPr>
            <a:r>
              <a:rPr lang="en-US" sz="1200" dirty="0" smtClean="0">
                <a:latin typeface="Roboto-medium"/>
              </a:rPr>
              <a:t>Sur-site</a:t>
            </a:r>
            <a:endParaRPr lang="en-US" sz="1200" dirty="0">
              <a:latin typeface="Roboto-medium"/>
            </a:endParaRPr>
          </a:p>
        </p:txBody>
      </p:sp>
      <p:sp>
        <p:nvSpPr>
          <p:cNvPr id="10" name="TextBox 9"/>
          <p:cNvSpPr txBox="1"/>
          <p:nvPr/>
        </p:nvSpPr>
        <p:spPr>
          <a:xfrm>
            <a:off x="6267450" y="2104008"/>
            <a:ext cx="1878796" cy="275829"/>
          </a:xfrm>
          <a:prstGeom prst="rect">
            <a:avLst/>
          </a:prstGeom>
        </p:spPr>
        <p:txBody>
          <a:bodyPr vert="horz" lIns="95250" tIns="47625" rIns="95250" bIns="47625" rtlCol="0" anchor="t">
            <a:spAutoFit/>
          </a:bodyPr>
          <a:lstStyle/>
          <a:p>
            <a:pPr indent="0" algn="l">
              <a:lnSpc>
                <a:spcPct val="100000"/>
              </a:lnSpc>
              <a:buNone/>
              <a:defRPr lang="en-US" sz="1400" dirty="0"/>
            </a:pPr>
            <a:r>
              <a:rPr lang="en-US" sz="1200" dirty="0">
                <a:latin typeface="Roboto-medium"/>
              </a:rPr>
              <a:t>Cloud</a:t>
            </a:r>
          </a:p>
        </p:txBody>
      </p:sp>
      <p:sp>
        <p:nvSpPr>
          <p:cNvPr id="11" name="TextBox 10"/>
          <p:cNvSpPr txBox="1"/>
          <p:nvPr/>
        </p:nvSpPr>
        <p:spPr>
          <a:xfrm>
            <a:off x="6267450" y="2773032"/>
            <a:ext cx="1656378" cy="460914"/>
          </a:xfrm>
          <a:prstGeom prst="rect">
            <a:avLst/>
          </a:prstGeom>
        </p:spPr>
        <p:txBody>
          <a:bodyPr vert="horz" lIns="95250" tIns="47625" rIns="95250" bIns="47625" rtlCol="0" anchor="t">
            <a:spAutoFit/>
          </a:bodyPr>
          <a:lstStyle/>
          <a:p>
            <a:pPr indent="0" algn="l">
              <a:lnSpc>
                <a:spcPct val="100000"/>
              </a:lnSpc>
              <a:buNone/>
              <a:defRPr lang="en-US" sz="1400" dirty="0"/>
            </a:pPr>
            <a:r>
              <a:rPr lang="en-US" sz="1200" dirty="0">
                <a:latin typeface="Roboto-medium"/>
              </a:rPr>
              <a:t>Amazon Web Services</a:t>
            </a:r>
          </a:p>
        </p:txBody>
      </p:sp>
      <p:sp>
        <p:nvSpPr>
          <p:cNvPr id="12" name="TextBox 11"/>
          <p:cNvSpPr txBox="1"/>
          <p:nvPr/>
        </p:nvSpPr>
        <p:spPr>
          <a:xfrm>
            <a:off x="6267450" y="3613051"/>
            <a:ext cx="1957882" cy="278082"/>
          </a:xfrm>
          <a:prstGeom prst="rect">
            <a:avLst/>
          </a:prstGeom>
        </p:spPr>
        <p:txBody>
          <a:bodyPr vert="horz" lIns="95250" tIns="47625" rIns="95250" bIns="47625" rtlCol="0" anchor="t">
            <a:spAutoFit/>
          </a:bodyPr>
          <a:lstStyle/>
          <a:p>
            <a:pPr indent="0" algn="l">
              <a:lnSpc>
                <a:spcPct val="100000"/>
              </a:lnSpc>
              <a:buNone/>
              <a:defRPr lang="en-US" sz="1400" dirty="0"/>
            </a:pPr>
            <a:r>
              <a:rPr lang="en-US" sz="1200" dirty="0">
                <a:latin typeface="Roboto-medium"/>
              </a:rPr>
              <a:t>Microsoft Azure</a:t>
            </a:r>
          </a:p>
        </p:txBody>
      </p:sp>
      <p:cxnSp>
        <p:nvCxnSpPr>
          <p:cNvPr id="13" name="Straight Connector 12"/>
          <p:cNvCxnSpPr/>
          <p:nvPr/>
        </p:nvCxnSpPr>
        <p:spPr>
          <a:xfrm flipH="1" flipV="1">
            <a:off x="5486895" y="1882902"/>
            <a:ext cx="2105025" cy="0"/>
          </a:xfrm>
          <a:prstGeom prst="line">
            <a:avLst/>
          </a:prstGeom>
          <a:ln w="9525" cap="flat">
            <a:solidFill>
              <a:schemeClr val="bg1">
                <a:lumMod val="65000"/>
              </a:schemeClr>
            </a:solidFill>
            <a:prstDash val="sysDash"/>
            <a:round/>
          </a:ln>
        </p:spPr>
        <p:style>
          <a:lnRef idx="1">
            <a:schemeClr val="accent1"/>
          </a:lnRef>
          <a:fillRef idx="1">
            <a:schemeClr val="accent1"/>
          </a:fillRef>
          <a:effectRef idx="0">
            <a:schemeClr val="accent1"/>
          </a:effectRef>
          <a:fontRef idx="minor">
            <a:srgbClr val="FFFFFF"/>
          </a:fontRef>
        </p:style>
      </p:cxnSp>
      <p:cxnSp>
        <p:nvCxnSpPr>
          <p:cNvPr id="14" name="Straight Connector 13"/>
          <p:cNvCxnSpPr/>
          <p:nvPr/>
        </p:nvCxnSpPr>
        <p:spPr>
          <a:xfrm flipH="1" flipV="1">
            <a:off x="5486895" y="2599591"/>
            <a:ext cx="2105025" cy="0"/>
          </a:xfrm>
          <a:prstGeom prst="line">
            <a:avLst/>
          </a:prstGeom>
          <a:ln w="9525" cap="flat">
            <a:solidFill>
              <a:schemeClr val="bg1">
                <a:lumMod val="65000"/>
              </a:schemeClr>
            </a:solidFill>
            <a:prstDash val="sysDash"/>
            <a:round/>
          </a:ln>
        </p:spPr>
        <p:style>
          <a:lnRef idx="1">
            <a:schemeClr val="accent1"/>
          </a:lnRef>
          <a:fillRef idx="1">
            <a:schemeClr val="accent1"/>
          </a:fillRef>
          <a:effectRef idx="0">
            <a:schemeClr val="accent1"/>
          </a:effectRef>
          <a:fontRef idx="minor">
            <a:srgbClr val="FFFFFF"/>
          </a:fontRef>
        </p:style>
      </p:cxnSp>
      <p:cxnSp>
        <p:nvCxnSpPr>
          <p:cNvPr id="15" name="Straight Connector 14"/>
          <p:cNvCxnSpPr/>
          <p:nvPr/>
        </p:nvCxnSpPr>
        <p:spPr>
          <a:xfrm flipH="1" flipV="1">
            <a:off x="5486895" y="3355819"/>
            <a:ext cx="2105025" cy="0"/>
          </a:xfrm>
          <a:prstGeom prst="line">
            <a:avLst/>
          </a:prstGeom>
          <a:ln w="9525" cap="flat">
            <a:solidFill>
              <a:schemeClr val="bg1">
                <a:lumMod val="65000"/>
              </a:schemeClr>
            </a:solidFill>
            <a:prstDash val="sysDash"/>
            <a:round/>
          </a:ln>
        </p:spPr>
        <p:style>
          <a:lnRef idx="1">
            <a:schemeClr val="accent1"/>
          </a:lnRef>
          <a:fillRef idx="1">
            <a:schemeClr val="accent1"/>
          </a:fillRef>
          <a:effectRef idx="0">
            <a:schemeClr val="accent1"/>
          </a:effectRef>
          <a:fontRef idx="minor">
            <a:srgbClr val="FFFFFF"/>
          </a:fontRef>
        </p:style>
      </p:cxnSp>
      <p:pic>
        <p:nvPicPr>
          <p:cNvPr id="16" name="Picture 15"/>
          <p:cNvPicPr>
            <a:picLocks noChangeAspect="1"/>
          </p:cNvPicPr>
          <p:nvPr/>
        </p:nvPicPr>
        <p:blipFill>
          <a:blip r:embed="rId3"/>
          <a:stretch>
            <a:fillRect/>
          </a:stretch>
        </p:blipFill>
        <p:spPr>
          <a:xfrm>
            <a:off x="7848600" y="4638675"/>
            <a:ext cx="1070251" cy="285750"/>
          </a:xfrm>
          <a:prstGeom prst="rect">
            <a:avLst/>
          </a:prstGeom>
        </p:spPr>
      </p:pic>
      <p:pic>
        <p:nvPicPr>
          <p:cNvPr id="17" name="Picture 16"/>
          <p:cNvPicPr>
            <a:picLocks noChangeAspect="1"/>
          </p:cNvPicPr>
          <p:nvPr/>
        </p:nvPicPr>
        <p:blipFill>
          <a:blip r:embed="rId4"/>
          <a:stretch>
            <a:fillRect/>
          </a:stretch>
        </p:blipFill>
        <p:spPr>
          <a:xfrm>
            <a:off x="5558201" y="2075051"/>
            <a:ext cx="408581" cy="408581"/>
          </a:xfrm>
          <a:prstGeom prst="rect">
            <a:avLst/>
          </a:prstGeom>
        </p:spPr>
      </p:pic>
      <p:pic>
        <p:nvPicPr>
          <p:cNvPr id="18" name="Picture 17"/>
          <p:cNvPicPr>
            <a:picLocks noChangeAspect="1"/>
          </p:cNvPicPr>
          <p:nvPr/>
        </p:nvPicPr>
        <p:blipFill>
          <a:blip r:embed="rId5"/>
          <a:stretch>
            <a:fillRect/>
          </a:stretch>
        </p:blipFill>
        <p:spPr>
          <a:xfrm>
            <a:off x="5495134" y="1314450"/>
            <a:ext cx="411918" cy="411918"/>
          </a:xfrm>
          <a:prstGeom prst="rect">
            <a:avLst/>
          </a:prstGeom>
        </p:spPr>
      </p:pic>
      <p:pic>
        <p:nvPicPr>
          <p:cNvPr id="19" name="Picture 18"/>
          <p:cNvPicPr>
            <a:picLocks noChangeAspect="1"/>
          </p:cNvPicPr>
          <p:nvPr/>
        </p:nvPicPr>
        <p:blipFill>
          <a:blip r:embed="rId6"/>
          <a:stretch>
            <a:fillRect/>
          </a:stretch>
        </p:blipFill>
        <p:spPr>
          <a:xfrm>
            <a:off x="5597490" y="2809846"/>
            <a:ext cx="411584" cy="411918"/>
          </a:xfrm>
          <a:prstGeom prst="rect">
            <a:avLst/>
          </a:prstGeom>
        </p:spPr>
      </p:pic>
      <p:pic>
        <p:nvPicPr>
          <p:cNvPr id="20" name="Picture 19"/>
          <p:cNvPicPr>
            <a:picLocks noChangeAspect="1"/>
          </p:cNvPicPr>
          <p:nvPr/>
        </p:nvPicPr>
        <p:blipFill>
          <a:blip r:embed="rId7"/>
          <a:stretch>
            <a:fillRect/>
          </a:stretch>
        </p:blipFill>
        <p:spPr>
          <a:xfrm>
            <a:off x="5559390" y="3638550"/>
            <a:ext cx="399507" cy="399507"/>
          </a:xfrm>
          <a:prstGeom prst="rect">
            <a:avLst/>
          </a:prstGeom>
        </p:spPr>
      </p:pic>
    </p:spTree>
    <p:custDataLst>
      <p:tags r:id="rId1"/>
    </p:custData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WEBFONT2" val="Roboto-light"/>
  <p:tag name="WEBFONT1" val="Roboto-thin"/>
  <p:tag name="WEBFONT8" val="Roboto-thin"/>
  <p:tag name="WEBFONT7" val="Roboto-medium"/>
  <p:tag name="WEBFONT3" val="Roboto-light"/>
  <p:tag name="WEBFONT5" val="Roboto-medium"/>
</p:tagLst>
</file>

<file path=ppt/tags/tag10.xml><?xml version="1.0" encoding="utf-8"?>
<p:tagLst xmlns:a="http://schemas.openxmlformats.org/drawingml/2006/main" xmlns:r="http://schemas.openxmlformats.org/officeDocument/2006/relationships" xmlns:p="http://schemas.openxmlformats.org/presentationml/2006/main">
  <p:tag name="FONTWEIGHT:9:0:0" val="5"/>
  <p:tag name="FONTWEIGHT:12:0:0" val="5"/>
  <p:tag name="FONTWEIGHT:8:0:0" val="5"/>
  <p:tag name="FONTWEIGHT:7:1:0" val="5"/>
  <p:tag name="FONTWEIGHT:7:0:0" val="0"/>
  <p:tag name="FONTWEIGHT:10:0:0" val="5"/>
  <p:tag name="FONTWEIGHT:11:0:0" val="5"/>
</p:tagLst>
</file>

<file path=ppt/tags/tag11.xml><?xml version="1.0" encoding="utf-8"?>
<p:tagLst xmlns:a="http://schemas.openxmlformats.org/drawingml/2006/main" xmlns:r="http://schemas.openxmlformats.org/officeDocument/2006/relationships" xmlns:p="http://schemas.openxmlformats.org/presentationml/2006/main">
  <p:tag name="FONTWEIGHT:3:0:0" val="5"/>
  <p:tag name="FONTWEIGHT:2:0:0" val="0"/>
  <p:tag name="FONTWEIGHT:2:1:0" val="5"/>
</p:tagLst>
</file>

<file path=ppt/tags/tag12.xml><?xml version="1.0" encoding="utf-8"?>
<p:tagLst xmlns:a="http://schemas.openxmlformats.org/drawingml/2006/main" xmlns:r="http://schemas.openxmlformats.org/officeDocument/2006/relationships" xmlns:p="http://schemas.openxmlformats.org/presentationml/2006/main">
  <p:tag name="FONTWEIGHT:10:1:3" val="5"/>
  <p:tag name="FONTWEIGHT:10:1:2" val="5"/>
  <p:tag name="FONTWEIGHT:10:1:1" val="5"/>
  <p:tag name="FONTWEIGHT:9:0:1" val="5"/>
  <p:tag name="FONTWEIGHT:10:0:10" val="5"/>
  <p:tag name="FONTWEIGHT:9:0:0" val="5"/>
  <p:tag name="FONTWEIGHT:10:0:11" val="5"/>
  <p:tag name="FONTWEIGHT:9:0:5" val="5"/>
  <p:tag name="FONTWEIGHT:9:0:4" val="5"/>
  <p:tag name="FONTWEIGHT:9:0:3" val="5"/>
  <p:tag name="FONTWEIGHT:9:0:2" val="5"/>
  <p:tag name="FONTWEIGHT:9:0:9" val="5"/>
  <p:tag name="FONTWEIGHT:9:0:8" val="5"/>
  <p:tag name="FONTWEIGHT:9:0:7" val="5"/>
  <p:tag name="FONTWEIGHT:11:0:0" val="5"/>
  <p:tag name="FONTWEIGHT:9:0:6" val="5"/>
  <p:tag name="FONTWEIGHT:8:0:4" val="5"/>
  <p:tag name="FONTWEIGHT:8:0:3" val="5"/>
  <p:tag name="FONTWEIGHT:8:0:6" val="5"/>
  <p:tag name="FONTWEIGHT:8:0:5" val="5"/>
  <p:tag name="FONTWEIGHT:8:0:0" val="5"/>
  <p:tag name="FONTWEIGHT:8:0:2" val="5"/>
  <p:tag name="FONTWEIGHT:9:0:14" val="5"/>
  <p:tag name="FONTWEIGHT:8:0:1" val="5"/>
  <p:tag name="FONTWEIGHT:9:0:13" val="5"/>
  <p:tag name="FONTWEIGHT:10:0:1" val="5"/>
  <p:tag name="FONTWEIGHT:10:0:0" val="5"/>
  <p:tag name="FONTWEIGHT:8:0:8" val="5"/>
  <p:tag name="FONTWEIGHT:8:0:7" val="5"/>
  <p:tag name="FONTWEIGHT:8:0:9" val="5"/>
  <p:tag name="FONTWEIGHT:10:0:9" val="5"/>
  <p:tag name="FONTWEIGHT:10:0:8" val="5"/>
  <p:tag name="FONTWEIGHT:10:0:7" val="5"/>
  <p:tag name="FONTWEIGHT:10:0:6" val="5"/>
  <p:tag name="FONTWEIGHT:10:0:5" val="5"/>
  <p:tag name="FONTWEIGHT:10:0:4" val="5"/>
  <p:tag name="FONTWEIGHT:10:2:2" val="5"/>
  <p:tag name="FONTWEIGHT:10:0:3" val="5"/>
  <p:tag name="FONTWEIGHT:10:2:1" val="5"/>
  <p:tag name="FONTWEIGHT:10:0:2" val="5"/>
  <p:tag name="FONTWEIGHT:10:2:0" val="5"/>
  <p:tag name="FONTWEIGHT:9:0:12" val="5"/>
  <p:tag name="FONTWEIGHT:9:0:11" val="5"/>
  <p:tag name="FONTWEIGHT:9:0:10" val="5"/>
  <p:tag name="FONTWEIGHT:11:0:6" val="5"/>
  <p:tag name="FONTWEIGHT:11:0:15" val="5"/>
  <p:tag name="FONTWEIGHT:11:0:5" val="5"/>
  <p:tag name="FONTWEIGHT:11:0:14" val="5"/>
  <p:tag name="FONTWEIGHT:11:0:8" val="5"/>
  <p:tag name="FONTWEIGHT:11:0:17" val="5"/>
  <p:tag name="FONTWEIGHT:11:0:7" val="5"/>
  <p:tag name="FONTWEIGHT:11:0:16" val="5"/>
  <p:tag name="FONTWEIGHT:11:0:2" val="5"/>
  <p:tag name="FONTWEIGHT:11:0:11" val="5"/>
  <p:tag name="FONTWEIGHT:11:0:1" val="5"/>
  <p:tag name="FONTWEIGHT:11:0:10" val="5"/>
  <p:tag name="FONTWEIGHT:11:0:4" val="5"/>
  <p:tag name="FONTWEIGHT:11:0:13" val="5"/>
  <p:tag name="FONTWEIGHT:11:0:3" val="5"/>
  <p:tag name="FONTWEIGHT:11:0:12" val="5"/>
  <p:tag name="FONTWEIGHT:8:0:10" val="5"/>
  <p:tag name="FONTWEIGHT:11:0:19" val="5"/>
  <p:tag name="FONTWEIGHT:8:0:11" val="5"/>
  <p:tag name="FONTWEIGHT:11:0:9" val="5"/>
  <p:tag name="FONTWEIGHT:11:0:18" val="5"/>
  <p:tag name="FONTWEIGHT:8:0:14" val="5"/>
  <p:tag name="FONTWEIGHT:8:0:15" val="5"/>
  <p:tag name="FONTWEIGHT:8:0:12" val="5"/>
  <p:tag name="FONTWEIGHT:12:0:1" val="5"/>
  <p:tag name="FONTWEIGHT:8:0:13" val="5"/>
  <p:tag name="FONTWEIGHT:12:0:0" val="5"/>
  <p:tag name="FONTWEIGHT:8:0:18" val="5"/>
  <p:tag name="FONTWEIGHT:8:0:19" val="5"/>
  <p:tag name="FONTWEIGHT:8:0:16" val="5"/>
  <p:tag name="FONTWEIGHT:8:0:17" val="5"/>
  <p:tag name="FONTWEIGHT:13:0:1" val="5"/>
  <p:tag name="FONTWEIGHT:13:0:2" val="5"/>
  <p:tag name="FONTWEIGHT:13:0:0" val="5"/>
  <p:tag name="FONTWEIGHT:13:0:5" val="5"/>
  <p:tag name="FONTWEIGHT:13:0:6" val="5"/>
  <p:tag name="FONTWEIGHT:13:0:3" val="5"/>
  <p:tag name="FONTWEIGHT:13:0:4" val="5"/>
  <p:tag name="FONTWEIGHT:10:1:0" val="5"/>
  <p:tag name="FONTWEIGHT:13:0:7" val="5"/>
</p:tagLst>
</file>

<file path=ppt/tags/tag13.xml><?xml version="1.0" encoding="utf-8"?>
<p:tagLst xmlns:a="http://schemas.openxmlformats.org/drawingml/2006/main" xmlns:r="http://schemas.openxmlformats.org/officeDocument/2006/relationships" xmlns:p="http://schemas.openxmlformats.org/presentationml/2006/main">
  <p:tag name="FONTWEIGHT:4:0:0" val="5"/>
  <p:tag name="FONTWEIGHT:4:0:1" val="5"/>
  <p:tag name="FONTWEIGHT:2:0:0" val="0"/>
  <p:tag name="FONTWEIGHT:2:0:1" val="0"/>
  <p:tag name="FONTWEIGHT:2:1:0" val="5"/>
  <p:tag name="FONTWEIGHT:2:0:2" val="0"/>
</p:tagLst>
</file>

<file path=ppt/tags/tag14.xml><?xml version="1.0" encoding="utf-8"?>
<p:tagLst xmlns:a="http://schemas.openxmlformats.org/drawingml/2006/main" xmlns:r="http://schemas.openxmlformats.org/officeDocument/2006/relationships" xmlns:p="http://schemas.openxmlformats.org/presentationml/2006/main">
  <p:tag name="FONTWEIGHT:4:0:0" val="5"/>
  <p:tag name="FONTWEIGHT:4:0:1" val="5"/>
  <p:tag name="FONTWEIGHT:3:8:0" val="5"/>
  <p:tag name="FONTWEIGHT:3:11:0" val="5"/>
  <p:tag name="FONTWEIGHT:3:9:0" val="5"/>
  <p:tag name="FONTWEIGHT:3:4:2" val="5"/>
  <p:tag name="FONTWEIGHT:3:6:0" val="5"/>
  <p:tag name="FONTWEIGHT:3:7:0" val="5"/>
  <p:tag name="FONTWEIGHT:3:4:0" val="5"/>
  <p:tag name="FONTWEIGHT:3:4:1" val="5"/>
  <p:tag name="FONTWEIGHT:3:5:0" val="5"/>
  <p:tag name="FONTWEIGHT:3:2:0" val="5"/>
  <p:tag name="FONTWEIGHT:3:3:0" val="5"/>
  <p:tag name="FONTWEIGHT:3:0:0" val="5"/>
  <p:tag name="FONTWEIGHT:3:1:0" val="5"/>
  <p:tag name="FONTWEIGHT:5:0:0" val="0"/>
  <p:tag name="FONTWEIGHT:3:10:0" val="5"/>
</p:tagLst>
</file>

<file path=ppt/tags/tag15.xml><?xml version="1.0" encoding="utf-8"?>
<p:tagLst xmlns:a="http://schemas.openxmlformats.org/drawingml/2006/main" xmlns:r="http://schemas.openxmlformats.org/officeDocument/2006/relationships" xmlns:p="http://schemas.openxmlformats.org/presentationml/2006/main">
  <p:tag name="FONTWEIGHT:3:0:0" val="5"/>
</p:tagLst>
</file>

<file path=ppt/tags/tag16.xml><?xml version="1.0" encoding="utf-8"?>
<p:tagLst xmlns:a="http://schemas.openxmlformats.org/drawingml/2006/main" xmlns:r="http://schemas.openxmlformats.org/officeDocument/2006/relationships" xmlns:p="http://schemas.openxmlformats.org/presentationml/2006/main">
  <p:tag name="FONTWEIGHT:6:0:0" val="5"/>
  <p:tag name="FONTWEIGHT:6:0:2" val="5"/>
  <p:tag name="FONTWEIGHT:6:0:1" val="5"/>
  <p:tag name="FONTWEIGHT:6:0:4" val="0"/>
  <p:tag name="FONTWEIGHT:6:0:3" val="0"/>
  <p:tag name="FONTWEIGHT:6:0:5" val="0"/>
</p:tagLst>
</file>

<file path=ppt/tags/tag17.xml><?xml version="1.0" encoding="utf-8"?>
<p:tagLst xmlns:a="http://schemas.openxmlformats.org/drawingml/2006/main" xmlns:r="http://schemas.openxmlformats.org/officeDocument/2006/relationships" xmlns:p="http://schemas.openxmlformats.org/presentationml/2006/main">
  <p:tag name="FONTWEIGHT:3:0:0" val="5"/>
</p:tagLst>
</file>

<file path=ppt/tags/tag18.xml><?xml version="1.0" encoding="utf-8"?>
<p:tagLst xmlns:a="http://schemas.openxmlformats.org/drawingml/2006/main" xmlns:r="http://schemas.openxmlformats.org/officeDocument/2006/relationships" xmlns:p="http://schemas.openxmlformats.org/presentationml/2006/main">
  <p:tag name="FONTWEIGHT:3:0:0" val="5"/>
  <p:tag name="FONTWEIGHT:3:1:0" val="0"/>
  <p:tag name="FONTWEIGHT:5:0:0" val="5"/>
  <p:tag name="FONTWEIGHT:5:0:1" val="5"/>
  <p:tag name="FONTWEIGHT:7:1:0" val="0"/>
  <p:tag name="FONTWEIGHT:7:0:0" val="0"/>
  <p:tag name="FONTWEIGHT:5:0:2" val="5"/>
  <p:tag name="FONTWEIGHT:5:0:3" val="5"/>
</p:tagLst>
</file>

<file path=ppt/tags/tag19.xml><?xml version="1.0" encoding="utf-8"?>
<p:tagLst xmlns:a="http://schemas.openxmlformats.org/drawingml/2006/main" xmlns:r="http://schemas.openxmlformats.org/officeDocument/2006/relationships" xmlns:p="http://schemas.openxmlformats.org/presentationml/2006/main">
  <p:tag name="FONTWEIGHT:4:0:0" val="5"/>
  <p:tag name="FONTWEIGHT:3:0:0" val="0"/>
  <p:tag name="FONTWEIGHT:4:0:1" val="5"/>
  <p:tag name="FONTWEIGHT:3:1:0" val="5"/>
</p:tagLst>
</file>

<file path=ppt/tags/tag2.xml><?xml version="1.0" encoding="utf-8"?>
<p:tagLst xmlns:a="http://schemas.openxmlformats.org/drawingml/2006/main" xmlns:r="http://schemas.openxmlformats.org/officeDocument/2006/relationships" xmlns:p="http://schemas.openxmlformats.org/presentationml/2006/main">
  <p:tag name="LAYOUT" val="threePicAndTx"/>
</p:tagLst>
</file>

<file path=ppt/tags/tag20.xml><?xml version="1.0" encoding="utf-8"?>
<p:tagLst xmlns:a="http://schemas.openxmlformats.org/drawingml/2006/main" xmlns:r="http://schemas.openxmlformats.org/officeDocument/2006/relationships" xmlns:p="http://schemas.openxmlformats.org/presentationml/2006/main">
  <p:tag name="FONTWEIGHT:4:0:0" val="5"/>
  <p:tag name="FONTWEIGHT:3:0:0" val="0"/>
  <p:tag name="FONTWEIGHT:2:0:0" val="0"/>
  <p:tag name="FONTWEIGHT:2:0:1" val="0"/>
  <p:tag name="FONTWEIGHT:2:1:0" val="0"/>
  <p:tag name="FONTWEIGHT:2:0:2" val="0"/>
  <p:tag name="FONTWEIGHT:2:0:3" val="0"/>
  <p:tag name="FONTWEIGHT:2:0:4" val="0"/>
</p:tagLst>
</file>

<file path=ppt/tags/tag21.xml><?xml version="1.0" encoding="utf-8"?>
<p:tagLst xmlns:a="http://schemas.openxmlformats.org/drawingml/2006/main" xmlns:r="http://schemas.openxmlformats.org/officeDocument/2006/relationships" xmlns:p="http://schemas.openxmlformats.org/presentationml/2006/main">
  <p:tag name="FONTWEIGHT:2:0:0" val="5"/>
  <p:tag name="FONTWEIGHT:2:1:0" val="0"/>
  <p:tag name="FONTWEIGHT:2:1:1" val="0"/>
</p:tagLst>
</file>

<file path=ppt/tags/tag22.xml><?xml version="1.0" encoding="utf-8"?>
<p:tagLst xmlns:a="http://schemas.openxmlformats.org/drawingml/2006/main" xmlns:r="http://schemas.openxmlformats.org/officeDocument/2006/relationships" xmlns:p="http://schemas.openxmlformats.org/presentationml/2006/main">
  <p:tag name="FONTWEIGHT:4:0:0" val="5"/>
  <p:tag name="FONTWEIGHT:4:1:0" val="0"/>
</p:tagLst>
</file>

<file path=ppt/tags/tag23.xml><?xml version="1.0" encoding="utf-8"?>
<p:tagLst xmlns:a="http://schemas.openxmlformats.org/drawingml/2006/main" xmlns:r="http://schemas.openxmlformats.org/officeDocument/2006/relationships" xmlns:p="http://schemas.openxmlformats.org/presentationml/2006/main">
  <p:tag name="FONTWEIGHT:11:1:0" val="0"/>
  <p:tag name="FONTWEIGHT:11:0:0" val="5"/>
</p:tagLst>
</file>

<file path=ppt/tags/tag24.xml><?xml version="1.0" encoding="utf-8"?>
<p:tagLst xmlns:a="http://schemas.openxmlformats.org/drawingml/2006/main" xmlns:r="http://schemas.openxmlformats.org/officeDocument/2006/relationships" xmlns:p="http://schemas.openxmlformats.org/presentationml/2006/main">
  <p:tag name="FONTWEIGHT:28:0:0" val="5"/>
  <p:tag name="FONTWEIGHT:28:1:0" val="0"/>
</p:tagLst>
</file>

<file path=ppt/tags/tag25.xml><?xml version="1.0" encoding="utf-8"?>
<p:tagLst xmlns:a="http://schemas.openxmlformats.org/drawingml/2006/main" xmlns:r="http://schemas.openxmlformats.org/officeDocument/2006/relationships" xmlns:p="http://schemas.openxmlformats.org/presentationml/2006/main">
  <p:tag name="FONTWEIGHT:2:0:0" val="5"/>
  <p:tag name="FONTWEIGHT:2:1:0" val="0"/>
  <p:tag name="FONTWEIGHT:2:1:1" val="0"/>
</p:tagLst>
</file>

<file path=ppt/tags/tag26.xml><?xml version="1.0" encoding="utf-8"?>
<p:tagLst xmlns:a="http://schemas.openxmlformats.org/drawingml/2006/main" xmlns:r="http://schemas.openxmlformats.org/officeDocument/2006/relationships" xmlns:p="http://schemas.openxmlformats.org/presentationml/2006/main">
  <p:tag name="FONTWEIGHT:4:0:0" val="5"/>
  <p:tag name="FONTWEIGHT:6:0:1" val="5"/>
  <p:tag name="FONTWEIGHT:6:1:0" val="0"/>
  <p:tag name="FONTWEIGHT:5:0:0" val="5"/>
  <p:tag name="FONTWEIGHT:6:0:0" val="5"/>
</p:tagLst>
</file>

<file path=ppt/tags/tag27.xml><?xml version="1.0" encoding="utf-8"?>
<p:tagLst xmlns:a="http://schemas.openxmlformats.org/drawingml/2006/main" xmlns:r="http://schemas.openxmlformats.org/officeDocument/2006/relationships" xmlns:p="http://schemas.openxmlformats.org/presentationml/2006/main">
  <p:tag name="FONTWEIGHT:23:0:0" val="5"/>
  <p:tag name="FONTWEIGHT:23:0:1" val="5"/>
  <p:tag name="FONTWEIGHT:23:1:0" val="0"/>
</p:tagLst>
</file>

<file path=ppt/tags/tag28.xml><?xml version="1.0" encoding="utf-8"?>
<p:tagLst xmlns:a="http://schemas.openxmlformats.org/drawingml/2006/main" xmlns:r="http://schemas.openxmlformats.org/officeDocument/2006/relationships" xmlns:p="http://schemas.openxmlformats.org/presentationml/2006/main">
  <p:tag name="FONTWEIGHT:18:0:0" val="5"/>
  <p:tag name="FONTWEIGHT:18:1:0" val="0"/>
</p:tagLst>
</file>

<file path=ppt/tags/tag29.xml><?xml version="1.0" encoding="utf-8"?>
<p:tagLst xmlns:a="http://schemas.openxmlformats.org/drawingml/2006/main" xmlns:r="http://schemas.openxmlformats.org/officeDocument/2006/relationships" xmlns:p="http://schemas.openxmlformats.org/presentationml/2006/main">
  <p:tag name="FONTWEIGHT:2:1:0" val="0"/>
  <p:tag name="FONTWEIGHT:2:0:0" val="5"/>
</p:tagLst>
</file>

<file path=ppt/tags/tag3.xml><?xml version="1.0" encoding="utf-8"?>
<p:tagLst xmlns:a="http://schemas.openxmlformats.org/drawingml/2006/main" xmlns:r="http://schemas.openxmlformats.org/officeDocument/2006/relationships" xmlns:p="http://schemas.openxmlformats.org/presentationml/2006/main">
  <p:tag name="LAYOUT" val="fourPic"/>
</p:tagLst>
</file>

<file path=ppt/tags/tag30.xml><?xml version="1.0" encoding="utf-8"?>
<p:tagLst xmlns:a="http://schemas.openxmlformats.org/drawingml/2006/main" xmlns:r="http://schemas.openxmlformats.org/officeDocument/2006/relationships" xmlns:p="http://schemas.openxmlformats.org/presentationml/2006/main">
  <p:tag name="FONTWEIGHT:4:0:0" val="5"/>
  <p:tag name="FONTWEIGHT:4:0:1" val="5"/>
  <p:tag name="FONTWEIGHT:4:1:0" val="0"/>
  <p:tag name="FONTWEIGHT:4:0:2" val="5"/>
</p:tagLst>
</file>

<file path=ppt/tags/tag31.xml><?xml version="1.0" encoding="utf-8"?>
<p:tagLst xmlns:a="http://schemas.openxmlformats.org/drawingml/2006/main" xmlns:r="http://schemas.openxmlformats.org/officeDocument/2006/relationships" xmlns:p="http://schemas.openxmlformats.org/presentationml/2006/main">
  <p:tag name="FONTWEIGHT:23:0:0" val="5"/>
  <p:tag name="FONTWEIGHT:23:1:0" val="0"/>
</p:tagLst>
</file>

<file path=ppt/tags/tag32.xml><?xml version="1.0" encoding="utf-8"?>
<p:tagLst xmlns:a="http://schemas.openxmlformats.org/drawingml/2006/main" xmlns:r="http://schemas.openxmlformats.org/officeDocument/2006/relationships" xmlns:p="http://schemas.openxmlformats.org/presentationml/2006/main">
  <p:tag name="FONTWEIGHT:18:0:0" val="5"/>
  <p:tag name="FONTWEIGHT:18:1:0" val="0"/>
</p:tagLst>
</file>

<file path=ppt/tags/tag33.xml><?xml version="1.0" encoding="utf-8"?>
<p:tagLst xmlns:a="http://schemas.openxmlformats.org/drawingml/2006/main" xmlns:r="http://schemas.openxmlformats.org/officeDocument/2006/relationships" xmlns:p="http://schemas.openxmlformats.org/presentationml/2006/main">
  <p:tag name="FONTWEIGHT:2:0:0" val="5"/>
  <p:tag name="FONTWEIGHT:2:1:0" val="0"/>
  <p:tag name="FONTWEIGHT:2:1:1" val="0"/>
</p:tagLst>
</file>

<file path=ppt/tags/tag34.xml><?xml version="1.0" encoding="utf-8"?>
<p:tagLst xmlns:a="http://schemas.openxmlformats.org/drawingml/2006/main" xmlns:r="http://schemas.openxmlformats.org/officeDocument/2006/relationships" xmlns:p="http://schemas.openxmlformats.org/presentationml/2006/main">
  <p:tag name="FONTWEIGHT:4:0:0" val="5"/>
  <p:tag name="FONTWEIGHT:4:1:0" val="5"/>
  <p:tag name="FONTWEIGHT:4:2:0" val="0"/>
</p:tagLst>
</file>

<file path=ppt/tags/tag35.xml><?xml version="1.0" encoding="utf-8"?>
<p:tagLst xmlns:a="http://schemas.openxmlformats.org/drawingml/2006/main" xmlns:r="http://schemas.openxmlformats.org/officeDocument/2006/relationships" xmlns:p="http://schemas.openxmlformats.org/presentationml/2006/main">
  <p:tag name="FONTWEIGHT:23:0:0" val="5"/>
  <p:tag name="FONTWEIGHT:23:1:0" val="0"/>
</p:tagLst>
</file>

<file path=ppt/tags/tag36.xml><?xml version="1.0" encoding="utf-8"?>
<p:tagLst xmlns:a="http://schemas.openxmlformats.org/drawingml/2006/main" xmlns:r="http://schemas.openxmlformats.org/officeDocument/2006/relationships" xmlns:p="http://schemas.openxmlformats.org/presentationml/2006/main">
  <p:tag name="FONTWEIGHT:23:0:0" val="5"/>
  <p:tag name="FONTWEIGHT:23:1:0" val="0"/>
</p:tagLst>
</file>

<file path=ppt/tags/tag37.xml><?xml version="1.0" encoding="utf-8"?>
<p:tagLst xmlns:a="http://schemas.openxmlformats.org/drawingml/2006/main" xmlns:r="http://schemas.openxmlformats.org/officeDocument/2006/relationships" xmlns:p="http://schemas.openxmlformats.org/presentationml/2006/main">
  <p:tag name="FONTWEIGHT:9:1:0" val="0"/>
  <p:tag name="FONTWEIGHT:9:0:0" val="5"/>
</p:tagLst>
</file>

<file path=ppt/tags/tag38.xml><?xml version="1.0" encoding="utf-8"?>
<p:tagLst xmlns:a="http://schemas.openxmlformats.org/drawingml/2006/main" xmlns:r="http://schemas.openxmlformats.org/officeDocument/2006/relationships" xmlns:p="http://schemas.openxmlformats.org/presentationml/2006/main">
  <p:tag name="FONTWEIGHT:2:0:0" val="5"/>
  <p:tag name="FONTWEIGHT:2:1:0" val="0"/>
  <p:tag name="FONTWEIGHT:2:1:1" val="0"/>
</p:tagLst>
</file>

<file path=ppt/tags/tag39.xml><?xml version="1.0" encoding="utf-8"?>
<p:tagLst xmlns:a="http://schemas.openxmlformats.org/drawingml/2006/main" xmlns:r="http://schemas.openxmlformats.org/officeDocument/2006/relationships" xmlns:p="http://schemas.openxmlformats.org/presentationml/2006/main">
  <p:tag name="FONTWEIGHT:4:0:0" val="5"/>
  <p:tag name="FONTWEIGHT:4:1:0" val="5"/>
  <p:tag name="FONTWEIGHT:4:2:0" val="0"/>
</p:tagLst>
</file>

<file path=ppt/tags/tag4.xml><?xml version="1.0" encoding="utf-8"?>
<p:tagLst xmlns:a="http://schemas.openxmlformats.org/drawingml/2006/main" xmlns:r="http://schemas.openxmlformats.org/officeDocument/2006/relationships" xmlns:p="http://schemas.openxmlformats.org/presentationml/2006/main">
  <p:tag name="FONTWEIGHT:9:0:1" val="0"/>
  <p:tag name="FONTWEIGHT:9:0:0" val="0"/>
  <p:tag name="FONTWEIGHT:12:0:0" val="5"/>
  <p:tag name="FONTWEIGHT:13:0:0" val="5"/>
  <p:tag name="FONTWEIGHT:8:0:0" val="5"/>
  <p:tag name="FONTWEIGHT:23:0:0" val="5"/>
  <p:tag name="FONTWEIGHT:9:0:2" val="0"/>
  <p:tag name="FONTWEIGHT:23:1:0" val="5"/>
  <p:tag name="FONTWEIGHT:10:1:0" val="5"/>
  <p:tag name="FONTWEIGHT:10:0:0" val="5"/>
  <p:tag name="FONTWEIGHT:11:0:0" val="5"/>
</p:tagLst>
</file>

<file path=ppt/tags/tag40.xml><?xml version="1.0" encoding="utf-8"?>
<p:tagLst xmlns:a="http://schemas.openxmlformats.org/drawingml/2006/main" xmlns:r="http://schemas.openxmlformats.org/officeDocument/2006/relationships" xmlns:p="http://schemas.openxmlformats.org/presentationml/2006/main">
  <p:tag name="FONTWEIGHT:23:0:0" val="5"/>
  <p:tag name="FONTWEIGHT:23:1:0" val="0"/>
</p:tagLst>
</file>

<file path=ppt/tags/tag41.xml><?xml version="1.0" encoding="utf-8"?>
<p:tagLst xmlns:a="http://schemas.openxmlformats.org/drawingml/2006/main" xmlns:r="http://schemas.openxmlformats.org/officeDocument/2006/relationships" xmlns:p="http://schemas.openxmlformats.org/presentationml/2006/main">
  <p:tag name="FONTWEIGHT:24:0:0" val="5"/>
  <p:tag name="FONTWEIGHT:24:1:0" val="0"/>
</p:tagLst>
</file>

<file path=ppt/tags/tag42.xml><?xml version="1.0" encoding="utf-8"?>
<p:tagLst xmlns:a="http://schemas.openxmlformats.org/drawingml/2006/main" xmlns:r="http://schemas.openxmlformats.org/officeDocument/2006/relationships" xmlns:p="http://schemas.openxmlformats.org/presentationml/2006/main">
  <p:tag name="FONTWEIGHT:19:0:0" val="5"/>
  <p:tag name="FONTWEIGHT:19:1:0" val="0"/>
</p:tagLst>
</file>

<file path=ppt/tags/tag43.xml><?xml version="1.0" encoding="utf-8"?>
<p:tagLst xmlns:a="http://schemas.openxmlformats.org/drawingml/2006/main" xmlns:r="http://schemas.openxmlformats.org/officeDocument/2006/relationships" xmlns:p="http://schemas.openxmlformats.org/presentationml/2006/main">
  <p:tag name="FONTWEIGHT:2:0:0" val="5"/>
  <p:tag name="FONTWEIGHT:2:1:0" val="0"/>
  <p:tag name="FONTWEIGHT:2:1:1" val="0"/>
</p:tagLst>
</file>

<file path=ppt/tags/tag44.xml><?xml version="1.0" encoding="utf-8"?>
<p:tagLst xmlns:a="http://schemas.openxmlformats.org/drawingml/2006/main" xmlns:r="http://schemas.openxmlformats.org/officeDocument/2006/relationships" xmlns:p="http://schemas.openxmlformats.org/presentationml/2006/main">
  <p:tag name="FONTWEIGHT:4:0:0" val="5"/>
  <p:tag name="FONTWEIGHT:4:1:0" val="5"/>
  <p:tag name="FONTWEIGHT:4:2:0" val="0"/>
</p:tagLst>
</file>

<file path=ppt/tags/tag45.xml><?xml version="1.0" encoding="utf-8"?>
<p:tagLst xmlns:a="http://schemas.openxmlformats.org/drawingml/2006/main" xmlns:r="http://schemas.openxmlformats.org/officeDocument/2006/relationships" xmlns:p="http://schemas.openxmlformats.org/presentationml/2006/main">
  <p:tag name="FONTWEIGHT:23:0:0" val="5"/>
  <p:tag name="FONTWEIGHT:23:1:0" val="0"/>
</p:tagLst>
</file>

<file path=ppt/tags/tag46.xml><?xml version="1.0" encoding="utf-8"?>
<p:tagLst xmlns:a="http://schemas.openxmlformats.org/drawingml/2006/main" xmlns:r="http://schemas.openxmlformats.org/officeDocument/2006/relationships" xmlns:p="http://schemas.openxmlformats.org/presentationml/2006/main">
  <p:tag name="FONTWEIGHT:16:0:0" val="5"/>
  <p:tag name="FONTWEIGHT:16:1:0" val="0"/>
</p:tagLst>
</file>

<file path=ppt/tags/tag47.xml><?xml version="1.0" encoding="utf-8"?>
<p:tagLst xmlns:a="http://schemas.openxmlformats.org/drawingml/2006/main" xmlns:r="http://schemas.openxmlformats.org/officeDocument/2006/relationships" xmlns:p="http://schemas.openxmlformats.org/presentationml/2006/main">
  <p:tag name="FONTWEIGHT:2:0:0" val="5"/>
  <p:tag name="FONTWEIGHT:2:1:0" val="0"/>
  <p:tag name="FONTWEIGHT:2:1:1" val="0"/>
</p:tagLst>
</file>

<file path=ppt/tags/tag48.xml><?xml version="1.0" encoding="utf-8"?>
<p:tagLst xmlns:a="http://schemas.openxmlformats.org/drawingml/2006/main" xmlns:r="http://schemas.openxmlformats.org/officeDocument/2006/relationships" xmlns:p="http://schemas.openxmlformats.org/presentationml/2006/main">
  <p:tag name="FONTWEIGHT:4:0:0" val="5"/>
  <p:tag name="FONTWEIGHT:4:1:0" val="5"/>
  <p:tag name="FONTWEIGHT:4:2:0" val="0"/>
</p:tagLst>
</file>

<file path=ppt/tags/tag49.xml><?xml version="1.0" encoding="utf-8"?>
<p:tagLst xmlns:a="http://schemas.openxmlformats.org/drawingml/2006/main" xmlns:r="http://schemas.openxmlformats.org/officeDocument/2006/relationships" xmlns:p="http://schemas.openxmlformats.org/presentationml/2006/main">
  <p:tag name="FONTWEIGHT:23:0:0" val="5"/>
  <p:tag name="FONTWEIGHT:23:1:0" val="0"/>
</p:tagLst>
</file>

<file path=ppt/tags/tag5.xml><?xml version="1.0" encoding="utf-8"?>
<p:tagLst xmlns:a="http://schemas.openxmlformats.org/drawingml/2006/main" xmlns:r="http://schemas.openxmlformats.org/officeDocument/2006/relationships" xmlns:p="http://schemas.openxmlformats.org/presentationml/2006/main">
  <p:tag name="FONTWEIGHT:4:0:0" val="0"/>
  <p:tag name="FONTWEIGHT:4:0:1" val="0"/>
  <p:tag name="FONTWEIGHT:4:1:0" val="0"/>
  <p:tag name="FONTWEIGHT:3:0:2" val="5"/>
  <p:tag name="FONTWEIGHT:3:0:0" val="5"/>
  <p:tag name="FONTWEIGHT:3:0:1" val="5"/>
  <p:tag name="FONTWEIGHT:3:1:0" val="5"/>
  <p:tag name="FONTWEIGHT:5:0:0" val="5"/>
  <p:tag name="FONTWEIGHT:5:0:1" val="5"/>
  <p:tag name="FONTWEIGHT:5:1:0" val="5"/>
  <p:tag name="FONTWEIGHT:2:0:0" val="0"/>
  <p:tag name="FONTWEIGHT:2:0:1" val="0"/>
  <p:tag name="FONTWEIGHT:2:1:0" val="0"/>
  <p:tag name="FONTWEIGHT:2:0:2" val="0"/>
  <p:tag name="FONTWEIGHT:2:0:3" val="0"/>
</p:tagLst>
</file>

<file path=ppt/tags/tag50.xml><?xml version="1.0" encoding="utf-8"?>
<p:tagLst xmlns:a="http://schemas.openxmlformats.org/drawingml/2006/main" xmlns:r="http://schemas.openxmlformats.org/officeDocument/2006/relationships" xmlns:p="http://schemas.openxmlformats.org/presentationml/2006/main">
  <p:tag name="FONTWEIGHT:24:0:0" val="5"/>
  <p:tag name="FONTWEIGHT:24:1:0" val="0"/>
</p:tagLst>
</file>

<file path=ppt/tags/tag51.xml><?xml version="1.0" encoding="utf-8"?>
<p:tagLst xmlns:a="http://schemas.openxmlformats.org/drawingml/2006/main" xmlns:r="http://schemas.openxmlformats.org/officeDocument/2006/relationships" xmlns:p="http://schemas.openxmlformats.org/presentationml/2006/main">
  <p:tag name="FONTWEIGHT:14:0:0" val="5"/>
  <p:tag name="FONTWEIGHT:14:1:0" val="0"/>
</p:tagLst>
</file>

<file path=ppt/tags/tag52.xml><?xml version="1.0" encoding="utf-8"?>
<p:tagLst xmlns:a="http://schemas.openxmlformats.org/drawingml/2006/main" xmlns:r="http://schemas.openxmlformats.org/officeDocument/2006/relationships" xmlns:p="http://schemas.openxmlformats.org/presentationml/2006/main">
  <p:tag name="FONTWEIGHT:2:0:0" val="5"/>
</p:tagLst>
</file>

<file path=ppt/tags/tag53.xml><?xml version="1.0" encoding="utf-8"?>
<p:tagLst xmlns:a="http://schemas.openxmlformats.org/drawingml/2006/main" xmlns:r="http://schemas.openxmlformats.org/officeDocument/2006/relationships" xmlns:p="http://schemas.openxmlformats.org/presentationml/2006/main">
  <p:tag name="FONTWEIGHT:2:0:5" val="2"/>
  <p:tag name="FONTWEIGHT:2:0:11" val="2"/>
  <p:tag name="FONTWEIGHT:2:0:6" val="2"/>
  <p:tag name="FONTWEIGHT:2:0:10" val="2"/>
  <p:tag name="FONTWEIGHT:2:0:7" val="2"/>
  <p:tag name="FONTWEIGHT:2:0:8" val="2"/>
  <p:tag name="FONTWEIGHT:2:0:9" val="2"/>
  <p:tag name="FONTWEIGHT:6:0:0" val="5"/>
  <p:tag name="FONTWEIGHT:6:0:1" val="5"/>
  <p:tag name="FONTWEIGHT:6:1:0" val="0"/>
  <p:tag name="FONTWEIGHT:2:0:0" val="2"/>
  <p:tag name="FONTWEIGHT:2:0:1" val="2"/>
  <p:tag name="FONTWEIGHT:2:0:2" val="2"/>
  <p:tag name="FONTWEIGHT:2:0:3" val="2"/>
  <p:tag name="FONTWEIGHT:2:0:4" val="2"/>
</p:tagLst>
</file>

<file path=ppt/tags/tag54.xml><?xml version="1.0" encoding="utf-8"?>
<p:tagLst xmlns:a="http://schemas.openxmlformats.org/drawingml/2006/main" xmlns:r="http://schemas.openxmlformats.org/officeDocument/2006/relationships" xmlns:p="http://schemas.openxmlformats.org/presentationml/2006/main">
  <p:tag name="FONTWEIGHT:5:0:11" val="2"/>
  <p:tag name="FONTWEIGHT:5:0:10" val="2"/>
  <p:tag name="FONTWEIGHT:5:0:4" val="2"/>
  <p:tag name="FONTWEIGHT:5:0:5" val="2"/>
  <p:tag name="FONTWEIGHT:5:0:2" val="2"/>
  <p:tag name="FONTWEIGHT:5:0:3" val="2"/>
  <p:tag name="FONTWEIGHT:5:0:8" val="2"/>
  <p:tag name="FONTWEIGHT:5:0:9" val="2"/>
  <p:tag name="FONTWEIGHT:5:0:6" val="2"/>
  <p:tag name="FONTWEIGHT:5:0:7" val="2"/>
  <p:tag name="FONTWEIGHT:5:0:0" val="2"/>
  <p:tag name="FONTWEIGHT:5:0:1" val="2"/>
  <p:tag name="FONTWEIGHT:18:0:0" val="5"/>
  <p:tag name="FONTWEIGHT:18:0:1" val="5"/>
  <p:tag name="FONTWEIGHT:18:1:0" val="0"/>
</p:tagLst>
</file>

<file path=ppt/tags/tag55.xml><?xml version="1.0" encoding="utf-8"?>
<p:tagLst xmlns:a="http://schemas.openxmlformats.org/drawingml/2006/main" xmlns:r="http://schemas.openxmlformats.org/officeDocument/2006/relationships" xmlns:p="http://schemas.openxmlformats.org/presentationml/2006/main">
  <p:tag name="FONTWEIGHT:2:0:0" val="5"/>
</p:tagLst>
</file>

<file path=ppt/tags/tag56.xml><?xml version="1.0" encoding="utf-8"?>
<p:tagLst xmlns:a="http://schemas.openxmlformats.org/drawingml/2006/main" xmlns:r="http://schemas.openxmlformats.org/officeDocument/2006/relationships" xmlns:p="http://schemas.openxmlformats.org/presentationml/2006/main">
  <p:tag name="FONTWEIGHT:5:0:0" val="5"/>
  <p:tag name="FONTWEIGHT:5:0:1" val="5"/>
  <p:tag name="FONTWEIGHT:5:1:0" val="0"/>
</p:tagLst>
</file>

<file path=ppt/tags/tag57.xml><?xml version="1.0" encoding="utf-8"?>
<p:tagLst xmlns:a="http://schemas.openxmlformats.org/drawingml/2006/main" xmlns:r="http://schemas.openxmlformats.org/officeDocument/2006/relationships" xmlns:p="http://schemas.openxmlformats.org/presentationml/2006/main">
  <p:tag name="FONTWEIGHT:12:0:1" val="5"/>
  <p:tag name="FONTWEIGHT:12:1:0" val="0"/>
  <p:tag name="FONTWEIGHT:12:0:0" val="5"/>
</p:tagLst>
</file>

<file path=ppt/tags/tag58.xml><?xml version="1.0" encoding="utf-8"?>
<p:tagLst xmlns:a="http://schemas.openxmlformats.org/drawingml/2006/main" xmlns:r="http://schemas.openxmlformats.org/officeDocument/2006/relationships" xmlns:p="http://schemas.openxmlformats.org/presentationml/2006/main">
  <p:tag name="FONTWEIGHT:12:0:1" val="5"/>
  <p:tag name="FONTWEIGHT:12:1:0" val="0"/>
  <p:tag name="FONTWEIGHT:12:0:0" val="5"/>
</p:tagLst>
</file>

<file path=ppt/tags/tag59.xml><?xml version="1.0" encoding="utf-8"?>
<p:tagLst xmlns:a="http://schemas.openxmlformats.org/drawingml/2006/main" xmlns:r="http://schemas.openxmlformats.org/officeDocument/2006/relationships" xmlns:p="http://schemas.openxmlformats.org/presentationml/2006/main">
  <p:tag name="FONTWEIGHT:11:0:0" val="5"/>
  <p:tag name="FONTWEIGHT:11:0:1" val="5"/>
  <p:tag name="FONTWEIGHT:11:1:0" val="0"/>
</p:tagLst>
</file>

<file path=ppt/tags/tag6.xml><?xml version="1.0" encoding="utf-8"?>
<p:tagLst xmlns:a="http://schemas.openxmlformats.org/drawingml/2006/main" xmlns:r="http://schemas.openxmlformats.org/officeDocument/2006/relationships" xmlns:p="http://schemas.openxmlformats.org/presentationml/2006/main">
  <p:tag name="FONTWEIGHT:4:0:0" val="2"/>
  <p:tag name="FONTWEIGHT:3:0:0" val="5"/>
  <p:tag name="FONTWEIGHT:4:1:0" val="2"/>
  <p:tag name="FONTWEIGHT:4:0:2" val="2"/>
  <p:tag name="FONTWEIGHT:4:1:1" val="2"/>
</p:tagLst>
</file>

<file path=ppt/tags/tag60.xml><?xml version="1.0" encoding="utf-8"?>
<p:tagLst xmlns:a="http://schemas.openxmlformats.org/drawingml/2006/main" xmlns:r="http://schemas.openxmlformats.org/officeDocument/2006/relationships" xmlns:p="http://schemas.openxmlformats.org/presentationml/2006/main">
  <p:tag name="FONTWEIGHT:8:0:0" val="5"/>
  <p:tag name="FONTWEIGHT:8:0:1" val="5"/>
  <p:tag name="FONTWEIGHT:8:1:0" val="0"/>
</p:tagLst>
</file>

<file path=ppt/tags/tag61.xml><?xml version="1.0" encoding="utf-8"?>
<p:tagLst xmlns:a="http://schemas.openxmlformats.org/drawingml/2006/main" xmlns:r="http://schemas.openxmlformats.org/officeDocument/2006/relationships" xmlns:p="http://schemas.openxmlformats.org/presentationml/2006/main">
  <p:tag name="FONTWEIGHT:3:0:2" val="2"/>
  <p:tag name="FONTWEIGHT:3:0:0" val="2"/>
  <p:tag name="FONTWEIGHT:3:0:1" val="2"/>
</p:tagLst>
</file>

<file path=ppt/tags/tag7.xml><?xml version="1.0" encoding="utf-8"?>
<p:tagLst xmlns:a="http://schemas.openxmlformats.org/drawingml/2006/main" xmlns:r="http://schemas.openxmlformats.org/officeDocument/2006/relationships" xmlns:p="http://schemas.openxmlformats.org/presentationml/2006/main">
  <p:tag name="FONTWEIGHT:13:1:1" val="2"/>
  <p:tag name="FONTWEIGHT:13:0:0" val="2"/>
  <p:tag name="FONTWEIGHT:13:1:2" val="2"/>
</p:tagLst>
</file>

<file path=ppt/tags/tag8.xml><?xml version="1.0" encoding="utf-8"?>
<p:tagLst xmlns:a="http://schemas.openxmlformats.org/drawingml/2006/main" xmlns:r="http://schemas.openxmlformats.org/officeDocument/2006/relationships" xmlns:p="http://schemas.openxmlformats.org/presentationml/2006/main">
  <p:tag name="FONTWEIGHT:12:0:0" val="2"/>
  <p:tag name="FONTWEIGHT:7:0:3" val="5"/>
  <p:tag name="FONTWEIGHT:7:0:2" val="5"/>
  <p:tag name="FONTWEIGHT:6:0:0" val="2"/>
  <p:tag name="FONTWEIGHT:7:0:1" val="5"/>
  <p:tag name="FONTWEIGHT:7:0:0" val="5"/>
  <p:tag name="FONTWEIGHT:11:0:0" val="2"/>
  <p:tag name="FONTWEIGHT:8:0:3" val="0"/>
  <p:tag name="FONTWEIGHT:8:0:0" val="0"/>
  <p:tag name="FONTWEIGHT:8:0:2" val="0"/>
  <p:tag name="FONTWEIGHT:8:0:1" val="0"/>
  <p:tag name="FONTWEIGHT:8:1:0" val="5"/>
  <p:tag name="FONTWEIGHT:6:0:2" val="2"/>
  <p:tag name="FONTWEIGHT:10:0:1" val="2"/>
  <p:tag name="FONTWEIGHT:6:0:1" val="2"/>
  <p:tag name="FONTWEIGHT:10:0:0" val="2"/>
</p:tagLst>
</file>

<file path=ppt/tags/tag9.xml><?xml version="1.0" encoding="utf-8"?>
<p:tagLst xmlns:a="http://schemas.openxmlformats.org/drawingml/2006/main" xmlns:r="http://schemas.openxmlformats.org/officeDocument/2006/relationships" xmlns:p="http://schemas.openxmlformats.org/presentationml/2006/main">
  <p:tag name="FONTWEIGHT:9:0:1" val="5"/>
  <p:tag name="FONTWEIGHT:9:0:0" val="5"/>
  <p:tag name="FONTWEIGHT:12:1:0" val="5"/>
  <p:tag name="FONTWEIGHT:14:0:0" val="5"/>
  <p:tag name="FONTWEIGHT:12:0:0" val="5"/>
  <p:tag name="FONTWEIGHT:10:0:5" val="5"/>
  <p:tag name="FONTWEIGHT:10:0:4" val="5"/>
  <p:tag name="FONTWEIGHT:10:0:3" val="5"/>
  <p:tag name="FONTWEIGHT:10:1:2" val="5"/>
  <p:tag name="FONTWEIGHT:10:0:2" val="5"/>
  <p:tag name="FONTWEIGHT:10:1:1" val="5"/>
  <p:tag name="FONTWEIGHT:11:0:0" val="5"/>
  <p:tag name="FONTWEIGHT:13:0:1" val="5"/>
  <p:tag name="FONTWEIGHT:13:1:0" val="5"/>
  <p:tag name="FONTWEIGHT:13:0:2" val="5"/>
  <p:tag name="FONTWEIGHT:13:0:0" val="5"/>
  <p:tag name="FONTWEIGHT:8:0:0" val="0"/>
  <p:tag name="FONTWEIGHT:13:0:3" val="5"/>
  <p:tag name="FONTWEIGHT:8:1:0" val="5"/>
  <p:tag name="FONTWEIGHT:10:0:1" val="5"/>
  <p:tag name="FONTWEIGHT:10:1:0" val="5"/>
  <p:tag name="FONTWEIGHT:10:0:0" val="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paper">
  <a:themeElements>
    <a:clrScheme name="Whitepaper">
      <a:dk1>
        <a:srgbClr val="000000"/>
      </a:dk1>
      <a:lt1>
        <a:srgbClr val="FFFFFF"/>
      </a:lt1>
      <a:dk2>
        <a:srgbClr val="171C23"/>
      </a:dk2>
      <a:lt2>
        <a:srgbClr val="F7FCFC"/>
      </a:lt2>
      <a:accent1>
        <a:srgbClr val="42C3C9"/>
      </a:accent1>
      <a:accent2>
        <a:srgbClr val="FFC94A"/>
      </a:accent2>
      <a:accent3>
        <a:srgbClr val="F2494B"/>
      </a:accent3>
      <a:accent4>
        <a:srgbClr val="FF7B43"/>
      </a:accent4>
      <a:accent5>
        <a:srgbClr val="775E9E"/>
      </a:accent5>
      <a:accent6>
        <a:srgbClr val="C1408A"/>
      </a:accent6>
      <a:hlink>
        <a:srgbClr val="2D83D8"/>
      </a:hlink>
      <a:folHlink>
        <a:srgbClr val="C1408A"/>
      </a:folHlink>
    </a:clrScheme>
    <a:fontScheme name="Treasury">
      <a:majorFont>
        <a:latin typeface="Helvetica"/>
        <a:ea typeface=""/>
        <a:cs typeface=""/>
      </a:majorFont>
      <a:minorFont>
        <a:latin typeface="Helvetica"/>
        <a:ea typeface=""/>
        <a:cs typeface=""/>
      </a:minorFont>
    </a:fontScheme>
    <a:fmtScheme name="Whit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a:noFill/>
          <a:prstDash val="solid"/>
        </a:ln>
        <a:ln w="25400" cap="flat">
          <a:solidFill>
            <a:schemeClr val="phClr"/>
          </a:solidFill>
          <a:prstDash val="solid"/>
        </a:ln>
        <a:ln w="38100" cap="flat">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dpi="0" rotWithShape="1">
          <a:blip xmlns:r="http://schemas.openxmlformats.org/officeDocument/2006/relationships" r:embed="rId1">
            <a:duotone>
              <a:schemeClr val="phClr">
                <a:shade val="10000"/>
                <a:satMod val="400000"/>
              </a:schemeClr>
              <a:schemeClr val="phClr">
                <a:tint val="90000"/>
                <a:satMod val="200000"/>
              </a:schemeClr>
            </a:duotone>
          </a:blip>
          <a:tile tx="0" ty="0" sx="100000" sy="100000" algn="tl"/>
        </a:blipFill>
        <a:gradFill rotWithShape="1">
          <a:gsLst>
            <a:gs pos="0">
              <a:schemeClr val="phClr">
                <a:tint val="80000"/>
                <a:satMod val="300000"/>
              </a:schemeClr>
            </a:gs>
            <a:gs pos="100000">
              <a:schemeClr val="phClr">
                <a:shade val="60000"/>
                <a:satMod val="200000"/>
              </a:schemeClr>
            </a:gs>
          </a:gsLst>
          <a:path path="circle">
            <a:fillToRect l="50000" t="50000" r="50000" b="50000"/>
          </a:path>
        </a:gradFill>
      </a:bgFillStyleLst>
    </a:fmtScheme>
  </a:themeElements>
  <a:objectDefaults>
    <a:spDef>
      <a:spPr/>
      <a:bodyPr vert="horz" rtlCol="0" anchor="ctr"/>
      <a:lstStyle>
        <a:lvl1pPr algn="ctr"/>
      </a:lstStyle>
      <a:style>
        <a:lnRef idx="0">
          <a:scrgbClr r="0" g="0" b="0"/>
        </a:lnRef>
        <a:fillRef idx="1">
          <a:schemeClr val="accent1"/>
        </a:fillRef>
        <a:effectRef idx="0">
          <a:schemeClr val="accent1"/>
        </a:effectRef>
        <a:fontRef idx="none"/>
      </a:style>
    </a:spDef>
    <a:lnDef>
      <a:spPr>
        <a:ln w="19050" cap="flat">
          <a:solidFill>
            <a:schemeClr val="accent1">
              <a:lumMod val="75000"/>
            </a:schemeClr>
          </a:solidFill>
          <a:prstDash val="solid"/>
          <a:round/>
        </a:ln>
      </a:spPr>
      <a:bodyPr vert="horz" rtlCol="0" anchor="ctr"/>
      <a:lstStyle>
        <a:lvl1pPr algn="ctr"/>
      </a:lstStyle>
    </a:lnDef>
  </a:objectDefaults>
  <a:extraClrSchemeLst/>
</a:theme>
</file>

<file path=ppt/theme/theme2.xml><?xml version="1.0" encoding="utf-8"?>
<a:theme xmlns:a="http://schemas.openxmlformats.org/drawingml/2006/main" name="Whitepaper">
  <a:themeElements>
    <a:clrScheme name="Whitepaper">
      <a:dk1>
        <a:srgbClr val="000000"/>
      </a:dk1>
      <a:lt1>
        <a:srgbClr val="FFFFFF"/>
      </a:lt1>
      <a:dk2>
        <a:srgbClr val="171C23"/>
      </a:dk2>
      <a:lt2>
        <a:srgbClr val="F7FCFC"/>
      </a:lt2>
      <a:accent1>
        <a:srgbClr val="42C3C9"/>
      </a:accent1>
      <a:accent2>
        <a:srgbClr val="FFC94A"/>
      </a:accent2>
      <a:accent3>
        <a:srgbClr val="F2494B"/>
      </a:accent3>
      <a:accent4>
        <a:srgbClr val="FF7B43"/>
      </a:accent4>
      <a:accent5>
        <a:srgbClr val="775E9E"/>
      </a:accent5>
      <a:accent6>
        <a:srgbClr val="C1408A"/>
      </a:accent6>
      <a:hlink>
        <a:srgbClr val="2D83D8"/>
      </a:hlink>
      <a:folHlink>
        <a:srgbClr val="C1408A"/>
      </a:folHlink>
    </a:clrScheme>
    <a:fontScheme name="Treasury">
      <a:majorFont>
        <a:latin typeface="Helvetica"/>
        <a:ea typeface=""/>
        <a:cs typeface=""/>
      </a:majorFont>
      <a:minorFont>
        <a:latin typeface="Helvetica"/>
        <a:ea typeface=""/>
        <a:cs typeface=""/>
      </a:minorFont>
    </a:fontScheme>
    <a:fmtScheme name="Whit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a:noFill/>
          <a:prstDash val="solid"/>
        </a:ln>
        <a:ln w="25400" cap="flat">
          <a:solidFill>
            <a:schemeClr val="phClr"/>
          </a:solidFill>
          <a:prstDash val="solid"/>
        </a:ln>
        <a:ln w="38100" cap="flat">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dpi="0" rotWithShape="1">
          <a:blip xmlns:r="http://schemas.openxmlformats.org/officeDocument/2006/relationships" r:embed="rId1">
            <a:duotone>
              <a:schemeClr val="phClr">
                <a:shade val="10000"/>
                <a:satMod val="400000"/>
              </a:schemeClr>
              <a:schemeClr val="phClr">
                <a:tint val="90000"/>
                <a:satMod val="200000"/>
              </a:schemeClr>
            </a:duotone>
          </a:blip>
          <a:tile tx="0" ty="0" sx="100000" sy="100000" algn="tl"/>
        </a:blipFill>
        <a:gradFill rotWithShape="1">
          <a:gsLst>
            <a:gs pos="0">
              <a:schemeClr val="phClr">
                <a:tint val="80000"/>
                <a:satMod val="300000"/>
              </a:schemeClr>
            </a:gs>
            <a:gs pos="100000">
              <a:schemeClr val="phClr">
                <a:shade val="60000"/>
                <a:satMod val="200000"/>
              </a:schemeClr>
            </a:gs>
          </a:gsLst>
          <a:path path="circle">
            <a:fillToRect l="50000" t="50000" r="50000" b="50000"/>
          </a:path>
        </a:gradFill>
      </a:bgFillStyleLst>
    </a:fmtScheme>
  </a:themeElements>
  <a:objectDefaults>
    <a:spDef>
      <a:spPr/>
      <a:bodyPr vert="horz" rtlCol="0" anchor="ctr"/>
      <a:lstStyle>
        <a:lvl1pPr algn="ctr"/>
      </a:lstStyle>
      <a:style>
        <a:lnRef idx="0">
          <a:scrgbClr r="0" g="0" b="0"/>
        </a:lnRef>
        <a:fillRef idx="1">
          <a:schemeClr val="accent1"/>
        </a:fillRef>
        <a:effectRef idx="0">
          <a:schemeClr val="accent1"/>
        </a:effectRef>
        <a:fontRef idx="none"/>
      </a:style>
    </a:spDef>
    <a:lnDef>
      <a:spPr>
        <a:ln w="19050" cap="flat">
          <a:solidFill>
            <a:schemeClr val="accent1">
              <a:lumMod val="75000"/>
            </a:schemeClr>
          </a:solidFill>
          <a:prstDash val="solid"/>
          <a:round/>
        </a:ln>
      </a:spPr>
      <a:bodyPr vert="horz" rtlCol="0" anchor="ctr"/>
      <a:lstStyle>
        <a:lvl1pPr algn="ctr"/>
      </a:lstStyle>
    </a:lnDef>
  </a:objectDefaults>
  <a:extraClrSchemeLst/>
</a:theme>
</file>

<file path=docProps/app.xml><?xml version="1.0" encoding="utf-8"?>
<Properties xmlns="http://schemas.openxmlformats.org/officeDocument/2006/extended-properties" xmlns:vt="http://schemas.openxmlformats.org/officeDocument/2006/docPropsVTypes">
  <TotalTime>657</TotalTime>
  <Words>2501</Words>
  <Application>Microsoft Office PowerPoint</Application>
  <PresentationFormat>Affichage à l'écran (16:9)</PresentationFormat>
  <Paragraphs>354</Paragraphs>
  <Slides>66</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66</vt:i4>
      </vt:variant>
    </vt:vector>
  </HeadingPairs>
  <TitlesOfParts>
    <vt:vector size="75" baseType="lpstr">
      <vt:lpstr>Roboto</vt:lpstr>
      <vt:lpstr>Source Sans Pro</vt:lpstr>
      <vt:lpstr>proxima_novasemibold</vt:lpstr>
      <vt:lpstr>Helvetica</vt:lpstr>
      <vt:lpstr>Roboto-light</vt:lpstr>
      <vt:lpstr>Roboto-medium</vt:lpstr>
      <vt:lpstr>Roboto-thin</vt:lpstr>
      <vt:lpstr>Arial</vt:lpstr>
      <vt:lpstr>Whitepaper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Sasikumar</dc:creator>
  <cp:lastModifiedBy>Utilisateur Windows</cp:lastModifiedBy>
  <cp:revision>111</cp:revision>
  <dcterms:created xsi:type="dcterms:W3CDTF">2019-05-09T02:50:05Z</dcterms:created>
  <dcterms:modified xsi:type="dcterms:W3CDTF">2021-01-13T17:30:57Z</dcterms:modified>
</cp:coreProperties>
</file>