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2" r:id="rId15"/>
    <p:sldId id="269" r:id="rId16"/>
    <p:sldId id="314" r:id="rId17"/>
    <p:sldId id="270" r:id="rId18"/>
    <p:sldId id="322" r:id="rId19"/>
    <p:sldId id="321" r:id="rId20"/>
    <p:sldId id="271" r:id="rId21"/>
    <p:sldId id="272" r:id="rId22"/>
    <p:sldId id="273" r:id="rId23"/>
    <p:sldId id="274" r:id="rId24"/>
    <p:sldId id="275" r:id="rId25"/>
    <p:sldId id="276" r:id="rId26"/>
    <p:sldId id="308" r:id="rId27"/>
    <p:sldId id="309" r:id="rId28"/>
    <p:sldId id="316" r:id="rId29"/>
    <p:sldId id="317" r:id="rId30"/>
    <p:sldId id="277" r:id="rId31"/>
    <p:sldId id="278" r:id="rId32"/>
    <p:sldId id="299" r:id="rId33"/>
    <p:sldId id="303" r:id="rId34"/>
    <p:sldId id="325" r:id="rId35"/>
    <p:sldId id="279" r:id="rId36"/>
    <p:sldId id="280" r:id="rId37"/>
    <p:sldId id="281" r:id="rId38"/>
    <p:sldId id="282" r:id="rId39"/>
    <p:sldId id="310" r:id="rId40"/>
    <p:sldId id="313" r:id="rId41"/>
    <p:sldId id="311" r:id="rId42"/>
    <p:sldId id="283" r:id="rId43"/>
    <p:sldId id="305" r:id="rId44"/>
    <p:sldId id="306" r:id="rId45"/>
    <p:sldId id="326" r:id="rId46"/>
    <p:sldId id="327" r:id="rId47"/>
    <p:sldId id="307" r:id="rId48"/>
    <p:sldId id="315" r:id="rId49"/>
    <p:sldId id="304" r:id="rId50"/>
    <p:sldId id="284" r:id="rId51"/>
    <p:sldId id="298" r:id="rId52"/>
    <p:sldId id="300" r:id="rId53"/>
    <p:sldId id="301" r:id="rId54"/>
    <p:sldId id="302" r:id="rId55"/>
    <p:sldId id="285" r:id="rId56"/>
    <p:sldId id="320" r:id="rId57"/>
    <p:sldId id="297" r:id="rId58"/>
    <p:sldId id="286" r:id="rId59"/>
    <p:sldId id="323" r:id="rId60"/>
    <p:sldId id="324" r:id="rId61"/>
    <p:sldId id="288" r:id="rId62"/>
    <p:sldId id="289" r:id="rId63"/>
    <p:sldId id="318" r:id="rId64"/>
    <p:sldId id="296" r:id="rId65"/>
    <p:sldId id="291" r:id="rId66"/>
    <p:sldId id="292" r:id="rId67"/>
    <p:sldId id="293" r:id="rId68"/>
    <p:sldId id="319" r:id="rId69"/>
    <p:sldId id="294" r:id="rId7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16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/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7374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593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07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6259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7283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8307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99331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0355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1379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2403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3427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itchFamily="18" charset="0"/>
              </a:rPr>
              <a:t>Server Tuning metrics : connection statistics, thread details Database Tuning metrics : table lock stats, db details –no. of tables, db size etc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r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t>Using LDAP monitor, you can monitor the amount of time taken for a user to log into to a domain. By monitoring these login time, response time and availability, it allows you to ensure whether the LDAP server is up and running. When a certain threshold is breached, you are informed quickly via email/SMS and thus helping you to troubleshoot issues quickly.</a:t>
            </a:r>
            <a:endParaRPr lang="en-US" altLang="en-US" smtClean="0">
              <a:latin typeface="Times New Roman" pitchFamily="18" charset="0"/>
            </a:endParaRPr>
          </a:p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1200"/>
            <a:ext cx="6400800" cy="1123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E5C3-6746-4100-A9B5-DA832F36DE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6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2CBE-0DC3-4C29-804A-6D658F6CF6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FBCF-B4AB-4C10-BE8E-57CEC07054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2376-CE26-492A-A94C-1B90EC23CD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12A8-3AB2-4004-9FE4-B43E4B4510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73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425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3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A63C-EEFB-4F82-B50C-A8E56B808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60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19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175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5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9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BCF7-BFD1-4EC4-BAC7-EA6AB7292A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947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6151-DED9-4E04-994E-6D4BBEB54A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29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E0EF-F1B0-46D3-B8CE-CDEFDCF1E6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70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36225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3C40-9350-4ED0-845C-C6655B671B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07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7E5D-EB43-48BC-A2D9-F4E3DA84E8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0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85725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0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07/22/08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105D9C-45F5-4B70-A1F0-3A65C3550A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pplications_manager/images/xenserver-srorage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5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81000" y="2638425"/>
            <a:ext cx="85328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2B56AC"/>
              </a:buClr>
              <a:buFont typeface="Verdana" pitchFamily="34" charset="0"/>
              <a:buNone/>
            </a:pPr>
            <a:r>
              <a:rPr lang="en-GB" altLang="en-US" sz="3600" b="1">
                <a:ea typeface="MS Gothic" pitchFamily="49" charset="-128"/>
              </a:rPr>
              <a:t>ManageEngine</a:t>
            </a:r>
            <a:r>
              <a:rPr lang="en-GB" altLang="en-US" sz="3600" b="1" baseline="36000">
                <a:ea typeface="MS Gothic" pitchFamily="49" charset="-128"/>
              </a:rPr>
              <a:t>® </a:t>
            </a:r>
            <a:r>
              <a:rPr lang="en-GB" altLang="en-US" sz="3600" b="1">
                <a:ea typeface="MS Gothic" pitchFamily="49" charset="-128"/>
              </a:rPr>
              <a:t>Applications Manager</a:t>
            </a:r>
          </a:p>
          <a:p>
            <a:pPr algn="r" eaLnBrk="1" hangingPunct="1">
              <a:spcBef>
                <a:spcPct val="0"/>
              </a:spcBef>
              <a:buClr>
                <a:srgbClr val="2B56AC"/>
              </a:buClr>
              <a:buFont typeface="Verdana" pitchFamily="34" charset="0"/>
              <a:buNone/>
            </a:pPr>
            <a:r>
              <a:rPr lang="en-GB" altLang="en-US" sz="2800">
                <a:ea typeface="MS Gothic" pitchFamily="49" charset="-128"/>
              </a:rPr>
              <a:t>Product Features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71488" y="1709738"/>
            <a:ext cx="2438400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JVM memory, CPU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Applications: User Sessions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EJB Stats: activation, passivation times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Servlets, JSPs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Pools &amp; Database Connection Pools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6619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9088" y="1184275"/>
            <a:ext cx="2743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IBM WebSphere</a:t>
            </a:r>
          </a:p>
        </p:txBody>
      </p:sp>
      <p:pic>
        <p:nvPicPr>
          <p:cNvPr id="122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422400"/>
            <a:ext cx="6183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04800" y="2114550"/>
            <a:ext cx="5045075" cy="313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</a:t>
            </a:r>
          </a:p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JVM Statistics</a:t>
            </a:r>
          </a:p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Applications</a:t>
            </a:r>
          </a:p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EJBs, Servlets, JSPs</a:t>
            </a:r>
          </a:p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Pools &amp; Database Connection Pools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2743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JBoss Server</a:t>
            </a:r>
          </a:p>
        </p:txBody>
      </p:sp>
      <p:pic>
        <p:nvPicPr>
          <p:cNvPr id="13318" name="Picture 2" descr="jboss-monitor-over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2588"/>
            <a:ext cx="50038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52400" y="1690688"/>
            <a:ext cx="3517900" cy="531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Oracle AS 10g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 ,Health &amp;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Table space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Rollback and Corrupted Blocks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OPMN Process Memory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JVM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Request Throughput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Applications:  Sessions, Throughput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JMS: Message Queues etc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2100" y="6111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1475" y="1192213"/>
            <a:ext cx="27432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Oracle Server</a:t>
            </a:r>
          </a:p>
        </p:txBody>
      </p:sp>
      <p:pic>
        <p:nvPicPr>
          <p:cNvPr id="14342" name="Picture 9" descr="C:\Users\pritika-2430\Downloads\APM\Screenshots\Oracle\Oracle-Table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774825"/>
            <a:ext cx="54737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2743200" cy="421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time, 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JVM Statistics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JDBC pools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Applications: Sessions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Servlets, JSPs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Summary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Threads Availability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2743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Tomcat</a:t>
            </a:r>
          </a:p>
        </p:txBody>
      </p:sp>
      <p:pic>
        <p:nvPicPr>
          <p:cNvPr id="153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25575"/>
            <a:ext cx="61722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65563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4800" y="1243013"/>
            <a:ext cx="43434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VMware </a:t>
            </a: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vFabric</a:t>
            </a: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tc</a:t>
            </a: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 Server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52400" y="2092325"/>
            <a:ext cx="2974975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Health, Availability &amp;  Performance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Memory Usage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Applications: Sessions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Request Processed: Throughput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Transaction Rate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Threads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Cache Memory Usage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867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Web Transactions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7663" y="1333500"/>
            <a:ext cx="510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Java, Ruby on Rails, </a:t>
            </a:r>
            <a:r>
              <a:rPr lang="en-GB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.Net</a:t>
            </a:r>
            <a:endParaRPr lang="en-GB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66938"/>
            <a:ext cx="8382000" cy="3852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6225" y="84613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Web Transactions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3375" y="1333500"/>
            <a:ext cx="510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Java, Ruby on Rails, </a:t>
            </a:r>
            <a:r>
              <a:rPr lang="en-GB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.Net</a:t>
            </a:r>
            <a:endParaRPr lang="en-GB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771650"/>
            <a:ext cx="4473575" cy="3895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4206875" cy="373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Apdex scores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Transaction tracing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Metrics from URL to SQL query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Database metrics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Slow transactions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Throughput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3352800" cy="363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Out-of-the-box remote Monitoring &amp; Mgmt on Java platform and of applications that run on it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Process Memory Parameters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Garbage collection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Parameters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Virtual Memory Parameters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6492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" y="1271588"/>
            <a:ext cx="36576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Java Runtime Monitor</a:t>
            </a:r>
          </a:p>
        </p:txBody>
      </p:sp>
      <p:sp>
        <p:nvSpPr>
          <p:cNvPr id="19462" name="AutoShape 9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19463" name="AutoShape 11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19464" name="AutoShape 13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pic>
        <p:nvPicPr>
          <p:cNvPr id="19465" name="Picture 16" descr="C:\Users\pritika-2430\Downloads\screen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38238"/>
            <a:ext cx="5486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6492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" y="1271588"/>
            <a:ext cx="36576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Resin App Server</a:t>
            </a:r>
          </a:p>
        </p:txBody>
      </p:sp>
      <p:sp>
        <p:nvSpPr>
          <p:cNvPr id="20485" name="AutoShape 9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0486" name="AutoShape 11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0487" name="AutoShape 13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pic>
        <p:nvPicPr>
          <p:cNvPr id="20488" name="Picture 2" descr="https://www.manageengine.com/products/applications_manager/images/manageengine-applications-manager-resin-perform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00188"/>
            <a:ext cx="53403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275" y="2078038"/>
            <a:ext cx="3489325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Monitors important parameters like CPU usage, JVM stats etc.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8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Tracks thread pool utilization to prevent deadlocks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8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Measures heap/non heap memory usage </a:t>
            </a:r>
          </a:p>
          <a:p>
            <a:pPr>
              <a:defRPr/>
            </a:pPr>
            <a:endParaRPr lang="en-IN" sz="18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Other parameters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Web Apps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Connection Pool details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latin typeface="+mn-lt"/>
              </a:rPr>
              <a:t>End user experience</a:t>
            </a:r>
          </a:p>
          <a:p>
            <a:pPr>
              <a:defRPr/>
            </a:pPr>
            <a:endParaRPr lang="en-US" sz="1800" dirty="0">
              <a:latin typeface="+mn-lt"/>
            </a:endParaRPr>
          </a:p>
          <a:p>
            <a:pPr>
              <a:defRPr/>
            </a:pPr>
            <a:endParaRPr lang="en-IN" sz="1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53988" y="1981200"/>
            <a:ext cx="33528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Monitors service response time, and performance of web applications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Tracks components such as Java virtual machine (JVM), Enterprise Java Beans(EJBs), Java database connection pools(JDBC) and servlets.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Process Memory Parameters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Garbage collection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Parameters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875" y="6746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" y="1271588"/>
            <a:ext cx="36576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WildFly Monitor</a:t>
            </a:r>
          </a:p>
        </p:txBody>
      </p:sp>
      <p:sp>
        <p:nvSpPr>
          <p:cNvPr id="21510" name="AutoShape 9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1511" name="AutoShape 11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1512" name="AutoShape 13" descr="data:image/png;base64,iVBORw0KGgoAAAANSUhEUgAABEAAAAIhCAYAAABOh8+KAAAgAElEQVR4Xu3YQREAAAgCQelf2h43awNWXuwcAQIECBAgQIAAAQIECBAgQCAusHg+8QgQIECAAAECBAgQIECAAAECZwBRAg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CA6lzcAAAzvSURBV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zCA5F8sIAECBAgQIECAAAECBAgQIGAA0QECBAgQIECAAAECBAgQIEAgL2AAyb9YQAIECBAgQIAAAQIECBAgQMAAogMECBAgQIAAAQIECBAgQIBAXsAAkn+xgAQIECBAgAABAgQIECBAgIABRAcIECBAgAABAgQIECBAgACBvIABJP9iAQkQIECAAAECBAgQIECAAAEDiA4QIECAAAECBAgQIECAAAECeQEDSP7FAhIgQIAAAQIECBAgQIAAAQIGEB0gQIAAAQIECBAgQIAAAQIE8gIGkPyLBSRAgAABAgQIECBAgAABAgQMIDpAgAABAgQIECBAgAABAgQI5AUMIPkXC0iAAAECBAgQIECAAAECBAgYQHSAAAECBAgQIECAAAECBAgQyAsYQPIvFpAAAQIECBAgQIAAAQIECBAwgOgAAQIECBAgQIAAAQIECBAgkBcwgORfLCABAgQIECBAgAABAgQIECBgANEBAgQIECBAgAABAgQIECBAIC9gAMm/WEACBAgQIECAAAECBAgQIEDAAKIDBAgQIECAAAECBAgQIECAQF7AAJJ/sYAECBAgQIAAAQIECBAgQICAAUQHCBAgQIAAAQIECBAgQIAAgbyAAST/YgEJECBAgAABAgQIECBAgAABA4gOECBAgAABAgQIECBAgAABAnkBA0j+xQISIECAAAECBAgQIECAAAECBhAdIECAAAECBAgQIECAAAECBPICBpD8iwUkQIAAAQIECBAgQIAAAQIEDCA6QIAAAQIECBAgQIAAAQIECOQFDCD5FwtIgAABAgQIECBAgAABAgQIGEB0gAABAgQIECBAgAABAgQIEMgLGEDyLxaQAAECBAgQIECAAAECBAgQMIDoAAECBAgQIECAAAECBAgQIJAXMIDkXywgAQIECBAgQIAAAQIECBAgYADRAQIECBAgQIAAAQIECBAgQCAvYADJv1hAAgQIECBAgAABAgQIECBAwACiAwQIECBAgAABAgQIECBAgEBewACSf7GABAgQIECAAAECBAgQIECAgAFEBwgQIECAAAECBAgQIECAAIG8gAEk/2IBCRAgQIAAAQIECBAgQIAAAQOIDhAgQIAAAQIECBAgQIAAAQJ5AQNI/sUCEiBAgAABAgQIECBAgAABAgYQHSBAgAABAgQIECBAgAABAgTyAgaQ/IsFJECAAAECBAgQIECAAAECBAwgOkCAAAECBAgQIECAAAECBAjkBQwg+RcLSIAAAQIECBAgQIAAAQIECBhAdIAAAQIECBAgQIAAAQIECBDICxhA8i8WkAABAgQIECBAgAABAgQIEDCA6AABAgQIECBAgAABAgQIECCQF3j+kgIiVBHBFgAAAABJRU5ErkJggg=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pic>
        <p:nvPicPr>
          <p:cNvPr id="21513" name="Picture 2" descr="https://www.manageengine.com/products/applications_manager/images/manageengine-applications-manager-wildfly-jdbc-cha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39813"/>
            <a:ext cx="5029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50292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8763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n-lt"/>
                <a:ea typeface="+mn-ea"/>
                <a:cs typeface="Lucida Sans Unicode" pitchFamily="32" charset="0"/>
              </a:rPr>
              <a:t>Applications Manager - The Solution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2263" y="1052513"/>
            <a:ext cx="7940675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2775"/>
              </a:lnSpc>
              <a:spcBef>
                <a:spcPts val="1500"/>
              </a:spcBef>
              <a:buClr>
                <a:srgbClr val="EF7C13"/>
              </a:buClr>
              <a:buSzPct val="100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Monitors your entire IT infrastructure including applications, servers, databases, operating systems, network services, transactions and more - across physical, virtual and cloud environments.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69888" y="3230563"/>
            <a:ext cx="6775450" cy="1058862"/>
          </a:xfrm>
          <a:prstGeom prst="roundRect">
            <a:avLst>
              <a:gd name="adj" fmla="val 13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ts val="2775"/>
              </a:lnSpc>
              <a:spcBef>
                <a:spcPts val="1500"/>
              </a:spcBef>
              <a:buClr>
                <a:srgbClr val="EF7C13"/>
              </a:buClr>
              <a:buSzPct val="100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u="sng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Primary Positioning:</a:t>
            </a:r>
            <a:r>
              <a:rPr lang="en-GB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Enterprises, IDCs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rgbClr val="EF7C13"/>
              </a:buClr>
              <a:buSzPct val="100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u="sng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Direct Users:</a:t>
            </a:r>
            <a:r>
              <a:rPr lang="en-GB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IT Administrator, Operators, Managers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3733800" cy="494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Oracle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MySQL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MS SQL Server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IBM DB2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Sybase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PostgreSQL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Memcached</a:t>
            </a: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Cassandra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MongoDB</a:t>
            </a: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81000" y="2057400"/>
            <a:ext cx="2057400" cy="444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Oracle 8.x, 9</a:t>
            </a:r>
            <a:r>
              <a:rPr lang="en-GB" sz="2000" i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, 10</a:t>
            </a:r>
            <a:r>
              <a:rPr lang="en-GB" sz="2000" i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Performance, health and availability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Table Space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SGA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 file details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Uses JDBC calls to collect data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Oracle</a:t>
            </a:r>
          </a:p>
        </p:txBody>
      </p:sp>
      <p:pic>
        <p:nvPicPr>
          <p:cNvPr id="23558" name="Picture 9" descr="https://www.manageengine.com/products/applications_manager/images/oracle-table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408113"/>
            <a:ext cx="647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057400"/>
            <a:ext cx="2743200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MySQL 3.x, 4.x, 5.x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Availability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Request statistics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Server tuning metrics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Database tuning metrics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9550" y="860425"/>
            <a:ext cx="20574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9550" y="1447800"/>
            <a:ext cx="18669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MySQL</a:t>
            </a:r>
          </a:p>
        </p:txBody>
      </p:sp>
      <p:pic>
        <p:nvPicPr>
          <p:cNvPr id="24582" name="Picture 8" descr="C:\Users\pritika-2430\Desktop\SQ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9288"/>
            <a:ext cx="60960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C:\Users\pritika-2430\Downloads\screenshot-app-w2k8-64-4 9090 2015-07-14 15-00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609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2514600" cy="432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MS SQL Server 2000, 2005, 2008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Health, availability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Request Statistics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Server Tuning metrics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Lock Details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Database Tuning metrics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MS SQL</a:t>
            </a:r>
          </a:p>
        </p:txBody>
      </p:sp>
      <p:pic>
        <p:nvPicPr>
          <p:cNvPr id="25606" name="Picture 7" descr="C:\Users\pritika-2430\Downloads\screenshot-app-w2k8-64-4 9090 2015-07-14 15-19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62976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90488" y="2133600"/>
            <a:ext cx="2895600" cy="419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IBM DB2 8.x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Health,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Connection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Transaction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Agent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Database Tuning metrics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550863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" y="117475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IBM DB2</a:t>
            </a:r>
          </a:p>
        </p:txBody>
      </p:sp>
      <p:pic>
        <p:nvPicPr>
          <p:cNvPr id="26630" name="Picture 8" descr="C:\Users\pritika-2430\Desktop\D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590925"/>
            <a:ext cx="6019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C:\Users\pritika-2430\Desktop\Conn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879475"/>
            <a:ext cx="60166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1866900" cy="394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and availability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Current Process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Current Transactions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Connection Statistics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Sybase</a:t>
            </a:r>
          </a:p>
        </p:txBody>
      </p:sp>
      <p:pic>
        <p:nvPicPr>
          <p:cNvPr id="27654" name="Picture 6" descr="C:\Users\pritika-2430\Downloads\sy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76425"/>
            <a:ext cx="6405562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2590800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time, health, and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Buffer, Connection, Query, Lock Stats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Transaction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Index Scan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Table level details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PostgreSQL</a:t>
            </a:r>
          </a:p>
        </p:txBody>
      </p:sp>
      <p:pic>
        <p:nvPicPr>
          <p:cNvPr id="28678" name="Picture 8" descr="C:\Users\pritika-2430\Desktop\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6248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2286000" cy="474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Availability, health, CPU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Cache hit ratio, memory usage, Transactions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Network Traffic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Connections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Cached items, request metrics, etc.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6492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7325" y="1236663"/>
            <a:ext cx="24034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Memcached</a:t>
            </a:r>
            <a:endParaRPr lang="en-GB" sz="28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</p:txBody>
      </p:sp>
      <p:pic>
        <p:nvPicPr>
          <p:cNvPr id="29702" name="Picture 9" descr="C:\Users\pritika-2430\Desktop\memcac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27088"/>
            <a:ext cx="6372225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4800" y="1709738"/>
            <a:ext cx="2417763" cy="537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Storage and Operation Stats, Operation Latency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Pending Tasks- </a:t>
            </a:r>
            <a:r>
              <a:rPr lang="en-GB" sz="18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Commitlog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, Commands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Cluster and Cluster Node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Dropped message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pool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18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649288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184275"/>
            <a:ext cx="28225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Cassandra</a:t>
            </a:r>
          </a:p>
        </p:txBody>
      </p:sp>
      <p:pic>
        <p:nvPicPr>
          <p:cNvPr id="30726" name="Picture 9" descr="C:\Users\pritika-2430\Desktop\Cassan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614488"/>
            <a:ext cx="6327775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200" y="2057400"/>
            <a:ext cx="3733800" cy="474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Memory, CPU Usage, Current connection stats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Lock current queue details, lock active client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Background flush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Journaling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Replica and </a:t>
            </a: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sharding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details for </a:t>
            </a: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mongod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and mongos device respectively.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MongoDB</a:t>
            </a:r>
            <a:endParaRPr lang="en-GB" sz="28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</p:txBody>
      </p:sp>
      <p:pic>
        <p:nvPicPr>
          <p:cNvPr id="31750" name="Picture 6" descr="C:\Users\pritika-2430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649288"/>
            <a:ext cx="29908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:\Users\pritika-2430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983038"/>
            <a:ext cx="28384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6321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latin typeface="+mj-lt"/>
                <a:ea typeface="+mn-ea"/>
                <a:cs typeface="Lucida Sans Unicode" pitchFamily="32" charset="0"/>
              </a:rPr>
              <a:t>Primary Functions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04800" y="1244600"/>
            <a:ext cx="2297722" cy="552460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2B56A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charset="0"/>
                <a:ea typeface="+mn-ea"/>
                <a:cs typeface="Arial" charset="0"/>
              </a:rPr>
              <a:t>Monitoring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124075" y="2609850"/>
            <a:ext cx="1730259" cy="552460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2B56A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Arial" charset="0"/>
              </a:rPr>
              <a:t>Alerting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430587" y="3998913"/>
            <a:ext cx="2116583" cy="552460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2B56A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Arial" charset="0"/>
              </a:rPr>
              <a:t>Reporting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135562" y="5427663"/>
            <a:ext cx="3604939" cy="552460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2B56A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Arial" charset="0"/>
              </a:rPr>
              <a:t>SLA 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5344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Windows, Linux, Solaris, IBM AIX, IBM AS400 / iSeries, HP Unix, Tru 64 Unix, FreeBSD, Mac OS, Novell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Exchange &amp; other mail Servers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Web Servers – Apache, IIS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PHP Server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Any TCP Port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JMX – AdventNet &amp; MX4J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SNMP-enabled Software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Ceph Storage </a:t>
            </a:r>
            <a:r>
              <a:rPr lang="en-GB" altLang="en-US" sz="2400" b="1">
                <a:solidFill>
                  <a:srgbClr val="E46C0A"/>
                </a:solidFill>
                <a:ea typeface="MS Gothic" pitchFamily="49" charset="-128"/>
                <a:cs typeface="Arial" charset="0"/>
              </a:rPr>
              <a:t>(</a:t>
            </a:r>
            <a:r>
              <a:rPr lang="en-GB" altLang="en-US" sz="2000" b="1">
                <a:solidFill>
                  <a:srgbClr val="E46C0A"/>
                </a:solidFill>
                <a:ea typeface="MS Gothic" pitchFamily="49" charset="-128"/>
                <a:cs typeface="Arial" charset="0"/>
              </a:rPr>
              <a:t>new)</a:t>
            </a:r>
            <a:endParaRPr lang="en-GB" altLang="en-US" sz="2400" b="1">
              <a:solidFill>
                <a:srgbClr val="E46C0A"/>
              </a:solidFill>
              <a:ea typeface="MS Gothic" pitchFamily="49" charset="-128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endParaRPr lang="en-GB" altLang="en-US" sz="2000">
              <a:ea typeface="MS Gothic" pitchFamily="49" charset="-128"/>
              <a:cs typeface="Arial" charset="0"/>
            </a:endParaRP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749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Server and Services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-4921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ERP &gt; SAP Server</a:t>
            </a:r>
          </a:p>
        </p:txBody>
      </p:sp>
      <p:pic>
        <p:nvPicPr>
          <p:cNvPr id="33796" name="Picture 6" descr="icon_add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4475" y="1600200"/>
            <a:ext cx="2117725" cy="511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Availability 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Performance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Background jobs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Buffer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Dialog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Enqueue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Operating System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Spool</a:t>
            </a:r>
          </a:p>
        </p:txBody>
      </p:sp>
      <p:pic>
        <p:nvPicPr>
          <p:cNvPr id="33798" name="Picture 7" descr="C:\Users\pritika-2430\Downloads\APM\Screenshots\SAP\6.SAP Monitor Background Jobs ManageEngine Applications Manag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874838"/>
            <a:ext cx="65532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758950"/>
            <a:ext cx="365760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Availability &amp; Performance of SAP Business Components such as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Business Intelligence (BI)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Customer Relation Manager (CRM)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Supply Chain Management (SCM)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 addition you can also monitor,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Connection time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Performance attributes (all numeric attributes)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Status and Log attributes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ERP &gt; SAP CCMS</a:t>
            </a:r>
          </a:p>
        </p:txBody>
      </p:sp>
      <p:pic>
        <p:nvPicPr>
          <p:cNvPr id="34821" name="Picture 6" descr="icon_add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25575"/>
            <a:ext cx="55308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1779588"/>
            <a:ext cx="3048000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Availability &amp; Performance </a:t>
            </a:r>
            <a:b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Oracle E-Business Suite Setup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Performance Metrics like  Request Stats, Response Time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Process Heap Size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Clusters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OPMN components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cache performance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Server status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Forms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609600"/>
            <a:ext cx="82296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ERP &gt; Oracle E-Business Suite</a:t>
            </a:r>
          </a:p>
        </p:txBody>
      </p:sp>
      <p:pic>
        <p:nvPicPr>
          <p:cNvPr id="35845" name="Picture 6" descr="icon_add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C:\Users\pritika-2430\Downloads\APM\Screenshots\Oracle EBS\Screenshots\Screenshots\Request Statist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58888"/>
            <a:ext cx="50292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C:\Users\pritika-2430\Downloads\APM\Screenshots\Oracle EBS\Screenshots\Screenshots\5. ManageEngine Applications Manager Oracle EBS Form Applicatio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22875"/>
            <a:ext cx="6172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609600"/>
            <a:ext cx="32766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ERP &gt; Siebel CRM</a:t>
            </a:r>
          </a:p>
        </p:txBody>
      </p:sp>
      <p:pic>
        <p:nvPicPr>
          <p:cNvPr id="36868" name="Picture 6" descr="icon_add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O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68425"/>
            <a:ext cx="8312150" cy="3590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2738" y="5273675"/>
            <a:ext cx="8001000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 Siebel CRM Enterprise server and child servers</a:t>
            </a:r>
          </a:p>
          <a:p>
            <a:pPr marL="285750" indent="-285750"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Track KPIs of components, AOM statistics, EAI statistics, Infrastructure statistics and DB statistics.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4267200" cy="325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MS SharePoint 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IBM WebSphere MQ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BEA </a:t>
            </a: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WebLogic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Integration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Microsoft Message Queue (MSMQ)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" charset="0"/>
              </a:rPr>
              <a:t>VMware </a:t>
            </a:r>
            <a:r>
              <a:rPr lang="en-GB" sz="2000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" charset="0"/>
              </a:rPr>
              <a:t>vFabric</a:t>
            </a:r>
            <a:r>
              <a:rPr lang="en-GB" sz="20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" charset="0"/>
              </a:rPr>
              <a:t>RabbitMQ</a:t>
            </a:r>
            <a:endParaRPr lang="en-GB" sz="20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Arial" charset="0"/>
            </a:endParaRP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886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Middleware / Portal</a:t>
            </a:r>
          </a:p>
        </p:txBody>
      </p:sp>
      <p:pic>
        <p:nvPicPr>
          <p:cNvPr id="37893" name="Picture 4" descr="icon_add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icon_add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28600" y="2133600"/>
            <a:ext cx="3429000" cy="477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MS </a:t>
            </a:r>
            <a:r>
              <a:rPr lang="en-GB" sz="16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Sharepoint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2007, 2010 and 2013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Availability &amp; Performance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Comprehensive Fault Management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Pro-active notifications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Active Server Pages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Memory Stats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Share Point Server Services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Sharepoint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Farms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16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938" y="838200"/>
            <a:ext cx="3733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Middleware / Portal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4300" y="1544638"/>
            <a:ext cx="35433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MS Office SharePoint</a:t>
            </a:r>
          </a:p>
        </p:txBody>
      </p:sp>
      <p:pic>
        <p:nvPicPr>
          <p:cNvPr id="38918" name="Picture 7" descr="C:\Users\pritika-2430\Downloads\APM\Screenshots\Sharepoint_12000-pics\5.ManageEngine Applications Manager Sharepoint Fa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838200"/>
            <a:ext cx="52466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24320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Health, Availability &amp; Performance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Channel (Bytes-sent/Received, Buffers-sent/Received)</a:t>
            </a:r>
            <a:r>
              <a:rPr lang="ar-SA" altLang="en-US" sz="2000">
                <a:ea typeface="MS Gothic" pitchFamily="49" charset="-128"/>
              </a:rPr>
              <a:t>‏</a:t>
            </a:r>
            <a:endParaRPr lang="en-GB" altLang="en-US" sz="2000">
              <a:ea typeface="MS Gothic" pitchFamily="49" charset="-128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Listener Stats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Queue Stats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5638"/>
            <a:ext cx="3733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Middleware / Portal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289050"/>
            <a:ext cx="373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IBM WebSphere MQ</a:t>
            </a:r>
          </a:p>
        </p:txBody>
      </p:sp>
      <p:pic>
        <p:nvPicPr>
          <p:cNvPr id="39942" name="Picture 9" descr="https://www.manageengine.com/products/applications_manager/images/chann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54075"/>
            <a:ext cx="5410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4288" y="2063750"/>
            <a:ext cx="2822575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Business Process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Application Integration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Track SLA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Service and Event Counts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Response Times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Message Broker Details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3733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Middleware / Portal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4343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BEA WebLogic Integration</a:t>
            </a:r>
          </a:p>
        </p:txBody>
      </p:sp>
      <p:pic>
        <p:nvPicPr>
          <p:cNvPr id="40966" name="Picture 7" descr="C:\Users\pritika-2430\Downloads\screenshot-anandhi-0523 9090 2015-07-16 13-01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97163"/>
            <a:ext cx="6477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28600" y="2057400"/>
            <a:ext cx="2286000" cy="280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Message Queue Services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Session Stats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Microsoft Message Queue</a:t>
            </a:r>
            <a:b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Stats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3733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Middleware / Portal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6019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Microsoft Message Queue (MSMQ)</a:t>
            </a:r>
          </a:p>
        </p:txBody>
      </p:sp>
      <p:pic>
        <p:nvPicPr>
          <p:cNvPr id="41990" name="Picture 6" descr="C:\Users\pritika-2430\Downloads\screenshot-anandhi-0523 9090 2015-07-16 14-16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65532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152400"/>
            <a:ext cx="9144000" cy="438150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2B56AC"/>
              </a:buClr>
              <a:buFont typeface="Arial" charset="0"/>
              <a:buNone/>
            </a:pPr>
            <a:r>
              <a:rPr lang="en-GB" altLang="en-US" sz="2400">
                <a:solidFill>
                  <a:schemeClr val="bg1"/>
                </a:solidFill>
                <a:latin typeface="Arial" charset="0"/>
                <a:ea typeface="MS Gothic" pitchFamily="49" charset="-128"/>
                <a:cs typeface="Arial" charset="0"/>
              </a:rPr>
              <a:t>Agentless Monitoring of Heterogeneous Infrastructure </a:t>
            </a:r>
          </a:p>
        </p:txBody>
      </p:sp>
      <p:pic>
        <p:nvPicPr>
          <p:cNvPr id="4" name="Picture 3" descr="apm-fl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58875"/>
            <a:ext cx="8839200" cy="4648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38862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Health, Availability &amp; Performance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Queued Messages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Message Rates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Node Details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Connection Stats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Exchange Rates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3733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Middleware / Portal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6019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VMware </a:t>
            </a: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vFabric</a:t>
            </a: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RabbitMQ</a:t>
            </a:r>
            <a:endParaRPr lang="en-GB" sz="28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</p:txBody>
      </p:sp>
      <p:pic>
        <p:nvPicPr>
          <p:cNvPr id="43014" name="Picture 6" descr="C:\Users\pritika-2430\Downloads\Rab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71775"/>
            <a:ext cx="55626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End User Monitoring (EUM)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5588" y="4810125"/>
            <a:ext cx="7620000" cy="185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Value: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Measure end-user experience of network services &amp; apps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Resolve problems before end users are affected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Easy troubleshooting</a:t>
            </a: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35113"/>
            <a:ext cx="88392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8113" y="1425575"/>
            <a:ext cx="4267200" cy="137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Records transactions with Firefox toolbar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Stores user actions as web scripts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Play back web scripts from multiple locations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Real Browser Monitor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3038" y="2803525"/>
            <a:ext cx="3071812" cy="214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b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Value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: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High visibility into Synthetic web transactions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Improves customer experience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Easy troubleshooting</a:t>
            </a:r>
          </a:p>
        </p:txBody>
      </p:sp>
      <p:pic>
        <p:nvPicPr>
          <p:cNvPr id="45062" name="Picture 7" descr="C:\Users\pritika-2430\Downloads\RBM Screenshots\Connect to EUM Ag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6263"/>
            <a:ext cx="46482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191000"/>
            <a:ext cx="5746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2743200" cy="307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 ESX/</a:t>
            </a:r>
            <a:r>
              <a:rPr lang="en-GB" sz="16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ESXi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servers &amp; guest VMs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In-depth performance metrics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Find out which VMs are consuming resources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Automatically start/stop/restart VMs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VMware Monitoring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4762500"/>
            <a:ext cx="3429000" cy="181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b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Value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Gain insight into VMware performance</a:t>
            </a:r>
          </a:p>
          <a:p>
            <a:pPr marL="285750" indent="-285750">
              <a:lnSpc>
                <a:spcPct val="8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Manage physical and virtual infrastructure</a:t>
            </a:r>
          </a:p>
          <a:p>
            <a:pPr marL="285750" indent="-285750">
              <a:lnSpc>
                <a:spcPct val="8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Easy troubleshooting</a:t>
            </a:r>
          </a:p>
        </p:txBody>
      </p:sp>
      <p:pic>
        <p:nvPicPr>
          <p:cNvPr id="46086" name="Picture 7" descr="C:\Users\pritika-2430\Downloads\Vmware\1.Hea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9288"/>
            <a:ext cx="5486400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3051175" cy="275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 Hyper-V servers &amp; guest VMs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In-depth performance metrics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Find out which VMs are consuming resources</a:t>
            </a:r>
          </a:p>
          <a:p>
            <a:pPr marL="285750" indent="-285750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Automatically start/stop/restart VMs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Microsoft Hyper-V Monitoring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4572000"/>
            <a:ext cx="2895600" cy="186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b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Value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: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Gain insight into Hyper-V performance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Effective Capacity Planning 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Easy troubleshooting</a:t>
            </a:r>
          </a:p>
        </p:txBody>
      </p:sp>
      <p:pic>
        <p:nvPicPr>
          <p:cNvPr id="47110" name="Picture 8" descr="C:\Users\pritika-2430\Downloads\APM\Screenshots\Hyper-V\3. Mem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65275"/>
            <a:ext cx="609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1600200"/>
            <a:ext cx="2362199" cy="6034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Discover XenServer </a:t>
            </a:r>
            <a:r>
              <a:rPr lang="en-IN" sz="1800" dirty="0">
                <a:solidFill>
                  <a:schemeClr val="tx1"/>
                </a:solidFill>
                <a:latin typeface="+mj-lt"/>
              </a:rPr>
              <a:t>pools, hosts and their guest virtual </a:t>
            </a: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machines.</a:t>
            </a:r>
          </a:p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Monitor </a:t>
            </a:r>
            <a:r>
              <a:rPr lang="en-IN" sz="1800" dirty="0">
                <a:solidFill>
                  <a:schemeClr val="tx1"/>
                </a:solidFill>
                <a:latin typeface="+mj-lt"/>
              </a:rPr>
              <a:t>CPU, Memory and Network </a:t>
            </a: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Utilization</a:t>
            </a:r>
          </a:p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Track </a:t>
            </a:r>
            <a:r>
              <a:rPr lang="en-IN" sz="1800" dirty="0">
                <a:solidFill>
                  <a:schemeClr val="tx1"/>
                </a:solidFill>
                <a:latin typeface="+mj-lt"/>
              </a:rPr>
              <a:t>Storage Details, Usage and </a:t>
            </a: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Capacity,</a:t>
            </a:r>
            <a:r>
              <a:rPr lang="en-IN" sz="1800" b="1" dirty="0">
                <a:latin typeface="+mj-lt"/>
              </a:rPr>
              <a:t> </a:t>
            </a:r>
            <a:r>
              <a:rPr lang="en-IN" sz="1800" dirty="0">
                <a:solidFill>
                  <a:schemeClr val="tx1"/>
                </a:solidFill>
                <a:latin typeface="+mj-lt"/>
              </a:rPr>
              <a:t>VM Configuration and Capacity </a:t>
            </a:r>
            <a:r>
              <a:rPr lang="en-IN" sz="1800" dirty="0" smtClean="0">
                <a:solidFill>
                  <a:schemeClr val="tx1"/>
                </a:solidFill>
                <a:latin typeface="+mj-lt"/>
              </a:rPr>
              <a:t>Details</a:t>
            </a:r>
          </a:p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IN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IN" sz="1800" dirty="0">
              <a:solidFill>
                <a:schemeClr val="tx1"/>
              </a:solidFill>
            </a:endParaRPr>
          </a:p>
          <a:p>
            <a:r>
              <a:rPr lang="en-IN" sz="1800" dirty="0">
                <a:solidFill>
                  <a:schemeClr val="tx1"/>
                </a:solidFill>
                <a:hlinkClick r:id="rId3" tooltip="VMs, storage configuration and repositories"/>
              </a:rPr>
              <a:t/>
            </a:r>
            <a:br>
              <a:rPr lang="en-IN" sz="1800" dirty="0">
                <a:solidFill>
                  <a:schemeClr val="tx1"/>
                </a:solidFill>
                <a:hlinkClick r:id="rId3" tooltip="VMs, storage configuration and repositories"/>
              </a:rPr>
            </a:b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XenServer Monitoring</a:t>
            </a:r>
          </a:p>
        </p:txBody>
      </p:sp>
      <p:pic>
        <p:nvPicPr>
          <p:cNvPr id="48135" name="Picture 7" descr="C:\Users\pritika-2430\Downloads\screenshot-demo.appmanager.com 2015-07-22 14-47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41" y="1424326"/>
            <a:ext cx="5791200" cy="347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C:\Users\pritika-2430\Downloads\screenshot-demo.appmanager.com 2015-07-22 14-52-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694794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649288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VMware Horizon View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188" y="1998663"/>
            <a:ext cx="2438400" cy="2767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Gain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insight into VMware Horizon View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performance</a:t>
            </a:r>
          </a:p>
          <a:p>
            <a:pPr marL="285750" indent="-285750">
              <a:spcBef>
                <a:spcPts val="1375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 key parameters like Connection Broker, Session Details, Database, pool details </a:t>
            </a:r>
            <a:endParaRPr lang="en-GB" sz="18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49157" name="Picture 7" descr="https://www.manageengine.com/products/applications_manager/images/vm-deta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7638"/>
            <a:ext cx="6477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6200" y="-4921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52400" y="646113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GB" altLang="en-US" sz="2800" b="1">
                <a:solidFill>
                  <a:srgbClr val="4785D1"/>
                </a:solidFill>
                <a:ea typeface="MS Gothic" pitchFamily="49" charset="-128"/>
              </a:rPr>
              <a:t>Public Cloud–&gt;Amazon AWS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6375" y="2162175"/>
            <a:ext cx="235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CPU Utilization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Network Traffic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Disk I/O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Volume Traffic, Latency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Bandwidth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Throughput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S3 Buckets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0181" name="Text Box 1"/>
          <p:cNvSpPr txBox="1">
            <a:spLocks noChangeArrowheads="1"/>
          </p:cNvSpPr>
          <p:nvPr/>
        </p:nvSpPr>
        <p:spPr bwMode="auto">
          <a:xfrm>
            <a:off x="206375" y="1379538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altLang="en-US" sz="2000">
                <a:solidFill>
                  <a:srgbClr val="000000"/>
                </a:solidFill>
                <a:ea typeface="MS Gothic" pitchFamily="49" charset="-128"/>
              </a:rPr>
              <a:t>Monitor Amazon EC2, RDS instances &amp; attached EBS volumes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5546725"/>
            <a:ext cx="8534400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1375"/>
              </a:spcBef>
              <a:buClr>
                <a:srgbClr val="92D050"/>
              </a:buClr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b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Value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:</a:t>
            </a:r>
          </a:p>
          <a:p>
            <a:pPr marL="285750" indent="-285750">
              <a:lnSpc>
                <a:spcPct val="70000"/>
              </a:lnSpc>
              <a:spcBef>
                <a:spcPts val="1375"/>
              </a:spcBef>
              <a:buClr>
                <a:srgbClr val="92D050"/>
              </a:buClr>
              <a:buFont typeface="Times New Roman" pitchFamily="18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Gain insight into performance of Amazon AWS account and apps running on it.</a:t>
            </a:r>
          </a:p>
        </p:txBody>
      </p:sp>
      <p:sp>
        <p:nvSpPr>
          <p:cNvPr id="50183" name="AutoShape 9" descr="data:image/jpeg;base64,/9j/4AAQSkZJRgABAQAAAQABAAD/2wBDAA0JCgwKCA0MCwwPDg0QFCIWFBISFCkdHxgiMSszMjArLy42PE1CNjlJOi4vQ1xESVBSV1dXNEFfZl5UZU1VV1P/2wBDAQ4PDxQSFCcWFidTNy83U1NTU1NTU1NTU1NTU1NTU1NTU1NTU1NTU1NTU1NTU1NTU1NTU1NTU1NTU1NTU1NTU1P/wAARCAGFAt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6iiigAooooAKKKKACiiigAooooAKKKKACiiigAorPvNQa31CCFVUxHHnMeq7jhf1qe4v7a2kMc0hDhd5AUnjnnge1AFmiq8F9bXDssUoYqNx4PI9R6j6U1NQtpEkZHY+XgsPLbcM9OMZNAFqiqialavFJIJCEjO1tyMpB9MEZJpf7Rtfs7zmXEaEK5KkFScAZGMjqKALVFQ291DchvJfJQ4YFSCPwNVdU1B7JohGivk75M9oxjJ+vIoA0KKzrnUJIHvF2oTHGrw/7W7I5/H+dNj1KSVIWSMMTbNNIoBzkcBR+OfyoA06KqadPLcwea8sDqwBURA/L6g8/wCFW6ACiiigAooooAKKKKACiiigAooooAKKKKACiiigAooooAKKKKACiiigAooqOeVYIJJX+6ilj+FAElFYWgzbbmSJi+6dBOdyMuHz8wGRz1FSW+oX80dm222H2sHbw3yEDOTzz0PHH1oA2aKy/wC0ZX0+GVTFHM7Mu0oz5Kkg4C89qbJqF1JZ2s1t5IkuAAsTqWJbvyCMAUAa1FZs13deZcLCIP8ARlBk3g/OSM8c8D35pj6hcyyf6MsSp9lW4/eAk8544PtQBq0VQu5vtHh+aYDb5lqz49MrmqX/AB66PNLBZ/ZHKIDINvIJAJ4PYEnmgDcoqrBp9rAd8UShyuC/8RB96rWEMS6nM1ouy3RNj46O+evvgcZ96ANOisq7ma31K8mQAtHYhwD0yCxqW2u7k3IhnSIl4POTy8jHIGDn69aANCisSa/u5NNkcSRxXCSRh08tgUBIGOTz9fTNT6hqM1ioJaKRkQNIixsSeeuRwo+tAGpRWZd311HPeCFYfLto1kO8HLAgkjr7VIbue4uTDa+UmyNXZpQT97OAACPTrQBforJuNUnS6mSGFpFhYKVETsX4BOCOB171b1S4Nrp00i/fxtTjPzHgfqaALdFYVheJY6fdRIGcW7Dyw4K5DYx1GcZJq1qMl9BprOZYVk8xBlEPQsBjk+/5UAadFZc92bS7neZEd4rQOWQEFjuPHXpxTxd3MMwiuBCxeJpEMYPBXHByeevWgDRorMtL+6d7bzkiIuYTIgjyCCADg5+tTaZdSXKP5+xZUxujCFSmexz1+ooAu0UUUAFFFFABRRRQAUUUUAFFFFABRRRQAUUUUAFFFFABRRRQAUUUUAFFFFABRRRQAUUUUAFFFIzBRz+A9aAFopgL7BkqGzzxkYz0/Lv/APqpcncem3HAxzn/ADigB1FMBfCZK5H3uOvHbnjn60Evh8Fcn7vHTjvzzz9KAH0U3J3DptxyMc5/zmky+3quc9cds/X0/wA9qAM2fSDdfbHllYSzH5NkjBQAPlyO/PNTfZJmuHmkMeXtREcE/eySe3TmruTuPTbjgY5z/nFIC+EyVyPvcdeO3PHP1oAoQ2E8RgKyIrR2fkbhzhuOfccVDBYX8LTzK8RneEIpaRm5B68j36DitUl8Pgrk/d46cd+eefpS5O4dNuORjnP+c0AZiWFwLSOPEKSQyCVCHLBzznccDrmll0+eaK5aRohNO0Z2qTtUIQeuOT17Vo5fb1XOeuO2fr6f57UuTuPTbjgY5z/nFAEENu8eoXM5K7JVQADrxnOfzqCfTBdXk0tw7hGQRosblfl75x1yT+lXQXwmSuR97jrx2545+tBL4fBXJ+7x047888/SgDMXTJ2ewaWRCYF2y4J+cAgr29QKlsbCS0ku3DIzSMfKBzhVySAfxY1fydw6bccjHOf85pMvt6rnPXHbP19P89qAKtnayx3c1zMIkaRQpSIkg4zySQOeau03J3HptxwMc5/zikBfCZK5H3uOvHbnjn60APophL4fBXJ+7x047888/Slydw6bccjHOf8AOaAHUUzL7eq5z1x2z9fT/Palydx6bccDHOf84oAdRTAXwuSuR97jrx2545+tBL4fBXJ+7x047888/SgB9FNydw6bccjHOf8AOaTL7eq5z1x2z9fT/PagB9FNydx6bccDHOf84pAXwmSuR97jrx2545+tAD6KYS+HwVyfu8dOO/PPP0pcncOm3HIxzn/OaAHUUzL7eq5z1x2z9fT/AD2pcncem3HAxzn/ADigB1FMBfCZK5H3uOvHbnjn60Evh8Fcn7vHTjvzzz9KAH0U3J3DptxyMc5/zmky+3quc9cds/X0/wA9qAH0U3J3HptxwMc5/wA4pAXwmSuR97jrx2545+tAD6jnhjuIWilXcjdRnGaUl8Pgrk/d46cd+eefpS5O4dNuORjnP+c0ANeGN5o5WXLx52HPTPBpkdnBGsASPAgz5fJ+XIx+PBqTL7eq5z1x2z9fT/Palydx6bccDHOf84oArtp1q0aIYvljJK4YgjJyec9/SmHSrM+X+7dfLXYm2V1wOuODVoF8Jkrkfe468dueOfrQS+HwVyfu8dOO/PPP0oAgl061mYGSLcQoX7x+YDseefxqU20RkaTZ8zJ5ZOT93nj9TT8ncOm3HIxzn/OaTL7eq5z1x2z9fT/PagBv2eL7J9m2/udnl7cn7uMYz16UyCxgtwwRXIYbSHkZxj6Empsncem3HAxzn/OKQF8Jkrkfe468dueOfrQBBFp9tDu8tGUMpXAkbAB9Bnj8KLXT7e0IMCuuBgAyMQPwJxU5L4fBXJ+7x047888/Slydw6bccjHOf85oAjltYZXkZ0yZI/KY5PK88fqaPs0PmB9nzLGYwcn7vHH6Cn5fb1XOeuO2fr6f57UuTuPTbjgY5z/nFAFcadaiGSLyspJjfuYknHTknPFJLplpMP3kRb5Ahy7cgdM88/U1YBfCZK5H3uOvHbnjn60Evh8Fcn7vHTjvzzz9KAGPawuZyyZM6BJOT8w5GP1NMlsLaZkZ4zuRdoZXKnHpkHkVPk7h0245GOc/5zSZfb1XOeuO2fr6f57UARSWNvLP5zIRJxkq5XOOmcHn8aklhjm2eYu7YwdeehHQ07J3HptxwMc5/wA4pAXwmSuR97jrx2545+tADJLSCWRnkjDM6eW2e69cYpgsLYW7wbGaJ+qs7N+pPFTEvh8Fcn7vHTjvzzz9KXJ3DptxyMc5/wA5oAjFpAGJ2ZJjER3EnKjsc9eppkNhbQb/AC48Fl2kliTj0GTwPpU2X29Vznrjtn6+n+e1Lk7j0244GOc/5xQBELOACEBP9ShjT5jwpAGP0FLbWsNru8lSC33iWLE/ieaeC+EyVyPvcdeO3PHP1oJfD4K5P3eOnHfnnn6UAPopuTuHTbjkY5z/AJzSZfb1XOeuO2fr6f57UAPopuTuPTbjgY5z/nFIC+EyVyPvcdeO3PHP1oAfRTCXw+CuT93jpx3555+lLk7h0245GOc/5zQA6imZfb1XOeuO2fr6f57UuTuPTbjgY5z/AJxQA6imAvhMlcj73HXjtzxz9aUE555BPGOwx3oAdRRRQAUUUUAFFFFABRRRQAUUUUAFFFFABRRRQAUUUUAFMIXzc4O4Drjt/n+ntT6ac7uoxjgYoAKKKKAK73sCMVLkkcHapP8AIU37fb/3n/79t/hXP3d19mto5GOFYqGcjIQY6nkfz7063uXmsklVdrOcDI45OAfp3+lRzrm5SebWxv8A2+3/ALz/APftv8KPt0Hq/wD37b/CsZUuIGUTyBizlSvGV4yDx2+vqKav2ryjcs6CMx+YqccjuuOue31qyjb+3Qer/wDftv8ACj7bB6yf9+m/wrltW1/+zL8W5jg5iWTfLK65yWGAFRumP1pTrsz6dpt1FDGPtd6LdhuLALuYbgcA/wAOeR3pgdT9th/6af8Afpv8KPtkP/TT/v03+FcmNfuv+eMX/IW+w9/9X/e69acNfuv+eMX/ACF/sPf/AFf97r1/SkB1X2yH/pp/36b/AAo+2Rf9Nf8Av03+Fct/b93/AM8Yf+Qv9h7/AOr/AL3Xr+laeq3kkWLe3by5WXcZCB8oz/PigDW+2Rf9NP8Av03+FH2yH/pp/wB+m/wrB0XV2u7l7KYbpYk3+aOjDOOR2PIqp/b93/zxi/5C/wBh7/6v+916/pQB1P22H/pp/wB+m/wo+2w/9NP+/Tf4Vyh1+7/54xf8hf7D3/1f97r1/SkOvXX/ADxi/wCQt9h7/wCr/vdev6UwOr+2wesn/fpv8KPt0Hq//ftv8K5qDVriXTdYuDFGHsppkjAzhggyM1iS+I9VQyYNiQpbH7l+ceZ/t/7A/wC+vbmZSUdxXPQPt0Hq/wD37b/Ck+32/wDef/v23+FefyeItVTfhrE7d2P3LjOPM/2+/lj/AL69uaVx4t1iK4ljWGycIxUN5bjODwcbqUZxloguem/b7f8AvP8A9+2/wqSG5imOI2yeuCCD+teUnxjrP/PvZf8AfDf/ABVd5ok73MdhcOArTIrsF6AlCcVQzoKKKKACiiigAooooAKKKKACiiigAooooAKKypJJYBc5dvO8t3jfeWUgHpt7EdKfLfSw+UCUkOFMmFx944HOf8fwoA0qKzJrm5NrNIrxpsn8tcKScb8c8/T/AD0s3rOkUOGwxmjDFeM8jNAFqis+K8ma4CsIyjSyRgAEEbc4Oc+1R/armQQAOkchm2SLs6fLnHXn6jrxQBqUVni+c3jxAKyAPtOMcr1HXn8hTE1CZYC0ixljEki7QQBuOOee1AGnRVC5u5oDHFlGkYM25YmI47YBJ79adFdyvdRpIgjSRQVBUkk4yRnPBHpigC7RRRQAUUUUAFFZTXdxBBM0jN9oRC3luoCdeqkDJH1NWJL54/NJhBWHHmkP0yM8cc8H2oAu0VS+3MJmUw/ullERfdzk47Y96W5uXguW7otu8hX1II70AXKKoi+fypiYDvjVW2q2chvw/OkW9kaeMBYfKaJpGbzDxg464/z+FAF+is5dTLK2IcuGRQNxAO44ByQP5VIt6z7ESIGZmZSpfAG04POPp2oAu0VRl1FIrrySE4Kq3z85PoO45FTW9yZpJUKhDGcYJ5+pGP8AGgCxRRRQAUUVkQX0gkVpJXZf3hkVkAAVScbTgZ7dzQBr0VnpqYeKRhGrMgU4R9wwfUgcY705byQ3DAiLyRCJd2/1z3x04/z0oAvUVnrqTOgCwZkMoj2liByMg5Iz+lTW88sl3cxuqBI2AUgnPIB9KALVFUPtkqvINokJufKQE7QBtB9Kct/uWA+XtErFSWbAUg4xnHJ9OlAF2is+O9mFvJJJHHuWUxqoY84OMdM/57UPqR8uN44dytCZmy2MAYz2560AaFFVlujJOyxoDGmN7s2MZGeBjniqyaqJFcpGHITeqo+44zjnA4POe9AGlSEAgggEHqDTLeXzoFk+X5v7rZH51JQAq5KjcAGxyAcgGlpsePLXbuxgY3Zz+Oefzp1ABRRRQAUUUUAFFFFABRRRQAUUUUAFFFFABRRRQAUwgeYTswcD5vXrx/n1p9MJHmEbsnA+X09/8+lAC0UUUAczJOIIYfld3cBURMZY7c8ZIHQGovtc7AhtLuWB4ILQ8/8Aj9Nuf9fpf/XY/wDomSr4p2QilHNIjFl0q73HuZIif1kpRI5ff/ZF1nOf9ZFjPXOPMxmrNxdQ2kYediqk7RhS2T9AKhXWrL+/L/34k/8AiaAJVvLodNMvPweH/wCLoeeeUr5mkXL7SGG5oTg9iPn60sOr2ckixq8m5iFGYXAyfcitIUAY892ttGHm0W4VTKpBAhP7xiADw/UkgZqYSN/0A5/v+Z/yw+9/e+/196m1n/jxj/6+rf8A9HJV+gDL8xv+gHcff8z/AJYfe/vff6+9Pe5klx5ui3EmP7/kNj83q7cTx20LSykhF6kAnqcdBzVT+2rL+/N/4Dyf/E0AMimaDcYdDniLfe8vyFz9cPTfMb/oBz/f8z/lh97+99/r71J/bViOrygepgk/+JrQoAxri6W2t5J5tFuFiiJmdsQnBHJbAfr79ad5jkZGiXHL+Zz5H3v733+vv1qxr/8AyL2pf9esv/oBq+1AGP5soV1GjXAWQkuMwYYnrn5+c1VNvB/0Lf8A5Dt//i63ZXWKN5HOFQFicdhWa2tWP9+X/wAB5P8A4mgCkYIP+hc/8h2//wAVTTDB/wBC6P8Av3b/APxVW21qy/vy/wDfiT/4mrSSLLGkiHKsAyn1BoAyfJgzz4fAHr5Vv/Rq1tMeOSW0eHHlNymBgY2HFJ/EKg8N/wDHjpX/AFxT/wBFmgDpaKKKQwooooAKKKKACiiigAooooAKKKKAI1giQsViRS/3sKBu+tN+y2525gi+XhfkHH0qaigBhijKMhjUoxyVI4NKUQqFKqVGCBjpjpTqQkAZPAoAb5UfHyLwSRx3PU/rTRbwiPyxDHsznbtGM+uK5W9+I+g2lw0SvcXG04Lwxgr+ZIzXQaPrFlrdkLqwmEsedp4wVPoR2oAtiCISGQRIHPVtoyfxpRFGBgRpjbtxtHT0+lPooAhNrbmMRmCLYDkLsGB+FOWGJZPMWJA+Mbgozj61JRQAUUUUAFFFFAFcWUADjYW3rtO5i3HpyeKGsoGYFkJIxnLnnHTPPP41YooAqx2MSzyTNl2aTeOTgcAdOh+vvUslvFKSXXJKFDyfunqKlooAhNtEdx2kFgASrEHA6dKb9jg2qvl8KCo+Y8g9QfXPvWLrvjPSNDuTbXMkklwOsUK7iv15AqXw/wCLNL8Qu8dlK6zINxilXa2PX0NAGoljbpnCHJKnJcnlenU05rSBhgoR8xYEMQQT15HNT0UAQ/ZovNEgDB+MkORnHTPPP40scEcTs6A7m6ksT/OpaKACiiigAqD7JBtVfLG1SxAz65z/ADNT0UAQLaRLGUHmbTj/AJaNx9OeKDZwEAeXxs8vAJxt9MVPRQBXSzgjIKoc7t+SxJzjGeT6VIsKLK8qgh3xu5OD+FSUUARfZot27Zzv8zqfvYxn8qb9kgwg2HCEsBuOM5z0781S1zxBp2gQJLqE2zfwiKMs30FZOlfEDRNTvUtUee3lkIVPPQKGJ6DIJ/WgDoms4GDAocM+/hiOfUc8daBZwBAgj+URmPGT909RViigCH7NF5okCkMABwxAOPUd/wAaRbSFVKqHVT2EjAD6c8fhU9FADIo0hjCRjCjoKfRRQAq5CjcQWxyQMAmlpsYAjUBNgAGF4+X24p1ABRRRQAUUUUAFFFFABRRRQAUUUUAFFFFABRRRQAU053dBtxwc85p1MOPMP3s4Hrj/AA/z9KAFooooA4/UI2lOmIkrwsZvvoASP3TnuCP0qYWU/wD0FLz/AL5h/wDjdQ380VudMlnkSKNZuXdsAZiccmpRrGmf9BGz/wDAhP8AGmIcbCZ8btTuzjkZSH/43T102X/oJXX/AH7g/wDjdVrrWbURr9k1HT95bkyTqQBg/wC0O+KrrrMn/QU0b/v4P/i6ANUabLx/xM7v/v3B/wDG6lFhc5/5C17/AN8Qf/G6y4taIkTzNU0cx7huCygHGecfPWmNb0r/AKCdj/4EJ/jQBT1iwuBZR51W8b/SYBhli7yqAeEHTOfwq/8A2fc/9Be9/wC+IP8A43VHV9Z0x7OMJqNo5FzAxCzKxwJUJPB7AE1e/tzSf+gpY/8AgQn+NAxDp1wwwdWvSPdIP/jdH9nT/wDQWvP++IP/AI3UdzrmniBvs2qad5vG3fcKR157jtVP+2j/ANBjRP8Avsf/ABdAjQOmTkEHVbwg9jHB/wDG6d9guf8AoL33/fEH/wAbrMOtsASNX0Vj6eYBn/x+tL+29J/6Clj/AOBCf40AUdcsbhdCv2Oq3jhbeQlGWLDAKTg4QHB+tXf7PuQADq96SB/ch/8AjdU9b1jTJNC1COPUbN5HtpFVUnUliVIAABq4dc0kjI1Sy/G4T/GgYxtPnYFW1a9IPBBSDn/yHUZ02b/oJ3f/AH7g/wDjdOn1vTRC5i1KxMm07QbhME4471mtrL/9BbRj/wADH/xdAi42my/9BK6/79wf/G6T7DOoAGp3YA4ACQ//ABuqDazJ/wBBTRj/ANtB/wDF1cj1nTzChl1GxEhUbgLhMZxz3oAU2VweP7UvOf8AZh/+N1J4b/48tK/64p/6LNRHWNMHP9o2fH/Tdf8AGpvDf/HjpX/XFP8A0WaAOlooopDCiiigAooooAKKKKACiiigAooooAKKKKACq+oLA+n3K3TmO3MbCRw23auOTntxViszxFYvqeg3ljFII5p4iqEnGT6fSgDgNK1Cxj0++s/DHh641CFtwluLkjkEcdunoKsfB1j5Wqrn5d0Zx/31VLw4nirTdPuNCt9HaPz3YfapVKrHkYJz0Navw+0XVfD19qKX8ccdu+EQlsmVweCuOcYJ7envSbSV2NK+x6FRUcLs8QZwA3OcfWpKE7q4NW0CiiimIKKKKACiiigAooooAKKKQsFGWIA9TQB5zcXmi6b4yujpWm3Wrau5beN4KI3VsZGc/wAulZPht5j8Vd09otjK5cvbqeEyhP8A9epbWw8Q+E/Fd5PaaXJqKTlgsgUkMC2QSR0PrmrGn+H/ABHb+OLbV7yOECUmaeTd8kangp9QOBj296L2A9QoqGGVpHfIG0YKkZ5qapjJSV0NqzswoooqhBRRRQAUUUUAFFFFABRRRQBwvjyTQLXVbG51OK5u75QPKtYm4Zc/xA9s/niuQ8b3d3d6np891o/9lnGI8kbnAI68dv610HjjR9VTxVa67pls19Guw7EXftZT0wOx/wAaoeJNJ8U+J/s+pS6esGwiKO1DYdQedxz0GfWgD1ZDlFJ9KdVKzmmMNukxieTYBK0ZO3djnHtmrtTGSlsNprcKKKKoQUUUUAEZBjUh94IGG4+b34p1IuSo3ABscgHIBpaACiiigAooooAKKKKACiiigAooooAKKKKACiiigAppzu6jGOBinUwgeYTswcD5vXrx/n1oAWiiigDkrn/XaX/12/8AaMlaAJ9TVG6inkWzkt1jZ4XD7ZGKggoy9QD/AHvSlEuo/wDPpa/+BTf/ABumI0FJ9akUn1rGuobu9jWOextWRW3Y+1N1wR/zz96rjSCP+YVYn/t5b/43QB0qmng1zkWmPFKkkel2KujBgRdMCCD/ANc60xcal/z5Wn/gW3/xugB+tANYx7hn/Srfr/12StGsW9GqXcCxrbWaFZY5Mm5Y/ccNj/VjrtxVr7Rqf/PlZ/8AgW3/AMboGX80uayrkahdQNDNY2bRtjI+1tzg5/551U/shv8AoD6d/wCBLf8AxqgR0GaM1zzaOxBH9kaeOOoumyP/ACFWj5+p/wDPlZ/+Bbf/ABugA8Qc+HtSz/z6y/8AoJq+eOBwB2FZGoLql5p1za/ZbOPz4mj3/amO3IxnHlj1qY3GqY5s7PPfF23/AMboAvE1GTVCaTUZoXjeytNrqVOLtuhH/XOs1tJ/6hNh/wCBLf8AxugDdY+5qMk+prDOkE/8wqxH0uT/APG6uxm/hhSNLO12ooUZum6D/tnTAuk5ODyKreG/+PHSv+uKf+izUZl1HtaWn/gU3/xurOiQNbR2EDkFokCEjoSEIpAdDRRRSGFFFFABRRRQAUUUUAFFFFABRRRQAUUUUAFMkjSRdrqGHvT6KTV9GGxSbTkP3Z7hB6LJxU0FrDbksi5c9Wbk/nVKe7S1sra4uryZFm2jcqoQCVJ/u9OKkZnjnsnjvJJ4p5ChB2FSNjNkEL6qO9RGhSjLS10Ht5S0uaFFFFaAFFFFABRRRQAUUUUAFFFFABSEAjBGR6GlooAqPYRsco8sXtG+B+VLFYQxsGbdKw6GQ7sUy9vPsvmySSpFDGqks0bOcsSBwD9KqW2rx3lwkFvfRGV87Q1nIM4GTySB2rF0qKlra5rF1pRbim0upsUVXsJzc2FtOwAaWJXIHQEgGrFbPQyWoUUUUAFFFFABRRRQAUUUUAFFFFAFeWzilYsN0bH+KNtpqJdNiz+8kmlHpI+RVmeQxR7lUMSyqATjqQP61W+2sZHjVrMvH99ftPK/UbeKj6vCXvcpXtpLS5cVVVQqqFA6ADGKWqtvcSvdSwTRIjRorgo5YEMWHcD+6atVdraE3vqFFFFABRRRQAR48tdu7GBjdnP455/OnUi5CjcQWxyQMAmloAKKKKACiiigAooooAKKKKACiiigAooooAKKKKACmEjzCN2TgfL6e/8An0p9NYndzjHbnkmgAprnapPpTqQjIoA5STyXe1Mk6RPbPuKsQCTsZcc/72fwqpFY20cUcf8AaEZ2R28ecrz5T7s9e+ce3vXYm2iJyUFH2WL+4Pyp3FY5CSxtZIZI/wC0IhvjuI85HHmuGz17Yx7+1WBFa/bPP+3Rf8fHn7dw/wCeXl46/j+ldP8AZYv7g/KmJbxFpMoOGwOPYUhnLRWVrHDFH/aMR2R20edw58ly2evfOPb3p0llaSQyR/2jEPMiuY87hx5zhs9e2Me/tXVfZYv7g/Kj7LF/cH5UAc8I7T7Z9o/tCH/j5+0bd4/54+Xjr+NQw2dnHDFH/aUJ8uK2jzuXnyXLZ69849veun+yxf3B+VH2WL+4PyoA5qWzs5IZY/7ThHmRXMedy8ec4bPX+HGPf2qxss/tv2j+0IM/avtG3ev/ADx8rb1/Gt37LF/cH5UwW0XnMNgwFB6fWgDnorOyjgij/tOE+XFbR53Lz5Lls9e+ce3vSTWdnJDLH/aUI8yK5jzuXjznDZ69sY9/aul+yxf3B+VH2WL+4PyoA5/y7P7Z9o/tCH/j5+0bd6/88fLx1/Gq8dnaRwxx/wBpRERxW0edw58ly2evfOPb3rqPssX9wflR9li/uD8qAOVmsrSSGSP+0YhvjuY87hx5zhs9e2Me/tUpitftnn/b4v8Aj58/buH/ADy8vHX8f85rpfssX9wflR9li/uD8qAORjsrWOGOP+0Yjsjt487hz5Tls9e+ce3vSS2VrJDJH/aEQ3x3EecjjzXDZ6/w4x7+1dYlvEWkBQcNgcewp/2WL+4PyoA5Xybb7X5/22L/AI+PP27h/wA8vLx1/H9KtaQ0dqLK2ilE/kIELr3AXbk+ldB9li/uD8qVbeNTkKAaAJAcilpBS0AFFFFABRRRQAUUUUAFFFFABRRRQAUUUUAFFFFAHMXUljqei2FtJqNrDs2NJmVdwAQgjGeuTVuGTT45dMtLCeBwk7HakgY/6p8k4rcop2hzOdtWZKnZ3CiiikahRRRQAUUUUAFFFFABRRRQAUUUUAYeuwzXcN9b26F5WigIAIB4kYnrx0FY+g6VqltrFrNdW5WNCxZiycfIw6A56n/PbrLixtLlw9xawTOBgNJGGIHpzUX9k6b/ANA+0/78r/hUTpQnJTe6OiliqlKlKlFKzv66ho3/ACBbD/r3j/8AQRV2moixoqIoVFGFVRgAegp1aN3dzmSsrBRRRSGFFFFABRRRQAUUUUAFFFFAFa/bZbof+m0Q/wDH1rl7q2hs59cuL/TZ7uSUjlFLLLESoUDtuUj68ZrrLiCO5hMUoJQkH5WKnIORyORyBVf+zLf/AJ6Xf/gXL/8AFVtSq8n9ehDTvco+HRMFjFwxeYWNvvY5yTmTrnvW3Ve2s4bZ3ePzC7gBmklZyQM4HzE+p/OrFROSlJtDirLUKKKKgoKKKKACMARqAmwADC8fL7cU6kUEKAWLEDqeppaACiiigAooooAKKKKACiiigAooooAKKKKACiiigApGXcpGSCRgEdRS0UAN2nceRtxwMc/56UgVsJlhkfe468dueOfrT6KAGFWw+GGT93jpx3555+lLtO4cjbjkY5z/AJzTqKAGbW2/eGc9cds/X0/z2psasJZSfukjAx7CpaarbmcY+6cfoD/WgBArYTLDI+9x147c8c/Wgq2Hwwyfu8dOO/PPP0p9FADdp3DkbccjHOf85pNrbfvDOeuO2fr6f57U+igBu07jyNuOBjnP+cVGqP5vJH3V3HbwevTnjt61NTQ2ZCuOgBz9c/4UAIVbD4YZP3eOnHfnnn6Uu07hyNuORjnP+c06igBm1tv3hnPXHbP19P8APal2nceRtxwMc5/zinUUAMCthMsMj73HXjtzxz9aCrYfDDJ+7x047888/Sn0UARIrebIei56Y68D/wCvTtrbfvDOeuO2fr6f57UqtuZxj7px+gP9adQA3adx5G3HAxzn/OKQK2EywyPvcdeO3PHP1p9FADCrYfDKCfunb047888/Sl2ncORtxyMc5/zmnUUAM2tt+8M5647Z+vp/ntS7TuPI244GOc/5xTqKAGBWwmWGR97jrx2545+tBVsPhhk/d46cd+eefpT6KAG7TuHI245GOc/5zSbW2/eGc9cds/X0/wA9qfRQA3adx5G3HAxzn/OKQK2EywyPvcdeO3PHP1p9FADCrYfDDJ+7x047888/Sl2ncORtxyMc5/zmnUUAM2tt+8M5647Z+vp/ntS7TuPI244GOc/5xTqKAGBWwmWGR97jrx2545+tBVsPhhk/d46cd+eefpT6KAG7TuHI245GOc/5zSbW2/eGc9cds/X0/wA9qfRQA3adx5G3HAxzn/OKQK2EywyPvcdeO3PHP1p9FADCrYfDDJ+7x047888/Sl2ncORtxyMc5/zmnUUAM2tt+8M5647Z+vp/ntS7TuPI244GOc/5xTqKAGBWwmWGR97jrx2545+tBVsPhhk/d46cd+eefpT6KAG7TuHI245GOc/5zSbW2/eGc9cds/X0/wA9qfRQA3adx5G3HAxzn/OKQK2EywyPvcdeO3PHP1p9FADCrYfDDJ+7x047888/Sl2ncORtxyMc5/zmnUUAM2tt+8M5647Z+vp/ntS7TuPI244GOc/5xTqKAGBWwmWGR97jrx2545+tBVsPhhk/d46cd+eefpT6KAG7TuHI245GOc/5zSbW2/eGc9cds/X0/wA9qfRQA3adx5G3HAxzn/OKQK2EywyPvcdeO3PHP1p9FADCrYfDDJ+7x047888/Sl2ncORtxyMc5/zmnUUAM2tt+8M5647Z+vp/ntS7TuPI244GOc/5xTqKAGBWwmWGR97jrx2545+tBVsPhhk/d46cd+eefpT6KAG7TuHI245GOc/5zSbW2/eGc9cds/X0/wA9qfRQA3adx5G3HAxzn/OKQK2EywyPvcdeO3PHP1p9FADCrYfDDJ+7x047888/SlZAwwc47j1p1FABRRRQAUUUUAFFFFABRRRQAUUUUAFFFFABRRRQAUVXvrr7Jb+bhT8yr8zbQMnGSewqOLUoTCjy5Qtk4ALAAHGcgdOOpxQBcoqjdaiiW7tASzrKIuY2IDFsHp1xz0/rUn2+3XcHl5QEsdhA4GTj3Hp1oAtUVVfUbVMbnYfKH/1bcKSRk8cDg0pv7cRGTc20Eqx8tvlI9eOOvegCzRVdr23WcwlzvDBT8pwCcYGcY5yKT7dblC4ZioOARG3zH/Z4+b8M0ATTRiaJoyzqGGNyMVI+hFYGm6Pfx6nK1zqNxJbxt8o81v3hx35+lb8UqTRh4zlT0PSnKoUsR/Ecn8sf0oAWiiigAooooAZNGJomjLOoYY3IxUj6EVgado9/FqsjXWoXEkEeCg81syDnGea6KkCgOW7kAf5/OgBaKKKACiiigAqC9lnhtXe2gNxMB8se4Lk/U1PRQxp2d7HOaDJr0d7MupWu6GV9xcSJ+7OOmM9MYro6RVCliP4jk/lj+lLUxjyq1zStV9rLm5UvQrvewx3AgbzPMPQCJiD074x3FTb18wJzuIz0OMfX8agnt2ku4pVICpG6nPXLbcfyqmmmvDbIqMsZW1aJimSd528j8jVGRq0VhR27i1lf7OqRmdW8jY+1wFAPG3OM89O1JHpdxLDCxwgAb92SFKZcnIJU84I9DxQBvVFHcRSTyQo4MkWN6+melR2Vr9mExIXfJKzkjuCxI/nWe+lXBjkYTKZZ0dZAfujdyMYGevrQBs0VmppnlXnnQiNFEoYY6hNmCP8Avrmqw0u58mdGW2fzSuVPAGM7iPl4JyPU+9AG3RWWNOk89GCwoAUKsGJaILjKrxyDj269Kks7Bra4ST5Af3nmFerbmyv5DNAFkXcJuGhBben3jsbavGeWxjp70iXkLozr5hVcHIibBz6cc/hVWSwle7uyceVcDG4SsCo2Bfu4wanAvRasirbiUKAjbzg+5GOP1oAsQypPGJI2ypyOmKfUFlE0FsqOoDDJOG3ZJOSc4HX6VPQAUUUUAFFFFABRRRQAUUUUAFFFFABRRRQAUUUUAFFFFABRRRQAUUUUAFFFFABRRRQAUUUUAFFFFABRRRQAUUUUAFFFFABRRRQAUUUUAFFFFABRRRQAUUUUAFFFFABRRRQAUUUUAFFFFABRRRQBHPCs6qrkgK6uMeoOR/Kq93psF3Os0g+cLt+6rZGc/wAQP6VcooArfYo/K2ZbHned1/i3bvyzUb6ZC4dS8mxt+EyMIWBBI49z+dQ6tPJb3Fs8bNtQNJIo/iUYB/Qk1Wjvrm2tpjJlpDOMlzxGGQNjkjgdOooA0prGKYShi48yIRHB6AZ/XmornSYLnfveQB2LEDBGSAO4PoPeq8t/cxNLIWiAFoJViIz83OcEHkf/AFqkkup4JLncFZkSLJGdoyWBOM9B/SgCybGIljl/mkSQ891xj/0EVG2lwvbCBnkaJWBjVgpCYz0yOevfNNjvWN5BF50EqSKTuiGcnntu4HHXn8K0KAI7eFbeBYk+6vsB+gAFEf35f97+gqSmRgh5Mjq3H5CgB9FFFABRRRQAVGP+Ph/91f5mpKYAfPc442jn8TQA+iiigAooooAKKKKAI4/vy/739BUlMjBDyZHVuPyFPoApS33k3MyOhZUEYUIPmJYkdz7CnLqETGEbHDSsUwcDaQcEHn+Wale1hkkLsmWJUk5P8Jyv6mmmygOMocBy+N5wWJzkjPPNAEK6kBayTywtGqSNHguvOCRnJIHb/wDXQmqQuw2xylCyLvwMZYAr3z3HapmsbdgQUbBcycOwwx6kc8dT+dItpaxhYgoGSrhdxydmAD17YFADP7RiFq1yyOsIxtdsAPk4GOf54p6XsUli12p/dqCT07den0pVsoFieMIfLbGV3nAwcjHPH4U9raNrfyXDNH6MxJPOeuc0AUrLVBNaK8ih5jIY9kJBycZ4yfT3p82oMkskfkMmwRkscH7zYxgH/P8AOae2tj5kso25wzPvK4wODnPHB60r2UDsGZGJwo++eQpyM888+tADRfx+bs2OF3MgkwNpYZyOuex7dqjXVYWt2lMcqgIrhWAyVboeuMfXFTizgExlCfMST944BPUgdAfemi1tgfKXKsI1TCyEMEBOOhz60AToweNXAwGANOpsaJDEqIAqIMAego82PyxJvXY2MNng56c0AOooooAKKTeu8puG4DJXPOPX9KWgAooooAKKKKACiiigAooooAKKKKACiiigAooooAKKKKACiiigAooooAKKKKACiiigAooooAKKKKACiiigAooooAKKKKACiiigAooooAKKKKACiiigAooooAKKKKACiiigAooooAKKKKACiiigAooooAKKKKACiiigApqtuZxj7px+gP8AWkmaRYmaJBJIB8qltoP41hadrt1d6jJbLphRg2ZC0v8AqxwOfl9qAOgooooAKKKKACmhsyFcdADn65/wpJmkWJmiQSSAfKpbaD+NYWn67dXmptbrphRlwJC0v3ACeT8vvQB0FFFFABRRRQAUUUyaaOCF5ZnCRoMsx6AUAlfRCq25nGPunH6A/wBadWNouv2eqXNxFESjh8ordXXAGR/hWzSjJSV0aVKc6cuWaszHu4ZG1kOsZP8AqsMIyeAx3YfovHUd6WS5vvtFwqCVIwp2loy2CGA4wvcE/wB79MVr0UzMzHmvjc2wVGSNkQtuXOTn5gcKccfQfypIftEmro0wkwglGCmEUZG3BxzkDNalFAGfLLdi+2r5m3zFCqEyhTjcS2OvXjPp1pLBrwtB9pZ2EkBZwyAbWyOOAPU8H0rRooAxZrFUg1XybVVZhiPZHgkbBkD8f1qxm9+0rD5kmwTYMvljldmfTHXjNaVFAGLFcai0UxkLRuF6eWzbTuHTCdMZ/vetOmF35klzEJkkFohC7AdzZY7Tx/LHWtiigDN8y7a6ZCJMFnDIUwgTB2kNjknjjPftVSRbn7HaQFJQgjg+VY85IYbtxxxjA9K3aKAM3VIphMj26sWmUwOQPug9G/Dn86YBNbpKkSPHELgLujjywTYOQMc8jGea1aKAMdWu1aWd45fMMCqCq8/fbtg84IJGD9KWBrySS3eczDMcisoT5SwbjIxxkd+PwzWvRQBj20l6q26bZFIWICPysKRgbiTjgjnjjp0qSOS+GS7P86y9YsiMq2F4Aycj861KKAILF5HtEaYOH5zvGCeevQfyFT0UUAFFFFABRRRQAUUUUAFFFFABRRRQAUUUUAFFFFABRRRQAUUUUAFFFFABRRRQAUUUUAFFFFABRRRQAUUUUAFFFFABRRRQAUUUUAFFFFABRRRQAUUUUAFFFFABRRRQAUUUUAFFFFABRRRQAUVDIivcIHUMNrcEZ7ineRD/AM8k/wC+RTESUVH5EP8AzyT/AL5FHkQ/88k/75FAySo4kCyzNtALMMnHXgUeRD/zyT/vkUeRD/zyT/vkUASUVH5EP/PJP++RR5EP/PJP++RQBJRUfkQ/88k/75FHkQ/88k/75FAElRqgW4kYKBuVcnHXrR5EP/PJP++RR5EP/PJP++RQBJRUfkQ/88k/75FHkQ/88k/75FAElFR+RD/zyT/vkUeRD/zyT/vkUASVHPBFcRmOeJJYz1V1DD8jR5EP/PJP++RR5EP/ADyT/vkUtATad0VrfTLGGdpI7G3R1bKMsSgjgdDirtR+RD/zyT/vkUeRD/zyT/vkUJJbDlKUt3ckoqPyIf8Ankn/AHyKPIh/55J/3yKYiSio/Ih/55J/3yKPIh/55J/3yKAJKKhkhjVVKxoCGXkKPUVNSAKKKKACiiigAooooAKKKKACiiigAooooAKKKKACiiigAooooAKKKKACiignAzQAUU3cxU8BW7Z5xTQGGz5yQvXIGW+v/wBagCSioyHKsPMwWPBwPlHt/wDX/wDrUvzb87vlxjbj9aAH0VGA+1QZOc5JwOfb/Pb86X5ssd3UfKMcCgB9FRgMNnzkheuQMt9f/rUEOVYeZgseDgfKPb/6/wD9agCSim5O/OeMdMU0b9qguMg5Y7ev09P1/rQBJRUZ3/Phhz93I4H19aX5sr83AHPHJoAfRUZ37WG8bieDt6D/APV+v5Uvzb85+XHTHegB9FRjftUFxkHLHb1+np+v9aDv+fDDn7uRwPr60ASUUz5sr83AHPHJpDv2sN43E8Hb0H/6v1/KgCSimfNvzn5cdMd6Qb9qguMg5Y7ev09P1/rQBJRUZ3/Phhz93I4H19aX5sr82VA5yOSf85oAfRUf7zaRvXdu67egz069cd/X8qXLbycjbjgY7/X8qAH0VGPM2oC6kj75C9fpzxz9f60u5g2CNwZuMDG0Y7888+nqPrQA+iiigAooooAKKKKACiiigAooooAKKKKACiiigAooooAKKKKAIz/x8p/uN/MVT1Bpxf2KRXMkSTOUdVVTnCs3cH0FXD/x8p/uN/MU5kVmVmUFlOVJHQ4xxTEYllrU5sYfPhD3DpEQQ+A+9toJ445HSp/7ZdvtHlWUzrCSA2GCnDbTzt/HjJwOnatEW0ACgQRgKABhBwAcj8j0pHs7Zy5e3hYyY3koDu+vrSGZtvqzm/dWVZLd5VSN0bpmIP0xyOvPvTV1l55rMJH5YkdGODu3IyOQDxwcr0rWEEIYERRgg7s7R1xjP1xx9KRbaBDlII1O7fkIB83TP15NAGdp99PqEl1tIiUwRvCAQ23du5PHXgcc9KqRazM0aXMm8QqyxOiqMlxGzP255AHHpW7FbwwMxhhjjL/eKKBn6/maBBCAAIo8Bi4+UfeOcn68n86AMqfV5FkhUqkREimT59ylDG7DnHH3Rmlh1mW4uIIo7dFLTmKTezDA2b8jKg9PUfzzWktpbogRbeJVDFsBABnGM/XBNCWdtGoVLeFVDBwFQABh0P1oAzLHWWmggZoiwYxo7s3zbnAIwAMEc9eKSPXna2ErWm3MaS/6wkKjbvmYhcjG30PUe+NVbW3R0dYIlZBtVggBUeg9KabO1ZVDW0JCgAAoOAOn5ZP50ATggjIOQaKKKAMOSeaC/wBSuGY+VCyqpaVyFyi8eXwpHPUkUyPX5WijLJGrSBAgP8R80o2OfQA/j3rfooAxNOu7pru2ieZfKk+0Eh1yWKyEAA59O3oD+Gdc31+Li6jSSTyjcGUSAn5URtrKPxC/ma6yigDAm1udbqeGJY2KkBCVxj94qEEbs/xZ6D8aV9bmjkiRljZ/NMbqFxkCQpuBLfjgA++Otb1FAHPHXrgE7UhkYxFzGo+aE71XDZOOAxJ6fh1p/wDa96zRBUgXcsef4+XkZAQVbGOAcc+ma14bOGCVpEVi5GNzOzYHoMngfSp6AMGPWrp7i3iMEeXbazFgoYh2U7ctngLnHPX8ajGr3z2kbloImZYJS/lnaquxU5ye2M59PzroqKAI5fuD/eX+YqSo5wDHgjILLx+Io8iL/nkn/fIpgJb3EdwHMZyqttz6/wCc1LUENnBDvCxrhm3YIzipWjRgAyKQOgI6UgHUVH5EX/PJP++RTljRDlUVT6gYoAdUVvcR3AcxnKq23Pr/AJzS+RF/zyT/AL5FMhs4Id4WNcM27BGcUAT0U0RoFKhF2nqMcU3yIv8Ankn/AHyKAJKKj8iL/nkn/fIpxjQqFKLtHQY4oASWVIYzJIwVR1NLE4liSQZAdQwz70yS1gkQq0SYPtSR20Ucap5anaAMlRk0ATUU1o0YAMikDoCOlN8iL/nkn/fIoAkoqPyIv+eSf98inNGjABkUgdAR0oAZc3EdtCZJDgdh3JqWoJ7OCeIo0ajPQgYIp/kRf88k/wC+RQBJRTWjRzlkVj6kZpvkRf8APJP++RQBJTDIvmeXn58ZI9B/n+RpPIi/55J/3yKbF5TKHiVdp6MBjI/woAkooooAQ8DJqL7Vb7S3nxYHU7xSXuPsU+enlt/Ks+5Jn/c252oijczsQo9gAKmTsRKVjRS6t3BKTxMB3Dg1Irq/3WVvoc1y3mf2crKtvbzMSS0ir8x/MVFIvkzxXEL7GLpjYMcEjrWftdUjJVn2OwooorY6AooooAKKKKACoJ7gRMEC75DyFBxx6n0qeuT1DVWhmvmyC6Pt+ig4qkvdcn0Mqs+RGzeat9jAaWDKjltr5IHrjHNXra4iuoEmgcPG4yCK4uTUZJrJjcAoQdqjGDj1/wA+lWPA148l1e2+4GL/AFi4PQ8A/rmrVNun7Qyp1nKVujOxooorI6gooooAKKKytXuo7eePzVDrtOFPIzn0qoxcnZEykoq7NWiuLt9TdUwJ9g7LvjGOfQqTWx4YlM0d4xfePO65BHQenFXOk4q7IhVUnZG5SMAylWAIIwQe9LRWRqCNlipyWHP3SBg5xz+H+c06mEkEEbj22jH5/hT6ACiiigAooooAKKKKACiiigAooooAKKKKACiiigAooooAjP8Ax8p/uN/MVJUZ/wCPlP8Acb+YqSmIKKKKQzG1rVxpqCSRZGDPsVY+D0ySf1rOTxOr8CKb8ZB/hUHjeZYre3DYOZmOPw61zlhMk9yiZKjgsSDwOvXtwK55zalZHsYfD05U1KSOrfxIFGfKlwf+mo9M+npTrTxIlzew24SdGlOAxYEA+4rk5p1jkeMvyp2nAPPYfp/WjSLoNrliQePMGMjHr/8Aq/OpU5XNpYWlyuyPUIXMkSsep64p9RW3+oX8f51LXUjwpbsKKKKBBRRRQAEgAknAHU1S/tjTv+f2D/vsVYu/+POb/rm38q4YaTPOXaKDT5BnGUkyBVRSe5LbR1N7q9sbVxaX0InONpBDY554+lZyT6u8ZkXUYig6kIP/AIms+z0m5gvIJWt7ONY33F1Y5+ldMuwxmTzomCjn5cAH603ZbArsyo5dYkQMl/Eynodg/wDiaY7a+oZjqUAUc8xDgflWo1xF/wA9LT8WNO8yJoZCrQlgMjy2pcwWMYTa40fmLqluy84xEOf0pq3GvMyr9uRcnGWgAA+vFbsSW0y7ZlSQqerDOaka2s24MUR3NyCvU0cwWH2Ekj2cRmcPLt+ZgMAn1qzVWwVVhCqAFGQAO3Jq1UlDJvuD/eX+Yp9Rz58vjruX+YoImxw6f98H/GmBJRVOyF0Vl85lD+Yeq5GMDpz0q0wfA2soPfK5/rSAdRUeJf76f98H/GnKHB+ZlI9lx/WgB1FRkTY4dP8Avg/41XshdFZfOZQ/mHquRjA6c9KALlFNAfacsu7sdvH86biX++n/AHwf8aAJKKjxL/fT/vg/404h9owy7u528fzoAdRVe5F0IH8lkL44+XH9aLYTfZYtzrnYM7lOenfmgCxRTWD4G1lB75XP9abiX++n/fB/xoAkoqPEv99P++D/AI05g+BtZQe+Vz/WgB1FUtQF2LVvJZSe+1SDj25qziX++n/fB/xoAkoprByflZQPdc/1puJf76f98H/GgB0kioBuP3jtA9TRUauTIyF1Yr1wpGM++f0+lSUAFFFFAEVzGZbWWNcBnQqM9MkViWU9xZtPHcReW529wQRzyPaugrM1TS5LyQSwT+XIBtIZcqR2+nWomm9VuZzi/iRkXtwGRzxyDWek4uJraGP53LJ8qDPQj8q1D4evZWxLdwoncohJ/Wt6ztIbOBIoUVQqhcgDJ+tYxpSbvIxVOUpXehYooorpOoKKKKACiiigArjfFmk3Mdy1/ZxmWKQfvo1GSD647g12VZ2qwXc3l/ZBGw6OrsR3Hp9K0p1HTd0ROCmrM8suTqE8iRQRyAMPubTnJz+Y+leg+DtEk0qyaW5GLibqD1A96mmt9SlZWFpbB16MXzgegwOK17NJY7SJJ23yqoDN6mm8RKpGzViY0VB3vcmooorI1CiiigArF1yD7RPEuMkLn9a2qrXdjBdgeYCHX7siHay/jVwlyyTFJJqzPPvECrAttmRUBjwMyMucewHNdX4SUi1uM/319f7o9amGgA4DX1wUXgAYBH44zWjZWcNjB5UCkKSWJZiSSe5JrWrVUo2RnGnyu5YooornNRGG5SDnBGODinKSR8wAPsc8UlNG1JByi7z07s2P8B+ntQBJRRRQAUUUUAFFFFABRRRQAUUUUAFFFFABRRRQAUUUUARn/j5T/cb+YqSoz/x8p/uN/MVJTEFFFFIZwHxDlCvaof77n9BXLLcokUqRwhWcbS24nAznFdN8QbO7uLmJ7eCSZULBvLUkjIGMgfjXJCw1EZ/0C5z2/ctXJP4mfQYZpUkjbu7iCK0VpIhKb1VkOGwV28dceuaoafcRpq1m0ahP3q9Wz1Iqq1nqRABsLkgDAzC3+FS6fpuotqNt/oM42yKSWjKgAHPJNSatqx7Ha826Gpagsv8Ajzi+lT12LY+cn8TCiiimSFFFFAEV1/x6zf7h/lWekEcIbybCSMMxJCYGT61oXX/HrN/uH+VUGguSSf7QjHJ/hFAC4O3LQSRkc5Zhj9KlLSm0YtGmzb1D9fxxUKQT8hrxZx/dGB+oqRnPlsjZB24BDnOfrQBSdhxmNP8Av8P8KngdhFKUjXhCeJAf6VGyPkfPLz6zf/WqRAyI5JlLbcAb80ATWbOzMMAkf7WcirIL7lyq43etVIZUDspExZeDzkdM+vvUwlQEHbNwc0APsv8AV/if5mrNVrPiPkEcnr9as0AMm+4P95f5in1HOQI8k4AZefxFHnxf89U/76FMCSioIryCbeVkXCttyTjNStIigFnUA9CT1pAOoqPz4v8Anqn/AH0KcsiOcK6sfQHNADqKj8+L/nqn/fQpkV5BNvKyLhW25JxmgCeimiRCpYOu0dTnim+fF/z1T/voUASUVH58X/PVP++hTjIgUMXXaehzxQA6ionuoI0LNKmB70kdzFJGr+Yo3AHBYZFAE1FNaRFALOoB6EnrTfPi/wCeqf8AfQoAkoqPz4v+eqf99CnNIigFnUA9CT1oAdRUE95BBEXaRTjsDkmn+fF/z1T/AL6FAElIzBVLMQFAySegpGkRDhnVT6E4ppni3KocMzHAC8+/9KAFVg6hgCAeRkYP5UtFFAFLVZZYraPyZDGzzRx7gASAzAHGQR0NZ895dqqxRyyyFbzyfMiVN7r5Zb+Ibcg8dulbM0MU8ZjmjSRD1V1BB/A0x7O1eBYHtoWhQ5WMoCo+g/GgCrZT3Nzonmq6m5KuFZxgbgSBnH05xxUH9qNbWQ3JPPced5JSQDcG27sfIpyMeg7/AFrU8mLyfJ8tPKxt2bRtx6Ypn2O1+z+R9mh8nOfL2Db+XSgCtHfzTTvHFa/cgWUh32tlgcLjHHSq51wNbrLDbs4d1jTknLFdxGApPHToefpWqkUaMSiKpIC5AxwOg/DJpjWtu8JhaCJoiclCgK5znOPrQBUXUZXl2JaNxbCcqzbXBOcLjHXI9as2Vx9qtUlIVSchlBJ2kHBHIBz+FPNvCVKmGPDJsI2jlf7v05PHvToo0hjEcSKiL0VRgD8KAH0UUUAZWuyz26QSwM4LFocKTjLjCnHswH51Ttr26gsrqd98rW222Ac8EhsM5yRngg5z26iuhooA5+TU7jzLSZ54LcvbyEhzujYhlxjDYyfqcZPWtC7leXRllaVbR3VGYu5ULnBKk9R6ZrQooA559amijtlghAVkyPOkB3ncRgOzDPTOeeCOKty6hcxm8mIi+z20yowCndswpY5z23Z6dq1qKAMW71W8trezYwx+ZOCzBiFUdMLksMHB9+nQ9pJ9QuY47+QG3VLeURpv47KSSSwH8XA4+ta1FAEVtL59rFL/AH0Dcrt6j07VLRRQAVna1Estqm4MxV9wTyTKrHB4ZR2/kcVo0UAc9drey3drdpbMi2iITHk5y33woA+bA4qe1sZTrc9yY0jRZyfMOQ8gMajHT7ueevUdK2qKACiiigApDkggHB9fSlooAVGDorjIDDIyCD+R6UtMQncy4bHXcSMH2H0x+v1p9ABRRRQAUUUUAFFFFABRRRQAUUUUAFFFFABRRRQBGf8Aj5T/AHG/mKkqM/8AHyn+438xUlMQUHpRVU6jaLIEMwDFnUAg9UGW/KkMWaNZG3NHkjuCQartGB0iY/8AAz/jVt7qFLM3TviEJvLEH7uM5x1qbFKxoqjRmBMnmFh/wM/41KsCN96In6sT/WrD3MMcrRs3zqqsVCk8McDp7g1NS5RuqxqE4AxgU6k3rvKbhuAyVzzj1paoyCiiigAoorPvNTNrfCDyQ6YjLNvwRvcqMDHPI9aAL0iCSNkPAYEVQezPTZCR/wBcf/r1N/aVphj5vC852n5ucccfNzxxmiPUreS5igjLs0qM6kIcDBwcnsc+v+FAEUcEkRzGIkP+zFj+tOKTtjJjODn/AFX/ANenRXrSySssQ+zRMyNIW+bK9cLjkZGOv4UranaLEJGmwpV25U5AU4bIxkEE9OtADCk5I5j4/wCmX/16Xbcf3k/79f8A16kOoWwWQ7yRG+wkIxy3oOOTx2zUd/qKWunC7iT7QG2+WqnG/PTn6c0AOggIkZ5MEsc5Ax2A/pVny1/uiqx1O0EkSGQhpVV1+UkYY4XJ6DJ4pk+qQxxb0DORKkbKVKkbmxnBGT/XFAF0KB0FLVNdUs227JdxbbtCoxJ3DIxgenPt3pbbUIbh1jB/end8qgsAAxXJOOOVPWgCxN9wf7y/zFPpk33B/vL/ADFPpgRW9uluHEYwrNux6f5xUtFFIAooooAKit7dLcOIxhWbdj0/zipaKACiiigAooooAZLEk0bRyKGU9RSxIIokjByEUKM+1OooAKKKKACiiigCK5t47mExyDIPQ9waloooAKjEiuWC5O04JxxmnSOsaF3OAPQZP5d6M55xigAooooAKKKjnYpbyOv3lUkflQBJRWNDJcu+5p3Oe3FRR3RudRESS3Aw+1iXwPwAq+QVzeorDe/mj1IWyN8qyopZjksCRn+dblS1YE7hRRRSGFFFFABRRRQAUUVFO5RRhgpJxkjPY0AS0VQu/OSEuZ8ewo0iZprV97lykjLk+nb+dU4u1yeZXsX6KKKkoKKKKACiiigAoorLu9XijuJLeKSLzYtu8OcdT2PT/wCvQ2luVGMpO0UalFUZLtrV0Ny6NDIwUOqkbSfX296vUEhRRRQA1gcgqASD3OBjv+lSUwgMCGAIPBB70sbZBBZWYHnAxj0H5YoAdRRRQAUUUUAFFFFABRRRQAUUUUAFFFFABRRRQBGf+PlP9xv5ipKjP/Hyn+438xUlMQVgahoEl1d3MqSqqyMpjHPy5G2Tt3ArXvpPKs5HDbcY+b05rMTUkOf3ysQM/fIosFyK40KeWW6ImGJVcISwGARgKRsyQP8Ae7dKvQafMljeRB0geckoIiSsWVA46dxn8apx6tHg+dJCpz0WZun41J/a1tx++Xrz++PSjlYXQHSZmaQpHbW4ZYhsiJxlJC5PQdR+tMh0SZYXSaUSl5Y2Ys2Q6q2TkBRyR6k545p41a028zgN7THimnUrPYzC6Yt/dE5/SizC6JtN0lrO985lhYeWUBHVfnYjHH90gf8AAR1rWrJsr2GW4VYpi/ByDIWzx1rWHIpDCiiigAqlc6Xb3N4LqQN5yhQrDGV2sTxx3zg+1XaKAM4aNbhQu+U7AFi5H7oBgw28eoHXPSpYNOigmilRn3oHBJI+fcdxzx688Yq5XNz6TczS+et46rJzjLcfrTVuoGw2nIfPCzTJHPu3xqRjJHJHGQe/Bqs2gWzWi24kmVV3jKlQSHOWHTGOB0Has8aPdr0v2/U/1px0i7IB+3nP0b/GnZdybvsaM+i2tw8zSlmaRw/KrgEZxxjB6nqDU8um208dvHKgeKDlYyo2njHIxjvWUulXYGf7Qx/wFj/Wnppeo4yupR494j/jRZdwu+xcXRrdYwgeUgKiDJHARy6jp6nH0psOiW8BkKPKzO8bksRyUYsMnHPXknJpltbXNrOjXNz5xLYG1SoxtPUZrVByKllGXBosQ077NKxG+Qyv5eOvYAkZAHABGDxU8WlwRTQyKzkws7KDjqxJPOM4+Y8Zx0q9RQBHPny+Ou5f5igibHDp/wB8H/Glm+4P95f5in0wKdkLorL5zKH8w9VyMYHTnpVpg+BtZQe+Vz/WnUUgI8S/30/74P8AjTlDg/Mykey4/rTqKAIyJscOn/fB/wAar2QuisvnMofzD1XIxgdOelXKKAGgPtOWXd2O3j+dNxL/AH0/74P+NSUUAR4l/vp/3wf8acQ+0YZd3c7eP506igCvci6ED+SyF8cfLj+tFsJvssW51zsGdynPTvzViigBrB8Dayg98rn+tNxL/fT/AL4P+NSUUAR4l/vp/wB8H/GnMHwNrKD3yuf606igClqAuxat5LKT32qQce3NWcS/30/74P8AjUlFAEbSYnWMHqMkbTwPr2//AF+hp1NSQSruXO3JAJGM+49qdQAUUUUAFRXXNpMP9g/yqWkYBlKkZBGDQBnWqggVmwQlLq5uOgWc5q/dW81mvm282Rn7jjr+NVDbTPCjSlkiml8yZFIzj8/XFaOaWrJs2NiEUl7JI7gMZoivvyK6Ks2xsLLd9oiDSFWIXzDnYQecf41pVMndjSCiiipGFFFFABRRRQAVU1PP2NmHVTn+n9at1W1EM1lIAAfUE4yPTPrTW4mcnPfzSR7ZZQo6BByT+VbvhuOeOzl8+N03SZXeME8DnFV4YYo4Gnt9OYSglV3Ebvw5/nVnRvtLTStNN8uBiEkkjPfJrapWVRWXQwpYdUnfVs16KKKwOgKKKKACiiigArkb9oYb9ppkikdpWDKVBIUMcH+dddWZqOjxXzBshTnJBXIP8utTNScbR3Iqc/L7j1Oa1TUorYbVP7qTK4P3VPY/St/RtWN7K6SvCgwvlIpOTxz169K5fXdFWYYu1lAWQqrlcA+gH1Fb3hzSfs8jvdW0iyxEeUzngZBzjHfmvQnGPsry3MIXUtPmdHRRRXCdQUmcOvLYORgDI9efTp+v0paQjcCDnB9DigB9FIpLICVKkjO09R+VLQAUUUUAFFFFABRRRQAUUUUAFFFFABRRRQBGf+PlP9xv5ipKjP8Ax8p/uN/MVJTEVtQz9jfaQDlcEjP8QqhZC4LgvMhjH8Aixnj1q/qIJsnCnByuDjP8QrPgFysYl84ShAR5WwLn8aEBPbRvIP3u4oRxmpVto1myoIyvODWcLi4ZAFtSSOcCYZzTmlvs7Tp7fMe04oswuaIQ/Y2CjLbTjdzzVOEXKoBJZRSkAAkYBPA/rmiK9v1XA03PX/luP8KZ9rvJGDf2azFvmH+kD/ClystTS6F0/wDLLMIiwzADjpg+lXF+6KzIrq5uJo/PtPIUE4bzA2Tg8Vpr90UEi0UUUAFFFFABVVc/Y4+v3R0NWqoQWoeJXyOQPX0oBEmOvAo+gp32RPQfmf8AGj7InoPzP+NADVHdcZ+lOjB35BAb0Io+yJ6D8z/jSrbIrAgD8zQAy53eZFuI+8en+61Wk+6KpTKFuVwR97/2Vqup90UALRRRQBHOQI8k4AZefxFBniA/1qf99Clm+4P95f5in0wKttfRXCuwYKA20bjjPA5qw0iKAWdQD0JPWkjiSLdsULubccetPpAR+fF/z1T/AL6FOWRHOFdWPoDmnUUARmeID/Wp/wB9Coba+iuFdgwUBto3HGeBzVqmRxJFu2KF3NuOPWgBRIhUsHXaOpzxTfPi/wCeqf8AfQqSigCPz4v+eqf99CnGRAoYuu09DninUUAQT3kEMTSNIpA7Kck0sNzHJCjl0UsoJG4cVKyh1KsAVPBBpEQRxqi8KoAH0oAGkRQCzqAehJ603z4v+eqf99CpKKAI/Pi/56p/30Kc0iKAWdQD0JPWnUUAVbu+htoS+4O3QKp6mpXuYlXO8McgALySScU6WJJo2jkUMp6ijzAZDGASQMk44Htn1/z3FAC0UUUAFFFFAEMV1BNcTQRyBpYceYv93IyKmrmr3R7uOATK/nyyuvnx/wAPMit8uFzgH17Zp0mlTi7hX7JbSRsJW8kk+VFnYAAdvqCeg70AbE7Wt2XtJcv82xl2ng7d3XtxULaNbMNrNMV/umQ4ql/Yt1tx9qG7P+tyd3+o8vP1zz9O+aJNIuWlgaKGythEyt+6POQwJOdmeR2yPcmk0nuFzUtBbQRxwW2Nh3bdoJGQeeemc1arA/sOZVCReRGqmXlcjzAzqwB444UqevGKkj0UtMrTx2/k4kxAvzIhYIBjI/2Se3J6UwNuisrTNOuLW6EspjP7hY3bduZmAUZyQCBweMn14rVoAKKKKACopLiGKRI5Jo0d+EVmALfQd6lrOu4Z/wC0YpraOQOQqyPlfLKBiSCCc55OCB3oA0aZNGs0TxvyrDBwcVhwR3c8F3snnkSM+VA0b5LjdktkkZ4wuc9jg06Cyvlkll2PHO9psVjMWVXBbGcsexX1xz+IBaGiW6jCzXIH/XU1YsdPhsQ/klyXxku248VnQ2d+8ECSyXAHmsXHmbSF2EAZDsSN2O/erWlwXcDj7Q0jK1vGX3ybsS87sc8dunFJRS1SG23uaVITgZNYMVvqrR3KuJYw7RFQJslfn+fBLE42/T6U+W0vVZ0/0iW2Ej7VWfDYKrtJYtkgHdwT36GmI2kdZEV0YMjDIYHII9adVbTYng0y0ilG2SOFFYZzggAGrNABRTXdY0Z3YKijJYnAA9arrdR3cbixu7d5Fx8wIkC/UAj370AMGp2/2OG6cyJFKu4EoTtH+1jIH1NOjvhJcTRrBKVhYq8vy7QcA4656Edqry6ZKbG2tILhUhiUK6vGW8zHrhhx7U6PTDHfz3G6BvOJJJh/eL8oGA2enGcYoAmtJ11C3SVrZ0jYB080KdwIyCME/rVf+3LXAJEikwNNggZABxjr14P5VLpWn/2db+VmAgADdFD5ZbAxluTk1VbQY2lZzMebjzsbf4eSU69CST+NAGktzExdQ6+Yi7njDAsv1FNsryC+t1mgdWDKCQCCVyM4OOhqna6dHDqFzIJw7uGO3Lbk3nJ/ixjj0HSpNM05rEfPMJWESRDamwbVzjIycnk80AaFFFFADV+WQjChTgg55Y854+gH+RUlRvkDcCqkdSwzxnn9KkByM0AFFFFABRRRQAUUUUAFFFFABRRRQAUUUUARn/j5T/cb+YqSopNyyo4QsNpBxj2/wo81v+eMn6f40xEeokrZOVUuQV+UHGfmFZVtftt2PbGNACS5kHFbJlfBxBIT+H+NViJGOTayf99igCpFewLEFa4iHTADr/PNTHU7Qup8+LA/6aD/ABqTa/8Az6y/99rSfOP+XSb/AL7X/GiwEcepWq9Z4v8Av4PX60yK/tU2Zni+VcH94PX61Nub/nzuPzX/ABpN5H/Lnc/p/jTsDYkV1DPJGkUqOwZiQrA8YNaS/dFZv2gKc/ZLn8hUv9pxqOYJx9Uo5WLmReorOOsW46pIPwo/tm2/uyflRyS7Bzx7mjRWd/bNt/dk/Kj+2bb+7J+VHJLsHPHuaNZ0dvO0alXAUqMDPtR/bNt/dk/Kqz39mx/49z/3ytPkl2Dmj3La21wT80gAz6082khH+vIrO+22f/PA/wDfKUfbbP8A54H/AL5Sjll2Dmj3NL7JJj/XnP0pPskn/Pc/lWd9ts/+eB/75Sj7bZ/88D/3ylHLLsHNHuaEsIieI7ixZ+Sf91quJ90ViLfWisGEDAjuAoq0us24H3JB+Apckuwc0e5pUVnf2zbf3ZPyqWPUFl+5BO3vto5GHMizN9wf7y/zFPqBneRVHkuvzA8445+tT0hhRRRSGFFFFABUNxdQ2xiE8gTzXEaZB5Y9BU1ZWuWkl6baOMNkF2DAcKwQ7T+ZoAvrdQvdvbK4MyKGZcHgHpU1c/ZxXn2iW78lkurm2kf5l4VsjYp/DH60x/tv2O6Nr9u/49ufN3bvNyPu556Z6cdKAOgllWGMu5IUEDgE9TjtT8g5welYdxHeQfbYoGunQNA0bFmY8v8APg+mByO1NWC4txq3kLcCd5g6HLEFCFyVzxu+979KAN6mLKryOik7kIDcHuM/jWGVu2jdbdr1bdp4Qhct5gBPznnnHTr70+4jvBJcRRtdeX9qgVWDNnZhQxB9OuT9aANyisF/tMMTxStdfZUuypZSxkMezIwfvEbj1HNXNBkeWxdmeRx58gQyEltoYgdaANKiiigAqNWLAkqV5IAP86kqNOmC24g8nGKAHUUUUAFFFFABWTfxf8TW3mSIzSDaux4SyqN3LK/RWHX3wK1qKAOdiuNYkyrl42Z0DARE7MuAcZQDGM92qa7l1aOSaOEO4iO8S7B86nAwMA8j5jwOw4OcVuUUAYtvLqTiRpJWULb7lPkkguWcDIKgkgBeAB9Oa0NNklksY2nEgk5z5gwTz16D+Qq1RQAUUUUAFFFFABRRRQBk38vk6rb5l3Kdqi3SUowJb720feHqD0AqB9ZuVbUMQxgWyOyhiMgqcDI3ZIPXoPx61u0UAZf2y8j1COzkSJnk2uHVCF2DO/v1yAB/vCoLHUZGSwjeWGESwI5abLGQk4KqS3X656ituigDnotcupIp3KW8ZRc4kdQUO4DBG/JOM9dvIrctZfPtYpf76BuV29R6dqlooAKKKKACsn7HdfYHiTfG73hclH2nyzLknIP92taigDLEd6NXcqri18oqCZcgnC4OCeD97t+J7VorTUI7CWNmuS7QwkYl3N5nO/ksMDp0I9q3aKAMaePUWnsSkTpsEfmlZiR1+cEFhnjvhs0lxZ3VxaahDIkzTSK4STzsRsM/KAueOMDp6881tUUAZMkF4ROYRMiNHCEVpctwzbxnJw2CBnP40wWl7IkSE3CRee7bTOd6psOAWByfm9z1rZooAybeK+F1YtKJWAgVZ90gChsHJwG5OfUEehFa1FFABSRnhhuZiGOSwx78ccjnH/16Wmow85l8zLbQdnHy9efXn+n1oAkooooAKKKKACiiigAooooAKKKKACiiigAooooAKKKKACiiigAoooJAGScCgAoqI3MAODMmf96paSaewCEA9QDTGt4W+9Eh/wCAipKKYFZtPtW6wr+HFQtpFq3QMv0ar9FVzPuTyrsZL6JGfuTMPqM1BJos6/cdG/St2iqVSQnTicxJp91H1hYj1Xmq7KynDAg+hFdfTXjSQYdFYe4zVKr3RLpdjlIYxLMkZJUMcZHapxa2xxm6cZ+nFbEun26ETIuxkOeDxVOF4444/MWQ5JOCM5olUvsEYW3Khs7bHF5z7kCmx28QuoE83zFeTYwBB7H/AArRM1s0TLslj5BysR/wrD8T6v8A2Xb215DC83kvubKFQvGMnjpzU88iuSJ1cNnbw/ciUH1IyanrjfCXjlNf1I2MsKxyFCyMucHHUYNdlWbdy7WCiiigAooooAKKKKACiiigAooooAKKKKACiiigCOaCK4j8ueJJU67XUMPyNPRFjQIihVAwABgClooAKKKKACkKguG5yAR14/L8KWigBnlLs25bG7d985znPX09umOOlLsG4tzkgDrx37dO9OooAYIlAQAthOnzHnjHPr+NBiUq4y3z9SGOfw9Pwp9FADdg37snpjGeKQRDaq7m4OSc8nv/AJ/wp9FADDH98hmBYYzn7v0HSl8sZXlsKOmev1p1FADDFlWG9+TknPP09vT/AOvzS7fn3ZPTGOwp1FADBGQqDex29ScZb6/z4x+VBjJD4dgW6Hj5eO3H485p9UNZ1L+y7E3AhMzbgqxg43dzz9AT+FAF3Z86kM2ACNvY9OfX/wDXSeWdmPMfO7O7jOM5x06dvXHvzUT31rHDHLLcRRJIu9TI4XI455+o/OnSXltFEsslxCkbjKuzgBuM8GgCTYd7NuOCAApxgdefX/8AVSCMgIPMY7epIGW478fjxiq8t+iXFlHGFlS7Zgrq3AAUtn36UR38IsxcXUkEClipJmBUEEjG7pnigCcxsVceYwLdCAPl+n/18/0p207wdxwBjb6+9RfbbXzki+0w+bIMonmDLD1A71Vk1i1zdxwSwyT2v30aUIO2eT2GcE+vFAF0I21QZDnOScDn2/z2/Ol2Nlju6j5RjgU2W6t4ZUilnijkk+4jOAW+g702S8tYphFLcwpKxACM4BOenFAEgRgU+ckAc5HLGkKPtYb/AJieDt6D/wDV+v5VW1W7uLG0e4ht0nWNGeQNLsIAGeODmmxXtwbWKW4t4YjJIqgfaMja2OckDnnp3oAu7Tvzu+XHTHemhH2oC4JH3yF6/Tnjn6/1pJbq3hlSKWeJJJPuIzgFvoO9KbiETiEzRiY9I9w3Hv0/A/lQApV8PhlyfuZXgcd+eefpS7TuHI245yOSf85p1FAEe2TZ99d27rt4xnpjPXHGfXnHanBW3kkjZgYGOQec8/lTqKAIwsmIwzKSPvkLjPHYZ45+v9aCsm18MoY/cyOB9eef0/rUlFADdrbxyNuORjnNNCybVyV3Z544A/zx+vtUlFADMPlvu4x8o/xNAV/kyVPHzHHX6Cn0UARkSbWxs3Z49AP88/p71IBiiigAooooAKKKKACiiigAooooAKKKKACikZgqksQAOpNUJNXtxxCHmP8AsDj86aTewm0tzQorGbU7tx8kcUXuSWNQNNdOcvdSfRMKKtU2Q6iOgJx1qN7iGP780a/VgKxbaKNpGM2ZRt/5aMSKivPsoUNCkcbqRwE4YEj3qlSu7EuqkbDanZKcG4Q/Tmo21i0BwDI30Q1mYA6AClp+zQe0ZffV4SpCRzkkcEJiqKXBEIaeMShu7Z3D86gvLgWtq8xAO3gAnGSeAKqHU1+z+YiGRVTzSoGRn0J/A1zYmhKSXIaU6iT9403kZwxljZI8HaMd/U0k+s3fyeTbtjbyQA2TVE6nG5ImeTgkEAYA5wM/U8UJqVv+7UCRd7bQCuMdDz+YqcPhpwu59QqVU/hNKHWrjGJLORjxzwKn/taX/n1/8iCqdFdihEy52XP7Wl/59f8Ax8Uf2vJ/z6/+PiqdQ3MzQqpVN2Tg8HipnyQi5NaIqHPOSijS/td/+fRv++xQushv+XZz9GBrEjmaSRVnEgBGSD8oAHc+1PCqzMIMyLzz91B6dOteY8cnU5IU2/zO36s1G8p/5GyutxscCCX3xg/1qQaxb4+ZJl/4BWVFCIyTnLHr6VJXo0otxTmrM45ySlaLui9Pq1o9u/zODjoUOax01VogBG3mY4G5cVaqrcXkdvkG9ihBO0rIAQT6VpyJEczY99avNwTyEJfgAZ5rJ8RC91y0lsZIfIYr1JwM9Rn2rSbzhIim5gR5M7QE5b6Csu6tbuKdkhDTgcnbgkZ6ZH+elaRowm7N2Mq1apTXNBXZR8F6FLoOppc36phQQGifdyeOfavTutefW1nezy7JF8kAZO/rj6V1KatJEVSaBTngbG5P4Goq0YxsoO48PWnO7qKxsUVUt9Rtrhtivtf+64wat1ztNbnUncKKKKQwooooAKKKKACiiigAooooAKKKKACiiigAooooAKKKKACiiigAooooAKKKKACiiigAooooAKydTsLi/wBTt9sjQQQRs3mKFYl24xg5/hz271rUUAcosN1Z3WjwTWn2mS3S4RF3LlkBUKwycdMcHFPktZrMaQj2yyyG5mkFsrDCgq7BQTxxn8xXTGNGkWQopdQQrEcgHrg/gPyoaNHdHZFZkOVJGSpxjj04oAxLPTbmJtNZowojuJpXRWGIlcPhR64yBxUVvp93aizma0Fz5RnBg3rld8hYOMnHT3710VFAHOapaald3Q8u3KxK0Tx7DGMYILbifmyOcYwKff6ddSDW44rbd9rQNE4ZQCdqgr1yDkZ9K6CigDA1PT7qWfUEjtUnF6iqkzOB5OFxznng/MMZ5pNR0q4n/tUpEJHltokhckZLLuz9O1dBRQBV1WF7jSbyGJd0kkDoozjJKkCq99aTS2NlHGmXinhdxkcBWBP8q0qKAOd1LSrmfU7liLl7e5CcwPEuzAxg7xnrzx61owWbLr15dyRLtaKNYpDgnjduHqOorRooAKKKKACiiigAooooAKKKKACiiigAooooAKKKKACiiigAooooAKKKKACiiigDD1FmnvpY5GzHEQFTt0ByfzqIDA4q5rVqzBbiBSJF4YjuPcVkLdsP9ZHn3WumGsdDnno9S39aQMrfdYH6HNRC4gkBUsMHghuKoLp8qRxG3Kxum85RsZJYEZ9eKok0pC2whV3BuGAbbx9azpdLV24EueMbpRwMj09s08298JISJjtBYv8AMP7xx+GMVHFZ329JHlO9OAd/UbhnP4Zq4zcdmZypQk7yRq8DAHA6Dmisv7LfsdxkG5SSpLZ5weR6Dpx2otLW9iuldmPlF2ZlaTPBP6npUmhpPGkm3eobadwz2PrUTWduzMTCuWzn3z1/manopAQfY7fIPkrkZx+NBtLckExKcEEf5/AVPRQAUVQmuXTUDGZWQDb5cYjz5uRzz/nFQjU52XctuDjJPJ6DHHTrzTsAjNf+fI/luI5XGwBuVCsO3bIzTkm1GWMhl8tjv5VOQQOBz796YdQuIWmMoUjeQpbIVRk/4frT01SSQKFhG844OcAEqAfp8x/KgC2kCTwQPOm6QIMlhg5xzkfWrIAAwBgDsKyZdTn8yREjVQkiqWIPIJIP8v1pw1KbhRB821fvE5GdvJ9uT+RqVFJ3S3Kcm1Zs1KKitpWmt0kddrHOR9Dj+lS0yQqjJY7jIzSKA1wk3PYAAY/Sr1UtQtnnkgcQpcJHu3Qu2Acjg88cUmNDbzT5Li9W5WcxtFt8pQOM5yc/XpxVL+w5SJAZ1Bb+IFsk7SAx98kH8KSK11RWlhjmZfLjVVdm+Qnb0A+vf2qZbXUfIfMzs/lhVBkAIO456d8YpblA2jOSVM+YtxIXJ4GWIH4ZH5Vfjt2WSBnfd5URX6scDP5Z/Osr7LqMUZZp/wB66oHbzQMkAj+ZB9+au2kxiSTz5GmkZyfl5AHbHpTSE2XnRXGGAI960dHlkbzoXcuse3aT1Gc8fpWMJJ7hxHEm0npjk10lpbR2sARFwerHuTUVHZWHTWtyeiiisDcKKKKACiiigAooooAKKKKACiiigAooooAKKKKACiiigAooooAKKKKACiiigAooooAKKKKACiiigAooooAKKKKACiiigAooooAKKKKACiiigAooooAKKKKACiiigAooooAKKKKACiiigAooooAKKKKACiiigAooooAKKKKACqVzpdvOSwBjb1X/AAq7RTTa2E0nuYE2iTD7hSQeh4NUpLCaL70Lr7gV1lFaKqyHTRx4Mi9JHHsTSiacfxg/Va6xoo3+9GrfUVA+nWrjmFR9OKr2q6oj2T7nOC5mHVUP5il+1v3iH4NW42j2rdN6/RqibRIyfllcfUA1XtIi5JGT9r9Ym/MUovF7xuPwrQbQ2z8kwx7imnRJu0sf60+eIuWRS+2R/wB1/wDvmj7ZF6P/AN81b/sS4/56Rfmf8KP7EuP+ekX5n/Cjmj3Dll2Kv2yL/a/75NH2yL/a/wC+TVr+xbj/AJ6Rfmf8KP7FuP8AnpF+Z/wo5o9w5ZdilLPbTJslQuuc4KGnC7iAAG7H+7Vv+xbj/npF+Z/wo/sW4/56Rfmf8KOaPcOWXYqfbI/Rv++aPtif3X/75q3/AGJcf89IvzP+FKNEuO8kX5n/AAo5o9w5Zdil9sHaJ6Q3Z7RH8TV8aJL3lT8jUi6Hx80/PstHPEOSRl/apO0a/i1N+0TH+4PzrbXRIAPmkkJ9sCpV0m0XqjN9Wpe0iP2cjnjLMesuPoKQRySH70jn0BrqUs7ZDlYUH4VMqqo+VQPoKn2q6Ir2T6s5iLSriTkQ4924q/BomMedJx6IK2aKh1ZMpU0iG3tYbZcRIAe57mpqKKzvc02CiiigAooooAKKKKACiiigAooooAKKKKACiiigAooooAKKKKACiiigAooooAKKKKACiiigAooooAKKKKACiiigAooooAKKKKACiiigAooooAKKKKACiiigAooooAKKKKACiiigAooooAKKKKACiiigAooooAKKKKACiiigAooooAKKKKACiiigAooooAKzdbv5rG2Q2kay3DsdqNnBCgs36D8yK0qo3elwXt6k12qTRRxlUidAQCSCW/QCgBJ9WiiNqI4pp2ukMkQiAOQMHuR2YUxtag22phhnna5V2RY1GflIDA5IwRn9DVJtNura80yG1mwsEc4Epi3KqkrtUjPpx1HSlk02e3vdLis5GXyo590zx7l3MVJyOOpyetAEy6oZ76M27/6O1nJLtZedyso578cjFS2+rrLDa7YZZppYEmdYlHyBh1OTx34yTxSW+jLbvGVmJ228kJyvLF2DFvzzx70lvpMtmYGtbtUZYI4Jd0W4SBBwQMjB5PrQBYfUVjvBbtbzh2DeWcLiUgZIHPXHrgVUtNZkubHT7hoDCbqYR4bBBBUnIwfbv+VEeh7NZS/M6sVleQZi+chlI2ls9Bnjj/Gn2+jtDaWNu1wGWzmEiHy8EqFICnnr83X9KAJYNXgnnjRUlVJiVimZQEkI6gc57HqBnFR2euW935B8m4iS4UtE8igBsDJHBPOAfypLXRzA9srXPmW1qxaCLZgg4IGTnnAJxwKW30gwQabGJ8mxDYbZ9/KFfXjrmgC3p94t/arcRxyJG3K78fMOxGCeKzU1x1m1RJY1/wBFyYducydsH33YH4ir2l2BsEmBkVzLJ5hCJsVTgDhcnHTP1qqdCRrmGZ5iTHcPMQFxuDNuCnnsQp/CgBYNYZNGhvbqB2JVjKYFyse04J5PT8zUl1rVvbTyRtFO6xKrySIoKorZwTz7VUuvDv2iyjtzcrhBKvzxbh87ZyBnhh0B/lU8+i+dDex/aMfaoI4c7Pu7c89ec56UAW7i/S2uY4pYZgkjBBNgbNx6Drn9Kh/tmA3SQiKcrJKYVmCjYXGcjOc8YPaoLzQ/tWprdmdflkjkUNFuZdhBwrZ4Bx6dfyqotpP/AGnbW0JlNrBdNOQ9uVC5DHh84bluAB356UAaY1e3Nw0QSXb84WXA2uU+8BznIwe3Y1Pp96moWi3Eccscb8r5i4LDGcj2qhBoMUF1LKnkYcuQTAPMUtnPz56cnt+NaNjb/ZLC3tt2/wAmJY92MZwMZxQBP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pic>
        <p:nvPicPr>
          <p:cNvPr id="50184" name="Picture 9" descr="C:\Users\pritika-2430\Downloads\screenshot-anandhi-0523 9090 2015-07-16 14-14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62175"/>
            <a:ext cx="65865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6200" y="-4921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4925" y="60960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GB" altLang="en-US" sz="2800" b="1">
                <a:solidFill>
                  <a:srgbClr val="4785D1"/>
                </a:solidFill>
                <a:ea typeface="MS Gothic" pitchFamily="49" charset="-128"/>
              </a:rPr>
              <a:t>Public Cloud –&gt; Windows Azure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55588" y="2063750"/>
            <a:ext cx="22590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Request execution time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Requests rejected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Infrastructure logs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Trace &amp; event logs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Network traffic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TCP connections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+mn-ea"/>
              </a:rPr>
              <a:t>VMs in Azure roles</a:t>
            </a: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marL="365125" indent="-255588" defTabSz="9144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200" dirty="0">
              <a:solidFill>
                <a:schemeClr val="tx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1205" name="Text Box 1"/>
          <p:cNvSpPr txBox="1">
            <a:spLocks noChangeArrowheads="1"/>
          </p:cNvSpPr>
          <p:nvPr/>
        </p:nvSpPr>
        <p:spPr bwMode="auto">
          <a:xfrm>
            <a:off x="369888" y="1389063"/>
            <a:ext cx="24114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altLang="en-US" sz="1800">
                <a:solidFill>
                  <a:srgbClr val="000000"/>
                </a:solidFill>
                <a:ea typeface="MS Gothic" pitchFamily="49" charset="-128"/>
              </a:rPr>
              <a:t>Monitor Web, Worker and VM roles</a:t>
            </a:r>
          </a:p>
        </p:txBody>
      </p:sp>
      <p:pic>
        <p:nvPicPr>
          <p:cNvPr id="51206" name="Picture 6" descr="C:\Users\pritika-2430\Downloads\az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86200"/>
            <a:ext cx="6362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C:\Users\pritika-2430\Downloads\screenshot-anandhi-0523 9090 2015-07-16 12-55-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382713"/>
            <a:ext cx="63627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228600" y="1498600"/>
            <a:ext cx="22860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563"/>
              </a:lnSpc>
              <a:spcBef>
                <a:spcPts val="1375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600">
                <a:ea typeface="MS Gothic" pitchFamily="49" charset="-128"/>
                <a:cs typeface="Arial" charset="0"/>
              </a:rPr>
              <a:t>Build Custom Screens for Management Bean (MBeans)</a:t>
            </a:r>
            <a:r>
              <a:rPr lang="ar-SA" altLang="en-US" sz="1600">
                <a:ea typeface="MS Gothic" pitchFamily="49" charset="-128"/>
              </a:rPr>
              <a:t>‏</a:t>
            </a:r>
            <a:endParaRPr lang="en-GB" altLang="en-US" sz="1600">
              <a:ea typeface="MS Gothic" pitchFamily="49" charset="-128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600">
                <a:ea typeface="MS Gothic" pitchFamily="49" charset="-128"/>
                <a:cs typeface="Arial" charset="0"/>
              </a:rPr>
              <a:t>Monitor custom applications that provides management information via JMX 1.2 (JDK1.5 or MX4J) &amp; SNMP</a:t>
            </a:r>
          </a:p>
          <a:p>
            <a:pPr eaLnBrk="1" hangingPunct="1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600">
                <a:ea typeface="MS Gothic" pitchFamily="49" charset="-128"/>
                <a:cs typeface="Arial" charset="0"/>
              </a:rPr>
              <a:t>Consoles for JMX Agents</a:t>
            </a:r>
          </a:p>
          <a:p>
            <a:pPr eaLnBrk="1" hangingPunct="1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600">
                <a:ea typeface="MS Gothic" pitchFamily="49" charset="-128"/>
                <a:cs typeface="Arial" charset="0"/>
              </a:rPr>
              <a:t>Monitor any SNMP Agent</a:t>
            </a:r>
          </a:p>
          <a:p>
            <a:pPr eaLnBrk="1" hangingPunct="1">
              <a:lnSpc>
                <a:spcPct val="120000"/>
              </a:lnSpc>
              <a:spcBef>
                <a:spcPts val="1375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600">
                <a:ea typeface="MS Gothic" pitchFamily="49" charset="-128"/>
                <a:cs typeface="Arial" charset="0"/>
              </a:rPr>
              <a:t>Trap Listener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738188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Custom Application Management</a:t>
            </a:r>
          </a:p>
        </p:txBody>
      </p:sp>
      <p:pic>
        <p:nvPicPr>
          <p:cNvPr id="52229" name="Picture 5" descr="C:\Users\pritika-2430\Downloads\screenshot-anandhi-0523 9090 2015-07-16 12-57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6643688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4600" y="3043189"/>
            <a:ext cx="41148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2" charset="0"/>
                <a:ea typeface="+mn-ea"/>
                <a:cs typeface="Lucida Sans Unicode" pitchFamily="32" charset="0"/>
              </a:rPr>
              <a:t>Monitoring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373188"/>
            <a:ext cx="6248400" cy="147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URL [HTML, PHP, JSP, ASP .NET Availability, Response time split up]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URL Sequence Monitor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URL Content Monitor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-4921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50" y="636588"/>
            <a:ext cx="71628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Website/Web Application Monitoring</a:t>
            </a:r>
          </a:p>
        </p:txBody>
      </p:sp>
      <p:pic>
        <p:nvPicPr>
          <p:cNvPr id="53253" name="Picture 6" descr="C:\Users\pritika-2430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633788"/>
            <a:ext cx="915828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11150" y="1452563"/>
            <a:ext cx="2822575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Gothic" charset="-128"/>
              </a:rPr>
              <a:t>Monitors performance statistics such as availability and response time.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313" y="595313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Active Directory Monitoring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475" y="3352800"/>
            <a:ext cx="3678238" cy="2725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Gothic" charset="-128"/>
              </a:rPr>
              <a:t>System and Performance Counter Monitor are also monitored in Active Directory monitor.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Gothic" charset="-128"/>
              </a:rPr>
              <a:t>Active Directory monitor allows user to monitor NTLM authentications, and Replication Traffic In/Out in Bytes. </a:t>
            </a:r>
            <a:endParaRPr lang="en-GB" sz="1600" dirty="0">
              <a:solidFill>
                <a:schemeClr val="tx1"/>
              </a:solidFill>
              <a:latin typeface="+mn-lt"/>
              <a:ea typeface="MS Gothic" charset="-128"/>
              <a:cs typeface="Arial" charset="0"/>
            </a:endParaRPr>
          </a:p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000" dirty="0">
              <a:latin typeface="+mn-lt"/>
              <a:ea typeface="MS Gothic" charset="-128"/>
            </a:endParaRPr>
          </a:p>
        </p:txBody>
      </p:sp>
      <p:pic>
        <p:nvPicPr>
          <p:cNvPr id="54278" name="Picture 7" descr="C:\Users\pritika-2430\Downloads\screenshot-app-w2k8-64-4 9090 2015-07-15 16-57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19200"/>
            <a:ext cx="4889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8" descr="C:\Users\pritika-2430\Downloads\screenshot-app-w2k8-64-4 9090 2015-07-15 16-58-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419600"/>
            <a:ext cx="4889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3352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Gothic" charset="-128"/>
              </a:rPr>
              <a:t>Monitors availability and performance monitoring of DNS (Domain Name System)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16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DNS Monitoring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2667000" cy="257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Gothic" charset="-128"/>
              </a:rPr>
              <a:t>Monitors performance statistics such as response time. These performance statistics are available as performance graphs and reports which are available instantly. </a:t>
            </a:r>
            <a:endParaRPr lang="en-US" sz="1600" dirty="0">
              <a:latin typeface="+mn-lt"/>
              <a:ea typeface="MS Gothic" charset="-128"/>
            </a:endParaRPr>
          </a:p>
        </p:txBody>
      </p:sp>
      <p:pic>
        <p:nvPicPr>
          <p:cNvPr id="55302" name="Picture 7" descr="C:\Users\pritika-2430\Downloads\screenshot-app-w2k8-64-4 9090 2015-07-15 17-01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151188"/>
            <a:ext cx="61722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-4921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7162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LDAP Monitoring</a:t>
            </a:r>
          </a:p>
        </p:txBody>
      </p:sp>
      <p:pic>
        <p:nvPicPr>
          <p:cNvPr id="10" name="Picture 9" descr="LDAP-log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752725"/>
            <a:ext cx="5676900" cy="2376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3988" y="1327150"/>
            <a:ext cx="78486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MS Gothic" charset="0"/>
                <a:cs typeface="MS Gothic" charset="0"/>
              </a:rPr>
              <a:t>Monitors availability and performance of LDAP 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49213" y="-65088"/>
            <a:ext cx="6254751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875" y="609600"/>
            <a:ext cx="7162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FTP/</a:t>
            </a:r>
            <a:r>
              <a:rPr lang="en-GB" sz="28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sFTP</a:t>
            </a: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 Monitoring</a:t>
            </a:r>
          </a:p>
        </p:txBody>
      </p:sp>
      <p:pic>
        <p:nvPicPr>
          <p:cNvPr id="57348" name="Picture 5" descr="C:\Users\pritika-2430\Downloads\screenshot-app-w2k8-64-4 9090 2015-07-15 17-02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50" y="1600200"/>
            <a:ext cx="8534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chemeClr val="tx1"/>
                </a:solidFill>
                <a:latin typeface="+mn-lt"/>
              </a:rPr>
              <a:t>Monitors performance statistics such as availability and response time.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chemeClr val="tx1"/>
                </a:solidFill>
                <a:latin typeface="+mn-lt"/>
              </a:rPr>
              <a:t>Monitors key metrics like  connection time,  login time,  file transfer speed and more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1866900" cy="489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Execute custom Windows/Linux scripts 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 the output of the scripts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Generate alerts and actions according</a:t>
            </a:r>
            <a:b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to thresholds configured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EF7C13"/>
              </a:buClr>
              <a:buSzPct val="100000"/>
              <a:buFont typeface="Wingdings" charset="2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16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36576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Script Monitoring</a:t>
            </a:r>
          </a:p>
        </p:txBody>
      </p:sp>
      <p:pic>
        <p:nvPicPr>
          <p:cNvPr id="58373" name="Picture 5" descr="C:\Users\pritika-2430\Downloads\screenshot-anandhi-0523 9090 2015-07-16 12-59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89163"/>
            <a:ext cx="678180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228600" y="1727200"/>
            <a:ext cx="18288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EF7C13"/>
              </a:buClr>
            </a:pPr>
            <a:r>
              <a:rPr lang="en-GB" altLang="en-US" sz="1600">
                <a:ea typeface="MS Gothic" pitchFamily="49" charset="-128"/>
                <a:cs typeface="Arial" charset="0"/>
              </a:rPr>
              <a:t>Support for Powershell mode of monitoring</a:t>
            </a: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EF7C13"/>
              </a:buClr>
            </a:pPr>
            <a:r>
              <a:rPr lang="en-GB" altLang="en-US" sz="1600">
                <a:ea typeface="MS Gothic" pitchFamily="49" charset="-128"/>
                <a:cs typeface="Arial" charset="0"/>
              </a:rPr>
              <a:t>Get </a:t>
            </a:r>
            <a:r>
              <a:rPr lang="en-US" altLang="en-US" sz="1600">
                <a:ea typeface="MS Gothic" pitchFamily="49" charset="-128"/>
                <a:cs typeface="Arial" charset="0"/>
              </a:rPr>
              <a:t> details about mailbox and database statistics and performance of the database availability groups</a:t>
            </a:r>
            <a:r>
              <a:rPr lang="en-US" altLang="en-US" sz="2000">
                <a:latin typeface="Times New Roman" pitchFamily="18" charset="0"/>
                <a:ea typeface="MS Gothic" pitchFamily="49" charset="-128"/>
                <a:cs typeface="Arial" charset="0"/>
              </a:rPr>
              <a:t>.</a:t>
            </a:r>
            <a:endParaRPr lang="en-GB" altLang="en-US" sz="2000">
              <a:ea typeface="MS Gothic" pitchFamily="49" charset="-128"/>
              <a:cs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5791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Exchange Server Monitoring</a:t>
            </a:r>
          </a:p>
        </p:txBody>
      </p:sp>
      <p:pic>
        <p:nvPicPr>
          <p:cNvPr id="59397" name="Picture 2" descr="https://www.manageengine.com/products/applications_manager/images/manageengine-applications-manager-exchange-server-mailbox-mana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482725"/>
            <a:ext cx="662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610600" cy="136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Monitors Business Metrics using custom SQL queries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Monitors additional performance metrics from time to time to ensure full time availability of a particular database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690563"/>
            <a:ext cx="59436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Database Query Monitoring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95600"/>
            <a:ext cx="5867400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ea typeface="MS Gothic" charset="-128"/>
                <a:cs typeface="Arial" charset="0"/>
              </a:rPr>
              <a:t>Monitors performance of SQL Query</a:t>
            </a:r>
          </a:p>
        </p:txBody>
      </p:sp>
      <p:pic>
        <p:nvPicPr>
          <p:cNvPr id="60422" name="Picture 7" descr="C:\Users\pritika-2430\Downloads\screenshot-app-w2k8-64-4 9090 2015-07-17 11-46-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100"/>
            <a:ext cx="9144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88900" y="-3016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9688" y="719138"/>
            <a:ext cx="5105401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User Defined Monitor Types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4870450"/>
            <a:ext cx="8534400" cy="13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Create your own monitor type</a:t>
            </a:r>
          </a:p>
          <a:p>
            <a:pPr marL="285750" indent="-285750">
              <a:lnSpc>
                <a:spcPct val="9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Script Monitor is the underlying Engine</a:t>
            </a:r>
          </a:p>
          <a:p>
            <a:pPr marL="285750" indent="-285750">
              <a:lnSpc>
                <a:spcPct val="9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Siebel Monitoring, Business Intelligence Dashboard</a:t>
            </a:r>
          </a:p>
        </p:txBody>
      </p:sp>
      <p:pic>
        <p:nvPicPr>
          <p:cNvPr id="61445" name="Picture 6" descr="C:\Users\pritika-2430\Downloads\screenshot-anandhi-0523 9090 2015-07-17 11-44-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88900" y="-30163"/>
            <a:ext cx="7351713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CMDB Integration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8113" y="636588"/>
            <a:ext cx="68976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CMDB Integration with Service Desk Plus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3038" y="4651375"/>
            <a:ext cx="8818562" cy="214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Detects applications in underlying IT environment, creates dependencies, populates in CMDB</a:t>
            </a:r>
          </a:p>
          <a:p>
            <a:pPr marL="285750" indent="-285750">
              <a:lnSpc>
                <a:spcPct val="9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Can easily drill down to the interdependencies in the environment and finds out the root cause quickly</a:t>
            </a:r>
          </a:p>
          <a:p>
            <a:pPr marL="285750" indent="-285750">
              <a:lnSpc>
                <a:spcPct val="90000"/>
              </a:lnSpc>
              <a:spcBef>
                <a:spcPts val="1500"/>
              </a:spcBef>
              <a:buClr>
                <a:srgbClr val="92D050"/>
              </a:buClr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Tickets can be raised from Applications Manager module, which will be reflected in SDP</a:t>
            </a: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62469" name="Picture 2" descr="https://www.manageengine.com/products/applications_manager/what-is-new/images/cmdb-relationship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092200"/>
            <a:ext cx="66294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28588" y="871538"/>
            <a:ext cx="8534400" cy="534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Unified view of business infrastructure</a:t>
            </a:r>
          </a:p>
          <a:p>
            <a:pPr marL="285750" indent="-285750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Monitor diverse applications &amp; servers </a:t>
            </a:r>
          </a:p>
          <a:p>
            <a:pPr marL="849313" lvl="1" indent="-282575">
              <a:lnSpc>
                <a:spcPct val="80000"/>
              </a:lnSpc>
              <a:spcBef>
                <a:spcPts val="19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Application Servers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Servers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Databases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Systems &amp; services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ERP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Middleware/portal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Custom apps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Websites, web services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transactions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Virtual resources</a:t>
            </a:r>
          </a:p>
          <a:p>
            <a:pPr marL="849313" lvl="1" indent="-282575">
              <a:lnSpc>
                <a:spcPct val="8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Cloud apps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0" y="-65088"/>
            <a:ext cx="6702425" cy="758826"/>
            <a:chOff x="0" y="0"/>
            <a:chExt cx="4222" cy="478"/>
          </a:xfrm>
        </p:grpSpPr>
        <p:sp>
          <p:nvSpPr>
            <p:cNvPr id="8197" name="AutoShape 3"/>
            <p:cNvSpPr>
              <a:spLocks noChangeArrowheads="1"/>
            </p:cNvSpPr>
            <p:nvPr/>
          </p:nvSpPr>
          <p:spPr bwMode="auto">
            <a:xfrm>
              <a:off x="0" y="48"/>
              <a:ext cx="4222" cy="430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74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en-US" altLang="en-US"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endParaRPr>
            </a:p>
          </p:txBody>
        </p:sp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4222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buClr>
                  <a:srgbClr val="FFFFFF"/>
                </a:buClr>
                <a:buSzPct val="100000"/>
                <a:buFont typeface="Verdan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dirty="0">
                  <a:solidFill>
                    <a:srgbClr val="FFFFFF"/>
                  </a:solidFill>
                  <a:latin typeface="+mj-lt"/>
                  <a:ea typeface="+mn-ea"/>
                  <a:cs typeface="Lucida Sans Unicode" pitchFamily="32" charset="0"/>
                </a:rPr>
                <a:t>Primary Functions &gt; Monitoring</a:t>
              </a:r>
            </a:p>
          </p:txBody>
        </p:sp>
      </p:grp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693738"/>
            <a:ext cx="4748212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09900" y="3043189"/>
            <a:ext cx="31242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2" charset="0"/>
                <a:ea typeface="+mn-ea"/>
                <a:cs typeface="Lucida Sans Unicode" pitchFamily="32" charset="0"/>
              </a:rPr>
              <a:t>Alerting</a:t>
            </a:r>
          </a:p>
        </p:txBody>
      </p:sp>
      <p:grpSp>
        <p:nvGrpSpPr>
          <p:cNvPr id="63492" name="Group 31"/>
          <p:cNvGrpSpPr>
            <a:grpSpLocks/>
          </p:cNvGrpSpPr>
          <p:nvPr/>
        </p:nvGrpSpPr>
        <p:grpSpPr bwMode="auto">
          <a:xfrm>
            <a:off x="1771650" y="2443163"/>
            <a:ext cx="1460500" cy="1463675"/>
            <a:chOff x="1771747" y="2443559"/>
            <a:chExt cx="1460926" cy="1463279"/>
          </a:xfrm>
        </p:grpSpPr>
        <p:sp>
          <p:nvSpPr>
            <p:cNvPr id="63493" name="Freeform 9"/>
            <p:cNvSpPr>
              <a:spLocks/>
            </p:cNvSpPr>
            <p:nvPr/>
          </p:nvSpPr>
          <p:spPr bwMode="auto">
            <a:xfrm rot="6781393">
              <a:off x="2760548" y="2668841"/>
              <a:ext cx="274174" cy="129690"/>
            </a:xfrm>
            <a:custGeom>
              <a:avLst/>
              <a:gdLst>
                <a:gd name="T0" fmla="*/ 2147483647 w 94"/>
                <a:gd name="T1" fmla="*/ 2147483647 h 55"/>
                <a:gd name="T2" fmla="*/ 0 w 94"/>
                <a:gd name="T3" fmla="*/ 0 h 55"/>
                <a:gd name="T4" fmla="*/ 2147483647 w 94"/>
                <a:gd name="T5" fmla="*/ 2147483647 h 55"/>
                <a:gd name="T6" fmla="*/ 2147483647 w 94"/>
                <a:gd name="T7" fmla="*/ 2147483647 h 55"/>
                <a:gd name="T8" fmla="*/ 2147483647 w 94"/>
                <a:gd name="T9" fmla="*/ 2147483647 h 55"/>
                <a:gd name="T10" fmla="*/ 2147483647 w 94"/>
                <a:gd name="T11" fmla="*/ 2147483647 h 55"/>
                <a:gd name="T12" fmla="*/ 2147483647 w 94"/>
                <a:gd name="T13" fmla="*/ 2147483647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5"/>
                <a:gd name="T23" fmla="*/ 94 w 9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5">
                  <a:moveTo>
                    <a:pt x="82" y="55"/>
                  </a:moveTo>
                  <a:lnTo>
                    <a:pt x="0" y="0"/>
                  </a:lnTo>
                  <a:lnTo>
                    <a:pt x="94" y="10"/>
                  </a:lnTo>
                  <a:lnTo>
                    <a:pt x="91" y="21"/>
                  </a:lnTo>
                  <a:lnTo>
                    <a:pt x="88" y="32"/>
                  </a:lnTo>
                  <a:lnTo>
                    <a:pt x="85" y="43"/>
                  </a:lnTo>
                  <a:lnTo>
                    <a:pt x="82" y="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494" name="Freeform 10"/>
            <p:cNvSpPr>
              <a:spLocks/>
            </p:cNvSpPr>
            <p:nvPr/>
          </p:nvSpPr>
          <p:spPr bwMode="auto">
            <a:xfrm rot="3928584">
              <a:off x="2018270" y="2625378"/>
              <a:ext cx="320842" cy="120258"/>
            </a:xfrm>
            <a:custGeom>
              <a:avLst/>
              <a:gdLst>
                <a:gd name="T0" fmla="*/ 2147483647 w 110"/>
                <a:gd name="T1" fmla="*/ 0 h 51"/>
                <a:gd name="T2" fmla="*/ 2147483647 w 110"/>
                <a:gd name="T3" fmla="*/ 2147483647 h 51"/>
                <a:gd name="T4" fmla="*/ 2147483647 w 110"/>
                <a:gd name="T5" fmla="*/ 2147483647 h 51"/>
                <a:gd name="T6" fmla="*/ 2147483647 w 110"/>
                <a:gd name="T7" fmla="*/ 2147483647 h 51"/>
                <a:gd name="T8" fmla="*/ 2147483647 w 110"/>
                <a:gd name="T9" fmla="*/ 2147483647 h 51"/>
                <a:gd name="T10" fmla="*/ 0 w 110"/>
                <a:gd name="T11" fmla="*/ 2147483647 h 51"/>
                <a:gd name="T12" fmla="*/ 2147483647 w 11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51"/>
                <a:gd name="T23" fmla="*/ 110 w 11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51">
                  <a:moveTo>
                    <a:pt x="99" y="0"/>
                  </a:moveTo>
                  <a:lnTo>
                    <a:pt x="101" y="13"/>
                  </a:lnTo>
                  <a:lnTo>
                    <a:pt x="104" y="26"/>
                  </a:lnTo>
                  <a:lnTo>
                    <a:pt x="107" y="39"/>
                  </a:lnTo>
                  <a:lnTo>
                    <a:pt x="110" y="51"/>
                  </a:lnTo>
                  <a:lnTo>
                    <a:pt x="0" y="4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495" name="Freeform 11"/>
            <p:cNvSpPr>
              <a:spLocks/>
            </p:cNvSpPr>
            <p:nvPr/>
          </p:nvSpPr>
          <p:spPr bwMode="auto">
            <a:xfrm rot="6462079">
              <a:off x="2516894" y="2531905"/>
              <a:ext cx="294592" cy="117899"/>
            </a:xfrm>
            <a:custGeom>
              <a:avLst/>
              <a:gdLst>
                <a:gd name="T0" fmla="*/ 2147483647 w 101"/>
                <a:gd name="T1" fmla="*/ 2147483647 h 50"/>
                <a:gd name="T2" fmla="*/ 0 w 101"/>
                <a:gd name="T3" fmla="*/ 2147483647 h 50"/>
                <a:gd name="T4" fmla="*/ 2147483647 w 101"/>
                <a:gd name="T5" fmla="*/ 0 h 50"/>
                <a:gd name="T6" fmla="*/ 2147483647 w 101"/>
                <a:gd name="T7" fmla="*/ 2147483647 h 50"/>
                <a:gd name="T8" fmla="*/ 2147483647 w 101"/>
                <a:gd name="T9" fmla="*/ 2147483647 h 50"/>
                <a:gd name="T10" fmla="*/ 2147483647 w 101"/>
                <a:gd name="T11" fmla="*/ 2147483647 h 50"/>
                <a:gd name="T12" fmla="*/ 2147483647 w 101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50"/>
                <a:gd name="T23" fmla="*/ 101 w 10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50">
                  <a:moveTo>
                    <a:pt x="100" y="50"/>
                  </a:moveTo>
                  <a:lnTo>
                    <a:pt x="0" y="16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0" y="25"/>
                  </a:lnTo>
                  <a:lnTo>
                    <a:pt x="100" y="37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496" name="Freeform 12"/>
            <p:cNvSpPr>
              <a:spLocks/>
            </p:cNvSpPr>
            <p:nvPr/>
          </p:nvSpPr>
          <p:spPr bwMode="auto">
            <a:xfrm rot="283954">
              <a:off x="1912966" y="3364483"/>
              <a:ext cx="291675" cy="205145"/>
            </a:xfrm>
            <a:custGeom>
              <a:avLst/>
              <a:gdLst>
                <a:gd name="T0" fmla="*/ 2147483647 w 100"/>
                <a:gd name="T1" fmla="*/ 2147483647 h 87"/>
                <a:gd name="T2" fmla="*/ 0 w 100"/>
                <a:gd name="T3" fmla="*/ 2147483647 h 87"/>
                <a:gd name="T4" fmla="*/ 2147483647 w 100"/>
                <a:gd name="T5" fmla="*/ 0 h 87"/>
                <a:gd name="T6" fmla="*/ 2147483647 w 100"/>
                <a:gd name="T7" fmla="*/ 2147483647 h 87"/>
                <a:gd name="T8" fmla="*/ 2147483647 w 100"/>
                <a:gd name="T9" fmla="*/ 2147483647 h 87"/>
                <a:gd name="T10" fmla="*/ 2147483647 w 100"/>
                <a:gd name="T11" fmla="*/ 2147483647 h 87"/>
                <a:gd name="T12" fmla="*/ 2147483647 w 100"/>
                <a:gd name="T13" fmla="*/ 2147483647 h 87"/>
                <a:gd name="T14" fmla="*/ 2147483647 w 100"/>
                <a:gd name="T15" fmla="*/ 2147483647 h 87"/>
                <a:gd name="T16" fmla="*/ 2147483647 w 100"/>
                <a:gd name="T17" fmla="*/ 2147483647 h 87"/>
                <a:gd name="T18" fmla="*/ 2147483647 w 100"/>
                <a:gd name="T19" fmla="*/ 2147483647 h 87"/>
                <a:gd name="T20" fmla="*/ 2147483647 w 100"/>
                <a:gd name="T21" fmla="*/ 214748364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87"/>
                <a:gd name="T35" fmla="*/ 100 w 100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87">
                  <a:moveTo>
                    <a:pt x="100" y="42"/>
                  </a:moveTo>
                  <a:lnTo>
                    <a:pt x="0" y="87"/>
                  </a:lnTo>
                  <a:lnTo>
                    <a:pt x="68" y="0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80" y="16"/>
                  </a:lnTo>
                  <a:lnTo>
                    <a:pt x="83" y="21"/>
                  </a:lnTo>
                  <a:lnTo>
                    <a:pt x="87" y="27"/>
                  </a:lnTo>
                  <a:lnTo>
                    <a:pt x="91" y="32"/>
                  </a:lnTo>
                  <a:lnTo>
                    <a:pt x="96" y="37"/>
                  </a:lnTo>
                  <a:lnTo>
                    <a:pt x="100" y="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497" name="Freeform 13"/>
            <p:cNvSpPr>
              <a:spLocks/>
            </p:cNvSpPr>
            <p:nvPr/>
          </p:nvSpPr>
          <p:spPr bwMode="auto">
            <a:xfrm rot="1379222">
              <a:off x="1771747" y="2951218"/>
              <a:ext cx="317926" cy="162701"/>
            </a:xfrm>
            <a:custGeom>
              <a:avLst/>
              <a:gdLst>
                <a:gd name="T0" fmla="*/ 2147483647 w 109"/>
                <a:gd name="T1" fmla="*/ 2147483647 h 69"/>
                <a:gd name="T2" fmla="*/ 0 w 109"/>
                <a:gd name="T3" fmla="*/ 2147483647 h 69"/>
                <a:gd name="T4" fmla="*/ 2147483647 w 109"/>
                <a:gd name="T5" fmla="*/ 0 h 69"/>
                <a:gd name="T6" fmla="*/ 2147483647 w 109"/>
                <a:gd name="T7" fmla="*/ 2147483647 h 69"/>
                <a:gd name="T8" fmla="*/ 2147483647 w 109"/>
                <a:gd name="T9" fmla="*/ 2147483647 h 69"/>
                <a:gd name="T10" fmla="*/ 2147483647 w 109"/>
                <a:gd name="T11" fmla="*/ 2147483647 h 69"/>
                <a:gd name="T12" fmla="*/ 2147483647 w 109"/>
                <a:gd name="T13" fmla="*/ 2147483647 h 69"/>
                <a:gd name="T14" fmla="*/ 2147483647 w 109"/>
                <a:gd name="T15" fmla="*/ 2147483647 h 69"/>
                <a:gd name="T16" fmla="*/ 2147483647 w 109"/>
                <a:gd name="T17" fmla="*/ 2147483647 h 69"/>
                <a:gd name="T18" fmla="*/ 2147483647 w 109"/>
                <a:gd name="T19" fmla="*/ 2147483647 h 69"/>
                <a:gd name="T20" fmla="*/ 2147483647 w 109"/>
                <a:gd name="T21" fmla="*/ 2147483647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9"/>
                <a:gd name="T35" fmla="*/ 109 w 109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9">
                  <a:moveTo>
                    <a:pt x="109" y="49"/>
                  </a:moveTo>
                  <a:lnTo>
                    <a:pt x="0" y="69"/>
                  </a:lnTo>
                  <a:lnTo>
                    <a:pt x="88" y="0"/>
                  </a:lnTo>
                  <a:lnTo>
                    <a:pt x="90" y="7"/>
                  </a:lnTo>
                  <a:lnTo>
                    <a:pt x="93" y="13"/>
                  </a:lnTo>
                  <a:lnTo>
                    <a:pt x="96" y="19"/>
                  </a:lnTo>
                  <a:lnTo>
                    <a:pt x="98" y="25"/>
                  </a:lnTo>
                  <a:lnTo>
                    <a:pt x="101" y="32"/>
                  </a:lnTo>
                  <a:lnTo>
                    <a:pt x="104" y="37"/>
                  </a:lnTo>
                  <a:lnTo>
                    <a:pt x="107" y="44"/>
                  </a:lnTo>
                  <a:lnTo>
                    <a:pt x="109" y="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498" name="Freeform 16"/>
            <p:cNvSpPr>
              <a:spLocks/>
            </p:cNvSpPr>
            <p:nvPr/>
          </p:nvSpPr>
          <p:spPr bwMode="auto">
            <a:xfrm>
              <a:off x="2355850" y="3216275"/>
              <a:ext cx="123825" cy="427038"/>
            </a:xfrm>
            <a:custGeom>
              <a:avLst/>
              <a:gdLst>
                <a:gd name="T0" fmla="*/ 2147483647 w 78"/>
                <a:gd name="T1" fmla="*/ 2147483647 h 269"/>
                <a:gd name="T2" fmla="*/ 2147483647 w 78"/>
                <a:gd name="T3" fmla="*/ 2147483647 h 269"/>
                <a:gd name="T4" fmla="*/ 2147483647 w 78"/>
                <a:gd name="T5" fmla="*/ 2147483647 h 269"/>
                <a:gd name="T6" fmla="*/ 2147483647 w 78"/>
                <a:gd name="T7" fmla="*/ 2147483647 h 269"/>
                <a:gd name="T8" fmla="*/ 2147483647 w 78"/>
                <a:gd name="T9" fmla="*/ 0 h 269"/>
                <a:gd name="T10" fmla="*/ 2147483647 w 78"/>
                <a:gd name="T11" fmla="*/ 0 h 269"/>
                <a:gd name="T12" fmla="*/ 2147483647 w 78"/>
                <a:gd name="T13" fmla="*/ 2147483647 h 269"/>
                <a:gd name="T14" fmla="*/ 2147483647 w 78"/>
                <a:gd name="T15" fmla="*/ 2147483647 h 269"/>
                <a:gd name="T16" fmla="*/ 0 w 78"/>
                <a:gd name="T17" fmla="*/ 2147483647 h 269"/>
                <a:gd name="T18" fmla="*/ 0 w 78"/>
                <a:gd name="T19" fmla="*/ 2147483647 h 269"/>
                <a:gd name="T20" fmla="*/ 2147483647 w 78"/>
                <a:gd name="T21" fmla="*/ 2147483647 h 269"/>
                <a:gd name="T22" fmla="*/ 2147483647 w 78"/>
                <a:gd name="T23" fmla="*/ 2147483647 h 269"/>
                <a:gd name="T24" fmla="*/ 2147483647 w 78"/>
                <a:gd name="T25" fmla="*/ 2147483647 h 269"/>
                <a:gd name="T26" fmla="*/ 2147483647 w 78"/>
                <a:gd name="T27" fmla="*/ 2147483647 h 269"/>
                <a:gd name="T28" fmla="*/ 2147483647 w 78"/>
                <a:gd name="T29" fmla="*/ 2147483647 h 269"/>
                <a:gd name="T30" fmla="*/ 2147483647 w 78"/>
                <a:gd name="T31" fmla="*/ 2147483647 h 269"/>
                <a:gd name="T32" fmla="*/ 2147483647 w 78"/>
                <a:gd name="T33" fmla="*/ 2147483647 h 269"/>
                <a:gd name="T34" fmla="*/ 2147483647 w 78"/>
                <a:gd name="T35" fmla="*/ 2147483647 h 269"/>
                <a:gd name="T36" fmla="*/ 2147483647 w 78"/>
                <a:gd name="T37" fmla="*/ 2147483647 h 269"/>
                <a:gd name="T38" fmla="*/ 2147483647 w 78"/>
                <a:gd name="T39" fmla="*/ 2147483647 h 269"/>
                <a:gd name="T40" fmla="*/ 2147483647 w 78"/>
                <a:gd name="T41" fmla="*/ 2147483647 h 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269"/>
                <a:gd name="T65" fmla="*/ 78 w 78"/>
                <a:gd name="T66" fmla="*/ 269 h 2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269">
                  <a:moveTo>
                    <a:pt x="78" y="261"/>
                  </a:moveTo>
                  <a:lnTo>
                    <a:pt x="14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64" y="264"/>
                  </a:lnTo>
                  <a:lnTo>
                    <a:pt x="65" y="267"/>
                  </a:lnTo>
                  <a:lnTo>
                    <a:pt x="67" y="269"/>
                  </a:lnTo>
                  <a:lnTo>
                    <a:pt x="70" y="269"/>
                  </a:lnTo>
                  <a:lnTo>
                    <a:pt x="73" y="269"/>
                  </a:lnTo>
                  <a:lnTo>
                    <a:pt x="75" y="268"/>
                  </a:lnTo>
                  <a:lnTo>
                    <a:pt x="77" y="266"/>
                  </a:lnTo>
                  <a:lnTo>
                    <a:pt x="78" y="263"/>
                  </a:lnTo>
                  <a:lnTo>
                    <a:pt x="78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499" name="Freeform 17"/>
            <p:cNvSpPr>
              <a:spLocks/>
            </p:cNvSpPr>
            <p:nvPr/>
          </p:nvSpPr>
          <p:spPr bwMode="auto">
            <a:xfrm>
              <a:off x="2520950" y="3216275"/>
              <a:ext cx="123825" cy="427038"/>
            </a:xfrm>
            <a:custGeom>
              <a:avLst/>
              <a:gdLst>
                <a:gd name="T0" fmla="*/ 2147483647 w 78"/>
                <a:gd name="T1" fmla="*/ 0 h 269"/>
                <a:gd name="T2" fmla="*/ 2147483647 w 78"/>
                <a:gd name="T3" fmla="*/ 0 h 269"/>
                <a:gd name="T4" fmla="*/ 2147483647 w 78"/>
                <a:gd name="T5" fmla="*/ 2147483647 h 269"/>
                <a:gd name="T6" fmla="*/ 2147483647 w 78"/>
                <a:gd name="T7" fmla="*/ 2147483647 h 269"/>
                <a:gd name="T8" fmla="*/ 2147483647 w 78"/>
                <a:gd name="T9" fmla="*/ 2147483647 h 269"/>
                <a:gd name="T10" fmla="*/ 2147483647 w 78"/>
                <a:gd name="T11" fmla="*/ 2147483647 h 269"/>
                <a:gd name="T12" fmla="*/ 0 w 78"/>
                <a:gd name="T13" fmla="*/ 2147483647 h 269"/>
                <a:gd name="T14" fmla="*/ 0 w 78"/>
                <a:gd name="T15" fmla="*/ 2147483647 h 269"/>
                <a:gd name="T16" fmla="*/ 0 w 78"/>
                <a:gd name="T17" fmla="*/ 2147483647 h 269"/>
                <a:gd name="T18" fmla="*/ 0 w 78"/>
                <a:gd name="T19" fmla="*/ 2147483647 h 269"/>
                <a:gd name="T20" fmla="*/ 2147483647 w 78"/>
                <a:gd name="T21" fmla="*/ 2147483647 h 269"/>
                <a:gd name="T22" fmla="*/ 2147483647 w 78"/>
                <a:gd name="T23" fmla="*/ 2147483647 h 269"/>
                <a:gd name="T24" fmla="*/ 2147483647 w 78"/>
                <a:gd name="T25" fmla="*/ 2147483647 h 269"/>
                <a:gd name="T26" fmla="*/ 2147483647 w 78"/>
                <a:gd name="T27" fmla="*/ 2147483647 h 269"/>
                <a:gd name="T28" fmla="*/ 2147483647 w 78"/>
                <a:gd name="T29" fmla="*/ 2147483647 h 269"/>
                <a:gd name="T30" fmla="*/ 2147483647 w 78"/>
                <a:gd name="T31" fmla="*/ 2147483647 h 269"/>
                <a:gd name="T32" fmla="*/ 2147483647 w 78"/>
                <a:gd name="T33" fmla="*/ 2147483647 h 269"/>
                <a:gd name="T34" fmla="*/ 2147483647 w 78"/>
                <a:gd name="T35" fmla="*/ 2147483647 h 269"/>
                <a:gd name="T36" fmla="*/ 2147483647 w 78"/>
                <a:gd name="T37" fmla="*/ 2147483647 h 269"/>
                <a:gd name="T38" fmla="*/ 2147483647 w 78"/>
                <a:gd name="T39" fmla="*/ 2147483647 h 269"/>
                <a:gd name="T40" fmla="*/ 2147483647 w 78"/>
                <a:gd name="T41" fmla="*/ 0 h 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269"/>
                <a:gd name="T65" fmla="*/ 78 w 78"/>
                <a:gd name="T66" fmla="*/ 269 h 2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269">
                  <a:moveTo>
                    <a:pt x="72" y="0"/>
                  </a:moveTo>
                  <a:lnTo>
                    <a:pt x="69" y="0"/>
                  </a:lnTo>
                  <a:lnTo>
                    <a:pt x="67" y="1"/>
                  </a:lnTo>
                  <a:lnTo>
                    <a:pt x="64" y="3"/>
                  </a:lnTo>
                  <a:lnTo>
                    <a:pt x="63" y="6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6"/>
                  </a:lnTo>
                  <a:lnTo>
                    <a:pt x="2" y="268"/>
                  </a:lnTo>
                  <a:lnTo>
                    <a:pt x="5" y="269"/>
                  </a:lnTo>
                  <a:lnTo>
                    <a:pt x="8" y="269"/>
                  </a:lnTo>
                  <a:lnTo>
                    <a:pt x="11" y="269"/>
                  </a:lnTo>
                  <a:lnTo>
                    <a:pt x="12" y="267"/>
                  </a:lnTo>
                  <a:lnTo>
                    <a:pt x="14" y="264"/>
                  </a:lnTo>
                  <a:lnTo>
                    <a:pt x="78" y="9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500" name="Freeform 18"/>
            <p:cNvSpPr>
              <a:spLocks/>
            </p:cNvSpPr>
            <p:nvPr/>
          </p:nvSpPr>
          <p:spPr bwMode="auto">
            <a:xfrm>
              <a:off x="2373313" y="3109913"/>
              <a:ext cx="247650" cy="88900"/>
            </a:xfrm>
            <a:custGeom>
              <a:avLst/>
              <a:gdLst>
                <a:gd name="T0" fmla="*/ 2147483647 w 156"/>
                <a:gd name="T1" fmla="*/ 2147483647 h 56"/>
                <a:gd name="T2" fmla="*/ 2147483647 w 156"/>
                <a:gd name="T3" fmla="*/ 2147483647 h 56"/>
                <a:gd name="T4" fmla="*/ 2147483647 w 156"/>
                <a:gd name="T5" fmla="*/ 2147483647 h 56"/>
                <a:gd name="T6" fmla="*/ 2147483647 w 156"/>
                <a:gd name="T7" fmla="*/ 2147483647 h 56"/>
                <a:gd name="T8" fmla="*/ 2147483647 w 156"/>
                <a:gd name="T9" fmla="*/ 2147483647 h 56"/>
                <a:gd name="T10" fmla="*/ 2147483647 w 156"/>
                <a:gd name="T11" fmla="*/ 2147483647 h 56"/>
                <a:gd name="T12" fmla="*/ 2147483647 w 156"/>
                <a:gd name="T13" fmla="*/ 2147483647 h 56"/>
                <a:gd name="T14" fmla="*/ 2147483647 w 156"/>
                <a:gd name="T15" fmla="*/ 2147483647 h 56"/>
                <a:gd name="T16" fmla="*/ 2147483647 w 156"/>
                <a:gd name="T17" fmla="*/ 2147483647 h 56"/>
                <a:gd name="T18" fmla="*/ 2147483647 w 156"/>
                <a:gd name="T19" fmla="*/ 2147483647 h 56"/>
                <a:gd name="T20" fmla="*/ 2147483647 w 156"/>
                <a:gd name="T21" fmla="*/ 2147483647 h 56"/>
                <a:gd name="T22" fmla="*/ 2147483647 w 156"/>
                <a:gd name="T23" fmla="*/ 2147483647 h 56"/>
                <a:gd name="T24" fmla="*/ 2147483647 w 156"/>
                <a:gd name="T25" fmla="*/ 2147483647 h 56"/>
                <a:gd name="T26" fmla="*/ 2147483647 w 156"/>
                <a:gd name="T27" fmla="*/ 2147483647 h 56"/>
                <a:gd name="T28" fmla="*/ 2147483647 w 156"/>
                <a:gd name="T29" fmla="*/ 2147483647 h 56"/>
                <a:gd name="T30" fmla="*/ 2147483647 w 156"/>
                <a:gd name="T31" fmla="*/ 2147483647 h 56"/>
                <a:gd name="T32" fmla="*/ 2147483647 w 156"/>
                <a:gd name="T33" fmla="*/ 2147483647 h 56"/>
                <a:gd name="T34" fmla="*/ 2147483647 w 156"/>
                <a:gd name="T35" fmla="*/ 2147483647 h 56"/>
                <a:gd name="T36" fmla="*/ 2147483647 w 156"/>
                <a:gd name="T37" fmla="*/ 2147483647 h 56"/>
                <a:gd name="T38" fmla="*/ 2147483647 w 156"/>
                <a:gd name="T39" fmla="*/ 2147483647 h 56"/>
                <a:gd name="T40" fmla="*/ 2147483647 w 156"/>
                <a:gd name="T41" fmla="*/ 2147483647 h 56"/>
                <a:gd name="T42" fmla="*/ 2147483647 w 156"/>
                <a:gd name="T43" fmla="*/ 2147483647 h 56"/>
                <a:gd name="T44" fmla="*/ 2147483647 w 156"/>
                <a:gd name="T45" fmla="*/ 0 h 56"/>
                <a:gd name="T46" fmla="*/ 2147483647 w 156"/>
                <a:gd name="T47" fmla="*/ 2147483647 h 56"/>
                <a:gd name="T48" fmla="*/ 2147483647 w 156"/>
                <a:gd name="T49" fmla="*/ 2147483647 h 56"/>
                <a:gd name="T50" fmla="*/ 0 w 156"/>
                <a:gd name="T51" fmla="*/ 2147483647 h 56"/>
                <a:gd name="T52" fmla="*/ 0 w 156"/>
                <a:gd name="T53" fmla="*/ 2147483647 h 56"/>
                <a:gd name="T54" fmla="*/ 0 w 156"/>
                <a:gd name="T55" fmla="*/ 2147483647 h 56"/>
                <a:gd name="T56" fmla="*/ 2147483647 w 156"/>
                <a:gd name="T57" fmla="*/ 2147483647 h 56"/>
                <a:gd name="T58" fmla="*/ 2147483647 w 156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56"/>
                <a:gd name="T92" fmla="*/ 156 w 156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56">
                  <a:moveTo>
                    <a:pt x="2" y="56"/>
                  </a:moveTo>
                  <a:lnTo>
                    <a:pt x="3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28" y="16"/>
                  </a:lnTo>
                  <a:lnTo>
                    <a:pt x="52" y="56"/>
                  </a:lnTo>
                  <a:lnTo>
                    <a:pt x="80" y="14"/>
                  </a:lnTo>
                  <a:lnTo>
                    <a:pt x="105" y="56"/>
                  </a:lnTo>
                  <a:lnTo>
                    <a:pt x="130" y="16"/>
                  </a:lnTo>
                  <a:lnTo>
                    <a:pt x="149" y="53"/>
                  </a:lnTo>
                  <a:lnTo>
                    <a:pt x="150" y="54"/>
                  </a:lnTo>
                  <a:lnTo>
                    <a:pt x="152" y="55"/>
                  </a:lnTo>
                  <a:lnTo>
                    <a:pt x="153" y="55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6" y="51"/>
                  </a:lnTo>
                  <a:lnTo>
                    <a:pt x="156" y="50"/>
                  </a:lnTo>
                  <a:lnTo>
                    <a:pt x="131" y="1"/>
                  </a:lnTo>
                  <a:lnTo>
                    <a:pt x="105" y="42"/>
                  </a:lnTo>
                  <a:lnTo>
                    <a:pt x="81" y="0"/>
                  </a:lnTo>
                  <a:lnTo>
                    <a:pt x="53" y="42"/>
                  </a:lnTo>
                  <a:lnTo>
                    <a:pt x="28" y="1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3501" name="Rectangle 19"/>
            <p:cNvSpPr>
              <a:spLocks noChangeArrowheads="1"/>
            </p:cNvSpPr>
            <p:nvPr/>
          </p:nvSpPr>
          <p:spPr bwMode="auto">
            <a:xfrm>
              <a:off x="2384425" y="3632200"/>
              <a:ext cx="233363" cy="203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74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en-US" altLang="en-US"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endParaRPr>
            </a:p>
          </p:txBody>
        </p:sp>
        <p:sp>
          <p:nvSpPr>
            <p:cNvPr id="63502" name="Freeform 20"/>
            <p:cNvSpPr>
              <a:spLocks/>
            </p:cNvSpPr>
            <p:nvPr/>
          </p:nvSpPr>
          <p:spPr bwMode="auto">
            <a:xfrm>
              <a:off x="2430463" y="3763963"/>
              <a:ext cx="139700" cy="142875"/>
            </a:xfrm>
            <a:custGeom>
              <a:avLst/>
              <a:gdLst>
                <a:gd name="T0" fmla="*/ 2147483647 w 88"/>
                <a:gd name="T1" fmla="*/ 2147483647 h 90"/>
                <a:gd name="T2" fmla="*/ 2147483647 w 88"/>
                <a:gd name="T3" fmla="*/ 2147483647 h 90"/>
                <a:gd name="T4" fmla="*/ 2147483647 w 88"/>
                <a:gd name="T5" fmla="*/ 2147483647 h 90"/>
                <a:gd name="T6" fmla="*/ 2147483647 w 88"/>
                <a:gd name="T7" fmla="*/ 2147483647 h 90"/>
                <a:gd name="T8" fmla="*/ 2147483647 w 88"/>
                <a:gd name="T9" fmla="*/ 2147483647 h 90"/>
                <a:gd name="T10" fmla="*/ 2147483647 w 88"/>
                <a:gd name="T11" fmla="*/ 2147483647 h 90"/>
                <a:gd name="T12" fmla="*/ 2147483647 w 88"/>
                <a:gd name="T13" fmla="*/ 2147483647 h 90"/>
                <a:gd name="T14" fmla="*/ 2147483647 w 88"/>
                <a:gd name="T15" fmla="*/ 2147483647 h 90"/>
                <a:gd name="T16" fmla="*/ 2147483647 w 88"/>
                <a:gd name="T17" fmla="*/ 2147483647 h 90"/>
                <a:gd name="T18" fmla="*/ 2147483647 w 88"/>
                <a:gd name="T19" fmla="*/ 2147483647 h 90"/>
                <a:gd name="T20" fmla="*/ 2147483647 w 88"/>
                <a:gd name="T21" fmla="*/ 2147483647 h 90"/>
                <a:gd name="T22" fmla="*/ 2147483647 w 88"/>
                <a:gd name="T23" fmla="*/ 2147483647 h 90"/>
                <a:gd name="T24" fmla="*/ 2147483647 w 88"/>
                <a:gd name="T25" fmla="*/ 2147483647 h 90"/>
                <a:gd name="T26" fmla="*/ 2147483647 w 88"/>
                <a:gd name="T27" fmla="*/ 2147483647 h 90"/>
                <a:gd name="T28" fmla="*/ 2147483647 w 88"/>
                <a:gd name="T29" fmla="*/ 2147483647 h 90"/>
                <a:gd name="T30" fmla="*/ 2147483647 w 88"/>
                <a:gd name="T31" fmla="*/ 2147483647 h 90"/>
                <a:gd name="T32" fmla="*/ 2147483647 w 88"/>
                <a:gd name="T33" fmla="*/ 0 h 90"/>
                <a:gd name="T34" fmla="*/ 2147483647 w 88"/>
                <a:gd name="T35" fmla="*/ 2147483647 h 90"/>
                <a:gd name="T36" fmla="*/ 2147483647 w 88"/>
                <a:gd name="T37" fmla="*/ 2147483647 h 90"/>
                <a:gd name="T38" fmla="*/ 2147483647 w 88"/>
                <a:gd name="T39" fmla="*/ 2147483647 h 90"/>
                <a:gd name="T40" fmla="*/ 2147483647 w 88"/>
                <a:gd name="T41" fmla="*/ 2147483647 h 90"/>
                <a:gd name="T42" fmla="*/ 2147483647 w 88"/>
                <a:gd name="T43" fmla="*/ 2147483647 h 90"/>
                <a:gd name="T44" fmla="*/ 2147483647 w 88"/>
                <a:gd name="T45" fmla="*/ 2147483647 h 90"/>
                <a:gd name="T46" fmla="*/ 2147483647 w 88"/>
                <a:gd name="T47" fmla="*/ 2147483647 h 90"/>
                <a:gd name="T48" fmla="*/ 0 w 88"/>
                <a:gd name="T49" fmla="*/ 2147483647 h 90"/>
                <a:gd name="T50" fmla="*/ 2147483647 w 88"/>
                <a:gd name="T51" fmla="*/ 2147483647 h 90"/>
                <a:gd name="T52" fmla="*/ 2147483647 w 88"/>
                <a:gd name="T53" fmla="*/ 2147483647 h 90"/>
                <a:gd name="T54" fmla="*/ 2147483647 w 88"/>
                <a:gd name="T55" fmla="*/ 2147483647 h 90"/>
                <a:gd name="T56" fmla="*/ 2147483647 w 88"/>
                <a:gd name="T57" fmla="*/ 2147483647 h 90"/>
                <a:gd name="T58" fmla="*/ 2147483647 w 88"/>
                <a:gd name="T59" fmla="*/ 2147483647 h 90"/>
                <a:gd name="T60" fmla="*/ 2147483647 w 88"/>
                <a:gd name="T61" fmla="*/ 2147483647 h 90"/>
                <a:gd name="T62" fmla="*/ 2147483647 w 88"/>
                <a:gd name="T63" fmla="*/ 2147483647 h 90"/>
                <a:gd name="T64" fmla="*/ 2147483647 w 88"/>
                <a:gd name="T65" fmla="*/ 2147483647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90"/>
                <a:gd name="T101" fmla="*/ 88 w 88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90">
                  <a:moveTo>
                    <a:pt x="44" y="90"/>
                  </a:moveTo>
                  <a:lnTo>
                    <a:pt x="53" y="89"/>
                  </a:lnTo>
                  <a:lnTo>
                    <a:pt x="61" y="87"/>
                  </a:lnTo>
                  <a:lnTo>
                    <a:pt x="69" y="83"/>
                  </a:lnTo>
                  <a:lnTo>
                    <a:pt x="75" y="77"/>
                  </a:lnTo>
                  <a:lnTo>
                    <a:pt x="81" y="70"/>
                  </a:lnTo>
                  <a:lnTo>
                    <a:pt x="85" y="62"/>
                  </a:lnTo>
                  <a:lnTo>
                    <a:pt x="87" y="54"/>
                  </a:lnTo>
                  <a:lnTo>
                    <a:pt x="88" y="45"/>
                  </a:lnTo>
                  <a:lnTo>
                    <a:pt x="87" y="36"/>
                  </a:lnTo>
                  <a:lnTo>
                    <a:pt x="85" y="28"/>
                  </a:lnTo>
                  <a:lnTo>
                    <a:pt x="81" y="20"/>
                  </a:lnTo>
                  <a:lnTo>
                    <a:pt x="75" y="13"/>
                  </a:lnTo>
                  <a:lnTo>
                    <a:pt x="69" y="7"/>
                  </a:lnTo>
                  <a:lnTo>
                    <a:pt x="61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7" y="70"/>
                  </a:lnTo>
                  <a:lnTo>
                    <a:pt x="13" y="77"/>
                  </a:lnTo>
                  <a:lnTo>
                    <a:pt x="19" y="83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4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3989" name="Freeform 21"/>
            <p:cNvSpPr>
              <a:spLocks/>
            </p:cNvSpPr>
            <p:nvPr/>
          </p:nvSpPr>
          <p:spPr bwMode="auto">
            <a:xfrm>
              <a:off x="2163763" y="2819400"/>
              <a:ext cx="671513" cy="846138"/>
            </a:xfrm>
            <a:custGeom>
              <a:avLst/>
              <a:gdLst/>
              <a:ahLst/>
              <a:cxnLst>
                <a:cxn ang="0">
                  <a:pos x="360" y="93"/>
                </a:cxn>
                <a:cxn ang="0">
                  <a:pos x="386" y="139"/>
                </a:cxn>
                <a:cxn ang="0">
                  <a:pos x="400" y="191"/>
                </a:cxn>
                <a:cxn ang="0">
                  <a:pos x="398" y="243"/>
                </a:cxn>
                <a:cxn ang="0">
                  <a:pos x="380" y="292"/>
                </a:cxn>
                <a:cxn ang="0">
                  <a:pos x="348" y="336"/>
                </a:cxn>
                <a:cxn ang="0">
                  <a:pos x="343" y="341"/>
                </a:cxn>
                <a:cxn ang="0">
                  <a:pos x="334" y="352"/>
                </a:cxn>
                <a:cxn ang="0">
                  <a:pos x="320" y="371"/>
                </a:cxn>
                <a:cxn ang="0">
                  <a:pos x="289" y="424"/>
                </a:cxn>
                <a:cxn ang="0">
                  <a:pos x="267" y="489"/>
                </a:cxn>
                <a:cxn ang="0">
                  <a:pos x="157" y="486"/>
                </a:cxn>
                <a:cxn ang="0">
                  <a:pos x="130" y="414"/>
                </a:cxn>
                <a:cxn ang="0">
                  <a:pos x="95" y="359"/>
                </a:cxn>
                <a:cxn ang="0">
                  <a:pos x="71" y="331"/>
                </a:cxn>
                <a:cxn ang="0">
                  <a:pos x="38" y="282"/>
                </a:cxn>
                <a:cxn ang="0">
                  <a:pos x="23" y="227"/>
                </a:cxn>
                <a:cxn ang="0">
                  <a:pos x="25" y="172"/>
                </a:cxn>
                <a:cxn ang="0">
                  <a:pos x="43" y="121"/>
                </a:cxn>
                <a:cxn ang="0">
                  <a:pos x="75" y="78"/>
                </a:cxn>
                <a:cxn ang="0">
                  <a:pos x="97" y="59"/>
                </a:cxn>
                <a:cxn ang="0">
                  <a:pos x="121" y="44"/>
                </a:cxn>
                <a:cxn ang="0">
                  <a:pos x="146" y="33"/>
                </a:cxn>
                <a:cxn ang="0">
                  <a:pos x="173" y="25"/>
                </a:cxn>
                <a:cxn ang="0">
                  <a:pos x="201" y="22"/>
                </a:cxn>
                <a:cxn ang="0">
                  <a:pos x="230" y="23"/>
                </a:cxn>
                <a:cxn ang="0">
                  <a:pos x="258" y="28"/>
                </a:cxn>
                <a:cxn ang="0">
                  <a:pos x="285" y="36"/>
                </a:cxn>
                <a:cxn ang="0">
                  <a:pos x="310" y="49"/>
                </a:cxn>
                <a:cxn ang="0">
                  <a:pos x="333" y="65"/>
                </a:cxn>
                <a:cxn ang="0">
                  <a:pos x="347" y="79"/>
                </a:cxn>
                <a:cxn ang="0">
                  <a:pos x="349" y="80"/>
                </a:cxn>
                <a:cxn ang="0">
                  <a:pos x="370" y="71"/>
                </a:cxn>
                <a:cxn ang="0">
                  <a:pos x="356" y="55"/>
                </a:cxn>
                <a:cxn ang="0">
                  <a:pos x="330" y="36"/>
                </a:cxn>
                <a:cxn ang="0">
                  <a:pos x="303" y="20"/>
                </a:cxn>
                <a:cxn ang="0">
                  <a:pos x="274" y="9"/>
                </a:cxn>
                <a:cxn ang="0">
                  <a:pos x="243" y="2"/>
                </a:cxn>
                <a:cxn ang="0">
                  <a:pos x="211" y="0"/>
                </a:cxn>
                <a:cxn ang="0">
                  <a:pos x="148" y="9"/>
                </a:cxn>
                <a:cxn ang="0">
                  <a:pos x="93" y="35"/>
                </a:cxn>
                <a:cxn ang="0">
                  <a:pos x="48" y="76"/>
                </a:cxn>
                <a:cxn ang="0">
                  <a:pos x="16" y="126"/>
                </a:cxn>
                <a:cxn ang="0">
                  <a:pos x="1" y="186"/>
                </a:cxn>
                <a:cxn ang="0">
                  <a:pos x="4" y="251"/>
                </a:cxn>
                <a:cxn ang="0">
                  <a:pos x="28" y="310"/>
                </a:cxn>
                <a:cxn ang="0">
                  <a:pos x="69" y="360"/>
                </a:cxn>
                <a:cxn ang="0">
                  <a:pos x="99" y="404"/>
                </a:cxn>
                <a:cxn ang="0">
                  <a:pos x="132" y="472"/>
                </a:cxn>
                <a:cxn ang="0">
                  <a:pos x="139" y="533"/>
                </a:cxn>
                <a:cxn ang="0">
                  <a:pos x="289" y="492"/>
                </a:cxn>
                <a:cxn ang="0">
                  <a:pos x="324" y="407"/>
                </a:cxn>
                <a:cxn ang="0">
                  <a:pos x="360" y="355"/>
                </a:cxn>
                <a:cxn ang="0">
                  <a:pos x="369" y="345"/>
                </a:cxn>
                <a:cxn ang="0">
                  <a:pos x="380" y="332"/>
                </a:cxn>
                <a:cxn ang="0">
                  <a:pos x="384" y="328"/>
                </a:cxn>
                <a:cxn ang="0">
                  <a:pos x="392" y="315"/>
                </a:cxn>
                <a:cxn ang="0">
                  <a:pos x="413" y="271"/>
                </a:cxn>
                <a:cxn ang="0">
                  <a:pos x="422" y="224"/>
                </a:cxn>
                <a:cxn ang="0">
                  <a:pos x="419" y="174"/>
                </a:cxn>
                <a:cxn ang="0">
                  <a:pos x="403" y="124"/>
                </a:cxn>
                <a:cxn ang="0">
                  <a:pos x="378" y="80"/>
                </a:cxn>
              </a:cxnLst>
              <a:rect l="0" t="0" r="r" b="b"/>
              <a:pathLst>
                <a:path w="423" h="533">
                  <a:moveTo>
                    <a:pt x="378" y="80"/>
                  </a:moveTo>
                  <a:lnTo>
                    <a:pt x="349" y="80"/>
                  </a:lnTo>
                  <a:lnTo>
                    <a:pt x="360" y="93"/>
                  </a:lnTo>
                  <a:lnTo>
                    <a:pt x="369" y="107"/>
                  </a:lnTo>
                  <a:lnTo>
                    <a:pt x="378" y="123"/>
                  </a:lnTo>
                  <a:lnTo>
                    <a:pt x="386" y="139"/>
                  </a:lnTo>
                  <a:lnTo>
                    <a:pt x="392" y="157"/>
                  </a:lnTo>
                  <a:lnTo>
                    <a:pt x="397" y="173"/>
                  </a:lnTo>
                  <a:lnTo>
                    <a:pt x="400" y="191"/>
                  </a:lnTo>
                  <a:lnTo>
                    <a:pt x="401" y="207"/>
                  </a:lnTo>
                  <a:lnTo>
                    <a:pt x="400" y="225"/>
                  </a:lnTo>
                  <a:lnTo>
                    <a:pt x="398" y="243"/>
                  </a:lnTo>
                  <a:lnTo>
                    <a:pt x="393" y="260"/>
                  </a:lnTo>
                  <a:lnTo>
                    <a:pt x="387" y="277"/>
                  </a:lnTo>
                  <a:lnTo>
                    <a:pt x="380" y="292"/>
                  </a:lnTo>
                  <a:lnTo>
                    <a:pt x="370" y="308"/>
                  </a:lnTo>
                  <a:lnTo>
                    <a:pt x="360" y="322"/>
                  </a:lnTo>
                  <a:lnTo>
                    <a:pt x="348" y="336"/>
                  </a:lnTo>
                  <a:lnTo>
                    <a:pt x="347" y="336"/>
                  </a:lnTo>
                  <a:lnTo>
                    <a:pt x="346" y="338"/>
                  </a:lnTo>
                  <a:lnTo>
                    <a:pt x="343" y="341"/>
                  </a:lnTo>
                  <a:lnTo>
                    <a:pt x="341" y="345"/>
                  </a:lnTo>
                  <a:lnTo>
                    <a:pt x="337" y="348"/>
                  </a:lnTo>
                  <a:lnTo>
                    <a:pt x="334" y="352"/>
                  </a:lnTo>
                  <a:lnTo>
                    <a:pt x="331" y="355"/>
                  </a:lnTo>
                  <a:lnTo>
                    <a:pt x="330" y="358"/>
                  </a:lnTo>
                  <a:lnTo>
                    <a:pt x="320" y="371"/>
                  </a:lnTo>
                  <a:lnTo>
                    <a:pt x="310" y="387"/>
                  </a:lnTo>
                  <a:lnTo>
                    <a:pt x="299" y="405"/>
                  </a:lnTo>
                  <a:lnTo>
                    <a:pt x="289" y="424"/>
                  </a:lnTo>
                  <a:lnTo>
                    <a:pt x="280" y="445"/>
                  </a:lnTo>
                  <a:lnTo>
                    <a:pt x="273" y="467"/>
                  </a:lnTo>
                  <a:lnTo>
                    <a:pt x="267" y="489"/>
                  </a:lnTo>
                  <a:lnTo>
                    <a:pt x="264" y="511"/>
                  </a:lnTo>
                  <a:lnTo>
                    <a:pt x="161" y="511"/>
                  </a:lnTo>
                  <a:lnTo>
                    <a:pt x="157" y="486"/>
                  </a:lnTo>
                  <a:lnTo>
                    <a:pt x="151" y="461"/>
                  </a:lnTo>
                  <a:lnTo>
                    <a:pt x="141" y="437"/>
                  </a:lnTo>
                  <a:lnTo>
                    <a:pt x="130" y="414"/>
                  </a:lnTo>
                  <a:lnTo>
                    <a:pt x="118" y="393"/>
                  </a:lnTo>
                  <a:lnTo>
                    <a:pt x="107" y="374"/>
                  </a:lnTo>
                  <a:lnTo>
                    <a:pt x="95" y="359"/>
                  </a:lnTo>
                  <a:lnTo>
                    <a:pt x="86" y="347"/>
                  </a:lnTo>
                  <a:lnTo>
                    <a:pt x="84" y="345"/>
                  </a:lnTo>
                  <a:lnTo>
                    <a:pt x="71" y="331"/>
                  </a:lnTo>
                  <a:lnTo>
                    <a:pt x="58" y="316"/>
                  </a:lnTo>
                  <a:lnTo>
                    <a:pt x="47" y="300"/>
                  </a:lnTo>
                  <a:lnTo>
                    <a:pt x="38" y="282"/>
                  </a:lnTo>
                  <a:lnTo>
                    <a:pt x="31" y="265"/>
                  </a:lnTo>
                  <a:lnTo>
                    <a:pt x="26" y="246"/>
                  </a:lnTo>
                  <a:lnTo>
                    <a:pt x="23" y="227"/>
                  </a:lnTo>
                  <a:lnTo>
                    <a:pt x="22" y="207"/>
                  </a:lnTo>
                  <a:lnTo>
                    <a:pt x="23" y="189"/>
                  </a:lnTo>
                  <a:lnTo>
                    <a:pt x="25" y="172"/>
                  </a:lnTo>
                  <a:lnTo>
                    <a:pt x="30" y="154"/>
                  </a:lnTo>
                  <a:lnTo>
                    <a:pt x="35" y="137"/>
                  </a:lnTo>
                  <a:lnTo>
                    <a:pt x="43" y="121"/>
                  </a:lnTo>
                  <a:lnTo>
                    <a:pt x="52" y="106"/>
                  </a:lnTo>
                  <a:lnTo>
                    <a:pt x="63" y="91"/>
                  </a:lnTo>
                  <a:lnTo>
                    <a:pt x="75" y="78"/>
                  </a:lnTo>
                  <a:lnTo>
                    <a:pt x="82" y="72"/>
                  </a:lnTo>
                  <a:lnTo>
                    <a:pt x="90" y="65"/>
                  </a:lnTo>
                  <a:lnTo>
                    <a:pt x="97" y="59"/>
                  </a:lnTo>
                  <a:lnTo>
                    <a:pt x="104" y="54"/>
                  </a:lnTo>
                  <a:lnTo>
                    <a:pt x="113" y="49"/>
                  </a:lnTo>
                  <a:lnTo>
                    <a:pt x="121" y="44"/>
                  </a:lnTo>
                  <a:lnTo>
                    <a:pt x="129" y="40"/>
                  </a:lnTo>
                  <a:lnTo>
                    <a:pt x="137" y="36"/>
                  </a:lnTo>
                  <a:lnTo>
                    <a:pt x="146" y="33"/>
                  </a:lnTo>
                  <a:lnTo>
                    <a:pt x="155" y="30"/>
                  </a:lnTo>
                  <a:lnTo>
                    <a:pt x="164" y="28"/>
                  </a:lnTo>
                  <a:lnTo>
                    <a:pt x="173" y="25"/>
                  </a:lnTo>
                  <a:lnTo>
                    <a:pt x="183" y="24"/>
                  </a:lnTo>
                  <a:lnTo>
                    <a:pt x="192" y="23"/>
                  </a:lnTo>
                  <a:lnTo>
                    <a:pt x="201" y="22"/>
                  </a:lnTo>
                  <a:lnTo>
                    <a:pt x="211" y="22"/>
                  </a:lnTo>
                  <a:lnTo>
                    <a:pt x="221" y="22"/>
                  </a:lnTo>
                  <a:lnTo>
                    <a:pt x="230" y="23"/>
                  </a:lnTo>
                  <a:lnTo>
                    <a:pt x="240" y="24"/>
                  </a:lnTo>
                  <a:lnTo>
                    <a:pt x="249" y="25"/>
                  </a:lnTo>
                  <a:lnTo>
                    <a:pt x="258" y="28"/>
                  </a:lnTo>
                  <a:lnTo>
                    <a:pt x="267" y="30"/>
                  </a:lnTo>
                  <a:lnTo>
                    <a:pt x="276" y="33"/>
                  </a:lnTo>
                  <a:lnTo>
                    <a:pt x="285" y="36"/>
                  </a:lnTo>
                  <a:lnTo>
                    <a:pt x="294" y="40"/>
                  </a:lnTo>
                  <a:lnTo>
                    <a:pt x="302" y="44"/>
                  </a:lnTo>
                  <a:lnTo>
                    <a:pt x="310" y="49"/>
                  </a:lnTo>
                  <a:lnTo>
                    <a:pt x="318" y="54"/>
                  </a:lnTo>
                  <a:lnTo>
                    <a:pt x="326" y="59"/>
                  </a:lnTo>
                  <a:lnTo>
                    <a:pt x="333" y="65"/>
                  </a:lnTo>
                  <a:lnTo>
                    <a:pt x="341" y="72"/>
                  </a:lnTo>
                  <a:lnTo>
                    <a:pt x="347" y="78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9" y="80"/>
                  </a:lnTo>
                  <a:lnTo>
                    <a:pt x="378" y="80"/>
                  </a:lnTo>
                  <a:lnTo>
                    <a:pt x="375" y="75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3" y="62"/>
                  </a:lnTo>
                  <a:lnTo>
                    <a:pt x="356" y="55"/>
                  </a:lnTo>
                  <a:lnTo>
                    <a:pt x="347" y="48"/>
                  </a:lnTo>
                  <a:lnTo>
                    <a:pt x="339" y="42"/>
                  </a:lnTo>
                  <a:lnTo>
                    <a:pt x="330" y="36"/>
                  </a:lnTo>
                  <a:lnTo>
                    <a:pt x="322" y="30"/>
                  </a:lnTo>
                  <a:lnTo>
                    <a:pt x="312" y="25"/>
                  </a:lnTo>
                  <a:lnTo>
                    <a:pt x="303" y="20"/>
                  </a:lnTo>
                  <a:lnTo>
                    <a:pt x="293" y="16"/>
                  </a:lnTo>
                  <a:lnTo>
                    <a:pt x="284" y="12"/>
                  </a:lnTo>
                  <a:lnTo>
                    <a:pt x="274" y="9"/>
                  </a:lnTo>
                  <a:lnTo>
                    <a:pt x="263" y="6"/>
                  </a:lnTo>
                  <a:lnTo>
                    <a:pt x="254" y="4"/>
                  </a:lnTo>
                  <a:lnTo>
                    <a:pt x="243" y="2"/>
                  </a:lnTo>
                  <a:lnTo>
                    <a:pt x="232" y="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190" y="1"/>
                  </a:lnTo>
                  <a:lnTo>
                    <a:pt x="168" y="4"/>
                  </a:lnTo>
                  <a:lnTo>
                    <a:pt x="148" y="9"/>
                  </a:lnTo>
                  <a:lnTo>
                    <a:pt x="129" y="16"/>
                  </a:lnTo>
                  <a:lnTo>
                    <a:pt x="110" y="25"/>
                  </a:lnTo>
                  <a:lnTo>
                    <a:pt x="93" y="35"/>
                  </a:lnTo>
                  <a:lnTo>
                    <a:pt x="77" y="47"/>
                  </a:lnTo>
                  <a:lnTo>
                    <a:pt x="62" y="61"/>
                  </a:lnTo>
                  <a:lnTo>
                    <a:pt x="48" y="76"/>
                  </a:lnTo>
                  <a:lnTo>
                    <a:pt x="36" y="91"/>
                  </a:lnTo>
                  <a:lnTo>
                    <a:pt x="25" y="109"/>
                  </a:lnTo>
                  <a:lnTo>
                    <a:pt x="16" y="126"/>
                  </a:lnTo>
                  <a:lnTo>
                    <a:pt x="9" y="146"/>
                  </a:lnTo>
                  <a:lnTo>
                    <a:pt x="4" y="166"/>
                  </a:lnTo>
                  <a:lnTo>
                    <a:pt x="1" y="186"/>
                  </a:lnTo>
                  <a:lnTo>
                    <a:pt x="0" y="207"/>
                  </a:lnTo>
                  <a:lnTo>
                    <a:pt x="1" y="229"/>
                  </a:lnTo>
                  <a:lnTo>
                    <a:pt x="4" y="251"/>
                  </a:lnTo>
                  <a:lnTo>
                    <a:pt x="10" y="271"/>
                  </a:lnTo>
                  <a:lnTo>
                    <a:pt x="18" y="291"/>
                  </a:lnTo>
                  <a:lnTo>
                    <a:pt x="28" y="310"/>
                  </a:lnTo>
                  <a:lnTo>
                    <a:pt x="40" y="329"/>
                  </a:lnTo>
                  <a:lnTo>
                    <a:pt x="54" y="345"/>
                  </a:lnTo>
                  <a:lnTo>
                    <a:pt x="69" y="360"/>
                  </a:lnTo>
                  <a:lnTo>
                    <a:pt x="77" y="371"/>
                  </a:lnTo>
                  <a:lnTo>
                    <a:pt x="88" y="386"/>
                  </a:lnTo>
                  <a:lnTo>
                    <a:pt x="99" y="404"/>
                  </a:lnTo>
                  <a:lnTo>
                    <a:pt x="111" y="425"/>
                  </a:lnTo>
                  <a:lnTo>
                    <a:pt x="122" y="448"/>
                  </a:lnTo>
                  <a:lnTo>
                    <a:pt x="132" y="472"/>
                  </a:lnTo>
                  <a:lnTo>
                    <a:pt x="137" y="497"/>
                  </a:lnTo>
                  <a:lnTo>
                    <a:pt x="139" y="522"/>
                  </a:lnTo>
                  <a:lnTo>
                    <a:pt x="139" y="533"/>
                  </a:lnTo>
                  <a:lnTo>
                    <a:pt x="286" y="533"/>
                  </a:lnTo>
                  <a:lnTo>
                    <a:pt x="286" y="522"/>
                  </a:lnTo>
                  <a:lnTo>
                    <a:pt x="289" y="492"/>
                  </a:lnTo>
                  <a:lnTo>
                    <a:pt x="297" y="462"/>
                  </a:lnTo>
                  <a:lnTo>
                    <a:pt x="309" y="434"/>
                  </a:lnTo>
                  <a:lnTo>
                    <a:pt x="324" y="407"/>
                  </a:lnTo>
                  <a:lnTo>
                    <a:pt x="338" y="385"/>
                  </a:lnTo>
                  <a:lnTo>
                    <a:pt x="351" y="367"/>
                  </a:lnTo>
                  <a:lnTo>
                    <a:pt x="360" y="355"/>
                  </a:lnTo>
                  <a:lnTo>
                    <a:pt x="364" y="351"/>
                  </a:lnTo>
                  <a:lnTo>
                    <a:pt x="365" y="350"/>
                  </a:lnTo>
                  <a:lnTo>
                    <a:pt x="369" y="345"/>
                  </a:lnTo>
                  <a:lnTo>
                    <a:pt x="373" y="341"/>
                  </a:lnTo>
                  <a:lnTo>
                    <a:pt x="376" y="337"/>
                  </a:lnTo>
                  <a:lnTo>
                    <a:pt x="380" y="332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3" y="328"/>
                  </a:lnTo>
                  <a:lnTo>
                    <a:pt x="383" y="328"/>
                  </a:lnTo>
                  <a:lnTo>
                    <a:pt x="392" y="315"/>
                  </a:lnTo>
                  <a:lnTo>
                    <a:pt x="400" y="300"/>
                  </a:lnTo>
                  <a:lnTo>
                    <a:pt x="407" y="286"/>
                  </a:lnTo>
                  <a:lnTo>
                    <a:pt x="413" y="271"/>
                  </a:lnTo>
                  <a:lnTo>
                    <a:pt x="417" y="255"/>
                  </a:lnTo>
                  <a:lnTo>
                    <a:pt x="421" y="240"/>
                  </a:lnTo>
                  <a:lnTo>
                    <a:pt x="422" y="224"/>
                  </a:lnTo>
                  <a:lnTo>
                    <a:pt x="423" y="207"/>
                  </a:lnTo>
                  <a:lnTo>
                    <a:pt x="422" y="191"/>
                  </a:lnTo>
                  <a:lnTo>
                    <a:pt x="419" y="174"/>
                  </a:lnTo>
                  <a:lnTo>
                    <a:pt x="415" y="157"/>
                  </a:lnTo>
                  <a:lnTo>
                    <a:pt x="410" y="140"/>
                  </a:lnTo>
                  <a:lnTo>
                    <a:pt x="403" y="124"/>
                  </a:lnTo>
                  <a:lnTo>
                    <a:pt x="396" y="108"/>
                  </a:lnTo>
                  <a:lnTo>
                    <a:pt x="387" y="94"/>
                  </a:lnTo>
                  <a:lnTo>
                    <a:pt x="378" y="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lumMod val="95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FF00"/>
              </a:contourClr>
            </a:sp3d>
          </p:spPr>
          <p:txBody>
            <a:bodyPr/>
            <a:lstStyle/>
            <a:p>
              <a:pPr eaLnBrk="0" hangingPunct="0"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ea typeface="+mn-ea"/>
                <a:cs typeface="Lucida Sans Unicode" pitchFamily="32" charset="0"/>
              </a:endParaRPr>
            </a:p>
          </p:txBody>
        </p:sp>
        <p:sp>
          <p:nvSpPr>
            <p:cNvPr id="63506" name="Freeform 24"/>
            <p:cNvSpPr>
              <a:spLocks/>
            </p:cNvSpPr>
            <p:nvPr/>
          </p:nvSpPr>
          <p:spPr bwMode="auto">
            <a:xfrm>
              <a:off x="2417763" y="3711575"/>
              <a:ext cx="169863" cy="46038"/>
            </a:xfrm>
            <a:custGeom>
              <a:avLst/>
              <a:gdLst>
                <a:gd name="T0" fmla="*/ 2147483647 w 107"/>
                <a:gd name="T1" fmla="*/ 2147483647 h 29"/>
                <a:gd name="T2" fmla="*/ 2147483647 w 107"/>
                <a:gd name="T3" fmla="*/ 2147483647 h 29"/>
                <a:gd name="T4" fmla="*/ 2147483647 w 107"/>
                <a:gd name="T5" fmla="*/ 2147483647 h 29"/>
                <a:gd name="T6" fmla="*/ 2147483647 w 107"/>
                <a:gd name="T7" fmla="*/ 2147483647 h 29"/>
                <a:gd name="T8" fmla="*/ 2147483647 w 107"/>
                <a:gd name="T9" fmla="*/ 2147483647 h 29"/>
                <a:gd name="T10" fmla="*/ 2147483647 w 107"/>
                <a:gd name="T11" fmla="*/ 2147483647 h 29"/>
                <a:gd name="T12" fmla="*/ 2147483647 w 107"/>
                <a:gd name="T13" fmla="*/ 2147483647 h 29"/>
                <a:gd name="T14" fmla="*/ 2147483647 w 107"/>
                <a:gd name="T15" fmla="*/ 2147483647 h 29"/>
                <a:gd name="T16" fmla="*/ 2147483647 w 107"/>
                <a:gd name="T17" fmla="*/ 0 h 29"/>
                <a:gd name="T18" fmla="*/ 2147483647 w 107"/>
                <a:gd name="T19" fmla="*/ 0 h 29"/>
                <a:gd name="T20" fmla="*/ 2147483647 w 107"/>
                <a:gd name="T21" fmla="*/ 2147483647 h 29"/>
                <a:gd name="T22" fmla="*/ 2147483647 w 107"/>
                <a:gd name="T23" fmla="*/ 2147483647 h 29"/>
                <a:gd name="T24" fmla="*/ 2147483647 w 107"/>
                <a:gd name="T25" fmla="*/ 2147483647 h 29"/>
                <a:gd name="T26" fmla="*/ 0 w 107"/>
                <a:gd name="T27" fmla="*/ 2147483647 h 29"/>
                <a:gd name="T28" fmla="*/ 0 w 107"/>
                <a:gd name="T29" fmla="*/ 2147483647 h 29"/>
                <a:gd name="T30" fmla="*/ 0 w 107"/>
                <a:gd name="T31" fmla="*/ 2147483647 h 29"/>
                <a:gd name="T32" fmla="*/ 2147483647 w 107"/>
                <a:gd name="T33" fmla="*/ 2147483647 h 29"/>
                <a:gd name="T34" fmla="*/ 2147483647 w 107"/>
                <a:gd name="T35" fmla="*/ 2147483647 h 29"/>
                <a:gd name="T36" fmla="*/ 2147483647 w 107"/>
                <a:gd name="T37" fmla="*/ 2147483647 h 29"/>
                <a:gd name="T38" fmla="*/ 2147483647 w 107"/>
                <a:gd name="T39" fmla="*/ 2147483647 h 29"/>
                <a:gd name="T40" fmla="*/ 2147483647 w 107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29"/>
                <a:gd name="T65" fmla="*/ 107 w 10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29">
                  <a:moveTo>
                    <a:pt x="101" y="14"/>
                  </a:moveTo>
                  <a:lnTo>
                    <a:pt x="103" y="13"/>
                  </a:lnTo>
                  <a:lnTo>
                    <a:pt x="106" y="12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6" y="3"/>
                  </a:lnTo>
                  <a:lnTo>
                    <a:pt x="104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6" y="29"/>
                  </a:lnTo>
                  <a:lnTo>
                    <a:pt x="9" y="29"/>
                  </a:lnTo>
                  <a:lnTo>
                    <a:pt x="101" y="1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507" name="Freeform 25"/>
            <p:cNvSpPr>
              <a:spLocks/>
            </p:cNvSpPr>
            <p:nvPr/>
          </p:nvSpPr>
          <p:spPr bwMode="auto">
            <a:xfrm>
              <a:off x="2417763" y="3656013"/>
              <a:ext cx="169863" cy="47625"/>
            </a:xfrm>
            <a:custGeom>
              <a:avLst/>
              <a:gdLst>
                <a:gd name="T0" fmla="*/ 2147483647 w 107"/>
                <a:gd name="T1" fmla="*/ 2147483647 h 30"/>
                <a:gd name="T2" fmla="*/ 2147483647 w 107"/>
                <a:gd name="T3" fmla="*/ 2147483647 h 30"/>
                <a:gd name="T4" fmla="*/ 2147483647 w 107"/>
                <a:gd name="T5" fmla="*/ 2147483647 h 30"/>
                <a:gd name="T6" fmla="*/ 2147483647 w 107"/>
                <a:gd name="T7" fmla="*/ 2147483647 h 30"/>
                <a:gd name="T8" fmla="*/ 2147483647 w 107"/>
                <a:gd name="T9" fmla="*/ 2147483647 h 30"/>
                <a:gd name="T10" fmla="*/ 2147483647 w 107"/>
                <a:gd name="T11" fmla="*/ 2147483647 h 30"/>
                <a:gd name="T12" fmla="*/ 2147483647 w 107"/>
                <a:gd name="T13" fmla="*/ 2147483647 h 30"/>
                <a:gd name="T14" fmla="*/ 2147483647 w 107"/>
                <a:gd name="T15" fmla="*/ 2147483647 h 30"/>
                <a:gd name="T16" fmla="*/ 2147483647 w 107"/>
                <a:gd name="T17" fmla="*/ 0 h 30"/>
                <a:gd name="T18" fmla="*/ 2147483647 w 107"/>
                <a:gd name="T19" fmla="*/ 0 h 30"/>
                <a:gd name="T20" fmla="*/ 2147483647 w 107"/>
                <a:gd name="T21" fmla="*/ 2147483647 h 30"/>
                <a:gd name="T22" fmla="*/ 2147483647 w 107"/>
                <a:gd name="T23" fmla="*/ 2147483647 h 30"/>
                <a:gd name="T24" fmla="*/ 2147483647 w 107"/>
                <a:gd name="T25" fmla="*/ 2147483647 h 30"/>
                <a:gd name="T26" fmla="*/ 0 w 107"/>
                <a:gd name="T27" fmla="*/ 2147483647 h 30"/>
                <a:gd name="T28" fmla="*/ 0 w 107"/>
                <a:gd name="T29" fmla="*/ 2147483647 h 30"/>
                <a:gd name="T30" fmla="*/ 0 w 107"/>
                <a:gd name="T31" fmla="*/ 2147483647 h 30"/>
                <a:gd name="T32" fmla="*/ 2147483647 w 107"/>
                <a:gd name="T33" fmla="*/ 2147483647 h 30"/>
                <a:gd name="T34" fmla="*/ 2147483647 w 107"/>
                <a:gd name="T35" fmla="*/ 2147483647 h 30"/>
                <a:gd name="T36" fmla="*/ 2147483647 w 107"/>
                <a:gd name="T37" fmla="*/ 2147483647 h 30"/>
                <a:gd name="T38" fmla="*/ 2147483647 w 107"/>
                <a:gd name="T39" fmla="*/ 2147483647 h 30"/>
                <a:gd name="T40" fmla="*/ 2147483647 w 107"/>
                <a:gd name="T41" fmla="*/ 2147483647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30"/>
                <a:gd name="T65" fmla="*/ 107 w 107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30">
                  <a:moveTo>
                    <a:pt x="101" y="15"/>
                  </a:moveTo>
                  <a:lnTo>
                    <a:pt x="103" y="14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7" y="7"/>
                  </a:lnTo>
                  <a:lnTo>
                    <a:pt x="106" y="4"/>
                  </a:lnTo>
                  <a:lnTo>
                    <a:pt x="104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7" y="15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508" name="Freeform 26"/>
            <p:cNvSpPr>
              <a:spLocks/>
            </p:cNvSpPr>
            <p:nvPr/>
          </p:nvSpPr>
          <p:spPr bwMode="auto">
            <a:xfrm>
              <a:off x="2417763" y="3767138"/>
              <a:ext cx="169863" cy="46038"/>
            </a:xfrm>
            <a:custGeom>
              <a:avLst/>
              <a:gdLst>
                <a:gd name="T0" fmla="*/ 2147483647 w 107"/>
                <a:gd name="T1" fmla="*/ 2147483647 h 29"/>
                <a:gd name="T2" fmla="*/ 2147483647 w 107"/>
                <a:gd name="T3" fmla="*/ 2147483647 h 29"/>
                <a:gd name="T4" fmla="*/ 2147483647 w 107"/>
                <a:gd name="T5" fmla="*/ 2147483647 h 29"/>
                <a:gd name="T6" fmla="*/ 2147483647 w 107"/>
                <a:gd name="T7" fmla="*/ 2147483647 h 29"/>
                <a:gd name="T8" fmla="*/ 2147483647 w 107"/>
                <a:gd name="T9" fmla="*/ 2147483647 h 29"/>
                <a:gd name="T10" fmla="*/ 2147483647 w 107"/>
                <a:gd name="T11" fmla="*/ 2147483647 h 29"/>
                <a:gd name="T12" fmla="*/ 2147483647 w 107"/>
                <a:gd name="T13" fmla="*/ 2147483647 h 29"/>
                <a:gd name="T14" fmla="*/ 2147483647 w 107"/>
                <a:gd name="T15" fmla="*/ 2147483647 h 29"/>
                <a:gd name="T16" fmla="*/ 2147483647 w 107"/>
                <a:gd name="T17" fmla="*/ 0 h 29"/>
                <a:gd name="T18" fmla="*/ 2147483647 w 107"/>
                <a:gd name="T19" fmla="*/ 0 h 29"/>
                <a:gd name="T20" fmla="*/ 2147483647 w 107"/>
                <a:gd name="T21" fmla="*/ 2147483647 h 29"/>
                <a:gd name="T22" fmla="*/ 2147483647 w 107"/>
                <a:gd name="T23" fmla="*/ 2147483647 h 29"/>
                <a:gd name="T24" fmla="*/ 2147483647 w 107"/>
                <a:gd name="T25" fmla="*/ 2147483647 h 29"/>
                <a:gd name="T26" fmla="*/ 0 w 107"/>
                <a:gd name="T27" fmla="*/ 2147483647 h 29"/>
                <a:gd name="T28" fmla="*/ 0 w 107"/>
                <a:gd name="T29" fmla="*/ 2147483647 h 29"/>
                <a:gd name="T30" fmla="*/ 0 w 107"/>
                <a:gd name="T31" fmla="*/ 2147483647 h 29"/>
                <a:gd name="T32" fmla="*/ 2147483647 w 107"/>
                <a:gd name="T33" fmla="*/ 2147483647 h 29"/>
                <a:gd name="T34" fmla="*/ 2147483647 w 107"/>
                <a:gd name="T35" fmla="*/ 2147483647 h 29"/>
                <a:gd name="T36" fmla="*/ 2147483647 w 107"/>
                <a:gd name="T37" fmla="*/ 2147483647 h 29"/>
                <a:gd name="T38" fmla="*/ 2147483647 w 107"/>
                <a:gd name="T39" fmla="*/ 2147483647 h 29"/>
                <a:gd name="T40" fmla="*/ 2147483647 w 107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29"/>
                <a:gd name="T65" fmla="*/ 107 w 10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29">
                  <a:moveTo>
                    <a:pt x="101" y="15"/>
                  </a:moveTo>
                  <a:lnTo>
                    <a:pt x="103" y="14"/>
                  </a:lnTo>
                  <a:lnTo>
                    <a:pt x="106" y="12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6" y="3"/>
                  </a:lnTo>
                  <a:lnTo>
                    <a:pt x="104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7" y="15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6" y="29"/>
                  </a:lnTo>
                  <a:lnTo>
                    <a:pt x="9" y="29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509" name="Freeform 12"/>
            <p:cNvSpPr>
              <a:spLocks/>
            </p:cNvSpPr>
            <p:nvPr/>
          </p:nvSpPr>
          <p:spPr bwMode="auto">
            <a:xfrm rot="21316046" flipH="1">
              <a:off x="2751166" y="3364482"/>
              <a:ext cx="291675" cy="205145"/>
            </a:xfrm>
            <a:custGeom>
              <a:avLst/>
              <a:gdLst>
                <a:gd name="T0" fmla="*/ 2147483647 w 100"/>
                <a:gd name="T1" fmla="*/ 2147483647 h 87"/>
                <a:gd name="T2" fmla="*/ 0 w 100"/>
                <a:gd name="T3" fmla="*/ 2147483647 h 87"/>
                <a:gd name="T4" fmla="*/ 2147483647 w 100"/>
                <a:gd name="T5" fmla="*/ 0 h 87"/>
                <a:gd name="T6" fmla="*/ 2147483647 w 100"/>
                <a:gd name="T7" fmla="*/ 2147483647 h 87"/>
                <a:gd name="T8" fmla="*/ 2147483647 w 100"/>
                <a:gd name="T9" fmla="*/ 2147483647 h 87"/>
                <a:gd name="T10" fmla="*/ 2147483647 w 100"/>
                <a:gd name="T11" fmla="*/ 2147483647 h 87"/>
                <a:gd name="T12" fmla="*/ 2147483647 w 100"/>
                <a:gd name="T13" fmla="*/ 2147483647 h 87"/>
                <a:gd name="T14" fmla="*/ 2147483647 w 100"/>
                <a:gd name="T15" fmla="*/ 2147483647 h 87"/>
                <a:gd name="T16" fmla="*/ 2147483647 w 100"/>
                <a:gd name="T17" fmla="*/ 2147483647 h 87"/>
                <a:gd name="T18" fmla="*/ 2147483647 w 100"/>
                <a:gd name="T19" fmla="*/ 2147483647 h 87"/>
                <a:gd name="T20" fmla="*/ 2147483647 w 100"/>
                <a:gd name="T21" fmla="*/ 214748364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87"/>
                <a:gd name="T35" fmla="*/ 100 w 100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87">
                  <a:moveTo>
                    <a:pt x="100" y="42"/>
                  </a:moveTo>
                  <a:lnTo>
                    <a:pt x="0" y="87"/>
                  </a:lnTo>
                  <a:lnTo>
                    <a:pt x="68" y="0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80" y="16"/>
                  </a:lnTo>
                  <a:lnTo>
                    <a:pt x="83" y="21"/>
                  </a:lnTo>
                  <a:lnTo>
                    <a:pt x="87" y="27"/>
                  </a:lnTo>
                  <a:lnTo>
                    <a:pt x="91" y="32"/>
                  </a:lnTo>
                  <a:lnTo>
                    <a:pt x="96" y="37"/>
                  </a:lnTo>
                  <a:lnTo>
                    <a:pt x="100" y="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3510" name="Freeform 13"/>
            <p:cNvSpPr>
              <a:spLocks/>
            </p:cNvSpPr>
            <p:nvPr/>
          </p:nvSpPr>
          <p:spPr bwMode="auto">
            <a:xfrm rot="20220778" flipH="1">
              <a:off x="2914747" y="3027418"/>
              <a:ext cx="317926" cy="162701"/>
            </a:xfrm>
            <a:custGeom>
              <a:avLst/>
              <a:gdLst>
                <a:gd name="T0" fmla="*/ 2147483647 w 109"/>
                <a:gd name="T1" fmla="*/ 2147483647 h 69"/>
                <a:gd name="T2" fmla="*/ 0 w 109"/>
                <a:gd name="T3" fmla="*/ 2147483647 h 69"/>
                <a:gd name="T4" fmla="*/ 2147483647 w 109"/>
                <a:gd name="T5" fmla="*/ 0 h 69"/>
                <a:gd name="T6" fmla="*/ 2147483647 w 109"/>
                <a:gd name="T7" fmla="*/ 2147483647 h 69"/>
                <a:gd name="T8" fmla="*/ 2147483647 w 109"/>
                <a:gd name="T9" fmla="*/ 2147483647 h 69"/>
                <a:gd name="T10" fmla="*/ 2147483647 w 109"/>
                <a:gd name="T11" fmla="*/ 2147483647 h 69"/>
                <a:gd name="T12" fmla="*/ 2147483647 w 109"/>
                <a:gd name="T13" fmla="*/ 2147483647 h 69"/>
                <a:gd name="T14" fmla="*/ 2147483647 w 109"/>
                <a:gd name="T15" fmla="*/ 2147483647 h 69"/>
                <a:gd name="T16" fmla="*/ 2147483647 w 109"/>
                <a:gd name="T17" fmla="*/ 2147483647 h 69"/>
                <a:gd name="T18" fmla="*/ 2147483647 w 109"/>
                <a:gd name="T19" fmla="*/ 2147483647 h 69"/>
                <a:gd name="T20" fmla="*/ 2147483647 w 109"/>
                <a:gd name="T21" fmla="*/ 2147483647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9"/>
                <a:gd name="T35" fmla="*/ 109 w 109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9">
                  <a:moveTo>
                    <a:pt x="109" y="49"/>
                  </a:moveTo>
                  <a:lnTo>
                    <a:pt x="0" y="69"/>
                  </a:lnTo>
                  <a:lnTo>
                    <a:pt x="88" y="0"/>
                  </a:lnTo>
                  <a:lnTo>
                    <a:pt x="90" y="7"/>
                  </a:lnTo>
                  <a:lnTo>
                    <a:pt x="93" y="13"/>
                  </a:lnTo>
                  <a:lnTo>
                    <a:pt x="96" y="19"/>
                  </a:lnTo>
                  <a:lnTo>
                    <a:pt x="98" y="25"/>
                  </a:lnTo>
                  <a:lnTo>
                    <a:pt x="101" y="32"/>
                  </a:lnTo>
                  <a:lnTo>
                    <a:pt x="104" y="37"/>
                  </a:lnTo>
                  <a:lnTo>
                    <a:pt x="107" y="44"/>
                  </a:lnTo>
                  <a:lnTo>
                    <a:pt x="109" y="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0" y="76200"/>
            <a:ext cx="6702425" cy="682625"/>
          </a:xfrm>
          <a:prstGeom prst="roundRect">
            <a:avLst>
              <a:gd name="adj" fmla="val 2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-44450"/>
            <a:ext cx="5489575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Alerting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838200"/>
            <a:ext cx="4038600" cy="173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In-depth root cause analysis of</a:t>
            </a:r>
            <a:b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critical alerts</a:t>
            </a:r>
          </a:p>
          <a:p>
            <a:pPr marL="285750" indent="-285750">
              <a:lnSpc>
                <a:spcPct val="120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Schedule Maintenance Window</a:t>
            </a:r>
          </a:p>
          <a:p>
            <a:pPr marL="285750" indent="-285750">
              <a:lnSpc>
                <a:spcPct val="120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Bulk alert configuration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4114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88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Intelligent alarm correlation, colour coded alarms</a:t>
            </a:r>
          </a:p>
          <a:p>
            <a:pPr eaLnBrk="1" hangingPunct="1">
              <a:lnSpc>
                <a:spcPct val="12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Get notified through standard means (e-mail, SMS, Etc.,)</a:t>
            </a:r>
            <a:r>
              <a:rPr lang="ar-SA" altLang="en-US" sz="1800">
                <a:ea typeface="MS Gothic" pitchFamily="49" charset="-128"/>
              </a:rPr>
              <a:t>‏</a:t>
            </a:r>
            <a:endParaRPr lang="en-GB" altLang="en-US" sz="1800">
              <a:ea typeface="MS Gothic" pitchFamily="49" charset="-128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Automate Corrective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6457950"/>
            <a:ext cx="777081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lnSpc>
                <a:spcPct val="74000"/>
              </a:lnSpc>
              <a:buClr>
                <a:srgbClr val="92D050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 Forward SNMP traps to third-party consoles such as HP OV and CA Unicenter</a:t>
            </a:r>
          </a:p>
        </p:txBody>
      </p:sp>
      <p:pic>
        <p:nvPicPr>
          <p:cNvPr id="64519" name="Picture 8" descr="C:\Users\pritika-2430\Downloads\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70200"/>
            <a:ext cx="9144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0" y="76200"/>
            <a:ext cx="6702425" cy="682625"/>
          </a:xfrm>
          <a:prstGeom prst="roundRect">
            <a:avLst>
              <a:gd name="adj" fmla="val 2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9238" y="649288"/>
            <a:ext cx="2590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Alert View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0" y="0"/>
            <a:ext cx="5489575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Alerting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953000" y="3133725"/>
            <a:ext cx="3962400" cy="587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Root Cause Analysis</a:t>
            </a:r>
          </a:p>
        </p:txBody>
      </p:sp>
      <p:pic>
        <p:nvPicPr>
          <p:cNvPr id="8" name="Picture 7" descr="alarm-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1371600"/>
            <a:ext cx="3962400" cy="3042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3" name="Picture 10" descr="C:\Users\pritika-2430\Downloads\screenshot-app-w2k8-64-4 9090 2015-07-15 17-14-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745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0" y="76200"/>
            <a:ext cx="6702425" cy="682625"/>
          </a:xfrm>
          <a:prstGeom prst="roundRect">
            <a:avLst>
              <a:gd name="adj" fmla="val 2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925" y="765175"/>
            <a:ext cx="5257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Anomaly Detection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0" y="-44450"/>
            <a:ext cx="5489575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Alerting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66688" y="5581650"/>
            <a:ext cx="881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+mn-ea"/>
                <a:cs typeface="MS Gothic" charset="0"/>
              </a:rPr>
              <a:t>Anomaly profiles based on baseline value or custom expressions</a:t>
            </a:r>
          </a:p>
          <a:p>
            <a:pPr marL="365125" indent="-255588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+mn-ea"/>
              </a:rPr>
              <a:t>Detect gradual performance degradation</a:t>
            </a:r>
          </a:p>
        </p:txBody>
      </p:sp>
      <p:pic>
        <p:nvPicPr>
          <p:cNvPr id="66566" name="Picture 6" descr="C:\Users\pritika-2430\Downloads\screenshot-app-w2k8-64-4 9090 2015-07-17 11-02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879600"/>
            <a:ext cx="8813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-44450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0" y="3157489"/>
            <a:ext cx="36195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2" charset="0"/>
                <a:ea typeface="+mn-ea"/>
                <a:cs typeface="Lucida Sans Unicode" pitchFamily="32" charset="0"/>
              </a:rPr>
              <a:t>Reporting</a:t>
            </a:r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/>
        </p:nvGraphicFramePr>
        <p:xfrm>
          <a:off x="1600200" y="2438400"/>
          <a:ext cx="1498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r:id="rId4" imgW="1498413" imgH="1600000" progId="">
                  <p:embed/>
                </p:oleObj>
              </mc:Choice>
              <mc:Fallback>
                <p:oleObj r:id="rId4" imgW="1498413" imgH="16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1498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0" y="31750"/>
            <a:ext cx="6702425" cy="682625"/>
          </a:xfrm>
          <a:prstGeom prst="roundRect">
            <a:avLst>
              <a:gd name="adj" fmla="val 2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36576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In-built management reports</a:t>
            </a:r>
          </a:p>
          <a:p>
            <a:pPr eaLnBrk="1" hangingPunct="1"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Out-of-the-box Current, Historical (weekly, monthly, early), and Custom reports</a:t>
            </a:r>
          </a:p>
          <a:p>
            <a:pPr eaLnBrk="1" hangingPunct="1"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Graphs for trend analysis and planning Top ‘N’, Min, Max, Average</a:t>
            </a:r>
          </a:p>
          <a:p>
            <a:pPr eaLnBrk="1" hangingPunct="1"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Grouping of reports</a:t>
            </a:r>
          </a:p>
          <a:p>
            <a:pPr eaLnBrk="1" hangingPunct="1"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Scheduling of reports</a:t>
            </a:r>
          </a:p>
          <a:p>
            <a:pPr eaLnBrk="1" hangingPunct="1"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ea typeface="MS Gothic" pitchFamily="49" charset="-128"/>
                <a:cs typeface="Arial" charset="0"/>
              </a:rPr>
              <a:t>Trend analysis and planning for long term infrastructure changes made easy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-44450"/>
            <a:ext cx="5843588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Reporting</a:t>
            </a:r>
          </a:p>
        </p:txBody>
      </p:sp>
      <p:pic>
        <p:nvPicPr>
          <p:cNvPr id="6" name="Picture 5" descr="server-at-a-glanc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066800"/>
            <a:ext cx="5102225" cy="5181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0" y="76200"/>
            <a:ext cx="6702425" cy="682625"/>
          </a:xfrm>
          <a:prstGeom prst="roundRect">
            <a:avLst>
              <a:gd name="adj" fmla="val 2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763" y="688975"/>
            <a:ext cx="33528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Lucida Sans Unicode" pitchFamily="32" charset="0"/>
              </a:rPr>
              <a:t>SLA  Management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412750" y="1390650"/>
            <a:ext cx="7543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Integrated High-level view of Business Infrastructure</a:t>
            </a: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Support for ITIL Service Delivery processes</a:t>
            </a: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Define Business Services</a:t>
            </a: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Track Service Level Agreements (SLA’s)</a:t>
            </a:r>
            <a:r>
              <a:rPr lang="ar-SA" altLang="en-US" sz="1800">
                <a:ea typeface="MS Gothic" pitchFamily="49" charset="-128"/>
              </a:rPr>
              <a:t>‏</a:t>
            </a:r>
            <a:endParaRPr lang="en-GB" altLang="en-US" sz="1800">
              <a:ea typeface="MS Gothic" pitchFamily="49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1800">
                <a:ea typeface="MS Gothic" pitchFamily="49" charset="-128"/>
                <a:cs typeface="Arial" charset="0"/>
              </a:rPr>
              <a:t>Integrate Google Maps to empower business views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990600" y="5029200"/>
            <a:ext cx="8153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4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0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More Features ... </a:t>
            </a:r>
          </a:p>
        </p:txBody>
      </p:sp>
      <p:pic>
        <p:nvPicPr>
          <p:cNvPr id="69639" name="Picture 8" descr="C:\Users\pritika-2430\Downloads\screenshot-app-w2k8-64-4 9090 2015-07-15 17-17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7450"/>
            <a:ext cx="91440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3000" y="990600"/>
            <a:ext cx="42672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Multi-user Environment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56388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User, Operator and Administrator access.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43000" y="1981200"/>
            <a:ext cx="19050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Web Client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143000" y="2438400"/>
            <a:ext cx="7239000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Support for all popular browsers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Administrator and Operator activities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Client Personalization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Responsive GUI, Refresh mechanism for instant data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Native iPhone app and browser-based client for smartphones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143000" y="4462463"/>
            <a:ext cx="19812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Security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143000" y="4953000"/>
            <a:ext cx="5410200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Passwords encrypted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Use authenticated mechanisms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Separate Admin and Operator/User roles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Reuse existing security mechanisms</a:t>
            </a:r>
          </a:p>
        </p:txBody>
      </p:sp>
      <p:graphicFrame>
        <p:nvGraphicFramePr>
          <p:cNvPr id="70664" name="Object 10"/>
          <p:cNvGraphicFramePr>
            <a:graphicFrameLocks noChangeAspect="1"/>
          </p:cNvGraphicFramePr>
          <p:nvPr/>
        </p:nvGraphicFramePr>
        <p:xfrm>
          <a:off x="465138" y="4452938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r:id="rId4" imgW="558730" imgH="558730" progId="">
                  <p:embed/>
                </p:oleObj>
              </mc:Choice>
              <mc:Fallback>
                <p:oleObj r:id="rId4" imgW="558730" imgH="55873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452938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11"/>
          <p:cNvGraphicFramePr>
            <a:graphicFrameLocks noChangeAspect="1"/>
          </p:cNvGraphicFramePr>
          <p:nvPr/>
        </p:nvGraphicFramePr>
        <p:xfrm>
          <a:off x="381000" y="9906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r:id="rId6" imgW="482200" imgH="482200" progId="">
                  <p:embed/>
                </p:oleObj>
              </mc:Choice>
              <mc:Fallback>
                <p:oleObj r:id="rId6" imgW="482200" imgH="4822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More Features ... </a:t>
            </a:r>
          </a:p>
        </p:txBody>
      </p:sp>
      <p:pic>
        <p:nvPicPr>
          <p:cNvPr id="7066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683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3000" y="990600"/>
            <a:ext cx="42672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12.0 release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6934200" cy="269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Enhancements to Microsoft Infrastructure Monitoring : Exchange Server, SharePoint 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Help desk integration with CMDB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Enhancements to Oracle EBS, MS SharePoint, Exchange Server</a:t>
            </a:r>
          </a:p>
          <a:p>
            <a:pPr>
              <a:defRPr/>
            </a:pPr>
            <a:r>
              <a:rPr lang="en-IN" sz="2000" dirty="0"/>
              <a:t>groups</a:t>
            </a:r>
            <a:br>
              <a:rPr lang="en-IN" sz="2000" dirty="0"/>
            </a:br>
            <a:endParaRPr lang="en-IN" sz="2000" dirty="0"/>
          </a:p>
          <a:p>
            <a:pPr>
              <a:defRPr/>
            </a:pPr>
            <a:r>
              <a:rPr lang="en-IN" sz="2000" dirty="0"/>
              <a:t/>
            </a:r>
            <a:br>
              <a:rPr lang="en-IN" sz="2000" dirty="0"/>
            </a:b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0" y="0"/>
            <a:ext cx="6702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GB" altLang="en-US" sz="3600">
                <a:solidFill>
                  <a:srgbClr val="FFFFFF"/>
                </a:solidFill>
                <a:ea typeface="MS Gothic" pitchFamily="49" charset="-128"/>
              </a:rPr>
              <a:t>What</a:t>
            </a:r>
            <a:r>
              <a:rPr lang="en-US" altLang="en-US" sz="3600">
                <a:solidFill>
                  <a:srgbClr val="FFFFFF"/>
                </a:solidFill>
                <a:ea typeface="MS Gothic" pitchFamily="49" charset="-128"/>
              </a:rPr>
              <a:t>’</a:t>
            </a:r>
            <a:r>
              <a:rPr lang="en-GB" altLang="ja-JP" sz="3600">
                <a:solidFill>
                  <a:srgbClr val="FFFFFF"/>
                </a:solidFill>
                <a:ea typeface="MS Gothic" pitchFamily="49" charset="-128"/>
              </a:rPr>
              <a:t>s new </a:t>
            </a:r>
            <a:endParaRPr lang="en-GB" altLang="en-US" sz="36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0" y="3435350"/>
            <a:ext cx="6102350" cy="291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12.1 release</a:t>
            </a:r>
          </a:p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Support for Resin and </a:t>
            </a: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WildFly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Server Monitoring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Ceph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storage monitoring supported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Enhancements to URL Monitoring </a:t>
            </a:r>
          </a:p>
          <a:p>
            <a:pPr marL="285750" indent="-285750">
              <a:lnSpc>
                <a:spcPct val="85000"/>
              </a:lnSpc>
              <a:spcBef>
                <a:spcPts val="125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20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1600" y="717550"/>
            <a:ext cx="2133600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>
                <a:solidFill>
                  <a:schemeClr val="tx1"/>
                </a:solidFill>
                <a:latin typeface="+mj-lt"/>
                <a:ea typeface="+mn-ea"/>
                <a:cs typeface="Lucida Sans Unicode" pitchFamily="32" charset="0"/>
              </a:rPr>
              <a:t>More Info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85344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0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 b="1">
                <a:solidFill>
                  <a:schemeClr val="tx2"/>
                </a:solidFill>
                <a:ea typeface="MS Gothic" pitchFamily="49" charset="-128"/>
                <a:cs typeface="Arial" charset="0"/>
              </a:rPr>
              <a:t>Free Edition:</a:t>
            </a:r>
            <a:r>
              <a:rPr lang="en-GB" altLang="en-US" sz="28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 </a:t>
            </a: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5 applications or servers. Never expires</a:t>
            </a:r>
          </a:p>
          <a:p>
            <a:pPr eaLnBrk="1" hangingPunct="1">
              <a:lnSpc>
                <a:spcPct val="93000"/>
              </a:lnSpc>
              <a:spcBef>
                <a:spcPts val="10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 b="1">
                <a:solidFill>
                  <a:schemeClr val="tx2"/>
                </a:solidFill>
                <a:ea typeface="MS Gothic" pitchFamily="49" charset="-128"/>
                <a:cs typeface="Arial" charset="0"/>
              </a:rPr>
              <a:t>Cloud Starter Edition</a:t>
            </a: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: Private/public clouds &amp; open source apps</a:t>
            </a:r>
            <a:endParaRPr lang="en-GB" altLang="en-US" sz="1600">
              <a:solidFill>
                <a:schemeClr val="tx2"/>
              </a:solidFill>
              <a:ea typeface="MS Gothic" pitchFamily="49" charset="-128"/>
              <a:cs typeface="Arial" charset="0"/>
            </a:endParaRPr>
          </a:p>
          <a:p>
            <a:pPr eaLnBrk="1" hangingPunct="1">
              <a:spcBef>
                <a:spcPts val="10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 b="1">
                <a:solidFill>
                  <a:schemeClr val="tx2"/>
                </a:solidFill>
                <a:ea typeface="MS Gothic" pitchFamily="49" charset="-128"/>
                <a:cs typeface="Arial" charset="0"/>
              </a:rPr>
              <a:t>Professional Edition: </a:t>
            </a: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All features of Cloud Starter + packaged apps.</a:t>
            </a:r>
          </a:p>
          <a:p>
            <a:pPr eaLnBrk="1" hangingPunct="1">
              <a:spcBef>
                <a:spcPts val="10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 b="1">
                <a:solidFill>
                  <a:schemeClr val="tx2"/>
                </a:solidFill>
                <a:ea typeface="MS Gothic" pitchFamily="49" charset="-128"/>
                <a:cs typeface="Arial" charset="0"/>
              </a:rPr>
              <a:t>Enterprise Edition:</a:t>
            </a: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 Distributed set up for scalability</a:t>
            </a:r>
            <a:r>
              <a:rPr lang="ar-SA" altLang="en-US" sz="2000">
                <a:solidFill>
                  <a:schemeClr val="tx2"/>
                </a:solidFill>
                <a:ea typeface="MS Gothic" pitchFamily="49" charset="-128"/>
              </a:rPr>
              <a:t>‏</a:t>
            </a:r>
            <a:endParaRPr lang="en-GB" altLang="en-US" sz="2000">
              <a:solidFill>
                <a:schemeClr val="tx2"/>
              </a:solidFill>
              <a:ea typeface="MS Gothic" pitchFamily="49" charset="-128"/>
              <a:cs typeface="Arial" charset="0"/>
            </a:endParaRPr>
          </a:p>
          <a:p>
            <a:pPr eaLnBrk="1" hangingPunct="1">
              <a:spcBef>
                <a:spcPts val="1000"/>
              </a:spcBef>
              <a:buClr>
                <a:srgbClr val="92D050"/>
              </a:buClr>
              <a:buFont typeface="Wingdings" pitchFamily="2" charset="2"/>
              <a:buChar char=""/>
            </a:pP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Available in Chinese</a:t>
            </a:r>
            <a:r>
              <a:rPr lang="en-GB" altLang="en-US" sz="16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, </a:t>
            </a: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Japanese, European Spanish, Korean, Hungarian, German, French &amp; Vietnamese</a:t>
            </a:r>
            <a:r>
              <a:rPr lang="en-GB" altLang="en-US" sz="16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 </a:t>
            </a:r>
            <a:r>
              <a:rPr lang="en-GB" altLang="en-US" sz="2000">
                <a:solidFill>
                  <a:schemeClr val="tx2"/>
                </a:solidFill>
                <a:ea typeface="MS Gothic" pitchFamily="49" charset="-128"/>
                <a:cs typeface="Arial" charset="0"/>
              </a:rPr>
              <a:t>versions</a:t>
            </a:r>
          </a:p>
        </p:txBody>
      </p:sp>
      <p:sp>
        <p:nvSpPr>
          <p:cNvPr id="72708" name="Text Box 8"/>
          <p:cNvSpPr txBox="1">
            <a:spLocks noChangeArrowheads="1"/>
          </p:cNvSpPr>
          <p:nvPr/>
        </p:nvSpPr>
        <p:spPr bwMode="auto">
          <a:xfrm>
            <a:off x="211138" y="3148013"/>
            <a:ext cx="2895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F7C13"/>
              </a:buClr>
              <a:buFont typeface="Verdana" pitchFamily="34" charset="0"/>
              <a:buNone/>
            </a:pPr>
            <a:r>
              <a:rPr lang="en-GB" altLang="en-US" sz="2200" b="1">
                <a:solidFill>
                  <a:srgbClr val="41631B"/>
                </a:solidFill>
                <a:latin typeface="Verdana" pitchFamily="34" charset="0"/>
                <a:ea typeface="MS Gothic" pitchFamily="49" charset="-128"/>
              </a:rPr>
              <a:t>Product Editions: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6200" y="58738"/>
            <a:ext cx="6705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latin typeface="+mn-lt"/>
                <a:ea typeface="+mn-ea"/>
                <a:cs typeface="Lucida Sans Unicode" pitchFamily="32" charset="0"/>
              </a:rPr>
              <a:t>Contact</a:t>
            </a:r>
            <a:r>
              <a:rPr lang="en-GB" sz="1800" b="1" dirty="0">
                <a:latin typeface="+mn-lt"/>
                <a:ea typeface="+mn-ea"/>
                <a:cs typeface="Lucida Sans Unicode" pitchFamily="32" charset="0"/>
              </a:rPr>
              <a:t>:</a:t>
            </a:r>
            <a:r>
              <a:rPr lang="en-GB" sz="1800" b="1" dirty="0">
                <a:solidFill>
                  <a:srgbClr val="EF7C13"/>
                </a:solidFill>
                <a:latin typeface="+mn-lt"/>
                <a:ea typeface="+mn-ea"/>
                <a:cs typeface="Lucida Sans Unicode" pitchFamily="32" charset="0"/>
              </a:rPr>
              <a:t> </a:t>
            </a:r>
            <a:r>
              <a:rPr lang="en-GB" dirty="0">
                <a:latin typeface="+mn-lt"/>
                <a:ea typeface="+mn-ea"/>
                <a:cs typeface="Arial" charset="0"/>
              </a:rPr>
              <a:t>appmanager-support@manageengine.com</a:t>
            </a:r>
          </a:p>
        </p:txBody>
      </p:sp>
      <p:graphicFrame>
        <p:nvGraphicFramePr>
          <p:cNvPr id="72710" name="Object 10"/>
          <p:cNvGraphicFramePr>
            <a:graphicFrameLocks noChangeAspect="1"/>
          </p:cNvGraphicFramePr>
          <p:nvPr/>
        </p:nvGraphicFramePr>
        <p:xfrm>
          <a:off x="6400800" y="838200"/>
          <a:ext cx="2571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r:id="rId4" imgW="1944229" imgH="863797" progId="">
                  <p:embed/>
                </p:oleObj>
              </mc:Choice>
              <mc:Fallback>
                <p:oleObj r:id="rId4" imgW="1944229" imgH="86379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838200"/>
                        <a:ext cx="25717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538" y="1541463"/>
            <a:ext cx="6084887" cy="124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MS Gothic" charset="-128"/>
              </a:rPr>
              <a:t>Live Demo: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Gothic" charset="-128"/>
              </a:rPr>
              <a:t>http://demo.appmanager.com/</a:t>
            </a:r>
          </a:p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MS Gothic" charset="-128"/>
            </a:endParaRPr>
          </a:p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MS Gothic" charset="-128"/>
              </a:rPr>
              <a:t>Website: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Gothic" charset="-128"/>
              </a:rPr>
              <a:t>http://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MS Gothic" charset="-128"/>
              </a:rPr>
              <a:t>www.manageengine.com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Gothic" charset="-128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MS Gothic" charset="-128"/>
              </a:rPr>
              <a:t>apm</a:t>
            </a:r>
            <a:endParaRPr lang="en-US" sz="2000" dirty="0">
              <a:solidFill>
                <a:schemeClr val="tx1"/>
              </a:solidFill>
              <a:latin typeface="+mn-lt"/>
              <a:ea typeface="MS Gothic" charset="-128"/>
            </a:endParaRPr>
          </a:p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MS Gothic" charset="-128"/>
            </a:endParaRPr>
          </a:p>
          <a:p>
            <a:pPr eaLnBrk="0" hangingPunct="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MS Gothic" charset="-128"/>
              </a:rPr>
              <a:t>Forums: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Gothic" charset="-128"/>
              </a:rPr>
              <a:t>http://forums.manageengine.com/appmanager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-49213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6477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95400" y="2438400"/>
            <a:ext cx="3200400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Microsoft .NET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Oracle </a:t>
            </a:r>
            <a:r>
              <a:rPr lang="en-GB" sz="2000" b="1" dirty="0" err="1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WebLogic</a:t>
            </a:r>
            <a:endParaRPr lang="en-GB" sz="2000" b="1" dirty="0">
              <a:solidFill>
                <a:schemeClr val="tx2"/>
              </a:solidFill>
              <a:latin typeface="+mn-lt"/>
              <a:ea typeface="+mn-ea"/>
              <a:cs typeface="Arial" charset="0"/>
            </a:endParaRP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 err="1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SliverStream</a:t>
            </a:r>
            <a:endParaRPr lang="en-GB" sz="2000" b="1" dirty="0">
              <a:solidFill>
                <a:schemeClr val="tx2"/>
              </a:solidFill>
              <a:latin typeface="+mn-lt"/>
              <a:ea typeface="+mn-ea"/>
              <a:cs typeface="Arial" charset="0"/>
            </a:endParaRP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 err="1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GlassFish</a:t>
            </a:r>
            <a:endParaRPr lang="en-GB" sz="2000" b="1" dirty="0">
              <a:solidFill>
                <a:schemeClr val="tx2"/>
              </a:solidFill>
              <a:latin typeface="+mn-lt"/>
              <a:ea typeface="+mn-ea"/>
              <a:cs typeface="Arial" charset="0"/>
            </a:endParaRP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VMware </a:t>
            </a:r>
            <a:r>
              <a:rPr lang="en-GB" sz="2000" b="1" dirty="0" err="1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vFabric</a:t>
            </a: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tc</a:t>
            </a: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1563" y="2438400"/>
            <a:ext cx="2205037" cy="389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IBM WebSphere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JBoss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Tomcat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Oracle AS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 err="1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WildFly</a:t>
            </a: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(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new)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Resin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(new)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GB" sz="2000" b="1" dirty="0">
              <a:solidFill>
                <a:schemeClr val="tx2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81000" y="2286000"/>
            <a:ext cx="2895600" cy="371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User Requests, Active Sessions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Network Traffic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Abandoned, pending Transactions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Memory Usage : Heap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Pools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5052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2743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Microsoft .NET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-49213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pic>
        <p:nvPicPr>
          <p:cNvPr id="2" name="Picture 6" descr="C:\Users\pritika-2430\Downloads\screenshot-app-w2k8-64-4 9090 2015-07-17 12-29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351088"/>
            <a:ext cx="54864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04800" y="1676400"/>
            <a:ext cx="3200400" cy="494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Health &amp; Availability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Gain visibility into Application Server </a:t>
            </a:r>
          </a:p>
          <a:p>
            <a:pPr marL="285750" indent="-285750">
              <a:lnSpc>
                <a:spcPts val="2775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Times New Roman" pitchFamily="16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    Performance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JVM Statistics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Web Applications Stats: Sessions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Execution count, time for EJBs, Servlets, JSPs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Thread Pools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92D050"/>
              </a:buClr>
              <a:buSzPct val="100000"/>
              <a:buFont typeface="Wingdings" pitchFamily="2" charset="2"/>
              <a:buChar char="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Database Connection Pools: active, leaked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9400" y="649288"/>
            <a:ext cx="48736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Application Servers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9400" y="1154113"/>
            <a:ext cx="39624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EF7C13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Lucida Sans Unicode" pitchFamily="32" charset="0"/>
              </a:rPr>
              <a:t>Oracle WebLogic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0"/>
            <a:ext cx="6254750" cy="649288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Verdan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+mj-lt"/>
                <a:ea typeface="+mn-ea"/>
                <a:cs typeface="Lucida Sans Unicode" pitchFamily="32" charset="0"/>
              </a:rPr>
              <a:t>Primary Functions &gt; Monitoring</a:t>
            </a: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06475"/>
            <a:ext cx="533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nageEng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ManageEngine</Template>
  <TotalTime>3423</TotalTime>
  <Words>2458</Words>
  <Application>Microsoft Office PowerPoint</Application>
  <PresentationFormat>On-screen Show (4:3)</PresentationFormat>
  <Paragraphs>541</Paragraphs>
  <Slides>69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Times New Roman</vt:lpstr>
      <vt:lpstr>MS Gothic</vt:lpstr>
      <vt:lpstr>Arial</vt:lpstr>
      <vt:lpstr>Calibri</vt:lpstr>
      <vt:lpstr>MS PGothic</vt:lpstr>
      <vt:lpstr>Verdana</vt:lpstr>
      <vt:lpstr>Lucida Sans Unicode</vt:lpstr>
      <vt:lpstr>Wingdings</vt:lpstr>
      <vt:lpstr>Wingdings 3</vt:lpstr>
      <vt:lpstr>ManageEngine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Pritika</dc:creator>
  <cp:lastModifiedBy>Pritika</cp:lastModifiedBy>
  <cp:revision>268</cp:revision>
  <dcterms:modified xsi:type="dcterms:W3CDTF">2015-07-22T09:37:06Z</dcterms:modified>
</cp:coreProperties>
</file>