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vnd.openxmlformats-officedocument.presentationml.tags+xml" PartName="/ppt/tags/tag3.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g_cc_black.png" Type="http://schemas.openxmlformats.org/officeDocument/2006/relationships/image"/><Relationship Id="rId21" Target="ppt/presentation.xml" Type="http://schemas.openxmlformats.org/officeDocument/2006/relationships/officeDocument"/><Relationship Id="rId22" Target="docProps/core.xml" Type="http://schemas.openxmlformats.org/package/2006/relationships/metadata/core-properties"/><Relationship Id="rId23"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9144000" cy="5143500"/>
  <p:embeddedFontLst>
    <p:embeddedFont>
      <p:font typeface="Zoho Puvi-light"/>
      <p:regular r:id="rId29"/>
    </p:embeddedFont>
    <p:embeddedFont>
      <p:font typeface="Zoho Puvi"/>
      <p:regular r:id="rId30"/>
      <p:bold r:id="rId32"/>
    </p:embeddedFont>
    <p:embeddedFont>
      <p:font typeface="Roboto"/>
      <p:regular r:id="rId33"/>
    </p:embeddedFont>
    <p:embeddedFont>
      <p:font typeface="Zoho Puvi-demi_bold"/>
      <p:regular r:id="rId31"/>
    </p:embeddedFont>
    <p:embeddedFont>
      <p:font typeface="Open Sans"/>
      <p:regular r:id="rId34"/>
      <p:bold r:id="rId35"/>
    </p:embeddedFont>
  </p:embeddedFontLst>
  <p:custDataLst>
    <p:tags r:id="rId36"/>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bleStyles.xml" Type="http://schemas.openxmlformats.org/officeDocument/2006/relationships/tableStyles"/><Relationship Id="rId29" Target="fonts/font1.fntdata" Type="http://schemas.openxmlformats.org/officeDocument/2006/relationships/font"/><Relationship Id="rId30" Target="fonts/font2.fntdata" Type="http://schemas.openxmlformats.org/officeDocument/2006/relationships/font"/><Relationship Id="rId31" Target="fonts/font3.fntdata" Type="http://schemas.openxmlformats.org/officeDocument/2006/relationships/font"/><Relationship Id="rId32" Target="fonts/font4.fntdata" Type="http://schemas.openxmlformats.org/officeDocument/2006/relationships/font"/><Relationship Id="rId33" Target="fonts/font5.fntdata" Type="http://schemas.openxmlformats.org/officeDocument/2006/relationships/font"/><Relationship Id="rId34" Target="fonts/font6.fntdata" Type="http://schemas.openxmlformats.org/officeDocument/2006/relationships/font"/><Relationship Id="rId35" Target="fonts/font7.fntdata" Type="http://schemas.openxmlformats.org/officeDocument/2006/relationships/font"/><Relationship Id="rId36" Target="tags/tag3.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spTree>
      <p:nvGrpSpPr>
        <p:cNvPr id="1" name=""/>
        <p:cNvGrpSpPr/>
        <p:nvPr/>
      </p:nvGrpSpPr>
      <p:grpSpPr>
        <a:xfrm>
          <a:off x="0" y="0"/>
          <a:ext cx="0" cy="0"/>
          <a:chOff x="0" y="0"/>
          <a:chExt cx="0" cy="0"/>
        </a:xfrm>
      </p:grpSpPr>
      <p:sp>
        <p:nvSpPr>
          <p:cNvPr id="2" name="Title 1">
            <a:extLst>
              <a:ext uri="{CE22AB25-64B5-411C-BE36-4DA349C53F3C}">
                <a16:creationId xmlns:a16="http://schemas.microsoft.com/office/drawing/2010/main" id="{1EF49BCC-25F0-4D54-B10F-7592CFFBA36F}"/>
              </a:ext>
            </a:extLst>
          </p:cNvPr>
          <p:cNvSpPr>
            <a:spLocks noGrp="true"/>
          </p:cNvSpPr>
          <p:nvPr>
            <p:ph type="title"/>
          </p:nvPr>
        </p:nvSpPr>
        <p:spPr>
          <a:xfrm rot="0">
            <a:off x="1351643" y="2271771"/>
            <a:ext cx="6436178" cy="776702"/>
          </a:xfrm>
          <a:prstGeom prst="rect">
            <a:avLst/>
          </a:prstGeom>
        </p:spPr>
        <p:txBody>
          <a:bodyPr anchor="b" rtlCol="0" vert="horz"/>
          <a:lstStyle>
            <a:lvl1pPr algn="ctr" lvl="0">
              <a:defRPr dirty="0" lang="en-US" sz="4400"/>
            </a:lvl1pPr>
          </a:lstStyle>
          <a:p>
            <a:pPr/>
            <a:r>
              <a:rPr dirty="0" lang="en-US"/>
              <a:t>Click to edit Master title style</a:t>
            </a:r>
            <a:endParaRPr dirty="0" lang="en-US"/>
          </a:p>
        </p:txBody>
      </p:sp>
      <p:sp>
        <p:nvSpPr>
          <p:cNvPr id="3" name="Subtitle 2">
            <a:extLst>
              <a:ext uri="{4D25D8BE-419A-4A53-BE81-6E048BAA531E}">
                <a16:creationId xmlns:a16="http://schemas.microsoft.com/office/drawing/2010/main" id="{6F4EDF52-8F9F-4580-9321-E9C128C01E8C}"/>
              </a:ext>
            </a:extLst>
          </p:cNvPr>
          <p:cNvSpPr>
            <a:spLocks noGrp="true"/>
          </p:cNvSpPr>
          <p:nvPr>
            <p:ph idx="1" type="subTitle"/>
          </p:nvPr>
        </p:nvSpPr>
        <p:spPr>
          <a:xfrm rot="0">
            <a:off x="1351643" y="3056695"/>
            <a:ext cx="6436178" cy="494945"/>
          </a:xfrm>
          <a:prstGeom prst="rect">
            <a:avLst/>
          </a:prstGeom>
        </p:spPr>
        <p:txBody>
          <a:bodyPr anchor="t" lIns="91440" rtlCol="0" vert="horz">
            <a:noAutofit/>
          </a:bodyPr>
          <a:lstStyle>
            <a:lvl1pPr algn="ctr" indent="0" lvl="0" marL="0">
              <a:lnSpc>
                <a:spcPct val="100000"/>
              </a:lnSpc>
              <a:spcBef>
                <a:spcPts val="0"/>
              </a:spcBef>
              <a:buNone/>
              <a:defRPr b="0" baseline="0" dirty="0" i="0" lang="en-US" sz="1400">
                <a:solidFill>
                  <a:schemeClr val="accent1"/>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4" name="Slide Number Placeholder 5">
            <a:extLst>
              <a:ext uri="{AC92241A-FF07-4C03-ADF9-762CB7077FF1}">
                <a16:creationId xmlns:a16="http://schemas.microsoft.com/office/drawing/2010/main" id="{B0BA11D1-38D4-4420-9404-09CE0FCDF3B1}"/>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BB8E3DAC-24F0-4D20-BACC-D57CB00F9E0C}">
                <a16:creationId xmlns:a16="http://schemas.microsoft.com/office/drawing/2010/main" id="{7B79A615-F725-46A4-B115-9F4BD0AA51A2}"/>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4B0A06BE-D677-4E56-A1FC-D8D089D51121}">
                <a16:creationId xmlns:a16="http://schemas.microsoft.com/office/drawing/2010/main" id="{7F9D3A7D-97DF-4BA7-BFD5-5CBD4A6A990B}"/>
              </a:ext>
            </a:extLst>
          </p:cNvPr>
          <p:cNvSpPr>
            <a:spLocks noGrp="true"/>
          </p:cNvSpPr>
          <p:nvPr>
            <p:ph idx="10" sz="half" type="dt"/>
          </p:nvPr>
        </p:nvSpPr>
        <p:spPr/>
        <p:txBody>
          <a:bodyPr rtlCol="0"/>
          <a:lstStyle>
            <a:lvl1pPr lvl="0"/>
          </a:lstStyle>
          <a:p>
            <a:pPr/>
            <a:r>
              <a:rPr dirty="0" lang="en-US"/>
              <a:t>Date</a:t>
            </a:r>
            <a:endParaRPr dirty="0" lang="en-US"/>
          </a:p>
        </p:txBody>
      </p:sp>
    </p:spTree>
    <p:extLst>
      <p:ext uri="{D5722AE5-5A2C-4DB4-B5BA-BA82762B1A70}">
        <p14:creationId xmlns:p14="http://schemas.microsoft.com/office/powerpoint/2010/main" val="1751263324367"/>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74EDBEA5-FA6B-4BAA-809B-2EE420CAF9DD}">
                <a16:creationId xmlns:a16="http://schemas.microsoft.com/office/drawing/2010/main" id="{A763A2DD-992B-4DFD-91C0-4FF7BC49C840}"/>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Rectangle 20">
            <a:extLst>
              <a:ext uri="{314B261B-D0F8-46D4-8F0F-568B0E2836B0}">
                <a16:creationId xmlns:a16="http://schemas.microsoft.com/office/drawing/2010/main" id="{15EED18D-E165-48E1-AAC8-5A5933BE9A09}"/>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4" name="Rectangle 22">
            <a:extLst>
              <a:ext uri="{EE2DA89C-5A1E-4C5B-9244-5C09AB707D58}">
                <a16:creationId xmlns:a16="http://schemas.microsoft.com/office/drawing/2010/main" id="{93837451-4125-467E-A12C-98653AFD7351}"/>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5" name="Title 1">
            <a:extLst>
              <a:ext uri="{706002A6-315C-4A10-8CBF-30BF603F43F4}">
                <a16:creationId xmlns:a16="http://schemas.microsoft.com/office/drawing/2010/main" id="{4CC40BE3-BE6C-4D94-AB77-EFCC4E65969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F622EE35-AF35-4A53-AEBA-2A41BB28FAF8}">
                <a16:creationId xmlns:a16="http://schemas.microsoft.com/office/drawing/2010/main" id="{A4B1B825-A7E3-405E-9865-2FD43B5819E7}"/>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2420D0F5-3833-4C09-BAFC-D78404CEA9AA}">
                <a16:creationId xmlns:a16="http://schemas.microsoft.com/office/drawing/2010/main" id="{F31FCFB3-E6F4-4FE2-B2D2-80F726BB7954}"/>
              </a:ext>
            </a:extLst>
          </p:cNvPr>
          <p:cNvSpPr>
            <a:spLocks noGrp="true"/>
          </p:cNvSpPr>
          <p:nvPr>
            <p:ph idx="2" type="body"/>
          </p:nvPr>
        </p:nvSpPr>
        <p:spPr>
          <a:xfrm rot="0">
            <a:off x="762000" y="3810000"/>
            <a:ext cx="1847850"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98303C30-DE3A-4E3F-90B0-94208BA2D474}">
                <a16:creationId xmlns:a16="http://schemas.microsoft.com/office/drawing/2010/main" id="{3212AF7C-5F2B-4731-BCA2-9D0793944336}"/>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72FC7BC3-75BF-4ACA-99CA-8C4AA4739B98}">
                <a16:creationId xmlns:a16="http://schemas.microsoft.com/office/drawing/2010/main" id="{BB96459A-2C2E-486B-A306-48CF569F9EBF}"/>
              </a:ext>
            </a:extLst>
          </p:cNvPr>
          <p:cNvSpPr>
            <a:spLocks noGrp="true"/>
          </p:cNvSpPr>
          <p:nvPr>
            <p:ph idx="4" type="body"/>
          </p:nvPr>
        </p:nvSpPr>
        <p:spPr>
          <a:xfrm rot="0">
            <a:off x="2777561" y="3810000"/>
            <a:ext cx="3577708"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EE442ACA-D96E-40E1-802D-FD8C06C94217}">
                <a16:creationId xmlns:a16="http://schemas.microsoft.com/office/drawing/2010/main" id="{4F3E14B6-60A3-4350-BB7A-67FFA522E0DE}"/>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951A8E91-5B1B-4615-AD5F-5296582AC386}">
                <a16:creationId xmlns:a16="http://schemas.microsoft.com/office/drawing/2010/main" id="{850A451C-521B-4125-A8C0-2DE980D5EB73}"/>
              </a:ext>
            </a:extLst>
          </p:cNvPr>
          <p:cNvSpPr>
            <a:spLocks noGrp="true"/>
          </p:cNvSpPr>
          <p:nvPr>
            <p:ph idx="6" type="body"/>
          </p:nvPr>
        </p:nvSpPr>
        <p:spPr>
          <a:xfrm rot="0">
            <a:off x="6496050" y="3810000"/>
            <a:ext cx="1882774"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047EC791-7F45-45A6-9718-8E1178735A6F}">
                <a16:creationId xmlns:a16="http://schemas.microsoft.com/office/drawing/2010/main" id="{1127399F-4CAC-405F-A3C7-58C8DBB35E34}"/>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7AE32664-1AC8-4E4D-907E-006C67B51C1B}">
                <a16:creationId xmlns:a16="http://schemas.microsoft.com/office/drawing/2010/main" id="{B1EDCF81-83CB-4B7A-8772-59D5AD5580CA}"/>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4E68011E-DC1B-46E0-8F2C-3189AEACA216}">
                <a16:creationId xmlns:a16="http://schemas.microsoft.com/office/drawing/2010/main" id="{9744035B-7000-412F-B3A4-D4385CF99ED6}"/>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94C9D593-5AA9-4AD3-8AA1-EF8B8F9D9E1C}">
        <p14:creationId xmlns:p14="http://schemas.microsoft.com/office/powerpoint/2010/main" val="1751263324383"/>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758009FB-63F0-460B-A10C-DAFEA19C085F}">
                <a16:creationId xmlns:a16="http://schemas.microsoft.com/office/drawing/2010/main" id="{807D9CF6-FC72-4952-94F5-05F1842DFAE8}"/>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B6688A8F-90D2-4633-86B4-FAE52EC0E75E}">
                <a16:creationId xmlns:a16="http://schemas.microsoft.com/office/drawing/2010/main" id="{31C12DFE-CB90-4B1C-9F39-C02D35A8F894}"/>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94A0C801-B368-4C53-9AF6-51059A6A5F2D}">
                <a16:creationId xmlns:a16="http://schemas.microsoft.com/office/drawing/2010/main" id="{94688E68-B72E-44C6-886D-6A6641F0B59C}"/>
              </a:ext>
            </a:extLst>
          </p:cNvPr>
          <p:cNvSpPr>
            <a:spLocks noGrp="true"/>
          </p:cNvSpPr>
          <p:nvPr>
            <p:ph idx="2" type="pic"/>
          </p:nvPr>
        </p:nvSpPr>
        <p:spPr>
          <a:xfrm rot="0">
            <a:off x="2470149"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F07911DC-2531-4F62-9F4D-1D4677E294A2}">
                <a16:creationId xmlns:a16="http://schemas.microsoft.com/office/drawing/2010/main" id="{6E0E7242-F0D6-40B9-9148-5F73B3DDF5FC}"/>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144B964F-7D7E-46C2-99D5-9B8A79194D3A}">
                <a16:creationId xmlns:a16="http://schemas.microsoft.com/office/drawing/2010/main" id="{4A97D6FF-6AC9-4749-8444-631180FC3C0A}"/>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BF630728-28CF-4820-B261-98C36A4DD59E}">
                <a16:creationId xmlns:a16="http://schemas.microsoft.com/office/drawing/2010/main" id="{CAE96FAD-FD05-4300-A388-EDA4741574BA}"/>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E7543305-1185-472D-B347-F138EDD55610}">
                <a16:creationId xmlns:a16="http://schemas.microsoft.com/office/drawing/2010/main" id="{3857F4BE-C37D-4996-9936-40BDCD6C75AC}"/>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6E8619BB-9600-406C-80A2-F51F86B62325}">
                <a16:creationId xmlns:a16="http://schemas.microsoft.com/office/drawing/2010/main" id="{CC54D2E9-D98E-4923-9DE2-7C7BE08750DD}"/>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FC02AE3C-755A-415D-AAC1-CAD0EFF8F49C}">
        <p14:creationId xmlns:p14="http://schemas.microsoft.com/office/powerpoint/2010/main" val="1751263324386"/>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21AD6653-CD46-491F-BCB9-7E3D8A4F2CB3}">
                <a16:creationId xmlns:a16="http://schemas.microsoft.com/office/drawing/2010/main" id="{CD7E647E-7162-42E7-A3E6-0893D68D82A8}"/>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A8AD336A-3DA8-4E76-A59A-E79A1EBCE95F}">
                <a16:creationId xmlns:a16="http://schemas.microsoft.com/office/drawing/2010/main" id="{65C4AC86-7434-417E-BDE9-BB3E16E54B41}"/>
              </a:ext>
            </a:extLst>
          </p:cNvPr>
          <p:cNvSpPr>
            <a:spLocks noGrp="true"/>
          </p:cNvSpPr>
          <p:nvPr>
            <p:ph idx="1"/>
          </p:nvPr>
        </p:nvSpPr>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B0D470D7-D819-4835-AB01-F6F14E0F31EB}">
                <a16:creationId xmlns:a16="http://schemas.microsoft.com/office/drawing/2010/main" id="{1AF87AAB-0C12-4831-AC36-F1A352A4CABD}"/>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BB5F0312-0445-4035-87EB-D84181D26878}">
                <a16:creationId xmlns:a16="http://schemas.microsoft.com/office/drawing/2010/main" id="{082E8010-0728-4AE4-9B3D-0B83533CEAB6}"/>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CDA7BE2E-1A1B-479B-B46E-182161D15306}">
                <a16:creationId xmlns:a16="http://schemas.microsoft.com/office/drawing/2010/main" id="{421F564F-78AA-4C54-B25A-0CF73FA7EE9A}"/>
              </a:ext>
            </a:extLst>
          </p:cNvPr>
          <p:cNvSpPr>
            <a:spLocks noGrp="true"/>
          </p:cNvSpPr>
          <p:nvPr>
            <p:ph idx="10" sz="half" type="dt"/>
          </p:nvPr>
        </p:nvSpPr>
        <p:spPr/>
        <p:txBody>
          <a:bodyPr rtlCol="0"/>
          <a:lstStyle/>
          <a:p>
            <a:pPr/>
            <a:r>
              <a:rPr dirty="0" lang="en-US"/>
              <a:t>Date</a:t>
            </a:r>
            <a:endParaRPr dirty="0" lang="en-US"/>
          </a:p>
        </p:txBody>
      </p:sp>
    </p:spTree>
    <p:extLst>
      <p:ext uri="{49A75598-F0A5-4607-AE1D-3AA743EDDCAF}">
        <p14:creationId xmlns:p14="http://schemas.microsoft.com/office/powerpoint/2010/main" val="1751263324369"/>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2807D145-BEE2-4910-925D-3914A1ECBFBD}">
                <a16:creationId xmlns:a16="http://schemas.microsoft.com/office/drawing/2010/main" id="{410F78EB-D8A3-406B-8526-EB5BC8691EB5}"/>
              </a:ext>
            </a:extLst>
          </p:cNvPr>
          <p:cNvSpPr>
            <a:spLocks noGrp="true"/>
          </p:cNvSpPr>
          <p:nvPr>
            <p:ph type="body"/>
          </p:nvPr>
        </p:nvSpPr>
        <p:spPr>
          <a:xfrm rot="0">
            <a:off x="762000" y="2192059"/>
            <a:ext cx="7620000" cy="511812"/>
          </a:xfrm>
          <a:prstGeom prst="rect">
            <a:avLst/>
          </a:prstGeom>
        </p:spPr>
        <p:txBody>
          <a:bodyPr anchor="b" rtlCol="0" vert="horz">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36771F35-2301-4000-8973-70073495C8A0}">
                <a16:creationId xmlns:a16="http://schemas.microsoft.com/office/drawing/2010/main" id="{C56E2054-92D9-4B94-85A3-994D925EF4DB}"/>
              </a:ext>
            </a:extLst>
          </p:cNvPr>
          <p:cNvSpPr>
            <a:spLocks noGrp="true"/>
          </p:cNvSpPr>
          <p:nvPr>
            <p:ph idx="1" type="title"/>
          </p:nvPr>
        </p:nvSpPr>
        <p:spPr>
          <a:xfrm rot="0">
            <a:off x="762000" y="2735662"/>
            <a:ext cx="7620000" cy="882263"/>
          </a:xfrm>
          <a:prstGeom prst="rect">
            <a:avLst/>
          </a:prstGeom>
        </p:spPr>
        <p:txBody>
          <a:bodyPr anchor="t" rtlCol="0" vert="horz"/>
          <a:lstStyle>
            <a:lvl1pPr lvl="0">
              <a:defRPr dirty="0" lang="en-US" sz="4000"/>
            </a:lvl1pPr>
          </a:lstStyle>
          <a:p>
            <a:pPr/>
            <a:r>
              <a:rPr dirty="0" lang="en-US"/>
              <a:t>Click to edit Master title style</a:t>
            </a:r>
            <a:endParaRPr dirty="0" lang="en-US"/>
          </a:p>
        </p:txBody>
      </p:sp>
      <p:sp>
        <p:nvSpPr>
          <p:cNvPr id="4" name="Slide Number Placeholder 5">
            <a:extLst>
              <a:ext uri="{36F8C109-78AE-4E93-A626-0B64080D6FC0}">
                <a16:creationId xmlns:a16="http://schemas.microsoft.com/office/drawing/2010/main" id="{CB7FFF91-77A8-44B5-ADBC-22A53E93092D}"/>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352C72A1-ABB5-400D-A05B-F6FD5B692B90}">
                <a16:creationId xmlns:a16="http://schemas.microsoft.com/office/drawing/2010/main" id="{A0961F1C-4B11-4CA5-B1DA-B17AD5FBC7FE}"/>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335F8450-16B8-4990-BF24-8DC6596269BD}">
                <a16:creationId xmlns:a16="http://schemas.microsoft.com/office/drawing/2010/main" id="{3968B01F-940F-4901-A55C-94B893375720}"/>
              </a:ext>
            </a:extLst>
          </p:cNvPr>
          <p:cNvSpPr>
            <a:spLocks noGrp="true"/>
          </p:cNvSpPr>
          <p:nvPr>
            <p:ph idx="10" sz="half" type="dt"/>
          </p:nvPr>
        </p:nvSpPr>
        <p:spPr/>
        <p:txBody>
          <a:bodyPr rtlCol="0"/>
          <a:lstStyle>
            <a:lvl1pPr lvl="0"/>
          </a:lstStyle>
          <a:p>
            <a:pPr/>
            <a:r>
              <a:rPr dirty="0" lang="en-US"/>
              <a:t>Date</a:t>
            </a:r>
            <a:endParaRPr dirty="0" lang="en-US"/>
          </a:p>
        </p:txBody>
      </p:sp>
    </p:spTree>
    <p:extLst>
      <p:ext uri="{6ABB80E5-EE51-40D8-8A31-CE798144CF8B}">
        <p14:creationId xmlns:p14="http://schemas.microsoft.com/office/powerpoint/2010/main" val="1751263324370"/>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4ABB670D-8804-4A9A-B802-E503525FD8A6}">
                <a16:creationId xmlns:a16="http://schemas.microsoft.com/office/drawing/2010/main" id="{219EB0F7-A98A-4A70-98EA-3F7345E607B1}"/>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42F6C23B-DAEC-403C-AAE2-E33F7D8A369D}">
                <a16:creationId xmlns:a16="http://schemas.microsoft.com/office/drawing/2010/main" id="{FACF0BD0-5989-49B3-9019-357BB68AF890}"/>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43D68FF6-D0E6-4E29-9667-B29B20CB00E1}">
                <a16:creationId xmlns:a16="http://schemas.microsoft.com/office/drawing/2010/main" id="{2B36C765-B32F-43A0-A1C8-0BAEFB3BF841}"/>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F1AF345E-836A-4D13-9A81-03BCD9597F3B}">
                <a16:creationId xmlns:a16="http://schemas.microsoft.com/office/drawing/2010/main" id="{80BE6B1B-5277-4E15-85C4-E3DCA94A22FE}"/>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7010B7EA-C182-4394-A292-056AD78182BF}">
                <a16:creationId xmlns:a16="http://schemas.microsoft.com/office/drawing/2010/main" id="{F0649300-12CD-4FD1-85AB-FEF99A641644}"/>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DC9D4829-9297-4168-987C-4815686294D5}">
                <a16:creationId xmlns:a16="http://schemas.microsoft.com/office/drawing/2010/main" id="{A84B1A30-ACAB-442E-B3E0-079999ED061F}"/>
              </a:ext>
            </a:extLst>
          </p:cNvPr>
          <p:cNvSpPr>
            <a:spLocks noGrp="true"/>
          </p:cNvSpPr>
          <p:nvPr>
            <p:ph idx="10" sz="half" type="dt"/>
          </p:nvPr>
        </p:nvSpPr>
        <p:spPr/>
        <p:txBody>
          <a:bodyPr rtlCol="0"/>
          <a:lstStyle/>
          <a:p>
            <a:pPr/>
            <a:r>
              <a:rPr dirty="0" lang="en-US"/>
              <a:t>Date</a:t>
            </a:r>
            <a:endParaRPr dirty="0" lang="en-US"/>
          </a:p>
        </p:txBody>
      </p:sp>
    </p:spTree>
    <p:extLst>
      <p:ext uri="{C374E9BA-1801-425F-9712-E7BE626C8A73}">
        <p14:creationId xmlns:p14="http://schemas.microsoft.com/office/powerpoint/2010/main" val="1751263324372"/>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D6F71A14-30E5-464C-9985-2A9380DF8720}">
                <a16:creationId xmlns:a16="http://schemas.microsoft.com/office/drawing/2010/main" id="{5E15AB75-42A5-468C-90D7-3A27B65E64E8}"/>
              </a:ext>
            </a:extLst>
          </p:cNvPr>
          <p:cNvSpPr>
            <a:spLocks noGrp="true"/>
          </p:cNvSpPr>
          <p:nvPr>
            <p:ph type="body"/>
          </p:nvPr>
        </p:nvSpPr>
        <p:spPr>
          <a:xfrm rot="0">
            <a:off x="762000"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89721367-A537-4E5D-A9C8-BB6D58584D2E}">
                <a16:creationId xmlns:a16="http://schemas.microsoft.com/office/drawing/2010/main" id="{D0FE0E8F-A793-41CF-B1E8-936CCC227477}"/>
              </a:ext>
            </a:extLst>
          </p:cNvPr>
          <p:cNvSpPr>
            <a:spLocks noGrp="true"/>
          </p:cNvSpPr>
          <p:nvPr>
            <p:ph idx="1" type="body"/>
          </p:nvPr>
        </p:nvSpPr>
        <p:spPr>
          <a:xfrm rot="0">
            <a:off x="4754717"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58080C6A-2C25-4456-88D7-1F38686C9561}">
                <a16:creationId xmlns:a16="http://schemas.microsoft.com/office/drawing/2010/main" id="{5BA23B7A-2F41-4C3F-B1DD-16235228BA6B}"/>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5668AA6E-068F-4397-9B48-A0C80533519F}">
                <a16:creationId xmlns:a16="http://schemas.microsoft.com/office/drawing/2010/main" id="{63C0FBF2-2FE5-4D66-891E-FD1F5EBAEC8D}"/>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99C06423-50E0-4041-A961-98F668AEF310}">
                <a16:creationId xmlns:a16="http://schemas.microsoft.com/office/drawing/2010/main" id="{8B84BB92-4827-46BE-BBA6-73710E27A47C}"/>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56B07486-75D0-4342-9312-0FA6E704ED79}">
                <a16:creationId xmlns:a16="http://schemas.microsoft.com/office/drawing/2010/main" id="{4F893955-E9CC-4CF1-8C4D-392BF920749F}"/>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221CC3D2-3CAA-4CD3-886F-82566A868307}">
                <a16:creationId xmlns:a16="http://schemas.microsoft.com/office/drawing/2010/main" id="{502EDB73-A1F4-451C-9ED1-757A91DEC1FD}"/>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2C9E9894-64B9-45F0-9D70-E5C78F4DFDDA}">
                <a16:creationId xmlns:a16="http://schemas.microsoft.com/office/drawing/2010/main" id="{BAB8F8AC-7C3C-420D-9D77-8DB5B88B8705}"/>
              </a:ext>
            </a:extLst>
          </p:cNvPr>
          <p:cNvSpPr>
            <a:spLocks noGrp="true"/>
          </p:cNvSpPr>
          <p:nvPr>
            <p:ph idx="12" sz="quarter" type="sldNum"/>
          </p:nvPr>
        </p:nvSpPr>
        <p:spPr/>
        <p:txBody>
          <a:bodyPr rtlCol="0"/>
          <a:lstStyle/>
          <a:p>
            <a:pPr/>
            <a:r>
              <a:rPr dirty="0" lang="en-US"/>
              <a:t>&lt;#&gt;</a:t>
            </a:r>
            <a:endParaRPr dirty="0" lang="en-US"/>
          </a:p>
        </p:txBody>
      </p:sp>
    </p:spTree>
    <p:extLst>
      <p:ext uri="{B2742C0B-3230-49A6-992F-4C94ABF5DBC0}">
        <p14:creationId xmlns:p14="http://schemas.microsoft.com/office/powerpoint/2010/main" val="1751263324373"/>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F7C92313-A9E7-4840-BF3C-8746AC31CC24}">
                <a16:creationId xmlns:a16="http://schemas.microsoft.com/office/drawing/2010/main" id="{09E29333-BFD8-4540-9C6A-0CD658E136E3}"/>
              </a:ext>
            </a:extLst>
          </p:cNvPr>
          <p:cNvSpPr>
            <a:spLocks noGrp="true"/>
          </p:cNvSpPr>
          <p:nvPr>
            <p:ph type="title"/>
          </p:nvPr>
        </p:nvSpPr>
        <p:spPr>
          <a:xfrm rot="0">
            <a:off x="762000" y="1914525"/>
            <a:ext cx="7620000" cy="857250"/>
          </a:xfrm>
        </p:spPr>
        <p:txBody>
          <a:bodyPr anchor="ctr" rtlCol="0" vert="horz"/>
          <a:lstStyle>
            <a:lvl1pPr algn="ctr" lvl="0">
              <a:defRPr dirty="0" lang="en-US" sz="3600"/>
            </a:lvl1pPr>
          </a:lstStyle>
          <a:p>
            <a:pPr/>
            <a:r>
              <a:rPr dirty="0" lang="en-US"/>
              <a:t>Click to edit Master title style</a:t>
            </a:r>
            <a:endParaRPr dirty="0" lang="en-US"/>
          </a:p>
        </p:txBody>
      </p:sp>
      <p:sp>
        <p:nvSpPr>
          <p:cNvPr id="3" name="Slide Number Placeholder 3">
            <a:extLst>
              <a:ext uri="{D825F146-F1FC-4E21-BBFF-ECB99FAD0674}">
                <a16:creationId xmlns:a16="http://schemas.microsoft.com/office/drawing/2010/main" id="{964A93CD-FC41-4266-80FC-FD9D8F307B54}"/>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353D9057-D341-418B-AB3B-35A4AEDD8771}">
                <a16:creationId xmlns:a16="http://schemas.microsoft.com/office/drawing/2010/main" id="{CC3119A6-33A0-4EA8-9628-5E54A9515A5D}"/>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4B9B45FE-1B3D-4532-853E-26869BC64AFB}">
                <a16:creationId xmlns:a16="http://schemas.microsoft.com/office/drawing/2010/main" id="{AB6AE8C2-2612-468D-8741-793515A320F3}"/>
              </a:ext>
            </a:extLst>
          </p:cNvPr>
          <p:cNvSpPr>
            <a:spLocks noGrp="true"/>
          </p:cNvSpPr>
          <p:nvPr>
            <p:ph idx="10" sz="half" type="dt"/>
          </p:nvPr>
        </p:nvSpPr>
        <p:spPr/>
        <p:txBody>
          <a:bodyPr rtlCol="0"/>
          <a:lstStyle/>
          <a:p>
            <a:pPr/>
            <a:r>
              <a:rPr dirty="0" lang="en-US"/>
              <a:t>Date</a:t>
            </a:r>
            <a:endParaRPr dirty="0" lang="en-US"/>
          </a:p>
        </p:txBody>
      </p:sp>
    </p:spTree>
    <p:extLst>
      <p:ext uri="{7E9F3EB5-38A4-4073-9D92-229E8DAA35C1}">
        <p14:creationId xmlns:p14="http://schemas.microsoft.com/office/powerpoint/2010/main" val="1751263324375"/>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1969FE6A-FD6C-4FA5-AC5A-53CBF9DDD8AD}">
                <a16:creationId xmlns:a16="http://schemas.microsoft.com/office/drawing/2010/main" id="{EBAECFD0-594D-4E16-9FCD-D7BFE3A12645}"/>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B228A297-F1D4-4F06-8BE7-FBADAFCFE10F}">
                <a16:creationId xmlns:a16="http://schemas.microsoft.com/office/drawing/2010/main" id="{68593A3C-53CE-495C-936D-7AF2B6D5627D}"/>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ACC3E536-3091-4834-97B1-188C0FCE9E51}">
                <a16:creationId xmlns:a16="http://schemas.microsoft.com/office/drawing/2010/main" id="{262BFE90-BDE0-49B9-93D2-079F9DC209F8}"/>
              </a:ext>
            </a:extLst>
          </p:cNvPr>
          <p:cNvSpPr>
            <a:spLocks noGrp="true"/>
          </p:cNvSpPr>
          <p:nvPr>
            <p:ph idx="10" sz="half" type="dt"/>
          </p:nvPr>
        </p:nvSpPr>
        <p:spPr/>
        <p:txBody>
          <a:bodyPr rtlCol="0"/>
          <a:lstStyle/>
          <a:p>
            <a:pPr/>
            <a:r>
              <a:rPr dirty="0" lang="en-US"/>
              <a:t>Date</a:t>
            </a:r>
            <a:endParaRPr dirty="0" lang="en-US"/>
          </a:p>
        </p:txBody>
      </p:sp>
    </p:spTree>
    <p:extLst>
      <p:ext uri="{8862163D-C874-4F91-B298-0E82051BCD6C}">
        <p14:creationId xmlns:p14="http://schemas.microsoft.com/office/powerpoint/2010/main" val="1751263324376"/>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2963A92E-3D08-4DA4-95EB-C1BD27B3AFD6}">
                <a16:creationId xmlns:a16="http://schemas.microsoft.com/office/drawing/2010/main" id="{5C7116D9-EDDB-4B99-AD3A-DF7DEF25553D}"/>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1E35B258-E617-4718-B0A5-E670ABD0A658}">
                <a16:creationId xmlns:a16="http://schemas.microsoft.com/office/drawing/2010/main" id="{3D9ED91A-6F0A-4A94-96DF-B118EA80F5C1}"/>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F6BEF5CB-25D9-4145-B9BD-847E828CA195}">
                <a16:creationId xmlns:a16="http://schemas.microsoft.com/office/drawing/2010/main" id="{162BD0C8-4BE2-4853-8CD8-0D5978142ED2}"/>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2BC98650-5F0B-4880-ABAD-44CDE327C1D5}">
                <a16:creationId xmlns:a16="http://schemas.microsoft.com/office/drawing/2010/main" id="{94B27FF1-2114-450E-9B3B-41C2AD6FA8A1}"/>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8BD71E6A-F801-460A-A6A9-D41599E240BA}">
                <a16:creationId xmlns:a16="http://schemas.microsoft.com/office/drawing/2010/main" id="{616CBDF8-A7E4-4017-A5C8-FC4392904B74}"/>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BE1CC3F4-64B4-44E1-838D-BF075D4F0C62}">
                <a16:creationId xmlns:a16="http://schemas.microsoft.com/office/drawing/2010/main" id="{52E696AF-156C-4628-BA4F-4CF08F9426B7}"/>
              </a:ext>
            </a:extLst>
          </p:cNvPr>
          <p:cNvSpPr>
            <a:spLocks noGrp="true"/>
          </p:cNvSpPr>
          <p:nvPr>
            <p:ph idx="10" sz="half" type="dt"/>
          </p:nvPr>
        </p:nvSpPr>
        <p:spPr/>
        <p:txBody>
          <a:bodyPr rtlCol="0"/>
          <a:lstStyle/>
          <a:p>
            <a:pPr/>
            <a:r>
              <a:rPr dirty="0" lang="en-US"/>
              <a:t>Date</a:t>
            </a:r>
            <a:endParaRPr dirty="0" lang="en-US"/>
          </a:p>
        </p:txBody>
      </p:sp>
    </p:spTree>
    <p:extLst>
      <p:ext uri="{7EBD86FE-1E82-46DF-8B0E-6015ACDA769B}">
        <p14:creationId xmlns:p14="http://schemas.microsoft.com/office/powerpoint/2010/main" val="1751263324378"/>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342FF81B-223E-4EB4-9A94-A347E27BB5E2}">
                <a16:creationId xmlns:a16="http://schemas.microsoft.com/office/drawing/2010/main" id="{4C5BBC79-F8E1-4FCF-91C7-62DDB4204824}"/>
              </a:ext>
            </a:extLst>
          </p:cNvPr>
          <p:cNvSpPr/>
          <p:nvPr/>
        </p:nvSpPr>
        <p:spPr>
          <a:xfrm rot="0">
            <a:off x="3718307" y="1437411"/>
            <a:ext cx="4663692"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Title 1">
            <a:extLst>
              <a:ext uri="{E2A0F6E6-39F5-4E81-82F1-A8081809ADB1}">
                <a16:creationId xmlns:a16="http://schemas.microsoft.com/office/drawing/2010/main" id="{B73BFA5F-D8C8-4D0C-A1C2-B0A6E51D522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29819B4F-3F71-4C17-A72D-4CF7D9E1EB63}">
                <a16:creationId xmlns:a16="http://schemas.microsoft.com/office/drawing/2010/main" id="{7C025A11-37C4-4081-98B0-43E8E810664E}"/>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350CDC40-2D94-4FE8-BFC6-727EFDEC172C}">
                <a16:creationId xmlns:a16="http://schemas.microsoft.com/office/drawing/2010/main" id="{5A492F29-B207-4BD2-AFD1-1D052091E3F3}"/>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6AAA58BF-B665-4C97-A649-90CE5848CFA4}">
                <a16:creationId xmlns:a16="http://schemas.microsoft.com/office/drawing/2010/main" id="{BCF7ADEB-43F6-43CE-9887-E7948CB66CE3}"/>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674608F5-C95D-4506-AF49-97D0F5D982A0}">
                <a16:creationId xmlns:a16="http://schemas.microsoft.com/office/drawing/2010/main" id="{38ABC5B3-DE95-40A3-AFFC-DF120C76BF75}"/>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4F64A578-3F41-4D71-AA35-91809BA0719B}">
                <a16:creationId xmlns:a16="http://schemas.microsoft.com/office/drawing/2010/main" id="{603C0888-2451-4B82-A1A1-11883583E93C}"/>
              </a:ext>
            </a:extLst>
          </p:cNvPr>
          <p:cNvSpPr>
            <a:spLocks noGrp="true"/>
          </p:cNvSpPr>
          <p:nvPr>
            <p:ph idx="10" sz="half" type="dt"/>
          </p:nvPr>
        </p:nvSpPr>
        <p:spPr/>
        <p:txBody>
          <a:bodyPr rtlCol="0"/>
          <a:lstStyle/>
          <a:p>
            <a:pPr/>
            <a:r>
              <a:rPr dirty="0" lang="en-US"/>
              <a:t>Date</a:t>
            </a:r>
            <a:endParaRPr dirty="0" lang="en-US"/>
          </a:p>
        </p:txBody>
      </p:sp>
    </p:spTree>
    <p:extLst>
      <p:ext uri="{1E74E5FF-02CC-4B0F-A7DC-B5FF2CE2F31C}">
        <p14:creationId xmlns:p14="http://schemas.microsoft.com/office/powerpoint/2010/main" val="1751263324380"/>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DE59D2F2-F6A3-4FE9-9F52-5D46593E84B3}">
                <a16:creationId xmlns:a16="http://schemas.microsoft.com/office/drawing/2010/main" id="{3DF472C1-0217-47F6-B032-6846C2571B07}"/>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F7C12138-921E-41F6-8132-7730803974B6}">
                <a16:creationId xmlns:a16="http://schemas.microsoft.com/office/drawing/2010/main" id="{B7291B6C-1F7C-4BC2-B269-193369BAF024}"/>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13C51CF7-2BA7-4B59-9B09-407020670F2A}">
                <a16:creationId xmlns:a16="http://schemas.microsoft.com/office/drawing/2010/main" id="{B750CEE6-4DC7-42D8-9905-313F941D2C86}"/>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2892A8AA-5274-4ED4-AC3A-2122519AC082}">
                <a16:creationId xmlns:a16="http://schemas.microsoft.com/office/drawing/2010/main" id="{F93E9C7A-2A88-462D-83D1-F1CE74A087F0}"/>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3493CEB4-5A8C-486D-A2B8-C788823368EB}">
                <a16:creationId xmlns:a16="http://schemas.microsoft.com/office/drawing/2010/main" id="{500D75DF-1E77-4EA2-BF74-9BC5DE788797}"/>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63262960-5895-4233-B81F-36F7B7376A52}">
                <a16:creationId xmlns:a16="http://schemas.microsoft.com/office/drawing/2010/main" id="{24429940-2843-47D9-B711-304B87912267}"/>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DD77DCA5-0199-4249-A248-F21B8B7F5CAC}">
                <a16:creationId xmlns:a16="http://schemas.microsoft.com/office/drawing/2010/main" id="{071AA72B-6024-4739-B7AA-F889EEEB548F}"/>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940E4EE6-C864-44B4-8056-A3DA680D8E27}">
                <a16:creationId xmlns:a16="http://schemas.microsoft.com/office/drawing/2010/main" id="{BACA846F-6967-4093-9BAB-45B282A617C8}"/>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E4E559ED-440B-41A9-8D6B-6682BE0858C0}">
                <a16:creationId xmlns:a16="http://schemas.microsoft.com/office/drawing/2010/main" id="{791972BF-3F13-40AF-B7BA-169D6228137A}"/>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04670A76-B305-46E7-ACBF-53C8A558B4F4}">
                <a16:creationId xmlns:a16="http://schemas.microsoft.com/office/drawing/2010/main" id="{28E4F0B3-9AEB-4BF8-8040-887284B60B73}"/>
              </a:ext>
            </a:extLst>
          </p:cNvPr>
          <p:cNvSpPr>
            <a:spLocks noGrp="true"/>
          </p:cNvSpPr>
          <p:nvPr>
            <p:ph type="title"/>
          </p:nvPr>
        </p:nvSpPr>
        <p:spPr>
          <a:xfrm rot="0">
            <a:off x="762000" y="349044"/>
            <a:ext cx="7620000" cy="857250"/>
          </a:xfrm>
          <a:prstGeom prst="rect">
            <a:avLst/>
          </a:prstGeom>
        </p:spPr>
        <p:txBody>
          <a:bodyPr anchor="b" bIns="45720" lIns="91440" rIns="91440" rtlCol="0" tIns="45720" vert="horz">
            <a:noAutofit/>
          </a:bodyPr>
          <a:lstStyle/>
          <a:p>
            <a:pPr/>
            <a:r>
              <a:rPr dirty="0" lang="en-US"/>
              <a:t>Click to edit Master title style</a:t>
            </a:r>
            <a:endParaRPr dirty="0" lang="en-US"/>
          </a:p>
        </p:txBody>
      </p:sp>
      <p:sp>
        <p:nvSpPr>
          <p:cNvPr id="12" name="Text Placeholder 2">
            <a:extLst>
              <a:ext uri="{F01B0500-2BA0-440A-9D40-CD34E925B76D}">
                <a16:creationId xmlns:a16="http://schemas.microsoft.com/office/drawing/2010/main" id="{5A0796D1-675E-43F4-AE49-B96E65FA78CA}"/>
              </a:ext>
            </a:extLst>
          </p:cNvPr>
          <p:cNvSpPr>
            <a:spLocks noGrp="true"/>
          </p:cNvSpPr>
          <p:nvPr>
            <p:ph idx="1" type="body"/>
          </p:nvPr>
        </p:nvSpPr>
        <p:spPr>
          <a:xfrm rot="0">
            <a:off x="762000" y="1428750"/>
            <a:ext cx="7620000" cy="3048000"/>
          </a:xfrm>
          <a:prstGeom prst="rect">
            <a:avLst/>
          </a:prstGeom>
        </p:spPr>
        <p:txBody>
          <a:bodyPr bIns="45720" lIns="91440" rIns="91440" rtlCol="0" tIns="93600" vert="horz">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EEC4DBBE-79CB-44C7-8906-70F819240BB7}">
                <a16:creationId xmlns:a16="http://schemas.microsoft.com/office/drawing/2010/main" id="{1F47255E-36EF-4546-8E70-E7D60511CFC2}"/>
              </a:ext>
            </a:extLst>
          </p:cNvPr>
          <p:cNvSpPr>
            <a:spLocks noGrp="true"/>
          </p:cNvSpPr>
          <p:nvPr>
            <p:ph idx="4" sz="quarter" type="sldNum"/>
          </p:nvPr>
        </p:nvSpPr>
        <p:spPr>
          <a:xfrm rot="0">
            <a:off x="7767814" y="4695033"/>
            <a:ext cx="613017" cy="285750"/>
          </a:xfrm>
          <a:prstGeom prst="rect">
            <a:avLst/>
          </a:prstGeom>
        </p:spPr>
        <p:txBody>
          <a:bodyPr anchor="ctr" bIns="45720" lIns="91440" rIns="91440" rtlCol="0" tIns="45720" vert="horz"/>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3717BA1B-8549-4BD7-8774-42DC2E5DF7B1}">
                <a16:creationId xmlns:a16="http://schemas.microsoft.com/office/drawing/2010/main" id="{7E3F02CC-4447-40F4-88DE-D292B2F26FAA}"/>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vert="horz"/>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4E5A0534-FEC0-4290-B31B-4FD13B62CB6B}">
                <a16:creationId xmlns:a16="http://schemas.microsoft.com/office/drawing/2010/main" id="{12E445E0-143A-44BC-BBEE-6242D0AEB6BC}"/>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vert="horz"/>
          <a:lstStyle>
            <a:lvl1pPr algn="l" lvl="0">
              <a:defRPr b="0" dirty="0" i="0" lang="en-US" sz="600">
                <a:solidFill>
                  <a:schemeClr val="bg1">
                    <a:lumMod val="50000"/>
                  </a:schemeClr>
                </a:solidFill>
                <a:latin typeface="+mn-lt"/>
              </a:defRPr>
            </a:lvl1pPr>
          </a:lstStyle>
          <a:p>
            <a:pPr/>
            <a:r>
              <a:rPr dirty="0" lang="en-US"/>
              <a:t>Date</a:t>
            </a:r>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3200">
          <a:solidFill>
            <a:schemeClr val="tx1"/>
          </a:solidFill>
          <a:latin typeface="+mj-lt"/>
        </a:defRPr>
      </a:lvl1pPr>
    </p:titleStyle>
    <p:bodyStyle>
      <a:lvl1pPr algn="l" indent="-342900" lvl="0" marL="342900" rtl="false">
        <a:spcBef>
          <a:spcPts val="1200"/>
        </a:spcBef>
        <a:buChar char="•"/>
        <a:buClr>
          <a:schemeClr val="accent1"/>
        </a:buClr>
        <a:buFont typeface="Arial"/>
        <a:defRPr b="0" dirty="0" i="0" lang="en-US" sz="1600">
          <a:solidFill>
            <a:schemeClr val="tx1"/>
          </a:solidFill>
          <a:latin typeface="+mn-lt"/>
        </a:defRPr>
      </a:lvl1pPr>
      <a:lvl2pPr algn="l" indent="-285750" lvl="1" marL="742950" rtl="false">
        <a:spcBef>
          <a:spcPts val="300"/>
        </a:spcBef>
        <a:buChar char="-"/>
        <a:buClr>
          <a:schemeClr val="tx1">
            <a:lumMod val="50000"/>
            <a:lumOff val="50000"/>
          </a:schemeClr>
        </a:buClr>
        <a:buFont typeface="Arial"/>
        <a:defRPr b="0" dirty="0" i="0" lang="en-US" sz="1400">
          <a:solidFill>
            <a:schemeClr val="bg1">
              <a:lumMod val="50000"/>
            </a:schemeClr>
          </a:solidFill>
          <a:latin typeface="+mn-lt"/>
        </a:defRPr>
      </a:lvl2pPr>
      <a:lvl3pPr algn="l" indent="-228600" lvl="2" marL="1143000" rtl="false">
        <a:spcBef>
          <a:spcPts val="300"/>
        </a:spcBef>
        <a:buChar char="-"/>
        <a:buClr>
          <a:schemeClr val="tx1">
            <a:lumMod val="50000"/>
            <a:lumOff val="50000"/>
          </a:schemeClr>
        </a:buClr>
        <a:buFont typeface="Arial"/>
        <a:defRPr b="0" dirty="0" i="0" lang="en-US" sz="1200">
          <a:solidFill>
            <a:schemeClr val="bg1">
              <a:lumMod val="50000"/>
            </a:schemeClr>
          </a:solidFill>
          <a:latin typeface="+mn-lt"/>
        </a:defRPr>
      </a:lvl3pPr>
      <a:lvl4pPr algn="l" indent="-228600" lvl="3" marL="1600200" rtl="false">
        <a:spcBef>
          <a:spcPts val="300"/>
        </a:spcBef>
        <a:buChar char="-"/>
        <a:buClr>
          <a:schemeClr val="tx1">
            <a:lumMod val="50000"/>
            <a:lumOff val="50000"/>
          </a:schemeClr>
        </a:buClr>
        <a:buFont typeface="Arial"/>
        <a:defRPr b="0" dirty="0" i="0" lang="en-US" sz="1000">
          <a:solidFill>
            <a:schemeClr val="bg1">
              <a:lumMod val="50000"/>
            </a:schemeClr>
          </a:solidFill>
          <a:latin typeface="+mn-lt"/>
        </a:defRPr>
      </a:lvl4pPr>
      <a:lvl5pPr algn="l" indent="-228600" lvl="4" marL="2057400" rtl="false">
        <a:spcBef>
          <a:spcPts val="300"/>
        </a:spcBef>
        <a:buChar char="-"/>
        <a:buClr>
          <a:schemeClr val="tx1">
            <a:lumMod val="50000"/>
            <a:lumOff val="50000"/>
          </a:schemeClr>
        </a:buClr>
        <a:buFont typeface="Arial"/>
        <a:defRPr b="0" dirty="0" i="0" lang="en-US" sz="900">
          <a:solidFill>
            <a:schemeClr val="bg1">
              <a:lumMod val="50000"/>
            </a:schemeClr>
          </a:solidFill>
          <a:latin typeface="+mn-lt"/>
        </a:defRPr>
      </a:lvl5pPr>
      <a:lvl6pPr algn="l" indent="-228600" lvl="5" marL="2514600" rtl="false">
        <a:spcBef>
          <a:spcPct val="20000"/>
        </a:spcBef>
        <a:buChar char="-"/>
        <a:buFont typeface="Arial"/>
        <a:defRPr b="0" dirty="0" i="0" lang="en-US" sz="900">
          <a:solidFill>
            <a:schemeClr val="bg1">
              <a:lumMod val="50000"/>
            </a:schemeClr>
          </a:solidFill>
          <a:latin typeface="+mn-lt"/>
        </a:defRPr>
      </a:lvl6pPr>
      <a:lvl7pPr algn="l" indent="-228600" lvl="6" marL="2971800" rtl="false">
        <a:spcBef>
          <a:spcPct val="20000"/>
        </a:spcBef>
        <a:buChar char="-"/>
        <a:buFont typeface="Arial"/>
        <a:defRPr b="0" dirty="0" i="0" lang="en-US" sz="900">
          <a:solidFill>
            <a:schemeClr val="bg1">
              <a:lumMod val="50000"/>
            </a:schemeClr>
          </a:solidFill>
          <a:latin typeface="+mn-lt"/>
        </a:defRPr>
      </a:lvl7pPr>
      <a:lvl8pPr algn="l" indent="-228600" lvl="7" marL="3429000" rtl="false">
        <a:spcBef>
          <a:spcPct val="20000"/>
        </a:spcBef>
        <a:buChar char="-"/>
        <a:buFont typeface="Arial"/>
        <a:defRPr b="0" dirty="0" i="0" lang="en-US" sz="900">
          <a:solidFill>
            <a:schemeClr val="bg1">
              <a:lumMod val="50000"/>
            </a:schemeClr>
          </a:solidFill>
          <a:latin typeface="+mn-lt"/>
        </a:defRPr>
      </a:lvl8pPr>
      <a:lvl9pPr algn="l" indent="-228600" lvl="8" marL="3886200" rtl="false">
        <a:spcBef>
          <a:spcPct val="20000"/>
        </a:spcBef>
        <a:buChar char="-"/>
        <a:buFont typeface="Arial"/>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 Id="rId10" Target="../media/image10.png" Type="http://schemas.openxmlformats.org/officeDocument/2006/relationships/image"/><Relationship Id="rId11" Target="../media/image11.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https://blog.checkpoint.com/2022/08/09/check-point-research-education-sector-experiencing-more-than-double-monthly-attacks-compared-to-other-industries/" TargetMode="External" Type="http://schemas.openxmlformats.org/officeDocument/2006/relationships/hyperlink"/><Relationship Id="rId8" Target="../media/image10.pn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https://pages.nist.gov/800-63-3/sp800-63b.html" TargetMode="External" Type="http://schemas.openxmlformats.org/officeDocument/2006/relationships/hyperlink"/><Relationship Id="rId9" Target="https://www.cisa.gov/MFA" TargetMode="External" Type="http://schemas.openxmlformats.org/officeDocument/2006/relationships/hyperlink"/><Relationship Id="rId10" Target="../media/image13.pn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media/image14.png" Type="http://schemas.openxmlformats.org/officeDocument/2006/relationships/image"/><Relationship Id="rId1" Target="../slideLayouts/slideLayout1.xml" Type="http://schemas.openxmlformats.org/officeDocument/2006/relationships/slideLayout"/></Relationships>
</file>

<file path=ppt/slides/_rels/slide16.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media/image15.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https://www.microsoft.com/en-us/wdsi/threats" TargetMode="External" Type="http://schemas.openxmlformats.org/officeDocument/2006/relationships/hyperlink"/><Relationship Id="rId1" Target="../slideLayouts/slideLayout1.xml" Type="http://schemas.openxmlformats.org/officeDocument/2006/relationships/slideLayout"/></Relationships>
</file>

<file path=ppt/slides/_rels/slide20.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media/image18.png" Type="http://schemas.openxmlformats.org/officeDocument/2006/relationships/image"/><Relationship Id="rId1" Target="../slideLayouts/slideLayout1.xml" Type="http://schemas.openxmlformats.org/officeDocument/2006/relationships/slideLayout"/></Relationships>
</file>

<file path=ppt/slides/_rels/slide21.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media/image19.png" Type="http://schemas.openxmlformats.org/officeDocument/2006/relationships/image"/><Relationship Id="rId1" Target="../slideLayouts/slideLayout1.xml" Type="http://schemas.openxmlformats.org/officeDocument/2006/relationships/slideLayout"/></Relationships>
</file>

<file path=ppt/slides/_rels/slide22.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23.xml.rels><?xml version="1.0" encoding="UTF-8" standalone="no"?><Relationships xmlns="http://schemas.openxmlformats.org/package/2006/relationships"><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 Id="rId10" Target="../media/image11.pn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2.pn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5.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media/image16.pn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no"?><Relationships xmlns="http://schemas.openxmlformats.org/package/2006/relationships"><Relationship Id="rId2" Target="../media/image5.png" Type="http://schemas.openxmlformats.org/officeDocument/2006/relationships/image"/><Relationship Id="rId3" Target="../media/image3.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 Id="rId8" Target="https://nvlpubs.nist.gov/nistpubs/SpecialPublications/NIST.SP.800-63b.pdf" TargetMode="External" Type="http://schemas.openxmlformats.org/officeDocument/2006/relationships/hyperlink"/><Relationship Id="rId9" Target="../media/image17.pn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BED1C125-6547-416C-A44E-09C098210877}">
                <a16:creationId xmlns:a16="http://schemas.microsoft.com/office/drawing/2010/main" id="{9288C41B-C0FF-46AD-8F88-20547010E227}"/>
              </a:ext>
            </a:extLst>
          </p:cNvPr>
          <p:cNvPicPr>
            <a:picLocks noChangeAspect="true"/>
          </p:cNvPicPr>
          <p:nvPr/>
        </p:nvPicPr>
        <p:blipFill>
          <a:blip r:embed="rId2">
            <a:alphaModFix amt="38000"/>
          </a:blip>
          <a:stretch>
            <a:fillRect/>
          </a:stretch>
        </p:blipFill>
        <p:spPr>
          <a:xfrm flipH="false" flipV="false" rot="0">
            <a:off x="6023210" y="4977498"/>
            <a:ext cx="1112605" cy="166001"/>
          </a:xfrm>
          <a:prstGeom prst="rect">
            <a:avLst/>
          </a:prstGeom>
          <a:noFill/>
        </p:spPr>
      </p:pic>
      <p:pic>
        <p:nvPicPr>
          <p:cNvPr id="3" name="">
            <a:extLst>
              <a:ext uri="{F0C32FF5-3390-48C8-98F8-40C9B5DE0845}">
                <a16:creationId xmlns:a16="http://schemas.microsoft.com/office/drawing/2010/main" id="{199248E4-7270-40A5-9BBA-D1CF6D55B6BF}"/>
              </a:ext>
            </a:extLst>
          </p:cNvPr>
          <p:cNvPicPr>
            <a:picLocks noChangeAspect="true"/>
          </p:cNvPicPr>
          <p:nvPr/>
        </p:nvPicPr>
        <p:blipFill>
          <a:blip r:embed="rId3"/>
          <a:stretch>
            <a:fillRect/>
          </a:stretch>
        </p:blipFill>
        <p:spPr>
          <a:xfrm flipH="false" flipV="false" rot="0">
            <a:off x="6407058" y="4796294"/>
            <a:ext cx="2429894" cy="353225"/>
          </a:xfrm>
          <a:prstGeom prst="rect">
            <a:avLst/>
          </a:prstGeom>
          <a:noFill/>
        </p:spPr>
      </p:pic>
      <p:pic>
        <p:nvPicPr>
          <p:cNvPr id="4" name="">
            <a:extLst>
              <a:ext uri="{183BE414-BAE5-4EE3-9A50-88D714132700}">
                <a16:creationId xmlns:a16="http://schemas.microsoft.com/office/drawing/2010/main" id="{5B035C64-A936-4FAC-A737-C28F7B206EBE}"/>
              </a:ext>
            </a:extLst>
          </p:cNvPr>
          <p:cNvPicPr>
            <a:picLocks noChangeAspect="true"/>
          </p:cNvPicPr>
          <p:nvPr/>
        </p:nvPicPr>
        <p:blipFill>
          <a:blip r:embed="rId4"/>
          <a:stretch>
            <a:fillRect/>
          </a:stretch>
        </p:blipFill>
        <p:spPr>
          <a:xfrm flipH="false" flipV="false" rot="0">
            <a:off x="7244686" y="328497"/>
            <a:ext cx="1791700" cy="1648910"/>
          </a:xfrm>
          <a:prstGeom prst="rect">
            <a:avLst/>
          </a:prstGeom>
          <a:noFill/>
        </p:spPr>
      </p:pic>
      <p:pic>
        <p:nvPicPr>
          <p:cNvPr id="5" name="">
            <a:extLst>
              <a:ext uri="{98FD3833-D1FB-4459-A00A-D3C0AA8D6A87}">
                <a16:creationId xmlns:a16="http://schemas.microsoft.com/office/drawing/2010/main" id="{098F9C01-4B1D-4306-BAA3-5C3C80D9E4E4}"/>
              </a:ext>
            </a:extLst>
          </p:cNvPr>
          <p:cNvPicPr>
            <a:picLocks noChangeAspect="true"/>
          </p:cNvPicPr>
          <p:nvPr/>
        </p:nvPicPr>
        <p:blipFill>
          <a:blip r:embed="rId5">
            <a:alphaModFix amt="37000"/>
          </a:blip>
          <a:stretch>
            <a:fillRect/>
          </a:stretch>
        </p:blipFill>
        <p:spPr>
          <a:xfrm flipH="false" flipV="false" rot="0">
            <a:off x="0" y="0"/>
            <a:ext cx="9144000" cy="5143500"/>
          </a:xfrm>
          <a:prstGeom prst="rect">
            <a:avLst/>
          </a:prstGeom>
          <a:noFill/>
        </p:spPr>
      </p:pic>
      <p:sp>
        <p:nvSpPr>
          <p:cNvPr id="6" name="">
            <a:extLst>
              <a:ext uri="{50517B04-C1BB-4A15-BF01-0A9C87B5E27D}">
                <a16:creationId xmlns:a16="http://schemas.microsoft.com/office/drawing/2010/main" id="{C16A590E-03F1-4583-9835-808D74321A3E}"/>
              </a:ext>
            </a:extLst>
          </p:cNvPr>
          <p:cNvSpPr txBox="1"/>
          <p:nvPr/>
        </p:nvSpPr>
        <p:spPr>
          <a:xfrm flipH="false" flipV="false" rot="0">
            <a:off x="429815" y="1790842"/>
            <a:ext cx="5896974" cy="1503083"/>
          </a:xfrm>
          <a:prstGeom prst="rect">
            <a:avLst/>
          </a:prstGeom>
        </p:spPr>
        <p:txBody>
          <a:bodyPr anchor="t" bIns="47625" lIns="95250" rIns="95250" rtlCol="0" tIns="47625" vert="horz">
            <a:spAutoFit/>
          </a:bodyPr>
          <a:lstStyle/>
          <a:p>
            <a:pPr>
              <a:lnSpc>
                <a:spcPct val="110000"/>
              </a:lnSpc>
              <a:defRPr dirty="0" lang="en-US" sz="1400"/>
            </a:pPr>
            <a:r>
              <a:rPr b="1" dirty="0" lang="en-US" sz="2800">
                <a:latin typeface="Zoho Puvi"/>
              </a:rPr>
              <a:t>Streamlining</a:t>
            </a:r>
            <a:r>
              <a:rPr b="1" dirty="0" lang="en-US" sz="2800">
                <a:latin typeface="Zoho Puvi"/>
              </a:rPr>
              <a:t> </a:t>
            </a:r>
            <a:r>
              <a:rPr b="1" dirty="0" lang="en-US" sz="2800">
                <a:latin typeface="Zoho Puvi"/>
              </a:rPr>
              <a:t>access </a:t>
            </a:r>
            <a:r>
              <a:rPr b="1" dirty="0" lang="en-US" sz="2800">
                <a:latin typeface="Zoho Puvi"/>
              </a:rPr>
              <a:t>and ensuring security for students and staff </a:t>
            </a:r>
            <a:r>
              <a:rPr dirty="0" lang="en-US" sz="2800">
                <a:latin typeface="Zoho Puvi-light"/>
              </a:rPr>
              <a:t>with ADSelfService Plus</a:t>
            </a:r>
            <a:endParaRPr dirty="0" lang="en-US" sz="2800">
              <a:latin typeface="Zoho Puvi-light"/>
            </a:endParaRPr>
          </a:p>
        </p:txBody>
      </p:sp>
      <p:pic>
        <p:nvPicPr>
          <p:cNvPr id="7" name="">
            <a:extLst>
              <a:ext uri="{B7E8B7E7-9448-4AEA-AC74-EA40348A9927}">
                <a16:creationId xmlns:a16="http://schemas.microsoft.com/office/drawing/2010/main" id="{A891FD1C-6CE5-4658-B053-BF5D4670A763}"/>
              </a:ext>
            </a:extLst>
          </p:cNvPr>
          <p:cNvPicPr>
            <a:picLocks noChangeAspect="true"/>
          </p:cNvPicPr>
          <p:nvPr/>
        </p:nvPicPr>
        <p:blipFill>
          <a:blip r:embed="rId6"/>
          <a:stretch>
            <a:fillRect/>
          </a:stretch>
        </p:blipFill>
        <p:spPr>
          <a:xfrm flipH="false" flipV="false" rot="0">
            <a:off x="540829" y="328497"/>
            <a:ext cx="1920820" cy="405479"/>
          </a:xfrm>
          <a:prstGeom prst="rect">
            <a:avLst/>
          </a:prstGeom>
          <a:noFill/>
        </p:spPr>
      </p:pic>
      <p:pic>
        <p:nvPicPr>
          <p:cNvPr id="8" name="">
            <a:extLst>
              <a:ext uri="{B0AFE0E9-DC5B-4342-900A-0E9387054DD2}">
                <a16:creationId xmlns:a16="http://schemas.microsoft.com/office/drawing/2010/main" id="{85A710E4-284B-4281-B565-9A1583312C2D}"/>
              </a:ext>
            </a:extLst>
          </p:cNvPr>
          <p:cNvPicPr>
            <a:picLocks noChangeAspect="true"/>
          </p:cNvPicPr>
          <p:nvPr/>
        </p:nvPicPr>
        <p:blipFill>
          <a:blip r:embed="rId7"/>
          <a:stretch>
            <a:fillRect/>
          </a:stretch>
        </p:blipFill>
        <p:spPr>
          <a:xfrm flipH="false" flipV="false" rot="240000">
            <a:off x="537238" y="2699804"/>
            <a:ext cx="1447161" cy="127263"/>
          </a:xfrm>
          <a:prstGeom prst="rect">
            <a:avLst/>
          </a:prstGeom>
          <a:noFill/>
        </p:spPr>
      </p:pic>
      <p:pic>
        <p:nvPicPr>
          <p:cNvPr id="9" name="">
            <a:extLst>
              <a:ext uri="{2663C711-7C9A-45AD-8E04-9418D875789F}">
                <a16:creationId xmlns:a16="http://schemas.microsoft.com/office/drawing/2010/main" id="{EB9C41BB-16C8-4063-88BD-2C68A6ED83D2}"/>
              </a:ext>
            </a:extLst>
          </p:cNvPr>
          <p:cNvPicPr>
            <a:picLocks noChangeAspect="true"/>
          </p:cNvPicPr>
          <p:nvPr/>
        </p:nvPicPr>
        <p:blipFill>
          <a:blip r:embed="rId8"/>
          <a:stretch>
            <a:fillRect/>
          </a:stretch>
        </p:blipFill>
        <p:spPr>
          <a:xfrm flipH="false" flipV="false" rot="0">
            <a:off x="2771930" y="2235930"/>
            <a:ext cx="1173989" cy="70839"/>
          </a:xfrm>
          <a:prstGeom prst="rect">
            <a:avLst/>
          </a:prstGeom>
          <a:noFill/>
        </p:spPr>
      </p:pic>
      <p:pic>
        <p:nvPicPr>
          <p:cNvPr id="10" name="">
            <a:extLst>
              <a:ext uri="{7546EDAE-0416-4749-BED1-877132F62EED}">
                <a16:creationId xmlns:a16="http://schemas.microsoft.com/office/drawing/2010/main" id="{E2D118D3-5704-45C8-8785-283675812168}"/>
              </a:ext>
            </a:extLst>
          </p:cNvPr>
          <p:cNvPicPr>
            <a:picLocks noChangeAspect="true"/>
          </p:cNvPicPr>
          <p:nvPr/>
        </p:nvPicPr>
        <p:blipFill>
          <a:blip r:embed="rId9"/>
          <a:stretch>
            <a:fillRect/>
          </a:stretch>
        </p:blipFill>
        <p:spPr>
          <a:xfrm flipH="false" flipV="false" rot="0">
            <a:off x="7535360" y="603818"/>
            <a:ext cx="1627889" cy="1275654"/>
          </a:xfrm>
          <a:prstGeom prst="rect">
            <a:avLst/>
          </a:prstGeom>
          <a:noFill/>
        </p:spPr>
      </p:pic>
      <p:pic>
        <p:nvPicPr>
          <p:cNvPr id="11" name="">
            <a:extLst>
              <a:ext uri="{FE0C915A-614C-4921-BD25-117C3937D41F}">
                <a16:creationId xmlns:a16="http://schemas.microsoft.com/office/drawing/2010/main" id="{97B61AF2-86D0-4A2F-8A19-70B3EF2FD101}"/>
              </a:ext>
            </a:extLst>
          </p:cNvPr>
          <p:cNvPicPr>
            <a:picLocks noChangeAspect="true"/>
          </p:cNvPicPr>
          <p:nvPr/>
        </p:nvPicPr>
        <p:blipFill>
          <a:blip r:embed="rId10"/>
          <a:stretch>
            <a:fillRect/>
          </a:stretch>
        </p:blipFill>
        <p:spPr>
          <a:xfrm flipH="false" flipV="false" rot="0">
            <a:off x="6477502" y="2260358"/>
            <a:ext cx="2283250" cy="2780548"/>
          </a:xfrm>
          <a:prstGeom prst="rect">
            <a:avLst/>
          </a:prstGeom>
          <a:noFill/>
        </p:spPr>
      </p:pic>
      <p:pic>
        <p:nvPicPr>
          <p:cNvPr id="12" name="">
            <a:extLst>
              <a:ext uri="{EBD826A8-CB26-40FD-BC0C-6491291F9575}">
                <a16:creationId xmlns:a16="http://schemas.microsoft.com/office/drawing/2010/main" id="{76E5D04F-A045-430C-89FD-C116682B8EBD}"/>
              </a:ext>
            </a:extLst>
          </p:cNvPr>
          <p:cNvPicPr>
            <a:picLocks noChangeAspect="true"/>
          </p:cNvPicPr>
          <p:nvPr/>
        </p:nvPicPr>
        <p:blipFill>
          <a:blip r:embed="rId11"/>
          <a:stretch>
            <a:fillRect/>
          </a:stretch>
        </p:blipFill>
        <p:spPr>
          <a:xfrm flipH="false" flipV="false" rot="0">
            <a:off x="6133490" y="3390900"/>
            <a:ext cx="1111196" cy="1654530"/>
          </a:xfrm>
          <a:prstGeom prst="rect">
            <a:avLst/>
          </a:prstGeom>
          <a:noFill/>
        </p:spPr>
      </p:pic>
    </p:spTree>
    <p:extLst>
      <p:ext uri="{F8DA2ACA-D8AA-41D3-BAA5-F30B9F757093}">
        <p14:creationId xmlns:p14="http://schemas.microsoft.com/office/powerpoint/2010/main" val="1751263324392"/>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A5B3F89D-FB8C-4B84-B357-545A53C29F7A}">
                <a16:creationId xmlns:a16="http://schemas.microsoft.com/office/drawing/2010/main" id="{DB5A4C53-D8F7-4340-BD13-2D00CA81276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FCFFBA50-7CCC-4BD9-BEDF-E8F7BA125A4D}">
                <a16:creationId xmlns:a16="http://schemas.microsoft.com/office/drawing/2010/main" id="{EBF0C727-EDDC-4A12-88CD-AB6B01273E0B}"/>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47411131-DEBA-4555-AAEA-F35D43547BED}">
                <a16:creationId xmlns:a16="http://schemas.microsoft.com/office/drawing/2010/main" id="{8A0179AF-510E-426A-B31C-EC0E225F954C}"/>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CE49911D-4E94-45EF-8F0E-6B1837AD735C}">
                <a16:creationId xmlns:a16="http://schemas.microsoft.com/office/drawing/2010/main" id="{6DD1F2F9-1513-40BA-A594-CF4A10F4401C}"/>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743F4284-DC82-4A37-B111-106D4D48E7DE}">
                <a16:creationId xmlns:a16="http://schemas.microsoft.com/office/drawing/2010/main" id="{45027C1D-6C83-4A7A-B3C1-48E4DF927F3E}"/>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
            <a:extLst>
              <a:ext uri="{F10C26A7-5D4F-4F63-86E6-638DD28E2259}">
                <a16:creationId xmlns:a16="http://schemas.microsoft.com/office/drawing/2010/main" id="{131B8949-1815-44BC-A095-44C53CC83BC5}"/>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gn="l" rtl="false">
              <a:lnSpc>
                <a:spcPct val="110000"/>
              </a:lnSpc>
              <a:spcBef>
                <a:spcPts val="0"/>
              </a:spcBef>
              <a:spcAft>
                <a:spcPts val="0"/>
              </a:spcAft>
              <a:defRPr dirty="0" lang="en-US" sz="1400"/>
            </a:pPr>
            <a:r>
              <a:rPr b="1" dirty="0" lang="en-US" sz="2400">
                <a:solidFill>
                  <a:schemeClr val="tx1"/>
                </a:solidFill>
                <a:latin typeface="Zoho Puvi"/>
              </a:rPr>
              <a:t>Password</a:t>
            </a:r>
            <a:r>
              <a:rPr b="1" dirty="0" err="1" lang="en-US" sz="2400">
                <a:solidFill>
                  <a:schemeClr val="tx1"/>
                </a:solidFill>
                <a:latin typeface="Zoho Puvi"/>
              </a:rPr>
              <a:t> </a:t>
            </a:r>
            <a:r>
              <a:rPr b="1" dirty="0" lang="en-US" sz="2400">
                <a:solidFill>
                  <a:schemeClr val="tx1"/>
                </a:solidFill>
                <a:latin typeface="Zoho Puvi"/>
              </a:rPr>
              <a:t>P</a:t>
            </a:r>
            <a:r>
              <a:rPr b="1" dirty="0" lang="en-US" sz="2400">
                <a:solidFill>
                  <a:schemeClr val="tx1"/>
                </a:solidFill>
                <a:latin typeface="Zoho Puvi"/>
              </a:rPr>
              <a:t>olicy</a:t>
            </a:r>
            <a:r>
              <a:rPr b="1" dirty="0" err="1" lang="en-US" sz="2400">
                <a:solidFill>
                  <a:schemeClr val="tx1"/>
                </a:solidFill>
                <a:latin typeface="Zoho Puvi"/>
              </a:rPr>
              <a:t> </a:t>
            </a:r>
            <a:r>
              <a:rPr b="1" dirty="0" lang="en-US" sz="2400">
                <a:solidFill>
                  <a:schemeClr val="tx1"/>
                </a:solidFill>
                <a:latin typeface="Zoho Puvi"/>
              </a:rPr>
              <a:t>E</a:t>
            </a:r>
            <a:r>
              <a:rPr b="1" dirty="0" lang="en-US" sz="2400">
                <a:solidFill>
                  <a:schemeClr val="tx1"/>
                </a:solidFill>
                <a:latin typeface="Zoho Puvi"/>
              </a:rPr>
              <a:t>nforcer</a:t>
            </a:r>
            <a:r>
              <a:rPr b="1" dirty="0" err="1" lang="en-US" sz="2400">
                <a:solidFill>
                  <a:schemeClr val="tx1"/>
                </a:solidFill>
                <a:latin typeface="Zoho Puvi"/>
              </a:rPr>
              <a:t> </a:t>
            </a:r>
            <a:r>
              <a:rPr b="1" dirty="0" lang="en-US" sz="2400">
                <a:solidFill>
                  <a:schemeClr val="tx1"/>
                </a:solidFill>
                <a:latin typeface="Zoho Puvi"/>
              </a:rPr>
              <a:t> </a:t>
            </a:r>
            <a:r>
              <a:rPr b="1" dirty="0" lang="en-US" sz="2400">
                <a:solidFill>
                  <a:schemeClr val="tx1"/>
                </a:solidFill>
                <a:latin typeface="Zoho Puvi"/>
              </a:rPr>
              <a:t> </a:t>
            </a:r>
            <a:endParaRPr b="1" dirty="0" lang="en-US" sz="2400">
              <a:solidFill>
                <a:schemeClr val="tx1"/>
              </a:solidFill>
              <a:latin typeface="Zoho Puvi"/>
            </a:endParaRPr>
          </a:p>
        </p:txBody>
      </p:sp>
      <p:pic>
        <p:nvPicPr>
          <p:cNvPr id="8" name="">
            <a:extLst>
              <a:ext uri="{4AEE917D-62C7-4433-96DA-B730334C2495}">
                <a16:creationId xmlns:a16="http://schemas.microsoft.com/office/drawing/2010/main" id="{305F01D9-9DBF-4BE4-AE27-98D300E6D76A}"/>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2C4A636C-2C92-463D-ADC4-090C211323B5}">
                <a16:creationId xmlns:a16="http://schemas.microsoft.com/office/drawing/2010/main" id="{7C9F8074-C1D4-4DB5-8A52-0D59D5CFA855}"/>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Text Box 9">
            <a:extLst>
              <a:ext uri="{09F5B214-C6A5-4050-9A45-709299532F41}">
                <a16:creationId xmlns:a16="http://schemas.microsoft.com/office/drawing/2010/main" id="{3A6B198C-3055-496B-8958-7335A19EE9A8}"/>
              </a:ext>
            </a:extLst>
          </p:cNvPr>
          <p:cNvSpPr txBox="1"/>
          <p:nvPr/>
        </p:nvSpPr>
        <p:spPr>
          <a:xfrm flipH="false" flipV="false" rot="0">
            <a:off x="867470" y="1609725"/>
            <a:ext cx="6499326" cy="1999907"/>
          </a:xfrm>
          <a:prstGeom prst="rect">
            <a:avLst/>
          </a:prstGeom>
        </p:spPr>
        <p:txBody>
          <a:bodyPr anchor="t" bIns="47625" lIns="0" rIns="95250" rtlCol="0" tIns="47625" vert="horz">
            <a:spAutoFit/>
          </a:bodyPr>
          <a:lstStyle/>
          <a:p>
            <a:pPr algn="l" indent="-266700" marL="266700" rtl="false">
              <a:lnSpc>
                <a:spcPct val="125000"/>
              </a:lnSpc>
              <a:spcBef>
                <a:spcPts val="1050"/>
              </a:spcBef>
              <a:spcAft>
                <a:spcPts val="0"/>
              </a:spcAft>
              <a:buChar char=""/>
              <a:buFont typeface="Wingdings"/>
              <a:defRPr dirty="0" lang="en-US" sz="1400"/>
            </a:pPr>
            <a:r>
              <a:rPr dirty="0" lang="en-US" sz="1200">
                <a:solidFill>
                  <a:srgbClr val="0e101a"/>
                </a:solidFill>
                <a:latin typeface="Roboto"/>
              </a:rPr>
              <a:t>Policies can be used to set password controls that are not available in the native policies, like:</a:t>
            </a:r>
          </a:p>
          <a:p>
            <a:pPr algn="l" indent="-266700" marL="523875" rtl="false">
              <a:lnSpc>
                <a:spcPct val="125000"/>
              </a:lnSpc>
              <a:spcBef>
                <a:spcPts val="1050"/>
              </a:spcBef>
              <a:spcAft>
                <a:spcPts val="0"/>
              </a:spcAft>
              <a:buChar char=""/>
              <a:buFont typeface="Wingdings"/>
              <a:defRPr dirty="0" lang="en-US" sz="1400"/>
            </a:pPr>
            <a:r>
              <a:rPr dirty="0" lang="en-US" sz="1200">
                <a:solidFill>
                  <a:srgbClr val="0e101a"/>
                </a:solidFill>
                <a:latin typeface="Roboto"/>
              </a:rPr>
              <a:t>Unicode characters are mandatory</a:t>
            </a:r>
          </a:p>
          <a:p>
            <a:pPr algn="l" indent="-266700" marL="523875" rtl="false">
              <a:lnSpc>
                <a:spcPct val="125000"/>
              </a:lnSpc>
              <a:spcBef>
                <a:spcPts val="1050"/>
              </a:spcBef>
              <a:spcAft>
                <a:spcPts val="0"/>
              </a:spcAft>
              <a:buChar char=""/>
              <a:buFont typeface="Wingdings"/>
              <a:defRPr dirty="0" lang="en-US" sz="1400"/>
            </a:pPr>
            <a:r>
              <a:rPr dirty="0" lang="en-US" sz="1200">
                <a:solidFill>
                  <a:srgbClr val="0e101a"/>
                </a:solidFill>
                <a:latin typeface="Roboto"/>
              </a:rPr>
              <a:t>Restrictions on the repetition of characters in usernames and old passwords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Restrictions on the usage of weak passwords, dictionary words, and palindromes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Enforce passwords to match the regex pattern </a:t>
            </a:r>
            <a:endParaRPr dirty="0" lang="en-US" sz="1200">
              <a:solidFill>
                <a:srgbClr val="0e101a"/>
              </a:solidFill>
              <a:latin typeface="Roboto"/>
            </a:endParaRPr>
          </a:p>
        </p:txBody>
      </p:sp>
      <p:sp>
        <p:nvSpPr>
          <p:cNvPr id="11" name="">
            <a:extLst>
              <a:ext uri="{2604617D-0A3E-4806-83EC-6D0325A7E8D4}">
                <a16:creationId xmlns:a16="http://schemas.microsoft.com/office/drawing/2010/main" id="{030E87E4-D1C0-43B4-81D2-EB3DD738E973}"/>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B3C0024A-98B6-4415-970B-CEAA0256596E}">
                <a16:creationId xmlns:a16="http://schemas.microsoft.com/office/drawing/2010/main" id="{7AFFFB70-74B3-4175-B44C-3EED5E84CC09}"/>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4BD30E81-FF33-47AF-8CF9-736590624149}">
                <a16:creationId xmlns:a16="http://schemas.microsoft.com/office/drawing/2010/main" id="{3D76E924-05A1-47B1-8787-B74924DFA589}"/>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Tree>
    <p:extLst>
      <p:ext uri="{971D622A-E387-470D-B809-DF7CA6DE6D06}">
        <p14:creationId xmlns:p14="http://schemas.microsoft.com/office/powerpoint/2010/main" val="1751263324423"/>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D155F16D-17DC-4269-A9EE-6A06F11449FF}">
                <a16:creationId xmlns:a16="http://schemas.microsoft.com/office/drawing/2010/main" id="{232B5381-A68E-4FDE-9044-BDD49226F644}"/>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94AA4AC1-C800-404D-B65F-F8AB9D05F9AB}">
                <a16:creationId xmlns:a16="http://schemas.microsoft.com/office/drawing/2010/main" id="{0DDD645F-E53F-4C0D-AEC5-7E4E48324E81}"/>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31023086-CB69-42E5-A6D1-3C6265872B15}">
                <a16:creationId xmlns:a16="http://schemas.microsoft.com/office/drawing/2010/main" id="{E2AA5F00-6833-4269-A8AD-92C3A420E4A5}"/>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A79C5FB0-B75D-4459-B0B8-E322DBD5C69E}">
                <a16:creationId xmlns:a16="http://schemas.microsoft.com/office/drawing/2010/main" id="{F1F21C36-4CCA-4C14-B0FE-AD8013F3ABFC}"/>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36C93E97-CC45-401D-A867-7B08E65A007A}">
                <a16:creationId xmlns:a16="http://schemas.microsoft.com/office/drawing/2010/main" id="{76E11D3F-E378-4D10-8811-3D51618827E0}"/>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a:t>
            </a:r>
            <a:r>
              <a:rPr b="1" dirty="0" lang="en-US" sz="2400">
                <a:latin typeface="Zoho Puvi"/>
              </a:rPr>
              <a:t> </a:t>
            </a:r>
            <a:r>
              <a:rPr b="1" dirty="0" lang="en-US" sz="2400">
                <a:latin typeface="Zoho Puvi"/>
              </a:rPr>
              <a:t>a</a:t>
            </a:r>
            <a:r>
              <a:rPr b="1" dirty="0" lang="en-US" sz="2400">
                <a:latin typeface="Zoho Puvi"/>
              </a:rPr>
              <a:t>uthentication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3BA65EE0-5005-47D4-AAD8-28F29296C99B}">
                <a16:creationId xmlns:a16="http://schemas.microsoft.com/office/drawing/2010/main" id="{A2B591DC-4DF6-49BB-993C-9431ADAF10F8}"/>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06DE20D4-A35D-4BEE-8314-03144AA7509E}">
                <a16:creationId xmlns:a16="http://schemas.microsoft.com/office/drawing/2010/main" id="{3CEBD597-0225-4EFA-851D-0201AF9C900B}"/>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
            <a:extLst>
              <a:ext uri="{055BDB21-B886-453E-B854-38BF21D4EC3D}">
                <a16:creationId xmlns:a16="http://schemas.microsoft.com/office/drawing/2010/main" id="{A912C684-280B-4198-AA35-33AC9BBF020E}"/>
              </a:ext>
            </a:extLst>
          </p:cNvPr>
          <p:cNvSpPr txBox="1"/>
          <p:nvPr/>
        </p:nvSpPr>
        <p:spPr>
          <a:xfrm flipH="false" flipV="false" rot="0">
            <a:off x="867470" y="1609725"/>
            <a:ext cx="6799316" cy="1733207"/>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Weak and compromised passwords</a:t>
            </a:r>
            <a:r>
              <a:rPr dirty="0" lang="en-US" sz="1200">
                <a:solidFill>
                  <a:srgbClr val="0e101a"/>
                </a:solidFill>
                <a:latin typeface="Roboto"/>
              </a:rPr>
              <a:t> can, if breached,</a:t>
            </a:r>
            <a:r>
              <a:rPr dirty="0" lang="en-US" sz="1200">
                <a:solidFill>
                  <a:srgbClr val="0e101a"/>
                </a:solidFill>
                <a:latin typeface="Roboto"/>
              </a:rPr>
              <a:t> result in</a:t>
            </a:r>
            <a:r>
              <a:rPr dirty="0" lang="en-US" sz="1200">
                <a:solidFill>
                  <a:srgbClr val="0e101a"/>
                </a:solidFill>
                <a:latin typeface="Roboto"/>
              </a:rPr>
              <a:t> expose</a:t>
            </a:r>
            <a:r>
              <a:rPr dirty="0" lang="en-US" sz="1200">
                <a:solidFill>
                  <a:srgbClr val="0e101a"/>
                </a:solidFill>
                <a:latin typeface="Roboto"/>
              </a:rPr>
              <a:t>d</a:t>
            </a:r>
            <a:r>
              <a:rPr dirty="0" lang="en-US" sz="1200">
                <a:solidFill>
                  <a:srgbClr val="0e101a"/>
                </a:solidFill>
                <a:latin typeface="Roboto"/>
              </a:rPr>
              <a:t> personal information, including </a:t>
            </a:r>
            <a:r>
              <a:rPr dirty="0" err="1" lang="en-US" sz="1200">
                <a:solidFill>
                  <a:srgbClr val="0e101a"/>
                </a:solidFill>
                <a:latin typeface="Roboto"/>
              </a:rPr>
              <a:t>birthdates</a:t>
            </a:r>
            <a:r>
              <a:rPr dirty="0" lang="en-US" sz="1200">
                <a:solidFill>
                  <a:srgbClr val="0e101a"/>
                </a:solidFill>
                <a:latin typeface="Roboto"/>
              </a:rPr>
              <a:t>, full names, addresses, and payment information. This leaves students and staff vulnerable to identity theft and financial fraud</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According to a recent </a:t>
            </a:r>
            <a:r>
              <a:rPr dirty="0" lang="en-US" sz="1200">
                <a:solidFill>
                  <a:srgbClr val="0e101a"/>
                </a:solidFill>
                <a:latin typeface="Roboto"/>
                <a:hlinkClick r:id="rId7"/>
              </a:rPr>
              <a:t>report</a:t>
            </a:r>
            <a:r>
              <a:rPr dirty="0" lang="en-US" sz="1200">
                <a:solidFill>
                  <a:srgbClr val="0e101a"/>
                </a:solidFill>
                <a:latin typeface="Roboto"/>
              </a:rPr>
              <a:t>, educational institutions worldwide suffer more cyberattacks than any other sector</a:t>
            </a:r>
          </a:p>
          <a:p>
            <a:pPr indent="-266700">
              <a:lnSpc>
                <a:spcPct val="125000"/>
              </a:lnSpc>
              <a:spcBef>
                <a:spcPts val="1050"/>
              </a:spcBef>
              <a:buChar char=""/>
              <a:buFont typeface="Wingdings"/>
              <a:defRPr dirty="0" lang="en-US" sz="1400"/>
            </a:pPr>
            <a:r>
              <a:rPr dirty="0" lang="en-US" sz="1200">
                <a:solidFill>
                  <a:srgbClr val="0e101a"/>
                </a:solidFill>
                <a:latin typeface="Roboto"/>
              </a:rPr>
              <a:t>Furthermore, there is a misconception that MFA</a:t>
            </a:r>
            <a:r>
              <a:rPr dirty="0" lang="en-US" sz="1200">
                <a:solidFill>
                  <a:srgbClr val="0e101a"/>
                </a:solidFill>
                <a:latin typeface="Roboto"/>
              </a:rPr>
              <a:t> is</a:t>
            </a:r>
            <a:r>
              <a:rPr dirty="0" lang="en-US" sz="1200">
                <a:solidFill>
                  <a:srgbClr val="0e101a"/>
                </a:solidFill>
                <a:latin typeface="Roboto"/>
              </a:rPr>
              <a:t> too complex for K-12 students</a:t>
            </a:r>
            <a:endParaRPr dirty="0" lang="en-US" sz="1200">
              <a:solidFill>
                <a:srgbClr val="0e101a"/>
              </a:solidFill>
              <a:latin typeface="Roboto"/>
            </a:endParaRPr>
          </a:p>
        </p:txBody>
      </p:sp>
      <p:sp>
        <p:nvSpPr>
          <p:cNvPr id="10" name="">
            <a:extLst>
              <a:ext uri="{4C48016D-2060-4F05-93FF-AC134BDFB44C}">
                <a16:creationId xmlns:a16="http://schemas.microsoft.com/office/drawing/2010/main" id="{5FCA22DD-27F0-4097-990F-EEF7E9592A59}"/>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D25BE68A-EB35-46FC-818E-FB069DC04530}">
                <a16:creationId xmlns:a16="http://schemas.microsoft.com/office/drawing/2010/main" id="{E7694368-235E-44AB-A13D-4154C73E9EDE}"/>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4F7813B3-BFC9-4B91-87DB-FB4ADD4687D6}">
                <a16:creationId xmlns:a16="http://schemas.microsoft.com/office/drawing/2010/main" id="{8ABC41A8-C4A9-4591-A553-2F783C80381D}"/>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3274F7D9-36A7-46FF-81C4-3819D81BD078}">
                <a16:creationId xmlns:a16="http://schemas.microsoft.com/office/drawing/2010/main" id="{883D7098-3DC5-4234-8800-677E80056D24}"/>
              </a:ext>
            </a:extLst>
          </p:cNvPr>
          <p:cNvPicPr>
            <a:picLocks noChangeAspect="true"/>
          </p:cNvPicPr>
          <p:nvPr/>
        </p:nvPicPr>
        <p:blipFill>
          <a:blip r:embed="rId8"/>
          <a:srcRect b="0" l="0" r="45450" t="0"/>
          <a:stretch>
            <a:fillRect/>
          </a:stretch>
        </p:blipFill>
        <p:spPr>
          <a:xfrm flipH="false" flipV="false" rot="0">
            <a:off x="7920245" y="2246376"/>
            <a:ext cx="1245493" cy="2780548"/>
          </a:xfrm>
          <a:prstGeom prst="rect">
            <a:avLst/>
          </a:prstGeom>
          <a:noFill/>
        </p:spPr>
      </p:pic>
    </p:spTree>
    <p:extLst>
      <p:ext uri="{A95FF9E4-AED6-4961-BE1E-F267887812CF}">
        <p14:creationId xmlns:p14="http://schemas.microsoft.com/office/powerpoint/2010/main" val="1751263324426"/>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1387E0F-F6EC-406F-9351-3B4BA86E73DA}">
                <a16:creationId xmlns:a16="http://schemas.microsoft.com/office/drawing/2010/main" id="{8403FE09-D0D7-42F9-90CF-21C5023F39BA}"/>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A8FE4E37-3ED0-4D5F-9B51-C382909BE448}">
                <a16:creationId xmlns:a16="http://schemas.microsoft.com/office/drawing/2010/main" id="{F26862A8-6E20-4A91-A7CA-E0EB6A6E5332}"/>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28A7B959-662F-416D-AE35-DC5E2BD39D0F}">
                <a16:creationId xmlns:a16="http://schemas.microsoft.com/office/drawing/2010/main" id="{0D32189E-88D0-4D38-A4F5-DC4F1AACBAED}"/>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ECC70146-E3DF-4B89-9E1D-21987E68C4DB}">
                <a16:creationId xmlns:a16="http://schemas.microsoft.com/office/drawing/2010/main" id="{1D8551C4-96A6-4AA3-88E9-9940B6687662}"/>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16C8DAB7-5C8F-4347-A2FC-4A61F2409868}">
                <a16:creationId xmlns:a16="http://schemas.microsoft.com/office/drawing/2010/main" id="{263810B8-CEC0-4713-BDF4-43FC033E350B}"/>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
            <a:extLst>
              <a:ext uri="{6B453CA9-8276-4470-97BA-9587129A0F3E}">
                <a16:creationId xmlns:a16="http://schemas.microsoft.com/office/drawing/2010/main" id="{1B74B99C-699A-488A-95EA-EFC16E8B30B9}"/>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 </a:t>
            </a:r>
            <a:r>
              <a:rPr b="1" dirty="0" lang="en-US" sz="2400">
                <a:latin typeface="Zoho Puvi"/>
              </a:rPr>
              <a:t>a</a:t>
            </a:r>
            <a:r>
              <a:rPr b="1" dirty="0" lang="en-US" sz="2400">
                <a:latin typeface="Zoho Puvi"/>
              </a:rPr>
              <a:t>uthentication</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111A6EB4-FF1C-4387-8C66-9C12CB39F1E8}">
                <a16:creationId xmlns:a16="http://schemas.microsoft.com/office/drawing/2010/main" id="{EF3DF0E0-C228-4691-8CE1-50BDE1393852}"/>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FB3509DD-013A-4A14-B4F8-142DE34F300E}">
                <a16:creationId xmlns:a16="http://schemas.microsoft.com/office/drawing/2010/main" id="{B7164859-0865-41F5-9582-0C6904B55957}"/>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Text Box 9">
            <a:extLst>
              <a:ext uri="{3C894561-A6C3-446D-A9F4-3ABB22452F39}">
                <a16:creationId xmlns:a16="http://schemas.microsoft.com/office/drawing/2010/main" id="{8D496313-6AE3-4615-A2DD-02A5F87A59B2}"/>
              </a:ext>
            </a:extLst>
          </p:cNvPr>
          <p:cNvSpPr txBox="1"/>
          <p:nvPr/>
        </p:nvSpPr>
        <p:spPr>
          <a:xfrm flipH="false" flipV="false" rot="0">
            <a:off x="867470" y="1609725"/>
            <a:ext cx="3704377" cy="2285485"/>
          </a:xfrm>
          <a:prstGeom prst="rect">
            <a:avLst/>
          </a:prstGeom>
        </p:spPr>
        <p:txBody>
          <a:bodyPr anchor="t" bIns="47625" lIns="0" rIns="95250" rtlCol="0" tIns="47625" vert="horz">
            <a:spAutoFit/>
          </a:bodyPr>
          <a:lstStyle/>
          <a:p>
            <a:pPr algn="l" indent="-266700" marL="266700" rtl="false">
              <a:lnSpc>
                <a:spcPct val="125000"/>
              </a:lnSpc>
              <a:spcBef>
                <a:spcPts val="1050"/>
              </a:spcBef>
              <a:spcAft>
                <a:spcPts val="0"/>
              </a:spcAft>
              <a:buChar char=""/>
              <a:buFont typeface="Wingdings"/>
              <a:defRPr dirty="0" lang="en-US" sz="1400"/>
            </a:pPr>
            <a:r>
              <a:rPr dirty="0" lang="en-US" sz="1200">
                <a:solidFill>
                  <a:srgbClr val="0e101a"/>
                </a:solidFill>
                <a:latin typeface="Roboto"/>
              </a:rPr>
              <a:t>Admins can </a:t>
            </a:r>
            <a:r>
              <a:rPr dirty="0" lang="en-US" sz="1200">
                <a:solidFill>
                  <a:srgbClr val="0e101a"/>
                </a:solidFill>
                <a:latin typeface="Roboto"/>
              </a:rPr>
              <a:t>customize</a:t>
            </a:r>
            <a:r>
              <a:rPr dirty="0" lang="en-US" sz="1200">
                <a:solidFill>
                  <a:srgbClr val="0e101a"/>
                </a:solidFill>
                <a:latin typeface="Roboto"/>
              </a:rPr>
              <a:t> MFA by considering each user group's capabilities and responsibilities using 20 authentication methods, including SMS verification, email verification, push notifications, DUO security, Google Authenticator, and Microsoft Authenticator</a:t>
            </a:r>
          </a:p>
          <a:p>
            <a:pPr algn="l" indent="-266700" marL="266700" rtl="false">
              <a:lnSpc>
                <a:spcPct val="125000"/>
              </a:lnSpc>
              <a:spcBef>
                <a:spcPts val="1050"/>
              </a:spcBef>
              <a:spcAft>
                <a:spcPts val="0"/>
              </a:spcAft>
              <a:buChar char=""/>
              <a:buFont typeface="Wingdings"/>
              <a:defRPr dirty="0" lang="en-US" sz="1400"/>
            </a:pPr>
            <a:r>
              <a:rPr dirty="0" lang="en-US" sz="1200">
                <a:solidFill>
                  <a:srgbClr val="0e101a"/>
                </a:solidFill>
                <a:latin typeface="Roboto"/>
              </a:rPr>
              <a:t>Using MFA adheres to</a:t>
            </a:r>
            <a:r>
              <a:rPr dirty="0" lang="en-US" sz="1200" u="sng">
                <a:solidFill>
                  <a:srgbClr val="0e101a"/>
                </a:solidFill>
                <a:latin typeface="Roboto"/>
                <a:hlinkClick r:id="rId8"/>
              </a:rPr>
              <a:t> NIST's SP 800-63B</a:t>
            </a:r>
            <a:r>
              <a:rPr dirty="0" lang="en-US" sz="1200">
                <a:solidFill>
                  <a:srgbClr val="0e101a"/>
                </a:solidFill>
                <a:latin typeface="Roboto"/>
              </a:rPr>
              <a:t> and </a:t>
            </a:r>
            <a:r>
              <a:rPr dirty="0" err="1" lang="en-US" sz="1200" u="sng">
                <a:solidFill>
                  <a:srgbClr val="0e101a"/>
                </a:solidFill>
                <a:latin typeface="Roboto"/>
                <a:hlinkClick r:id="rId9"/>
              </a:rPr>
              <a:t>CISA</a:t>
            </a:r>
            <a:r>
              <a:rPr dirty="0" lang="en-US" sz="1200">
                <a:solidFill>
                  <a:srgbClr val="0e101a"/>
                </a:solidFill>
                <a:latin typeface="Roboto"/>
              </a:rPr>
              <a:t> recommendation</a:t>
            </a:r>
            <a:r>
              <a:rPr dirty="0" lang="en-US" sz="1200">
                <a:solidFill>
                  <a:srgbClr val="0e101a"/>
                </a:solidFill>
                <a:latin typeface="Roboto"/>
              </a:rPr>
              <a:t>s</a:t>
            </a:r>
            <a:r>
              <a:rPr dirty="0" lang="en-US" sz="1200">
                <a:solidFill>
                  <a:srgbClr val="0e101a"/>
                </a:solidFill>
                <a:latin typeface="Roboto"/>
              </a:rPr>
              <a:t> to add an extra layer of security</a:t>
            </a:r>
            <a:endParaRPr dirty="0" lang="en-US" sz="1200">
              <a:solidFill>
                <a:srgbClr val="0e101a"/>
              </a:solidFill>
              <a:latin typeface="Roboto"/>
            </a:endParaRPr>
          </a:p>
        </p:txBody>
      </p:sp>
      <p:sp>
        <p:nvSpPr>
          <p:cNvPr id="11" name="">
            <a:extLst>
              <a:ext uri="{1E423F01-CE8C-45B7-BB3D-C1021B738E3E}">
                <a16:creationId xmlns:a16="http://schemas.microsoft.com/office/drawing/2010/main" id="{5B0CA28A-3AEE-4985-987B-028997E3F463}"/>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02506E02-1ED0-488E-B5CA-CC73F5837B48}">
                <a16:creationId xmlns:a16="http://schemas.microsoft.com/office/drawing/2010/main" id="{9650BA43-4D13-40ED-8237-02F02770610E}"/>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81CDD508-05AC-4687-874D-8CE0D53892AC}">
                <a16:creationId xmlns:a16="http://schemas.microsoft.com/office/drawing/2010/main" id="{A6CD00BE-2546-4038-8B25-F3C7A0F259F1}"/>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67C19E42-9879-4D86-B911-13F4051D33F0}">
                <a16:creationId xmlns:a16="http://schemas.microsoft.com/office/drawing/2010/main" id="{74EC9F83-B2C0-4507-AB19-732897DBA236}"/>
              </a:ext>
            </a:extLst>
          </p:cNvPr>
          <p:cNvSpPr/>
          <p:nvPr/>
        </p:nvSpPr>
        <p:spPr>
          <a:xfrm flipH="false" flipV="false" rot="0">
            <a:off x="4819650" y="1628775"/>
            <a:ext cx="3914775" cy="2171700"/>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B5A32380-14EB-4FA2-BB15-33AFE0425046}">
                <a16:creationId xmlns:a16="http://schemas.microsoft.com/office/drawing/2010/main" id="{4BC02C73-0A04-41A6-93DA-F8039076BF73}"/>
              </a:ext>
            </a:extLst>
          </p:cNvPr>
          <p:cNvSpPr>
            <a:spLocks noChangeAspect="true"/>
          </p:cNvSpPr>
          <p:nvPr/>
        </p:nvSpPr>
        <p:spPr>
          <a:xfrm flipH="false" flipV="false" rot="0">
            <a:off x="4916948"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7911EA0E-3FD1-485C-8B45-C9DCF9DCCFB5}">
                <a16:creationId xmlns:a16="http://schemas.microsoft.com/office/drawing/2010/main" id="{2C40313A-F372-47E1-9108-C68980095287}"/>
              </a:ext>
            </a:extLst>
          </p:cNvPr>
          <p:cNvSpPr>
            <a:spLocks noChangeAspect="true"/>
          </p:cNvSpPr>
          <p:nvPr/>
        </p:nvSpPr>
        <p:spPr>
          <a:xfrm flipH="false" flipV="false" rot="0">
            <a:off x="5025466"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D16A0864-CBB5-4A5B-A8C4-9792EBAF40CF}">
                <a16:creationId xmlns:a16="http://schemas.microsoft.com/office/drawing/2010/main" id="{94CCBBBE-BDEC-4BE8-BDAC-E14777E03D24}"/>
              </a:ext>
            </a:extLst>
          </p:cNvPr>
          <p:cNvSpPr>
            <a:spLocks noChangeAspect="true"/>
          </p:cNvSpPr>
          <p:nvPr/>
        </p:nvSpPr>
        <p:spPr>
          <a:xfrm flipH="false" flipV="false" rot="0">
            <a:off x="5133975"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0BED9381-677B-46C3-AA45-A710F840F80D}">
                <a16:creationId xmlns:a16="http://schemas.microsoft.com/office/drawing/2010/main" id="{0D3E6016-20D1-4E2F-BB52-21C80D8D8FC8}"/>
              </a:ext>
            </a:extLst>
          </p:cNvPr>
          <p:cNvPicPr>
            <a:picLocks noChangeAspect="true"/>
          </p:cNvPicPr>
          <p:nvPr/>
        </p:nvPicPr>
        <p:blipFill>
          <a:blip r:embed="rId10"/>
          <a:srcRect b="0" l="0" r="1120" t="0"/>
          <a:stretch>
            <a:fillRect/>
          </a:stretch>
        </p:blipFill>
        <p:spPr>
          <a:xfrm flipH="false" flipV="false" rot="0">
            <a:off x="4867275" y="1829970"/>
            <a:ext cx="3819525" cy="1911308"/>
          </a:xfrm>
          <a:prstGeom prst="rect">
            <a:avLst/>
          </a:prstGeom>
          <a:noFill/>
        </p:spPr>
      </p:pic>
    </p:spTree>
    <p:extLst>
      <p:ext uri="{7CA60D2A-57CE-4068-B726-A25618E49878}">
        <p14:creationId xmlns:p14="http://schemas.microsoft.com/office/powerpoint/2010/main" val="1751263324430"/>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E25312B7-2D96-4A22-88BA-5BB580CC646E}">
                <a16:creationId xmlns:a16="http://schemas.microsoft.com/office/drawing/2010/main" id="{9561662D-DDA3-488C-AB37-26CF628AC79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12777C6D-0A97-4D35-8844-801E5039D9EA}">
                <a16:creationId xmlns:a16="http://schemas.microsoft.com/office/drawing/2010/main" id="{E7D48513-16BF-4B38-ADB8-85D103F2700A}"/>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C3498988-149D-4DBB-BD2E-41242FBF6A1F}">
                <a16:creationId xmlns:a16="http://schemas.microsoft.com/office/drawing/2010/main" id="{B10F6F95-2C92-40BD-B577-151BE03D368A}"/>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19ECE54D-A2E4-4EB6-8A17-80BB002A557E}">
                <a16:creationId xmlns:a16="http://schemas.microsoft.com/office/drawing/2010/main" id="{A4B5BA97-EEC5-4047-AAF4-838D9DFFC9E2}"/>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254C293B-D38E-445C-BF88-EC85A002DDA6}">
                <a16:creationId xmlns:a16="http://schemas.microsoft.com/office/drawing/2010/main" id="{D0AAB222-35E9-4679-8D0E-3AF97AB14EA1}"/>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 </a:t>
            </a:r>
            <a:r>
              <a:rPr b="1" dirty="0" lang="en-US" sz="2400">
                <a:latin typeface="Zoho Puvi"/>
              </a:rPr>
              <a:t>a</a:t>
            </a:r>
            <a:r>
              <a:rPr b="1" dirty="0" lang="en-US" sz="2400">
                <a:latin typeface="Zoho Puvi"/>
              </a:rPr>
              <a:t>uthentication</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0748FCE5-FD9B-46C7-8226-14D4EC7D248E}">
                <a16:creationId xmlns:a16="http://schemas.microsoft.com/office/drawing/2010/main" id="{3567E86F-9F9D-4DA1-BA97-2E619F53BEC7}"/>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3209B9EC-EDB9-4E19-8609-0A8A533DD477}">
                <a16:creationId xmlns:a16="http://schemas.microsoft.com/office/drawing/2010/main" id="{3BE6466E-3131-447C-A140-8D6430F3DE60}"/>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
            <a:extLst>
              <a:ext uri="{5AAE0CCB-0161-44A9-8622-D09FA6E1E04F}">
                <a16:creationId xmlns:a16="http://schemas.microsoft.com/office/drawing/2010/main" id="{1A366447-E36F-4F27-AF13-2876181CA5F5}"/>
              </a:ext>
            </a:extLst>
          </p:cNvPr>
          <p:cNvSpPr txBox="1"/>
          <p:nvPr/>
        </p:nvSpPr>
        <p:spPr>
          <a:xfrm flipH="false" flipV="false" rot="0">
            <a:off x="867470" y="1281360"/>
            <a:ext cx="6805868" cy="2962970"/>
          </a:xfrm>
          <a:prstGeom prst="rect">
            <a:avLst/>
          </a:prstGeom>
        </p:spPr>
        <p:txBody>
          <a:bodyPr anchor="t" bIns="47625" lIns="0" rIns="95250" rtlCol="0" tIns="47625" vert="horz">
            <a:spAutoFit/>
          </a:bodyPr>
          <a:lstStyle/>
          <a:p>
            <a:pPr indent="0" marL="0">
              <a:lnSpc>
                <a:spcPct val="125000"/>
              </a:lnSpc>
              <a:spcBef>
                <a:spcPts val="1050"/>
              </a:spcBef>
              <a:buNone/>
              <a:defRPr dirty="0" lang="en-US" sz="1400"/>
            </a:pPr>
            <a:r>
              <a:rPr dirty="0" lang="en-US"/>
              <a:t/>
            </a:r>
          </a:p>
          <a:p>
            <a:pPr indent="-342900" marL="342900">
              <a:lnSpc>
                <a:spcPct val="125000"/>
              </a:lnSpc>
              <a:spcBef>
                <a:spcPts val="1050"/>
              </a:spcBef>
              <a:buChar char=""/>
              <a:buFont typeface="Wingdings"/>
              <a:defRPr dirty="0" lang="en-US" sz="1400"/>
            </a:pPr>
            <a:r>
              <a:rPr dirty="0" lang="en-US" sz="1200">
                <a:solidFill>
                  <a:srgbClr val="0e101a"/>
                </a:solidFill>
                <a:latin typeface="Roboto"/>
              </a:rPr>
              <a:t>Admins can configure MFA for:</a:t>
            </a:r>
          </a:p>
          <a:p>
            <a:pPr algn="l" indent="-266700" marL="523875" rtl="false">
              <a:lnSpc>
                <a:spcPct val="104000"/>
              </a:lnSpc>
              <a:spcBef>
                <a:spcPts val="1050"/>
              </a:spcBef>
              <a:spcAft>
                <a:spcPts val="0"/>
              </a:spcAft>
              <a:buChar char=""/>
              <a:buFont typeface="Wingdings"/>
              <a:defRPr dirty="0" lang="en-US" sz="1400"/>
            </a:pPr>
            <a:r>
              <a:rPr dirty="0" lang="en-US" sz="1200">
                <a:solidFill>
                  <a:srgbClr val="0e101a"/>
                </a:solidFill>
                <a:latin typeface="Roboto"/>
              </a:rPr>
              <a:t>Machine logins (Windows, </a:t>
            </a:r>
            <a:r>
              <a:rPr dirty="0" err="1" lang="en-US" sz="1200">
                <a:solidFill>
                  <a:srgbClr val="0e101a"/>
                </a:solidFill>
                <a:latin typeface="Roboto"/>
              </a:rPr>
              <a:t>macOS</a:t>
            </a:r>
            <a:r>
              <a:rPr dirty="0" lang="en-US" sz="1200">
                <a:solidFill>
                  <a:srgbClr val="0e101a"/>
                </a:solidFill>
                <a:latin typeface="Roboto"/>
              </a:rPr>
              <a:t>, </a:t>
            </a:r>
            <a:r>
              <a:rPr dirty="0" lang="en-US" sz="1200">
                <a:solidFill>
                  <a:srgbClr val="0e101a"/>
                </a:solidFill>
                <a:latin typeface="Roboto"/>
              </a:rPr>
              <a:t>and </a:t>
            </a:r>
            <a:r>
              <a:rPr dirty="0" lang="en-US" sz="1200">
                <a:solidFill>
                  <a:srgbClr val="0e101a"/>
                </a:solidFill>
                <a:latin typeface="Roboto"/>
              </a:rPr>
              <a:t>Linux, </a:t>
            </a:r>
            <a:r>
              <a:rPr dirty="0" lang="en-US" sz="1200">
                <a:solidFill>
                  <a:srgbClr val="0e101a"/>
                </a:solidFill>
                <a:latin typeface="Roboto"/>
              </a:rPr>
              <a:t>and </a:t>
            </a:r>
            <a:r>
              <a:rPr dirty="0" lang="en-US" sz="1200">
                <a:solidFill>
                  <a:srgbClr val="0e101a"/>
                </a:solidFill>
                <a:latin typeface="Roboto"/>
              </a:rPr>
              <a:t>s</a:t>
            </a:r>
            <a:r>
              <a:rPr dirty="0" lang="en-US" sz="1200">
                <a:solidFill>
                  <a:srgbClr val="0e101a"/>
                </a:solidFill>
                <a:latin typeface="Roboto"/>
              </a:rPr>
              <a:t>erver</a:t>
            </a:r>
            <a:r>
              <a:rPr dirty="0" lang="en-US" sz="1200">
                <a:solidFill>
                  <a:srgbClr val="0e101a"/>
                </a:solidFill>
                <a:latin typeface="Roboto"/>
              </a:rPr>
              <a:t>s</a:t>
            </a:r>
            <a:r>
              <a:rPr dirty="0" lang="en-US" sz="1200">
                <a:solidFill>
                  <a:srgbClr val="0e101a"/>
                </a:solidFill>
                <a:latin typeface="Roboto"/>
              </a:rPr>
              <a:t>)</a:t>
            </a:r>
          </a:p>
          <a:p>
            <a:pPr algn="l" indent="-266700" marL="523875" rtl="false">
              <a:lnSpc>
                <a:spcPct val="104000"/>
              </a:lnSpc>
              <a:spcBef>
                <a:spcPts val="1050"/>
              </a:spcBef>
              <a:spcAft>
                <a:spcPts val="0"/>
              </a:spcAft>
              <a:buChar char=""/>
              <a:buFont typeface="Wingdings"/>
              <a:defRPr dirty="0" lang="en-US" sz="1400"/>
            </a:pPr>
            <a:r>
              <a:rPr dirty="0" err="1" lang="en-US" sz="1200">
                <a:solidFill>
                  <a:srgbClr val="0e101a"/>
                </a:solidFill>
                <a:latin typeface="Roboto"/>
              </a:rPr>
              <a:t>VPN</a:t>
            </a:r>
            <a:r>
              <a:rPr dirty="0" lang="en-US" sz="1200">
                <a:solidFill>
                  <a:srgbClr val="0e101a"/>
                </a:solidFill>
                <a:latin typeface="Roboto"/>
              </a:rPr>
              <a:t> logins </a:t>
            </a:r>
          </a:p>
          <a:p>
            <a:pPr algn="l" indent="-266700" marL="523875" rtl="false">
              <a:lnSpc>
                <a:spcPct val="104000"/>
              </a:lnSpc>
              <a:spcBef>
                <a:spcPts val="1050"/>
              </a:spcBef>
              <a:spcAft>
                <a:spcPts val="0"/>
              </a:spcAft>
              <a:buChar char=""/>
              <a:buFont typeface="Wingdings"/>
              <a:defRPr dirty="0" lang="en-US" sz="1400"/>
            </a:pPr>
            <a:r>
              <a:rPr dirty="0" err="1" lang="en-US" sz="1200">
                <a:solidFill>
                  <a:srgbClr val="0e101a"/>
                </a:solidFill>
                <a:latin typeface="Roboto"/>
              </a:rPr>
              <a:t>OWA</a:t>
            </a:r>
            <a:r>
              <a:rPr dirty="0" lang="en-US" sz="1200">
                <a:solidFill>
                  <a:srgbClr val="0e101a"/>
                </a:solidFill>
                <a:latin typeface="Roboto"/>
              </a:rPr>
              <a:t> and </a:t>
            </a:r>
            <a:r>
              <a:rPr dirty="0" err="1" lang="en-US" sz="1200">
                <a:solidFill>
                  <a:srgbClr val="0e101a"/>
                </a:solidFill>
                <a:latin typeface="Roboto"/>
              </a:rPr>
              <a:t>EAC</a:t>
            </a:r>
            <a:r>
              <a:rPr dirty="0" lang="en-US" sz="1200">
                <a:solidFill>
                  <a:srgbClr val="0e101a"/>
                </a:solidFill>
                <a:latin typeface="Roboto"/>
              </a:rPr>
              <a:t> logins</a:t>
            </a:r>
          </a:p>
          <a:p>
            <a:pPr algn="l" indent="-266700" marL="523875" rtl="false">
              <a:lnSpc>
                <a:spcPct val="104000"/>
              </a:lnSpc>
              <a:spcBef>
                <a:spcPts val="1050"/>
              </a:spcBef>
              <a:spcAft>
                <a:spcPts val="0"/>
              </a:spcAft>
              <a:buChar char=""/>
              <a:buFont typeface="Wingdings"/>
              <a:defRPr dirty="0" lang="en-US" sz="1400"/>
            </a:pPr>
            <a:r>
              <a:rPr dirty="0" lang="en-US" sz="1200">
                <a:solidFill>
                  <a:srgbClr val="0e101a"/>
                </a:solidFill>
                <a:latin typeface="Roboto"/>
              </a:rPr>
              <a:t>Application access</a:t>
            </a:r>
          </a:p>
          <a:p>
            <a:pPr algn="l" indent="-266700" marL="523875" rtl="false">
              <a:lnSpc>
                <a:spcPct val="104000"/>
              </a:lnSpc>
              <a:spcBef>
                <a:spcPts val="1050"/>
              </a:spcBef>
              <a:spcAft>
                <a:spcPts val="0"/>
              </a:spcAft>
              <a:buChar char=""/>
              <a:buFont typeface="Wingdings"/>
              <a:defRPr dirty="0" lang="en-US" sz="1400"/>
            </a:pPr>
            <a:r>
              <a:rPr dirty="0" lang="en-US" sz="1200">
                <a:solidFill>
                  <a:srgbClr val="0e101a"/>
                </a:solidFill>
                <a:latin typeface="Roboto"/>
              </a:rPr>
              <a:t>Self-service password reset and account unlock</a:t>
            </a:r>
          </a:p>
          <a:p>
            <a:pPr algn="l" indent="-266700" marL="523875" rtl="false">
              <a:lnSpc>
                <a:spcPct val="104000"/>
              </a:lnSpc>
              <a:spcBef>
                <a:spcPts val="1050"/>
              </a:spcBef>
              <a:spcAft>
                <a:spcPts val="0"/>
              </a:spcAft>
              <a:buChar char=""/>
              <a:buFont typeface="Wingdings"/>
              <a:defRPr dirty="0" lang="en-US" sz="1400"/>
            </a:pPr>
            <a:r>
              <a:rPr dirty="0" lang="en-US" sz="1200">
                <a:solidFill>
                  <a:srgbClr val="0e101a"/>
                </a:solidFill>
                <a:latin typeface="Roboto"/>
              </a:rPr>
              <a:t>Remote Desktop Protocol (</a:t>
            </a:r>
            <a:r>
              <a:rPr dirty="0" err="1" lang="en-US" sz="1200">
                <a:solidFill>
                  <a:srgbClr val="0e101a"/>
                </a:solidFill>
                <a:latin typeface="Roboto"/>
              </a:rPr>
              <a:t>RDP</a:t>
            </a:r>
            <a:r>
              <a:rPr dirty="0" lang="en-US" sz="1200">
                <a:solidFill>
                  <a:srgbClr val="0e101a"/>
                </a:solidFill>
                <a:latin typeface="Roboto"/>
              </a:rPr>
              <a:t>)</a:t>
            </a:r>
          </a:p>
          <a:p>
            <a:pPr algn="l" indent="-266700" marL="523875" rtl="false">
              <a:lnSpc>
                <a:spcPct val="104000"/>
              </a:lnSpc>
              <a:spcBef>
                <a:spcPts val="1050"/>
              </a:spcBef>
              <a:spcAft>
                <a:spcPts val="0"/>
              </a:spcAft>
              <a:buChar char=""/>
              <a:buFont typeface="Wingdings"/>
              <a:defRPr dirty="0" lang="en-US" sz="1400"/>
            </a:pPr>
            <a:r>
              <a:rPr dirty="0" lang="en-US" sz="1200">
                <a:solidFill>
                  <a:srgbClr val="0e101a"/>
                </a:solidFill>
                <a:latin typeface="Roboto"/>
              </a:rPr>
              <a:t>Windows User Account Control (</a:t>
            </a:r>
            <a:r>
              <a:rPr dirty="0" err="1" lang="en-US" sz="1200">
                <a:solidFill>
                  <a:srgbClr val="0e101a"/>
                </a:solidFill>
                <a:latin typeface="Roboto"/>
              </a:rPr>
              <a:t>UAC</a:t>
            </a:r>
            <a:r>
              <a:rPr dirty="0" lang="en-US" sz="1200">
                <a:solidFill>
                  <a:srgbClr val="0e101a"/>
                </a:solidFill>
                <a:latin typeface="Roboto"/>
              </a:rPr>
              <a:t>)</a:t>
            </a:r>
            <a:endParaRPr dirty="0" lang="en-US" sz="1200">
              <a:solidFill>
                <a:srgbClr val="0e101a"/>
              </a:solidFill>
              <a:latin typeface="Roboto"/>
            </a:endParaRPr>
          </a:p>
        </p:txBody>
      </p:sp>
      <p:sp>
        <p:nvSpPr>
          <p:cNvPr id="10" name="">
            <a:extLst>
              <a:ext uri="{607F361F-BA8D-4FFE-BBF8-B3042B011B34}">
                <a16:creationId xmlns:a16="http://schemas.microsoft.com/office/drawing/2010/main" id="{00D495FD-E547-4005-9D1C-79C6E0992EAD}"/>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5B3F8BEB-D84B-4114-BBCB-551CC0298AE1}">
                <a16:creationId xmlns:a16="http://schemas.microsoft.com/office/drawing/2010/main" id="{640D3EBA-7A6C-4BFF-BCDF-9712295C77D7}"/>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B31635F5-21AC-4EA5-83F1-7E17B26632E0}">
                <a16:creationId xmlns:a16="http://schemas.microsoft.com/office/drawing/2010/main" id="{5C03AC0B-3C98-466A-9505-3F2040D3E922}"/>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FFD68603-58E7-4378-8EB7-3A71774845A2}">
                <a16:creationId xmlns:a16="http://schemas.microsoft.com/office/drawing/2010/main" id="{72B2EEF5-5ABD-4F9E-A667-D77176319655}"/>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Tree>
    <p:extLst>
      <p:ext uri="{2EC8400B-2A27-4A41-A679-476E2C1835DE}">
        <p14:creationId xmlns:p14="http://schemas.microsoft.com/office/powerpoint/2010/main" val="1751263324435"/>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4356CD97-4639-48B5-A6E7-596FF6947F93}">
                <a16:creationId xmlns:a16="http://schemas.microsoft.com/office/drawing/2010/main" id="{0204C699-40B8-4BF4-9EEA-207993B3B5B2}"/>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D87FC43C-C51F-485D-983A-50BEC3FCA5BC}">
                <a16:creationId xmlns:a16="http://schemas.microsoft.com/office/drawing/2010/main" id="{B99B2082-4168-4E1E-8301-88AA8758A243}"/>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B16DF5FE-D99D-414B-A56E-A0E32BDFC9AA}">
                <a16:creationId xmlns:a16="http://schemas.microsoft.com/office/drawing/2010/main" id="{303137E2-64AA-413E-9198-68261404065E}"/>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F522BFD9-95F4-452A-BAB6-CA6F43C91D87}">
                <a16:creationId xmlns:a16="http://schemas.microsoft.com/office/drawing/2010/main" id="{D2A09136-9F0B-453E-BDEF-E5F1D2F45E8E}"/>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214A8194-5778-4DC2-BAE4-426537AB7DF3}">
                <a16:creationId xmlns:a16="http://schemas.microsoft.com/office/drawing/2010/main" id="{AFF1B135-FA68-46AA-8232-CBC4106830BE}"/>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Single</a:t>
            </a:r>
            <a:r>
              <a:rPr b="1" dirty="0" err="1" lang="en-US" sz="2400">
                <a:latin typeface="Zoho Puvi"/>
              </a:rPr>
              <a:t> </a:t>
            </a:r>
            <a:r>
              <a:rPr b="1" dirty="0" lang="en-US" sz="2400">
                <a:latin typeface="Zoho Puvi"/>
              </a:rPr>
              <a:t>s</a:t>
            </a:r>
            <a:r>
              <a:rPr b="1" dirty="0" lang="en-US" sz="2400">
                <a:latin typeface="Zoho Puvi"/>
              </a:rPr>
              <a:t>ign</a:t>
            </a:r>
            <a:r>
              <a:rPr b="1" dirty="0" lang="en-US" sz="2400">
                <a:latin typeface="Zoho Puvi"/>
              </a:rPr>
              <a:t>-</a:t>
            </a:r>
            <a:r>
              <a:rPr b="1" dirty="0" lang="en-US" sz="2400">
                <a:latin typeface="Zoho Puvi"/>
              </a:rPr>
              <a:t>o</a:t>
            </a:r>
            <a:r>
              <a:rPr b="1" dirty="0" lang="en-US" sz="2400">
                <a:latin typeface="Zoho Puvi"/>
              </a:rPr>
              <a:t>n</a:t>
            </a:r>
            <a:r>
              <a:rPr b="1" dirty="0" err="1" lang="en-US" sz="2400">
                <a:latin typeface="Zoho Puvi"/>
              </a:rPr>
              <a:t> </a:t>
            </a:r>
            <a:r>
              <a:rPr b="1" dirty="0" lang="en-US" sz="2400">
                <a:latin typeface="Zoho Puvi"/>
              </a:rPr>
              <a:t>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4A5AA77B-DDB7-433D-80B5-EE1E0244DD14}">
                <a16:creationId xmlns:a16="http://schemas.microsoft.com/office/drawing/2010/main" id="{FFB00290-0EA0-4758-9FAC-CA94C23B809D}"/>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D1E876CD-C01A-44F1-BA9C-462E066170FF}">
                <a16:creationId xmlns:a16="http://schemas.microsoft.com/office/drawing/2010/main" id="{8903B5C9-BB99-43F9-A7AA-0DFB993DC4C7}"/>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
            <a:extLst>
              <a:ext uri="{67D2FAF4-E10F-4C92-B97C-CBD661F96511}">
                <a16:creationId xmlns:a16="http://schemas.microsoft.com/office/drawing/2010/main" id="{F1C72E06-F351-4DD3-B0A5-D06C4F124856}"/>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With the increasing number of online resources available, schools and colleges face the challenge of managing multiple login accounts for a large number of students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All applications and learning resources have unique login instructions. Some passwords require capital letters, </a:t>
            </a:r>
            <a:r>
              <a:rPr dirty="0" lang="en-US" sz="1200">
                <a:solidFill>
                  <a:srgbClr val="0e101a"/>
                </a:solidFill>
                <a:latin typeface="Roboto"/>
              </a:rPr>
              <a:t>some mandate </a:t>
            </a:r>
            <a:r>
              <a:rPr dirty="0" lang="en-US" sz="1200">
                <a:solidFill>
                  <a:srgbClr val="0e101a"/>
                </a:solidFill>
                <a:latin typeface="Roboto"/>
              </a:rPr>
              <a:t>special characters, and others </a:t>
            </a:r>
            <a:r>
              <a:rPr dirty="0" lang="en-US" sz="1200">
                <a:solidFill>
                  <a:srgbClr val="0e101a"/>
                </a:solidFill>
                <a:latin typeface="Roboto"/>
              </a:rPr>
              <a:t>require numbers</a:t>
            </a:r>
            <a:r>
              <a:rPr dirty="0" lang="en-US" sz="1200">
                <a:solidFill>
                  <a:srgbClr val="0e101a"/>
                </a:solidFill>
                <a:latin typeface="Roboto"/>
              </a:rPr>
              <a:t>. That means it'd be hard for students to remember several usernames and passwords </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Teachers </a:t>
            </a:r>
            <a:r>
              <a:rPr dirty="0" lang="en-US" sz="1200">
                <a:solidFill>
                  <a:srgbClr val="0e101a"/>
                </a:solidFill>
                <a:latin typeface="Roboto"/>
              </a:rPr>
              <a:t>have to spend more time helping </a:t>
            </a:r>
            <a:r>
              <a:rPr dirty="0" lang="en-US" sz="1200">
                <a:solidFill>
                  <a:srgbClr val="0e101a"/>
                </a:solidFill>
                <a:latin typeface="Roboto"/>
              </a:rPr>
              <a:t>users </a:t>
            </a:r>
            <a:r>
              <a:rPr dirty="0" lang="en-US" sz="1200">
                <a:solidFill>
                  <a:srgbClr val="0e101a"/>
                </a:solidFill>
                <a:latin typeface="Roboto"/>
              </a:rPr>
              <a:t>log in</a:t>
            </a:r>
            <a:r>
              <a:rPr dirty="0" lang="en-US" sz="1200">
                <a:solidFill>
                  <a:srgbClr val="0e101a"/>
                </a:solidFill>
                <a:latin typeface="Roboto"/>
              </a:rPr>
              <a:t> </a:t>
            </a:r>
            <a:r>
              <a:rPr dirty="0" lang="en-US" sz="1200">
                <a:solidFill>
                  <a:srgbClr val="0e101a"/>
                </a:solidFill>
                <a:latin typeface="Roboto"/>
              </a:rPr>
              <a:t>to </a:t>
            </a:r>
            <a:r>
              <a:rPr dirty="0" lang="en-US" sz="1200">
                <a:solidFill>
                  <a:srgbClr val="0e101a"/>
                </a:solidFill>
                <a:latin typeface="Roboto"/>
              </a:rPr>
              <a:t>their </a:t>
            </a:r>
            <a:r>
              <a:rPr dirty="0" lang="en-US" sz="1200">
                <a:solidFill>
                  <a:srgbClr val="0e101a"/>
                </a:solidFill>
                <a:latin typeface="Roboto"/>
              </a:rPr>
              <a:t>applications</a:t>
            </a:r>
            <a:r>
              <a:rPr dirty="0" lang="en-US" sz="1200">
                <a:solidFill>
                  <a:srgbClr val="0e101a"/>
                </a:solidFill>
                <a:latin typeface="Roboto"/>
              </a:rPr>
              <a:t>,</a:t>
            </a:r>
            <a:r>
              <a:rPr dirty="0" lang="en-US" sz="1200">
                <a:solidFill>
                  <a:srgbClr val="0e101a"/>
                </a:solidFill>
                <a:latin typeface="Roboto"/>
              </a:rPr>
              <a:t> like </a:t>
            </a:r>
            <a:r>
              <a:rPr dirty="0" lang="en-US" sz="1200">
                <a:solidFill>
                  <a:srgbClr val="0e101a"/>
                </a:solidFill>
                <a:latin typeface="Roboto"/>
              </a:rPr>
              <a:t>EduBrite</a:t>
            </a:r>
            <a:r>
              <a:rPr dirty="0" lang="en-US" sz="1200">
                <a:solidFill>
                  <a:srgbClr val="0e101a"/>
                </a:solidFill>
                <a:latin typeface="Roboto"/>
              </a:rPr>
              <a:t>, Dropbox, and Tableau separately</a:t>
            </a:r>
            <a:endParaRPr dirty="0" lang="en-US" sz="1200">
              <a:solidFill>
                <a:srgbClr val="0e101a"/>
              </a:solidFill>
              <a:latin typeface="Roboto"/>
            </a:endParaRPr>
          </a:p>
        </p:txBody>
      </p:sp>
      <p:sp>
        <p:nvSpPr>
          <p:cNvPr id="10" name="">
            <a:extLst>
              <a:ext uri="{28FAF61E-94BE-4E40-A5CD-AEDD45733323}">
                <a16:creationId xmlns:a16="http://schemas.microsoft.com/office/drawing/2010/main" id="{A5956303-14C3-4CE2-89A8-DE78B39823D6}"/>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5BB5F995-1F8C-4E4F-A938-C9577A79BDE1}">
                <a16:creationId xmlns:a16="http://schemas.microsoft.com/office/drawing/2010/main" id="{AE6B7983-BD4D-4A2C-9B6E-7B8397A1DB58}"/>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1D4C5DED-9DC0-4A29-BA2E-BBF962D665EB}">
                <a16:creationId xmlns:a16="http://schemas.microsoft.com/office/drawing/2010/main" id="{8A28189C-7FBB-4686-899A-73AFF41E4CDE}"/>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pic>
        <p:nvPicPr>
          <p:cNvPr id="13" name="">
            <a:extLst>
              <a:ext uri="{B4E539C7-1921-4EE8-BB41-4CC7F9731E80}">
                <a16:creationId xmlns:a16="http://schemas.microsoft.com/office/drawing/2010/main" id="{816BD7F1-CB9E-4EA7-A773-CF1E2EBF344B}"/>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Tree>
    <p:extLst>
      <p:ext uri="{A117B124-B45E-4407-BA04-CA3E976FDE78}">
        <p14:creationId xmlns:p14="http://schemas.microsoft.com/office/powerpoint/2010/main" val="1751263324439"/>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8F6EFB2-80FA-4B54-B9E8-751B7A096891}">
                <a16:creationId xmlns:a16="http://schemas.microsoft.com/office/drawing/2010/main" id="{548E8346-9BEA-4C0F-81AB-A03785AF4E47}"/>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BED003AA-F812-4F24-B43D-1496EA78A4C0}">
                <a16:creationId xmlns:a16="http://schemas.microsoft.com/office/drawing/2010/main" id="{DEF9F7B8-274F-4355-B7C4-49336291920B}"/>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CA7325AE-B9C9-4D97-9429-7DA538AB2D57}">
                <a16:creationId xmlns:a16="http://schemas.microsoft.com/office/drawing/2010/main" id="{0C6F363B-F896-4AC1-A672-A7004CE1C4A5}"/>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36CC7347-FF6D-44E4-A334-87F8EA65AAD3}">
                <a16:creationId xmlns:a16="http://schemas.microsoft.com/office/drawing/2010/main" id="{67124849-19FB-49AA-AB26-218559716609}"/>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36F22244-EAAE-448C-A069-757839C1B7CD}">
                <a16:creationId xmlns:a16="http://schemas.microsoft.com/office/drawing/2010/main" id="{083DEFE2-E2EB-4985-BDAE-C55BF388C0BC}"/>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
            <a:extLst>
              <a:ext uri="{DC1C7DBB-2F90-4A2F-8E46-788DECC8168D}">
                <a16:creationId xmlns:a16="http://schemas.microsoft.com/office/drawing/2010/main" id="{3390967D-8DD0-48AE-94BA-ABED1956DEE0}"/>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Single</a:t>
            </a:r>
            <a:r>
              <a:rPr b="1" dirty="0" err="1" lang="en-US" sz="2400">
                <a:solidFill>
                  <a:schemeClr val="tx1"/>
                </a:solidFill>
                <a:latin typeface="Zoho Puvi"/>
              </a:rPr>
              <a:t> </a:t>
            </a:r>
            <a:r>
              <a:rPr b="1" dirty="0" lang="en-US" sz="2400">
                <a:solidFill>
                  <a:schemeClr val="tx1"/>
                </a:solidFill>
                <a:latin typeface="Zoho Puvi"/>
              </a:rPr>
              <a:t>s</a:t>
            </a:r>
            <a:r>
              <a:rPr b="1" dirty="0" lang="en-US" sz="2400">
                <a:solidFill>
                  <a:schemeClr val="tx1"/>
                </a:solidFill>
                <a:latin typeface="Zoho Puvi"/>
              </a:rPr>
              <a:t>ign</a:t>
            </a:r>
            <a:r>
              <a:rPr b="1" dirty="0" lang="en-US" sz="2400">
                <a:solidFill>
                  <a:schemeClr val="tx1"/>
                </a:solidFill>
                <a:latin typeface="Zoho Puvi"/>
              </a:rPr>
              <a:t>-</a:t>
            </a:r>
            <a:r>
              <a:rPr b="1" dirty="0" lang="en-US" sz="2400">
                <a:solidFill>
                  <a:schemeClr val="tx1"/>
                </a:solidFill>
                <a:latin typeface="Zoho Puvi"/>
              </a:rPr>
              <a:t>o</a:t>
            </a:r>
            <a:r>
              <a:rPr b="1" dirty="0" lang="en-US" sz="2400">
                <a:solidFill>
                  <a:schemeClr val="tx1"/>
                </a:solidFill>
                <a:latin typeface="Zoho Puvi"/>
              </a:rPr>
              <a:t>n</a:t>
            </a:r>
            <a:r>
              <a:rPr b="1" dirty="0" err="1" lang="en-US" sz="2400">
                <a:solidFill>
                  <a:schemeClr val="tx1"/>
                </a:solidFill>
                <a:latin typeface="Zoho Puvi"/>
              </a:rPr>
              <a:t> </a:t>
            </a:r>
            <a:r>
              <a:rPr b="1" dirty="0" lang="en-US" sz="2400">
                <a:solidFill>
                  <a:schemeClr val="tx1"/>
                </a:solidFill>
                <a:latin typeface="Zoho Puvi"/>
              </a:rPr>
              <a:t> </a:t>
            </a:r>
            <a:r>
              <a:rPr b="1" dirty="0" err="1" lang="en-US" sz="2400">
                <a:solidFill>
                  <a:schemeClr val="tx1"/>
                </a:solidFill>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8B79DB9A-4B97-4EA7-8ED5-324211629484}">
                <a16:creationId xmlns:a16="http://schemas.microsoft.com/office/drawing/2010/main" id="{DA5ACF53-C310-4CF8-97D2-9DB86CAF121E}"/>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D8FD2A57-AA37-4763-B551-FCC54E0B2759}">
                <a16:creationId xmlns:a16="http://schemas.microsoft.com/office/drawing/2010/main" id="{3861FE19-414A-45BB-898A-A97A89317A78}"/>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
            <a:extLst>
              <a:ext uri="{3E129A23-21BE-42A4-B2E5-A28D22B72B33}">
                <a16:creationId xmlns:a16="http://schemas.microsoft.com/office/drawing/2010/main" id="{3C3EE594-5A0C-4EAF-84E2-FA39E04A509A}"/>
              </a:ext>
            </a:extLst>
          </p:cNvPr>
          <p:cNvSpPr txBox="1"/>
          <p:nvPr/>
        </p:nvSpPr>
        <p:spPr>
          <a:xfrm flipH="false" flipV="false" rot="0">
            <a:off x="867470" y="1609725"/>
            <a:ext cx="3571875" cy="2228449"/>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U</a:t>
            </a:r>
            <a:r>
              <a:rPr dirty="0" lang="en-US" sz="1200">
                <a:solidFill>
                  <a:srgbClr val="0e101a"/>
                </a:solidFill>
                <a:latin typeface="Roboto"/>
              </a:rPr>
              <a:t>sers</a:t>
            </a:r>
            <a:r>
              <a:rPr dirty="0" lang="en-US" sz="1200">
                <a:solidFill>
                  <a:srgbClr val="0e101a"/>
                </a:solidFill>
                <a:latin typeface="Roboto"/>
              </a:rPr>
              <a:t> can</a:t>
            </a:r>
            <a:r>
              <a:rPr dirty="0" lang="en-US" sz="1200">
                <a:solidFill>
                  <a:srgbClr val="0e101a"/>
                </a:solidFill>
                <a:latin typeface="Roboto"/>
              </a:rPr>
              <a:t> seamless access </a:t>
            </a:r>
            <a:r>
              <a:rPr dirty="0" lang="en-US" sz="1200">
                <a:solidFill>
                  <a:srgbClr val="0e101a"/>
                </a:solidFill>
                <a:latin typeface="Roboto"/>
              </a:rPr>
              <a:t>all cloud applications with just one set of credentials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Our comprehensive SSO solution supports: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SAML-enabled applications like Google Workspace, Microsoft 365, and Salesforce</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OAuth- and OIDC-enabled applications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Custom applications</a:t>
            </a:r>
            <a:endParaRPr dirty="0" lang="en-US" sz="1200">
              <a:solidFill>
                <a:srgbClr val="0e101a"/>
              </a:solidFill>
              <a:latin typeface="Roboto"/>
            </a:endParaRPr>
          </a:p>
        </p:txBody>
      </p:sp>
      <p:sp>
        <p:nvSpPr>
          <p:cNvPr id="11" name="">
            <a:extLst>
              <a:ext uri="{0A897143-7642-420C-8802-7A67433FA37E}">
                <a16:creationId xmlns:a16="http://schemas.microsoft.com/office/drawing/2010/main" id="{2DC731F4-D550-4503-BA46-E46CF5558CFD}"/>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1A0A27C4-08FE-49D6-B39C-BEF41A10E042}">
                <a16:creationId xmlns:a16="http://schemas.microsoft.com/office/drawing/2010/main" id="{170BF893-E3CB-4B30-A6A9-CEE0B76BB34B}"/>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2CC49D3E-7CDC-4808-B4A7-3B276C885E35}">
                <a16:creationId xmlns:a16="http://schemas.microsoft.com/office/drawing/2010/main" id="{9103F4AC-DC00-4CEC-A668-72B78DF52D2A}"/>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1D67DEB4-C5C1-4693-8E6C-FE4EDE938B2D}">
                <a16:creationId xmlns:a16="http://schemas.microsoft.com/office/drawing/2010/main" id="{0D3D2EAC-1DE1-4C9F-AA4A-5DCF8243ED2C}"/>
              </a:ext>
            </a:extLst>
          </p:cNvPr>
          <p:cNvSpPr/>
          <p:nvPr/>
        </p:nvSpPr>
        <p:spPr>
          <a:xfrm flipH="false" flipV="false" rot="0">
            <a:off x="4819650" y="1608553"/>
            <a:ext cx="3905250" cy="21621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C9A28414-ABEA-43B5-BF72-EDE8090D2494}">
                <a16:creationId xmlns:a16="http://schemas.microsoft.com/office/drawing/2010/main" id="{B5F1AB3F-55BD-4F15-A2E7-296CEEB2739D}"/>
              </a:ext>
            </a:extLst>
          </p:cNvPr>
          <p:cNvSpPr>
            <a:spLocks noChangeAspect="true"/>
          </p:cNvSpPr>
          <p:nvPr/>
        </p:nvSpPr>
        <p:spPr>
          <a:xfrm flipH="false" flipV="false" rot="0">
            <a:off x="5133975"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B67F1B40-D53F-44B6-BB1D-C10584C743C1}">
                <a16:creationId xmlns:a16="http://schemas.microsoft.com/office/drawing/2010/main" id="{435DF252-C827-4461-94B2-6E3772F0BEC3}"/>
              </a:ext>
            </a:extLst>
          </p:cNvPr>
          <p:cNvSpPr>
            <a:spLocks noChangeAspect="true"/>
          </p:cNvSpPr>
          <p:nvPr/>
        </p:nvSpPr>
        <p:spPr>
          <a:xfrm flipH="false" flipV="false" rot="0">
            <a:off x="5025461"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178B21A8-A5BD-4B77-8B56-2CA5C2EB481F}">
                <a16:creationId xmlns:a16="http://schemas.microsoft.com/office/drawing/2010/main" id="{4C757001-DEC8-42E1-A418-57DC2B276331}"/>
              </a:ext>
            </a:extLst>
          </p:cNvPr>
          <p:cNvSpPr>
            <a:spLocks noChangeAspect="true"/>
          </p:cNvSpPr>
          <p:nvPr/>
        </p:nvSpPr>
        <p:spPr>
          <a:xfrm flipH="false" flipV="false" rot="0">
            <a:off x="4916948"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68C29786-6869-4C24-93BF-7EC143C0534D}">
                <a16:creationId xmlns:a16="http://schemas.microsoft.com/office/drawing/2010/main" id="{E31A6E11-C067-459F-B3A9-B36B82305DC3}"/>
              </a:ext>
            </a:extLst>
          </p:cNvPr>
          <p:cNvPicPr>
            <a:picLocks noChangeAspect="true"/>
          </p:cNvPicPr>
          <p:nvPr/>
        </p:nvPicPr>
        <p:blipFill>
          <a:blip r:embed="rId8"/>
          <a:srcRect b="0" l="0" r="1080" t="0"/>
          <a:stretch>
            <a:fillRect/>
          </a:stretch>
        </p:blipFill>
        <p:spPr>
          <a:xfrm flipH="false" flipV="false" rot="0">
            <a:off x="4867275" y="1809750"/>
            <a:ext cx="3819525" cy="1910595"/>
          </a:xfrm>
          <a:prstGeom prst="rect">
            <a:avLst/>
          </a:prstGeom>
          <a:noFill/>
        </p:spPr>
      </p:pic>
    </p:spTree>
    <p:extLst>
      <p:ext uri="{D1DCE042-7C5E-407C-B5A8-B6D0006B8617}">
        <p14:creationId xmlns:p14="http://schemas.microsoft.com/office/powerpoint/2010/main" val="1751263324442"/>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5493C78F-F115-4B3F-BD83-E924728A62BE}">
                <a16:creationId xmlns:a16="http://schemas.microsoft.com/office/drawing/2010/main" id="{25405E30-A169-4578-982D-026938DF5304}"/>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D1C6DB00-EA9F-4331-9AF1-3D1555BD197B}">
                <a16:creationId xmlns:a16="http://schemas.microsoft.com/office/drawing/2010/main" id="{362B4D1A-5CCA-47E2-A9C9-D62D04FF9B91}"/>
              </a:ext>
            </a:extLst>
          </p:cNvPr>
          <p:cNvSpPr/>
          <p:nvPr/>
        </p:nvSpPr>
        <p:spPr>
          <a:xfrm flipH="false" flipV="false" rot="0">
            <a:off x="558259" y="983599"/>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3205B1F0-6FD0-466E-A6FB-97B73B3C4991}">
                <a16:creationId xmlns:a16="http://schemas.microsoft.com/office/drawing/2010/main" id="{DA96A4AB-C856-47C7-A2B8-B5941A5E32E0}"/>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C4E84548-73F0-4698-9DD1-3DA1FF4749C7}">
                <a16:creationId xmlns:a16="http://schemas.microsoft.com/office/drawing/2010/main" id="{CE54BB93-3E28-42E3-85D0-6EF2E3C7DA54}"/>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8C31BBD2-A6E8-445D-8386-21056643BE0D}">
                <a16:creationId xmlns:a16="http://schemas.microsoft.com/office/drawing/2010/main" id="{8B5141B1-479B-4582-925F-DB6A49553326}"/>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Single</a:t>
            </a:r>
            <a:r>
              <a:rPr b="1" dirty="0" err="1" lang="en-US" sz="2400">
                <a:solidFill>
                  <a:schemeClr val="tx1"/>
                </a:solidFill>
                <a:latin typeface="Zoho Puvi"/>
              </a:rPr>
              <a:t> </a:t>
            </a:r>
            <a:r>
              <a:rPr b="1" dirty="0" lang="en-US" sz="2400">
                <a:solidFill>
                  <a:schemeClr val="tx1"/>
                </a:solidFill>
                <a:latin typeface="Zoho Puvi"/>
              </a:rPr>
              <a:t>s</a:t>
            </a:r>
            <a:r>
              <a:rPr b="1" dirty="0" lang="en-US" sz="2400">
                <a:solidFill>
                  <a:schemeClr val="tx1"/>
                </a:solidFill>
                <a:latin typeface="Zoho Puvi"/>
              </a:rPr>
              <a:t>ign</a:t>
            </a:r>
            <a:r>
              <a:rPr b="1" dirty="0" lang="en-US" sz="2400">
                <a:solidFill>
                  <a:schemeClr val="tx1"/>
                </a:solidFill>
                <a:latin typeface="Zoho Puvi"/>
              </a:rPr>
              <a:t>-</a:t>
            </a:r>
            <a:r>
              <a:rPr b="1" dirty="0" lang="en-US" sz="2400">
                <a:solidFill>
                  <a:schemeClr val="tx1"/>
                </a:solidFill>
                <a:latin typeface="Zoho Puvi"/>
              </a:rPr>
              <a:t>o</a:t>
            </a:r>
            <a:r>
              <a:rPr b="1" dirty="0" lang="en-US" sz="2400">
                <a:solidFill>
                  <a:schemeClr val="tx1"/>
                </a:solidFill>
                <a:latin typeface="Zoho Puvi"/>
              </a:rPr>
              <a:t>n</a:t>
            </a:r>
            <a:r>
              <a:rPr b="1" dirty="0" err="1" lang="en-US" sz="2400">
                <a:solidFill>
                  <a:schemeClr val="tx1"/>
                </a:solidFill>
                <a:latin typeface="Zoho Puvi"/>
              </a:rPr>
              <a:t> </a:t>
            </a:r>
            <a:r>
              <a:rPr b="1" dirty="0" lang="en-US" sz="2400">
                <a:solidFill>
                  <a:schemeClr val="tx1"/>
                </a:solidFill>
                <a:latin typeface="Zoho Puvi"/>
              </a:rPr>
              <a:t> </a:t>
            </a:r>
            <a:r>
              <a:rPr b="1" dirty="0" err="1" lang="en-US" sz="2400">
                <a:solidFill>
                  <a:schemeClr val="tx1"/>
                </a:solidFill>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A7DB1EE4-2F23-45BB-8021-28840C62A104}">
                <a16:creationId xmlns:a16="http://schemas.microsoft.com/office/drawing/2010/main" id="{2B4D66B8-D206-424A-8052-3247144F28F3}"/>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F765DB7F-BC92-4027-B052-9290D6ED7A9F}">
                <a16:creationId xmlns:a16="http://schemas.microsoft.com/office/drawing/2010/main" id="{C4C0501E-69AC-4C39-B9CF-7271B7F8990A}"/>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Text Box 8">
            <a:extLst>
              <a:ext uri="{11178CB1-253F-4A45-981D-346F955952F6}">
                <a16:creationId xmlns:a16="http://schemas.microsoft.com/office/drawing/2010/main" id="{AF13DA1F-41BE-468C-956B-7E5775CEDEDD}"/>
              </a:ext>
            </a:extLst>
          </p:cNvPr>
          <p:cNvSpPr txBox="1"/>
          <p:nvPr/>
        </p:nvSpPr>
        <p:spPr>
          <a:xfrm flipH="false" flipV="false" rot="0">
            <a:off x="867470" y="1609725"/>
            <a:ext cx="6169798" cy="163801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Users can log in to an application or service using </a:t>
            </a:r>
            <a:r>
              <a:rPr dirty="0" err="1" lang="en-US" sz="1200">
                <a:solidFill>
                  <a:srgbClr val="0e101a"/>
                </a:solidFill>
                <a:latin typeface="Roboto"/>
              </a:rPr>
              <a:t>SSO</a:t>
            </a:r>
            <a:r>
              <a:rPr dirty="0" lang="en-US" sz="1200">
                <a:solidFill>
                  <a:srgbClr val="0e101a"/>
                </a:solidFill>
                <a:latin typeface="Roboto"/>
              </a:rPr>
              <a:t> in two ways: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Identity provider (</a:t>
            </a:r>
            <a:r>
              <a:rPr dirty="0" err="1" lang="en-US" sz="1200">
                <a:solidFill>
                  <a:srgbClr val="0e101a"/>
                </a:solidFill>
                <a:latin typeface="Roboto"/>
              </a:rPr>
              <a:t>IdP</a:t>
            </a:r>
            <a:r>
              <a:rPr dirty="0" lang="en-US" sz="1200">
                <a:solidFill>
                  <a:srgbClr val="0e101a"/>
                </a:solidFill>
                <a:latin typeface="Roboto"/>
              </a:rPr>
              <a:t>) initiated </a:t>
            </a:r>
            <a:r>
              <a:rPr dirty="0" err="1" lang="en-US" sz="1200">
                <a:solidFill>
                  <a:srgbClr val="0e101a"/>
                </a:solidFill>
                <a:latin typeface="Roboto"/>
              </a:rPr>
              <a:t>SSO</a:t>
            </a:r>
            <a:r>
              <a:rPr dirty="0" lang="en-US" sz="1200">
                <a:solidFill>
                  <a:srgbClr val="0e101a"/>
                </a:solidFill>
                <a:latin typeface="Roboto"/>
              </a:rPr>
              <a:t> (</a:t>
            </a:r>
            <a:r>
              <a:rPr dirty="0" lang="en-US" sz="1200">
                <a:solidFill>
                  <a:srgbClr val="0e101a"/>
                </a:solidFill>
                <a:latin typeface="Roboto"/>
              </a:rPr>
              <a:t>ADSelfService</a:t>
            </a:r>
            <a:r>
              <a:rPr dirty="0" lang="en-US" sz="1200">
                <a:solidFill>
                  <a:srgbClr val="0e101a"/>
                </a:solidFill>
                <a:latin typeface="Roboto"/>
              </a:rPr>
              <a:t> Plus)</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Service provider (SP) initiated </a:t>
            </a:r>
            <a:r>
              <a:rPr dirty="0" err="1" lang="en-US" sz="1200">
                <a:solidFill>
                  <a:srgbClr val="0e101a"/>
                </a:solidFill>
                <a:latin typeface="Roboto"/>
              </a:rPr>
              <a:t>SSO</a:t>
            </a:r>
            <a:r>
              <a:rPr dirty="0" lang="en-US" sz="1200">
                <a:solidFill>
                  <a:srgbClr val="0e101a"/>
                </a:solidFill>
                <a:latin typeface="Roboto"/>
              </a:rPr>
              <a:t> (cloud application or service)</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Bookmark functionality for seamless access to applications that do not support standard </a:t>
            </a:r>
            <a:r>
              <a:rPr dirty="0" err="1" lang="en-US" sz="1200">
                <a:solidFill>
                  <a:srgbClr val="0e101a"/>
                </a:solidFill>
                <a:latin typeface="Roboto"/>
              </a:rPr>
              <a:t>SSO</a:t>
            </a:r>
            <a:r>
              <a:rPr dirty="0" lang="en-US" sz="1200">
                <a:solidFill>
                  <a:srgbClr val="0e101a"/>
                </a:solidFill>
                <a:latin typeface="Roboto"/>
              </a:rPr>
              <a:t> protocols like </a:t>
            </a:r>
            <a:r>
              <a:rPr dirty="0" err="1" lang="en-US" sz="1200">
                <a:solidFill>
                  <a:srgbClr val="0e101a"/>
                </a:solidFill>
                <a:latin typeface="Roboto"/>
              </a:rPr>
              <a:t>SAML</a:t>
            </a:r>
            <a:r>
              <a:rPr dirty="0" lang="en-US" sz="1200">
                <a:solidFill>
                  <a:srgbClr val="0e101a"/>
                </a:solidFill>
                <a:latin typeface="Roboto"/>
              </a:rPr>
              <a:t>, OAuth, or </a:t>
            </a:r>
            <a:r>
              <a:rPr dirty="0" err="1" lang="en-US" sz="1200">
                <a:solidFill>
                  <a:srgbClr val="0e101a"/>
                </a:solidFill>
                <a:latin typeface="Roboto"/>
              </a:rPr>
              <a:t>OIDC</a:t>
            </a:r>
            <a:r>
              <a:rPr dirty="0" lang="en-US" sz="1200">
                <a:solidFill>
                  <a:srgbClr val="0e101a"/>
                </a:solidFill>
                <a:latin typeface="Roboto"/>
              </a:rPr>
              <a:t>.</a:t>
            </a:r>
            <a:endParaRPr dirty="0" lang="en-US" sz="1200">
              <a:solidFill>
                <a:srgbClr val="0e101a"/>
              </a:solidFill>
              <a:latin typeface="Roboto"/>
            </a:endParaRPr>
          </a:p>
        </p:txBody>
      </p:sp>
      <p:sp>
        <p:nvSpPr>
          <p:cNvPr id="10" name="">
            <a:extLst>
              <a:ext uri="{53415CCC-5F9A-434A-939E-D1C02F5ED689}">
                <a16:creationId xmlns:a16="http://schemas.microsoft.com/office/drawing/2010/main" id="{178B7DCE-2DD8-432F-86E6-74E238CE5144}"/>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11EA5986-27E3-4E25-B11B-94833BAC975B}">
                <a16:creationId xmlns:a16="http://schemas.microsoft.com/office/drawing/2010/main" id="{DE9C7A68-C9F4-4FF7-9712-A979115D0CEF}"/>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FF545B62-2E07-4BBA-8844-BB6239C5DCBF}">
                <a16:creationId xmlns:a16="http://schemas.microsoft.com/office/drawing/2010/main" id="{7E951F40-6DD7-463C-B178-8BEE802BEAE6}"/>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2191BCA0-E390-498F-8E01-3D37F04F53B0}">
                <a16:creationId xmlns:a16="http://schemas.microsoft.com/office/drawing/2010/main" id="{73442EC9-E3F1-4967-933E-706FF33749B8}"/>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Tree>
    <p:extLst>
      <p:ext uri="{1ADBC419-B85D-4F02-AD29-0844C19CD267}">
        <p14:creationId xmlns:p14="http://schemas.microsoft.com/office/powerpoint/2010/main" val="1751263324446"/>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490762DC-53A6-4C0D-9B0C-786CC62157C5}">
                <a16:creationId xmlns:a16="http://schemas.microsoft.com/office/drawing/2010/main" id="{CBB377A3-7145-44C4-BA57-BE7478889B8D}"/>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2AC4971D-FCB6-4045-B1FE-EFAE17F28571}">
                <a16:creationId xmlns:a16="http://schemas.microsoft.com/office/drawing/2010/main" id="{96823457-36E4-490C-B01D-A378DA5F5773}"/>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98DB2048-E2A2-4708-919A-85167496E01F}">
                <a16:creationId xmlns:a16="http://schemas.microsoft.com/office/drawing/2010/main" id="{81BB1404-0A82-4E8A-A1ED-A718985DE8C8}"/>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0CB79A6B-6692-4691-B9C1-CEE692ACF6A1}">
                <a16:creationId xmlns:a16="http://schemas.microsoft.com/office/drawing/2010/main" id="{86B89566-0371-4C2B-86DC-4068A66C5A08}"/>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7C2B8E1E-9B48-4407-811C-1ED44456AAFD}">
                <a16:creationId xmlns:a16="http://schemas.microsoft.com/office/drawing/2010/main" id="{B543B08A-5C77-47F4-B466-CC27FC4BDF86}"/>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 expir</a:t>
            </a:r>
            <a:r>
              <a:rPr b="1" dirty="0" lang="en-US" sz="2400">
                <a:latin typeface="Zoho Puvi"/>
              </a:rPr>
              <a:t>ation</a:t>
            </a:r>
            <a:r>
              <a:rPr b="1" dirty="0" lang="en-US" sz="2400">
                <a:latin typeface="Zoho Puvi"/>
              </a:rPr>
              <a:t> notification </a:t>
            </a:r>
            <a:r>
              <a:rPr b="1" dirty="0" err="1" lang="en-US" sz="2400">
                <a:latin typeface="Zoho Puvi"/>
              </a:rPr>
              <a:t> </a:t>
            </a:r>
            <a:r>
              <a:rPr b="1" dirty="0" lang="en-US" sz="2400">
                <a:latin typeface="Zoho Puvi"/>
              </a:rPr>
              <a:t>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FEC216E0-E0D2-4178-A619-AD353AEB1DCB}">
                <a16:creationId xmlns:a16="http://schemas.microsoft.com/office/drawing/2010/main" id="{9051550A-B2AF-410E-8070-FB778331A54C}"/>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18848A95-65AC-48F8-9BB4-1CC5DE25181B}">
                <a16:creationId xmlns:a16="http://schemas.microsoft.com/office/drawing/2010/main" id="{CF89F1BB-33A8-478D-88F3-483D5C3B73DB}"/>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
            <a:extLst>
              <a:ext uri="{BD64D4D5-B7F9-4881-9456-E536676F7A06}">
                <a16:creationId xmlns:a16="http://schemas.microsoft.com/office/drawing/2010/main" id="{2F66051C-F620-41D3-8ACB-F6CB50DA8EC0}"/>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Faculty and students </a:t>
            </a:r>
            <a:r>
              <a:rPr dirty="0" lang="en-US" sz="1200">
                <a:solidFill>
                  <a:srgbClr val="0e101a"/>
                </a:solidFill>
                <a:latin typeface="Roboto"/>
              </a:rPr>
              <a:t>are </a:t>
            </a:r>
            <a:r>
              <a:rPr dirty="0" lang="en-US" sz="1200">
                <a:solidFill>
                  <a:srgbClr val="0e101a"/>
                </a:solidFill>
                <a:latin typeface="Roboto"/>
              </a:rPr>
              <a:t>often unaware </a:t>
            </a:r>
            <a:r>
              <a:rPr dirty="0" lang="en-US" sz="1200">
                <a:solidFill>
                  <a:srgbClr val="0e101a"/>
                </a:solidFill>
                <a:latin typeface="Roboto"/>
              </a:rPr>
              <a:t>of when </a:t>
            </a:r>
            <a:r>
              <a:rPr dirty="0" lang="en-US" sz="1200">
                <a:solidFill>
                  <a:srgbClr val="0e101a"/>
                </a:solidFill>
                <a:latin typeface="Roboto"/>
              </a:rPr>
              <a:t>their passwords </a:t>
            </a:r>
            <a:r>
              <a:rPr dirty="0" lang="en-US" sz="1200">
                <a:solidFill>
                  <a:srgbClr val="0e101a"/>
                </a:solidFill>
                <a:latin typeface="Roboto"/>
              </a:rPr>
              <a:t>will </a:t>
            </a:r>
            <a:r>
              <a:rPr dirty="0" lang="en-US" sz="1200">
                <a:solidFill>
                  <a:srgbClr val="0e101a"/>
                </a:solidFill>
                <a:latin typeface="Roboto"/>
              </a:rPr>
              <a:t>expire, leading to sudden account lockouts and restricted access to essential resources, which disrupt</a:t>
            </a:r>
            <a:r>
              <a:rPr dirty="0" lang="en-US" sz="1200">
                <a:solidFill>
                  <a:srgbClr val="0e101a"/>
                </a:solidFill>
                <a:latin typeface="Roboto"/>
              </a:rPr>
              <a:t>s</a:t>
            </a:r>
            <a:r>
              <a:rPr dirty="0" lang="en-US" sz="1200">
                <a:solidFill>
                  <a:srgbClr val="0e101a"/>
                </a:solidFill>
                <a:latin typeface="Roboto"/>
              </a:rPr>
              <a:t> academic activities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If passwords are not periodically changed, educational institutions may be unaware of compromised accounts, exposing sensitive information and resources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Consequently, other critical issues like resolving </a:t>
            </a:r>
            <a:r>
              <a:rPr dirty="0" lang="en-US" sz="1200">
                <a:solidFill>
                  <a:srgbClr val="0e101a"/>
                </a:solidFill>
                <a:latin typeface="Roboto"/>
              </a:rPr>
              <a:t>network issues</a:t>
            </a:r>
            <a:r>
              <a:rPr dirty="0" lang="en-US" sz="1200">
                <a:solidFill>
                  <a:srgbClr val="0e101a"/>
                </a:solidFill>
                <a:latin typeface="Roboto"/>
              </a:rPr>
              <a:t> and</a:t>
            </a:r>
            <a:r>
              <a:rPr dirty="0" lang="en-US" sz="1200">
                <a:solidFill>
                  <a:srgbClr val="0e101a"/>
                </a:solidFill>
                <a:latin typeface="Roboto"/>
              </a:rPr>
              <a:t> system outages</a:t>
            </a:r>
            <a:r>
              <a:rPr dirty="0" lang="en-US" sz="1200">
                <a:solidFill>
                  <a:srgbClr val="0e101a"/>
                </a:solidFill>
                <a:latin typeface="Roboto"/>
              </a:rPr>
              <a:t> </a:t>
            </a:r>
            <a:r>
              <a:rPr dirty="0" lang="en-US" sz="1200">
                <a:solidFill>
                  <a:srgbClr val="0e101a"/>
                </a:solidFill>
                <a:latin typeface="Roboto"/>
              </a:rPr>
              <a:t>get </a:t>
            </a:r>
            <a:r>
              <a:rPr dirty="0" lang="en-US" sz="1200">
                <a:solidFill>
                  <a:srgbClr val="0e101a"/>
                </a:solidFill>
                <a:latin typeface="Roboto"/>
              </a:rPr>
              <a:t>delayed due to an increase in help desk requests from users facing unexpected account lockouts</a:t>
            </a:r>
            <a:endParaRPr dirty="0" lang="en-US" sz="1200">
              <a:solidFill>
                <a:srgbClr val="0e101a"/>
              </a:solidFill>
              <a:latin typeface="Roboto"/>
            </a:endParaRPr>
          </a:p>
        </p:txBody>
      </p:sp>
      <p:sp>
        <p:nvSpPr>
          <p:cNvPr id="10" name="">
            <a:extLst>
              <a:ext uri="{4DEB3C5D-E427-4FB9-8597-44CB80277123}">
                <a16:creationId xmlns:a16="http://schemas.microsoft.com/office/drawing/2010/main" id="{B275FCC3-A31D-4D3E-970D-6BCD5E285E97}"/>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FEAEED07-EDA7-4737-9ADC-1E6361DF18C1}">
                <a16:creationId xmlns:a16="http://schemas.microsoft.com/office/drawing/2010/main" id="{CDEC6F44-F41C-4276-9253-BF3B34B043E3}"/>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332B960E-FAA0-469B-82EA-AC7396011D8F}">
                <a16:creationId xmlns:a16="http://schemas.microsoft.com/office/drawing/2010/main" id="{AFB3D60F-9221-4DCD-A7B8-DC23C2883DFD}"/>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EF5A40F5-6C63-4FB6-8D08-ACD23616FBE1}">
                <a16:creationId xmlns:a16="http://schemas.microsoft.com/office/drawing/2010/main" id="{E8D4E88F-087F-4380-AEE3-D52C15C710B6}"/>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Tree>
    <p:extLst>
      <p:ext uri="{598BFB4A-15D6-485F-BA1D-09DFC26000E7}">
        <p14:creationId xmlns:p14="http://schemas.microsoft.com/office/powerpoint/2010/main" val="1751263324449"/>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8E1F050-E0D1-4D78-8C62-1A5D3B3B72BB}">
                <a16:creationId xmlns:a16="http://schemas.microsoft.com/office/drawing/2010/main" id="{2B46C75D-921A-4348-8F8A-9CDDB527596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6AD95816-AC95-4047-AB73-C5575E8E005E}">
                <a16:creationId xmlns:a16="http://schemas.microsoft.com/office/drawing/2010/main" id="{77CDC804-BED7-4728-8444-767694E1087C}"/>
              </a:ext>
            </a:extLst>
          </p:cNvPr>
          <p:cNvSpPr/>
          <p:nvPr/>
        </p:nvSpPr>
        <p:spPr>
          <a:xfrm flipH="false" flipV="false" rot="0">
            <a:off x="558259" y="983599"/>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B69FD5B4-ECD7-489D-A0CF-E5F96CA7D7EB}">
                <a16:creationId xmlns:a16="http://schemas.microsoft.com/office/drawing/2010/main" id="{DBB684EF-0FE2-4E2C-8971-BB418BE28514}"/>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0665F47B-F734-47CF-AF42-2D7F2D735D7F}">
                <a16:creationId xmlns:a16="http://schemas.microsoft.com/office/drawing/2010/main" id="{68A4083F-F06E-4E4C-9DD9-D120B1642CE2}"/>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0FE3889E-1B26-496C-9E07-515A6DB3BB62}">
                <a16:creationId xmlns:a16="http://schemas.microsoft.com/office/drawing/2010/main" id="{50DDD6EF-F045-43C9-AF62-6529783F9559}"/>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
            <a:extLst>
              <a:ext uri="{5DC64117-C859-4076-930F-8136C2A50A1D}">
                <a16:creationId xmlns:a16="http://schemas.microsoft.com/office/drawing/2010/main" id="{15C39C88-0B12-4455-8378-FCF4C806FE08}"/>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Password expir</a:t>
            </a:r>
            <a:r>
              <a:rPr b="1" dirty="0" lang="en-US" sz="2400">
                <a:solidFill>
                  <a:schemeClr val="tx1"/>
                </a:solidFill>
                <a:latin typeface="Zoho Puvi"/>
              </a:rPr>
              <a:t>ation</a:t>
            </a:r>
            <a:r>
              <a:rPr b="1" dirty="0" lang="en-US" sz="2400">
                <a:solidFill>
                  <a:schemeClr val="tx1"/>
                </a:solidFill>
                <a:latin typeface="Zoho Puvi"/>
              </a:rPr>
              <a:t> notification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AC6639B3-1EC7-40DA-9B64-E0042AB2641D}">
                <a16:creationId xmlns:a16="http://schemas.microsoft.com/office/drawing/2010/main" id="{82F58FDC-612C-4A3C-8C87-812FAF792260}"/>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0060FA0C-857C-4178-9A25-F83B007C40E2}">
                <a16:creationId xmlns:a16="http://schemas.microsoft.com/office/drawing/2010/main" id="{0BEC8C28-3445-4020-8158-DF4EB3FC4E3D}"/>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
            <a:extLst>
              <a:ext uri="{D2629B79-24AA-4E5D-87EC-1F2B35465CFA}">
                <a16:creationId xmlns:a16="http://schemas.microsoft.com/office/drawing/2010/main" id="{20F4DF03-7EF7-4D3B-B6B5-1629FA3D469B}"/>
              </a:ext>
            </a:extLst>
          </p:cNvPr>
          <p:cNvSpPr txBox="1"/>
          <p:nvPr/>
        </p:nvSpPr>
        <p:spPr>
          <a:xfrm flipH="false" flipV="false" rot="0">
            <a:off x="867470" y="1609725"/>
            <a:ext cx="3571875" cy="2875921"/>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Notifications can be set</a:t>
            </a:r>
            <a:r>
              <a:rPr dirty="0" lang="en-US" sz="1200">
                <a:solidFill>
                  <a:srgbClr val="0e101a"/>
                </a:solidFill>
                <a:latin typeface="Roboto"/>
              </a:rPr>
              <a:t> to notify users about soon-to-expire</a:t>
            </a:r>
            <a:r>
              <a:rPr dirty="0" lang="en-US" sz="1200">
                <a:solidFill>
                  <a:srgbClr val="0e101a"/>
                </a:solidFill>
                <a:latin typeface="Roboto"/>
              </a:rPr>
              <a:t> password</a:t>
            </a:r>
            <a:r>
              <a:rPr dirty="0" lang="en-US" sz="1200">
                <a:solidFill>
                  <a:srgbClr val="0e101a"/>
                </a:solidFill>
                <a:latin typeface="Roboto"/>
              </a:rPr>
              <a:t>s</a:t>
            </a:r>
            <a:r>
              <a:rPr dirty="0" lang="en-US" sz="1200">
                <a:solidFill>
                  <a:srgbClr val="0e101a"/>
                </a:solidFill>
                <a:latin typeface="Roboto"/>
              </a:rPr>
              <a:t> and </a:t>
            </a:r>
            <a:r>
              <a:rPr dirty="0" lang="en-US" sz="1200">
                <a:solidFill>
                  <a:srgbClr val="0e101a"/>
                </a:solidFill>
                <a:latin typeface="Roboto"/>
              </a:rPr>
              <a:t>account</a:t>
            </a:r>
            <a:r>
              <a:rPr dirty="0" lang="en-US" sz="1200">
                <a:solidFill>
                  <a:srgbClr val="0e101a"/>
                </a:solidFill>
                <a:latin typeface="Roboto"/>
              </a:rPr>
              <a:t>s</a:t>
            </a:r>
            <a:r>
              <a:rPr dirty="0" lang="en-US" sz="1200">
                <a:solidFill>
                  <a:srgbClr val="0e101a"/>
                </a:solidFill>
                <a:latin typeface="Roboto"/>
              </a:rPr>
              <a:t> via SMS, email, or push notifications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Admins can </a:t>
            </a:r>
            <a:r>
              <a:rPr dirty="0" lang="en-US" sz="1200">
                <a:solidFill>
                  <a:srgbClr val="0e101a"/>
                </a:solidFill>
                <a:latin typeface="Roboto"/>
              </a:rPr>
              <a:t>set </a:t>
            </a:r>
            <a:r>
              <a:rPr dirty="0" lang="en-US" sz="1200">
                <a:solidFill>
                  <a:srgbClr val="0e101a"/>
                </a:solidFill>
                <a:latin typeface="Roboto"/>
              </a:rPr>
              <a:t>the notification frequency and customize </a:t>
            </a:r>
            <a:r>
              <a:rPr dirty="0" lang="en-US" sz="1200">
                <a:solidFill>
                  <a:srgbClr val="0e101a"/>
                </a:solidFill>
                <a:latin typeface="Roboto"/>
              </a:rPr>
              <a:t>notification </a:t>
            </a:r>
            <a:r>
              <a:rPr dirty="0" lang="en-US" sz="1200">
                <a:solidFill>
                  <a:srgbClr val="0e101a"/>
                </a:solidFill>
                <a:latin typeface="Roboto"/>
              </a:rPr>
              <a:t>content</a:t>
            </a:r>
            <a:r>
              <a:rPr dirty="0" lang="en-US" sz="1200">
                <a:solidFill>
                  <a:srgbClr val="0e101a"/>
                </a:solidFill>
                <a:latin typeface="Roboto"/>
              </a:rPr>
              <a:t> with images and instructions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In addition, admins can create a schedule to automatically reset expired passwords</a:t>
            </a:r>
            <a:r>
              <a:rPr dirty="0" lang="en-US" sz="1200">
                <a:solidFill>
                  <a:srgbClr val="0e101a"/>
                </a:solidFill>
                <a:latin typeface="Roboto"/>
              </a:rPr>
              <a:t> and</a:t>
            </a:r>
            <a:r>
              <a:rPr dirty="0" lang="en-US" sz="1200">
                <a:solidFill>
                  <a:srgbClr val="0e101a"/>
                </a:solidFill>
                <a:latin typeface="Roboto"/>
              </a:rPr>
              <a:t> unlock locked-out accounts</a:t>
            </a:r>
            <a:endParaRPr dirty="0" lang="en-US" sz="1200">
              <a:solidFill>
                <a:srgbClr val="0e101a"/>
              </a:solidFill>
              <a:latin typeface="Roboto"/>
            </a:endParaRPr>
          </a:p>
        </p:txBody>
      </p:sp>
      <p:sp>
        <p:nvSpPr>
          <p:cNvPr id="11" name="">
            <a:extLst>
              <a:ext uri="{68114405-0573-46FF-995C-5544C87B2EC6}">
                <a16:creationId xmlns:a16="http://schemas.microsoft.com/office/drawing/2010/main" id="{D323F695-4E76-41DC-8FE6-05F041ADE848}"/>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9F102A59-C3D0-4AD9-B50D-E0D3FF55CAAF}">
                <a16:creationId xmlns:a16="http://schemas.microsoft.com/office/drawing/2010/main" id="{23091E2E-7E4E-483E-88B4-5C7A9ADB4A0D}"/>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40B2A22B-E6E4-492C-BED5-FCA94778925D}">
                <a16:creationId xmlns:a16="http://schemas.microsoft.com/office/drawing/2010/main" id="{3A536BD5-04E7-40E5-B4BB-B0A53DE3226B}"/>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FBCC26F7-6875-4BEC-9CC3-B20C9B5595D5}">
                <a16:creationId xmlns:a16="http://schemas.microsoft.com/office/drawing/2010/main" id="{C1057922-B293-496B-9E37-DCA9017CA0F8}"/>
              </a:ext>
            </a:extLst>
          </p:cNvPr>
          <p:cNvSpPr/>
          <p:nvPr/>
        </p:nvSpPr>
        <p:spPr>
          <a:xfrm flipH="false" flipV="false" rot="0">
            <a:off x="4819650" y="1608553"/>
            <a:ext cx="3905250" cy="21621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DFA5173D-8C0D-4BC0-B155-F6DDE79A322C}">
                <a16:creationId xmlns:a16="http://schemas.microsoft.com/office/drawing/2010/main" id="{55C6D4D6-7001-4B6D-B9ED-767CA10233E2}"/>
              </a:ext>
            </a:extLst>
          </p:cNvPr>
          <p:cNvSpPr>
            <a:spLocks noChangeAspect="true"/>
          </p:cNvSpPr>
          <p:nvPr/>
        </p:nvSpPr>
        <p:spPr>
          <a:xfrm flipH="false" flipV="false" rot="0">
            <a:off x="5133975"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81667872-BF65-44F5-BE55-FDC2288C1888}">
                <a16:creationId xmlns:a16="http://schemas.microsoft.com/office/drawing/2010/main" id="{5BCB58A0-7BA6-4C98-91B2-E3D0F1168E01}"/>
              </a:ext>
            </a:extLst>
          </p:cNvPr>
          <p:cNvSpPr>
            <a:spLocks noChangeAspect="true"/>
          </p:cNvSpPr>
          <p:nvPr/>
        </p:nvSpPr>
        <p:spPr>
          <a:xfrm flipH="false" flipV="false" rot="0">
            <a:off x="5025461"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A1971AF9-E64E-4E45-87A2-D0B5D8124C3B}">
                <a16:creationId xmlns:a16="http://schemas.microsoft.com/office/drawing/2010/main" id="{4E23942D-B684-4D69-92ED-E07C9314BC6D}"/>
              </a:ext>
            </a:extLst>
          </p:cNvPr>
          <p:cNvSpPr>
            <a:spLocks noChangeAspect="true"/>
          </p:cNvSpPr>
          <p:nvPr/>
        </p:nvSpPr>
        <p:spPr>
          <a:xfrm flipH="false" flipV="false" rot="0">
            <a:off x="4916948"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A0C88AB3-1668-4DBA-B21F-C82C74BB6267}">
                <a16:creationId xmlns:a16="http://schemas.microsoft.com/office/drawing/2010/main" id="{ED060460-A9F8-4381-961E-D6A319AE3330}"/>
              </a:ext>
            </a:extLst>
          </p:cNvPr>
          <p:cNvPicPr>
            <a:picLocks noChangeAspect="true"/>
          </p:cNvPicPr>
          <p:nvPr/>
        </p:nvPicPr>
        <p:blipFill>
          <a:blip r:embed="rId8"/>
          <a:srcRect b="0" l="0" r="1000" t="0"/>
          <a:stretch>
            <a:fillRect/>
          </a:stretch>
        </p:blipFill>
        <p:spPr>
          <a:xfrm flipH="false" flipV="false" rot="0">
            <a:off x="4867275" y="1809750"/>
            <a:ext cx="3822865" cy="1910591"/>
          </a:xfrm>
          <a:prstGeom prst="rect">
            <a:avLst/>
          </a:prstGeom>
          <a:noFill/>
        </p:spPr>
      </p:pic>
    </p:spTree>
    <p:extLst>
      <p:ext uri="{ED1D0804-D154-41AF-A84D-34D4D0B11934}">
        <p14:creationId xmlns:p14="http://schemas.microsoft.com/office/powerpoint/2010/main" val="1751263324453"/>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
            <a:extLst>
              <a:ext uri="{DFC9C266-C492-45D7-B75A-308E14EE4DB3}">
                <a16:creationId xmlns:a16="http://schemas.microsoft.com/office/drawing/2010/main" id="{4D210D84-8309-487E-964D-B8C0131C4677}"/>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3" name="">
            <a:extLst>
              <a:ext uri="{D6437A29-0955-42F4-8531-9D57F3AC9615}">
                <a16:creationId xmlns:a16="http://schemas.microsoft.com/office/drawing/2010/main" id="{BE91C244-39C1-4010-BCBB-41AFB04003CC}"/>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4" name="">
            <a:extLst>
              <a:ext uri="{745EDF3F-BF06-4719-834B-EB9FA624727C}">
                <a16:creationId xmlns:a16="http://schemas.microsoft.com/office/drawing/2010/main" id="{4363C726-91B8-43F6-9D63-E7EEEBC9C74C}"/>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FDD8CD63-A694-4FB8-A80F-7DB734959F2A}">
                <a16:creationId xmlns:a16="http://schemas.microsoft.com/office/drawing/2010/main" id="{CB7C12CE-BE3C-4690-A5EF-405A4252E36D}"/>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Text Box 5">
            <a:extLst>
              <a:ext uri="{2D130FFC-968B-4B7F-BBD0-72B59679A83C}">
                <a16:creationId xmlns:a16="http://schemas.microsoft.com/office/drawing/2010/main" id="{3CBA1D50-2ADB-4F56-B23A-B9E7668B8118}"/>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Update cached credentials </a:t>
            </a:r>
            <a:endParaRPr b="1" dirty="0" lang="en-US" sz="2400">
              <a:latin typeface="Zoho Puvi"/>
            </a:endParaRPr>
          </a:p>
        </p:txBody>
      </p:sp>
      <p:pic>
        <p:nvPicPr>
          <p:cNvPr id="7" name="">
            <a:extLst>
              <a:ext uri="{72990336-7A42-4FFC-BFA0-FFE5DF312018}">
                <a16:creationId xmlns:a16="http://schemas.microsoft.com/office/drawing/2010/main" id="{3A5C3F81-6318-4CAB-8AD7-F82686630664}"/>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8CE6ABBE-BBE0-4ECF-850F-48F80744C472}">
                <a16:creationId xmlns:a16="http://schemas.microsoft.com/office/drawing/2010/main" id="{079F16A7-978E-4A96-A73B-6F37F6901B0C}"/>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sp>
        <p:nvSpPr>
          <p:cNvPr id="9" name="">
            <a:extLst>
              <a:ext uri="{0218AC07-0EAE-452D-A10D-778C94F0DBFD}">
                <a16:creationId xmlns:a16="http://schemas.microsoft.com/office/drawing/2010/main" id="{B80D2FBE-B774-4A63-B005-C0DD7B4B95E7}"/>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When a user changes their password, the cached credentials on their device may not update automatically if the network connection is unstable. This can result in login failures or account lockouts when accessing resources with outdated credentials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Additionally, forgotten passwords or expired credentials often cause account lockouts, requiring assistance from the IT help</a:t>
            </a:r>
            <a:r>
              <a:rPr dirty="0" lang="en-US" sz="1200">
                <a:solidFill>
                  <a:srgbClr val="0e101a"/>
                </a:solidFill>
                <a:latin typeface="Roboto"/>
              </a:rPr>
              <a:t> </a:t>
            </a:r>
            <a:r>
              <a:rPr dirty="0" lang="en-US" sz="1200">
                <a:solidFill>
                  <a:srgbClr val="0e101a"/>
                </a:solidFill>
                <a:latin typeface="Roboto"/>
              </a:rPr>
              <a:t>desk</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The frequent need to re</a:t>
            </a:r>
            <a:r>
              <a:rPr dirty="0" lang="en-US" sz="1200">
                <a:solidFill>
                  <a:srgbClr val="0e101a"/>
                </a:solidFill>
                <a:latin typeface="Roboto"/>
              </a:rPr>
              <a:t>enter credentials can disrupt </a:t>
            </a:r>
            <a:r>
              <a:rPr dirty="0" lang="en-US" sz="1200">
                <a:solidFill>
                  <a:srgbClr val="0e101a"/>
                </a:solidFill>
                <a:latin typeface="Roboto"/>
              </a:rPr>
              <a:t>the </a:t>
            </a:r>
            <a:r>
              <a:rPr dirty="0" lang="en-US" sz="1200">
                <a:solidFill>
                  <a:srgbClr val="0e101a"/>
                </a:solidFill>
                <a:latin typeface="Roboto"/>
              </a:rPr>
              <a:t>workflow</a:t>
            </a:r>
            <a:r>
              <a:rPr dirty="0" lang="en-US" sz="1200">
                <a:solidFill>
                  <a:srgbClr val="0e101a"/>
                </a:solidFill>
                <a:latin typeface="Roboto"/>
              </a:rPr>
              <a:t> of students and faculty</a:t>
            </a:r>
            <a:r>
              <a:rPr dirty="0" lang="en-US" sz="1200">
                <a:solidFill>
                  <a:srgbClr val="0e101a"/>
                </a:solidFill>
                <a:latin typeface="Roboto"/>
              </a:rPr>
              <a:t>, </a:t>
            </a:r>
            <a:r>
              <a:rPr dirty="0" lang="en-US" sz="1200">
                <a:solidFill>
                  <a:srgbClr val="0e101a"/>
                </a:solidFill>
                <a:latin typeface="Roboto"/>
              </a:rPr>
              <a:t>consuming valuable time</a:t>
            </a:r>
            <a:endParaRPr dirty="0" lang="en-US" sz="1200">
              <a:solidFill>
                <a:srgbClr val="0e101a"/>
              </a:solidFill>
              <a:latin typeface="Roboto"/>
            </a:endParaRPr>
          </a:p>
        </p:txBody>
      </p:sp>
      <p:sp>
        <p:nvSpPr>
          <p:cNvPr id="10" name="">
            <a:extLst>
              <a:ext uri="{1185A4AE-164A-4610-8670-D8F8F57EDB4D}">
                <a16:creationId xmlns:a16="http://schemas.microsoft.com/office/drawing/2010/main" id="{F402C3E8-079E-474E-BE5E-ABC15DE37C45}"/>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C19AC5A0-87EC-4C77-8441-A161B1F226B7}">
                <a16:creationId xmlns:a16="http://schemas.microsoft.com/office/drawing/2010/main" id="{C079922D-C465-4F17-A0B6-BB31A354EBC7}"/>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571EFBC0-AB87-40C2-B663-9560CFDA5E62}">
                <a16:creationId xmlns:a16="http://schemas.microsoft.com/office/drawing/2010/main" id="{E5E0F6EB-4111-4578-A942-F721C62F7BE0}"/>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pic>
        <p:nvPicPr>
          <p:cNvPr id="13" name="">
            <a:extLst>
              <a:ext uri="{BCBD716D-DD8D-491A-B72D-8C84597A5A73}">
                <a16:creationId xmlns:a16="http://schemas.microsoft.com/office/drawing/2010/main" id="{92DB55D6-F1E4-45DE-80FE-FE8C232C8665}"/>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Tree>
    <p:extLst>
      <p:ext uri="{3CC11D47-354F-4F45-BE5F-4751A8C19CB7}">
        <p14:creationId xmlns:p14="http://schemas.microsoft.com/office/powerpoint/2010/main" val="1751263324456"/>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15B1B9D-7495-41EF-BBF7-A9E395DF648D}">
                <a16:creationId xmlns:a16="http://schemas.microsoft.com/office/drawing/2010/main" id="{68B47F64-7D3A-4CE2-9EBC-0B43CB3E52DA}"/>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79BCFD73-47A7-4DBF-8CB9-5BDCD032AB3B}">
                <a16:creationId xmlns:a16="http://schemas.microsoft.com/office/drawing/2010/main" id="{4BBCFA8E-9698-490D-B683-02AE6B619BC8}"/>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4" name="">
            <a:extLst>
              <a:ext uri="{71714097-9DE4-4CE2-B954-7CCEEE99A920}">
                <a16:creationId xmlns:a16="http://schemas.microsoft.com/office/drawing/2010/main" id="{CC3F49B4-4B53-4387-8B4E-0EFE9DF03063}"/>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5" name="">
            <a:extLst>
              <a:ext uri="{BE66E79B-F73F-42E5-8D7F-2255559E3619}">
                <a16:creationId xmlns:a16="http://schemas.microsoft.com/office/drawing/2010/main" id="{48923696-4FD7-481C-AD16-19E6A6329FD5}"/>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Cyber security in the education sector </a:t>
            </a:r>
            <a:endParaRPr b="1" dirty="0" lang="en-US" sz="2400">
              <a:latin typeface="Zoho Puvi"/>
            </a:endParaRPr>
          </a:p>
        </p:txBody>
      </p:sp>
      <p:pic>
        <p:nvPicPr>
          <p:cNvPr id="6" name="">
            <a:extLst>
              <a:ext uri="{CAC7401E-F8EB-45B0-8B19-D597BF652A25}">
                <a16:creationId xmlns:a16="http://schemas.microsoft.com/office/drawing/2010/main" id="{D467DE6A-7CB9-4354-8A6A-A376A011097F}"/>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7" name="">
            <a:extLst>
              <a:ext uri="{34494B42-FD78-45F4-9C5B-A659BF36A4A8}">
                <a16:creationId xmlns:a16="http://schemas.microsoft.com/office/drawing/2010/main" id="{9D95745A-8F2E-4126-A841-C4A7A88440BD}"/>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8" name="">
            <a:extLst>
              <a:ext uri="{2C9C6A85-CAA6-4224-BF65-5018078F1C28}">
                <a16:creationId xmlns:a16="http://schemas.microsoft.com/office/drawing/2010/main" id="{D3F21490-26F3-4741-BC2C-7015D1F7A38E}"/>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9" name="">
            <a:extLst>
              <a:ext uri="{D0F967BA-85C4-4D03-8DEE-AA28F19EA775}">
                <a16:creationId xmlns:a16="http://schemas.microsoft.com/office/drawing/2010/main" id="{D2959D18-EA71-4D84-95F0-CCF724895626}"/>
              </a:ext>
            </a:extLst>
          </p:cNvPr>
          <p:cNvSpPr txBox="1"/>
          <p:nvPr/>
        </p:nvSpPr>
        <p:spPr>
          <a:xfrm flipH="false" flipV="false" rot="0">
            <a:off x="567080" y="1039643"/>
            <a:ext cx="6148035" cy="278082"/>
          </a:xfrm>
          <a:prstGeom prst="rect">
            <a:avLst/>
          </a:prstGeom>
        </p:spPr>
        <p:txBody>
          <a:bodyPr anchor="t" bIns="47625" lIns="0" rIns="95250" rtlCol="0" tIns="47625" vert="horz">
            <a:spAutoFit/>
          </a:bodyPr>
          <a:lstStyle/>
          <a:p>
            <a:pPr indent="-266700" marL="200025">
              <a:buChar char=""/>
              <a:buFont typeface="Wingdings"/>
              <a:defRPr dirty="0" lang="en-US" sz="1400"/>
            </a:pPr>
            <a:r>
              <a:rPr dirty="0" lang="en-US" sz="1200">
                <a:latin typeface="Roboto"/>
                <a:hlinkClick r:id="rId8"/>
              </a:rPr>
              <a:t>Microsoft</a:t>
            </a:r>
            <a:r>
              <a:rPr dirty="0" lang="en-US" sz="1200">
                <a:solidFill>
                  <a:srgbClr val="0e101a"/>
                </a:solidFill>
                <a:latin typeface="Roboto"/>
              </a:rPr>
              <a:t> says nearly 80% of enterprise malware encounters are in education</a:t>
            </a:r>
            <a:endParaRPr dirty="0" lang="en-US" sz="1200">
              <a:solidFill>
                <a:srgbClr val="0e101a"/>
              </a:solidFill>
              <a:latin typeface="Roboto"/>
            </a:endParaRPr>
          </a:p>
        </p:txBody>
      </p:sp>
      <p:sp>
        <p:nvSpPr>
          <p:cNvPr id="10" name="">
            <a:extLst>
              <a:ext uri="{1ECF7803-055D-4C86-B1B8-40C920EE79AD}">
                <a16:creationId xmlns:a16="http://schemas.microsoft.com/office/drawing/2010/main" id="{000545E6-D84A-420F-9F4F-72883E0B84DE}"/>
              </a:ext>
            </a:extLst>
          </p:cNvPr>
          <p:cNvSpPr/>
          <p:nvPr/>
        </p:nvSpPr>
        <p:spPr>
          <a:xfrm flipH="false" flipV="false" rot="0">
            <a:off x="558259" y="1504950"/>
            <a:ext cx="2639386" cy="2944834"/>
          </a:xfrm>
          <a:prstGeom prst="rect">
            <a:avLst/>
          </a:prstGeom>
          <a:solidFill>
            <a:srgbClr val="f2fdff"/>
          </a:solidFill>
          <a:ln cap="flat" w="9525">
            <a:solidFill>
              <a:schemeClr val="bg2">
                <a:lumMod val="95000"/>
              </a:schemeClr>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8B7F6445-8DB5-4ABC-8754-A9A39664D4CF}">
                <a16:creationId xmlns:a16="http://schemas.microsoft.com/office/drawing/2010/main" id="{0B18634A-4F26-4CF6-8CDA-DA2884764EED}"/>
              </a:ext>
            </a:extLst>
          </p:cNvPr>
          <p:cNvSpPr txBox="1"/>
          <p:nvPr/>
        </p:nvSpPr>
        <p:spPr>
          <a:xfrm flipH="false" flipV="false" rot="0">
            <a:off x="769420" y="1669703"/>
            <a:ext cx="2224401" cy="2348721"/>
          </a:xfrm>
          <a:prstGeom prst="rect">
            <a:avLst/>
          </a:prstGeom>
        </p:spPr>
        <p:txBody>
          <a:bodyPr anchor="t" bIns="47625" lIns="0" rIns="95250" rtlCol="0" tIns="47625" vert="horz">
            <a:spAutoFit/>
          </a:bodyPr>
          <a:lstStyle/>
          <a:p>
            <a:pPr indent="-200025" marL="209550">
              <a:lnSpc>
                <a:spcPct val="115000"/>
              </a:lnSpc>
              <a:spcBef>
                <a:spcPts val="1050"/>
              </a:spcBef>
              <a:buChar char=""/>
              <a:buClr>
                <a:schemeClr val="accent4">
                  <a:lumMod val="75000"/>
                </a:schemeClr>
              </a:buClr>
              <a:buSzPct val="90000"/>
              <a:buFont typeface="Wingdings"/>
              <a:defRPr dirty="0" lang="en-US" sz="1400"/>
            </a:pPr>
            <a:r>
              <a:rPr b="0" dirty="0" lang="en-US" sz="1100">
                <a:solidFill>
                  <a:srgbClr val="0e101a"/>
                </a:solidFill>
                <a:latin typeface="Zoho Puvi"/>
              </a:rPr>
              <a:t>Educational institutions hold a vast amount of sensitive data, ranging from students' personal information to financial records</a:t>
            </a:r>
          </a:p>
          <a:p>
            <a:pPr indent="-200025" marL="209550">
              <a:lnSpc>
                <a:spcPct val="115000"/>
              </a:lnSpc>
              <a:spcBef>
                <a:spcPts val="1050"/>
              </a:spcBef>
              <a:buChar char=""/>
              <a:buClr>
                <a:schemeClr val="accent4">
                  <a:lumMod val="75000"/>
                </a:schemeClr>
              </a:buClr>
              <a:buSzPct val="90000"/>
              <a:buFont typeface="Wingdings"/>
              <a:defRPr dirty="0" lang="en-US" sz="1400"/>
            </a:pPr>
            <a:r>
              <a:rPr b="0" dirty="0" lang="en-US" sz="1100">
                <a:solidFill>
                  <a:srgbClr val="0e101a"/>
                </a:solidFill>
                <a:latin typeface="Zoho Puvi"/>
              </a:rPr>
              <a:t>To protect sensitive data, educational institutions should implement robust security measures like enabling MFA, and enforcing strong passwords</a:t>
            </a:r>
            <a:endParaRPr b="0" dirty="0" lang="en-US" sz="1100">
              <a:solidFill>
                <a:srgbClr val="0e101a"/>
              </a:solidFill>
              <a:latin typeface="Zoho Puvi"/>
            </a:endParaRPr>
          </a:p>
        </p:txBody>
      </p:sp>
      <p:sp>
        <p:nvSpPr>
          <p:cNvPr id="12" name="">
            <a:extLst>
              <a:ext uri="{AFF305A5-82D9-48FD-B9F4-8850626236A3}">
                <a16:creationId xmlns:a16="http://schemas.microsoft.com/office/drawing/2010/main" id="{4CCF673A-DA03-4A34-A7EE-8B74327001C3}"/>
              </a:ext>
            </a:extLst>
          </p:cNvPr>
          <p:cNvSpPr/>
          <p:nvPr/>
        </p:nvSpPr>
        <p:spPr>
          <a:xfrm flipH="false" flipV="false" rot="0">
            <a:off x="3321500" y="1507417"/>
            <a:ext cx="2639386" cy="2942367"/>
          </a:xfrm>
          <a:prstGeom prst="rect">
            <a:avLst/>
          </a:prstGeom>
          <a:solidFill>
            <a:srgbClr val="fff9e8"/>
          </a:solidFill>
          <a:ln cap="flat" w="9525">
            <a:solidFill>
              <a:srgbClr val="f2e8d0"/>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CD049547-0BFE-43C6-9EDA-D72572D13484}">
                <a16:creationId xmlns:a16="http://schemas.microsoft.com/office/drawing/2010/main" id="{0B2C88E7-2A25-4DA6-BF0D-A8D6D17E4618}"/>
              </a:ext>
            </a:extLst>
          </p:cNvPr>
          <p:cNvSpPr/>
          <p:nvPr/>
        </p:nvSpPr>
        <p:spPr>
          <a:xfrm flipH="false" flipV="false" rot="0">
            <a:off x="6084732" y="1507407"/>
            <a:ext cx="2622651" cy="2942376"/>
          </a:xfrm>
          <a:prstGeom prst="rect">
            <a:avLst/>
          </a:prstGeom>
          <a:solidFill>
            <a:srgbClr val="fff0f8">
              <a:alpha val="94000"/>
            </a:srgbClr>
          </a:solidFill>
          <a:ln cap="flat" w="9525">
            <a:solidFill>
              <a:schemeClr val="accent6">
                <a:lumMod val="20000"/>
                <a:lumOff val="80000"/>
              </a:schemeClr>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7AABF485-8802-42F0-918F-9BB07D633578}">
                <a16:creationId xmlns:a16="http://schemas.microsoft.com/office/drawing/2010/main" id="{3E7832D2-EF67-4648-A19E-7B23E1CC83B3}"/>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5" name="">
            <a:extLst>
              <a:ext uri="{51D13B1F-5D3D-4D83-B08A-490E7833A58D}">
                <a16:creationId xmlns:a16="http://schemas.microsoft.com/office/drawing/2010/main" id="{55DD3B5B-0736-414A-97D5-1D354561E9AC}"/>
              </a:ext>
            </a:extLst>
          </p:cNvPr>
          <p:cNvSpPr txBox="1"/>
          <p:nvPr/>
        </p:nvSpPr>
        <p:spPr>
          <a:xfrm flipH="false" flipV="false" rot="0">
            <a:off x="3528993" y="1655016"/>
            <a:ext cx="2224401" cy="2155983"/>
          </a:xfrm>
          <a:prstGeom prst="rect">
            <a:avLst/>
          </a:prstGeom>
        </p:spPr>
        <p:txBody>
          <a:bodyPr anchor="t" bIns="47625" lIns="0" rIns="95250" rtlCol="0" tIns="47625" vert="horz">
            <a:spAutoFit/>
          </a:bodyPr>
          <a:lstStyle/>
          <a:p>
            <a:pPr indent="-200025" marL="209550">
              <a:lnSpc>
                <a:spcPct val="115000"/>
              </a:lnSpc>
              <a:spcBef>
                <a:spcPts val="1050"/>
              </a:spcBef>
              <a:buChar char=""/>
              <a:buClr>
                <a:schemeClr val="accent4">
                  <a:lumMod val="75000"/>
                  <a:lumMod val="75000"/>
                </a:schemeClr>
              </a:buClr>
              <a:buSzPct val="90000"/>
              <a:buFont typeface="Wingdings"/>
              <a:defRPr dirty="0" lang="en-US" sz="1400"/>
            </a:pPr>
            <a:r>
              <a:rPr b="0" dirty="0" lang="en-US" sz="1100">
                <a:solidFill>
                  <a:srgbClr val="0e101a"/>
                </a:solidFill>
                <a:latin typeface="Zoho Puvi"/>
              </a:rPr>
              <a:t>Students often forget their passwords and get locked out of their accounts, resulting in the help desk getting backlogged and end users being unable to complete their tasks</a:t>
            </a:r>
          </a:p>
          <a:p>
            <a:pPr indent="-200025" marL="200025">
              <a:lnSpc>
                <a:spcPct val="115000"/>
              </a:lnSpc>
              <a:spcBef>
                <a:spcPts val="1050"/>
              </a:spcBef>
              <a:buChar char=""/>
              <a:buClr>
                <a:schemeClr val="accent4">
                  <a:lumMod val="75000"/>
                </a:schemeClr>
              </a:buClr>
              <a:buSzPct val="90000"/>
              <a:buFont typeface="Wingdings"/>
              <a:defRPr dirty="0" lang="en-US" sz="1400"/>
            </a:pPr>
            <a:r>
              <a:rPr b="0" dirty="0" lang="en-US" sz="1100">
                <a:solidFill>
                  <a:srgbClr val="0e101a"/>
                </a:solidFill>
                <a:latin typeface="Zoho Puvi"/>
              </a:rPr>
              <a:t>By letting users reset their own passwords, admins can focus on critical tasks</a:t>
            </a:r>
            <a:endParaRPr b="0" dirty="0" lang="en-US" sz="1100">
              <a:solidFill>
                <a:srgbClr val="0e101a"/>
              </a:solidFill>
              <a:latin typeface="Zoho Puvi"/>
            </a:endParaRPr>
          </a:p>
        </p:txBody>
      </p:sp>
      <p:sp>
        <p:nvSpPr>
          <p:cNvPr id="16" name="">
            <a:extLst>
              <a:ext uri="{00C6256A-E26F-4828-B8DD-0EDBBB4AE775}">
                <a16:creationId xmlns:a16="http://schemas.microsoft.com/office/drawing/2010/main" id="{C2C5E170-0D7F-43E1-AC17-8C1543DF8A28}"/>
              </a:ext>
            </a:extLst>
          </p:cNvPr>
          <p:cNvSpPr txBox="1"/>
          <p:nvPr/>
        </p:nvSpPr>
        <p:spPr>
          <a:xfrm flipH="false" flipV="false" rot="0">
            <a:off x="6283862" y="1619250"/>
            <a:ext cx="2224401" cy="2734198"/>
          </a:xfrm>
          <a:prstGeom prst="rect">
            <a:avLst/>
          </a:prstGeom>
        </p:spPr>
        <p:txBody>
          <a:bodyPr anchor="t" bIns="47625" lIns="0" rIns="95250" rtlCol="0" tIns="47625" vert="horz">
            <a:spAutoFit/>
          </a:bodyPr>
          <a:lstStyle/>
          <a:p>
            <a:pPr indent="-200025" marL="209550">
              <a:lnSpc>
                <a:spcPct val="115000"/>
              </a:lnSpc>
              <a:spcBef>
                <a:spcPts val="1050"/>
              </a:spcBef>
              <a:buChar char=""/>
              <a:buClr>
                <a:schemeClr val="accent4">
                  <a:lumMod val="75000"/>
                  <a:lumMod val="75000"/>
                </a:schemeClr>
              </a:buClr>
              <a:buSzPct val="90000"/>
              <a:buFont typeface="Wingdings"/>
              <a:defRPr dirty="0" lang="en-US" sz="1400"/>
            </a:pPr>
            <a:r>
              <a:rPr b="0" dirty="0" lang="en-US" sz="1100">
                <a:solidFill>
                  <a:srgbClr val="0e101a"/>
                </a:solidFill>
                <a:latin typeface="Zoho Puvi"/>
              </a:rPr>
              <a:t>In the education sector, students, teaching staff, management staff, parents, and alumni struggle to remember passwords for multiple applications, resulting in time-consuming repetitive logins</a:t>
            </a:r>
          </a:p>
          <a:p>
            <a:pPr indent="-200025" marL="200025">
              <a:lnSpc>
                <a:spcPct val="115000"/>
              </a:lnSpc>
              <a:spcBef>
                <a:spcPts val="1050"/>
              </a:spcBef>
              <a:buChar char=""/>
              <a:buClr>
                <a:schemeClr val="accent4">
                  <a:lumMod val="75000"/>
                </a:schemeClr>
              </a:buClr>
              <a:buSzPct val="90000"/>
              <a:buFont typeface="Wingdings"/>
              <a:defRPr dirty="0" lang="en-US" sz="1400"/>
            </a:pPr>
            <a:r>
              <a:rPr b="0" dirty="0" lang="en-US" sz="1100">
                <a:solidFill>
                  <a:srgbClr val="0e101a"/>
                </a:solidFill>
                <a:latin typeface="Zoho Puvi"/>
              </a:rPr>
              <a:t>By implementing </a:t>
            </a:r>
            <a:r>
              <a:rPr b="0" dirty="0" err="1" lang="en-US" sz="1100">
                <a:solidFill>
                  <a:srgbClr val="0e101a"/>
                </a:solidFill>
                <a:latin typeface="Zoho Puvi"/>
              </a:rPr>
              <a:t>SSO</a:t>
            </a:r>
            <a:r>
              <a:rPr b="0" dirty="0" lang="en-US" sz="1100">
                <a:solidFill>
                  <a:srgbClr val="0e101a"/>
                </a:solidFill>
                <a:latin typeface="Zoho Puvi"/>
              </a:rPr>
              <a:t>, users can access applications with just one click, eliminating the need to enter multiple passwords</a:t>
            </a:r>
            <a:endParaRPr b="0" dirty="0" lang="en-US" sz="1100">
              <a:solidFill>
                <a:srgbClr val="0e101a"/>
              </a:solidFill>
              <a:latin typeface="Zoho Puvi"/>
            </a:endParaRPr>
          </a:p>
        </p:txBody>
      </p:sp>
      <p:sp>
        <p:nvSpPr>
          <p:cNvPr id="17" name="">
            <a:extLst>
              <a:ext uri="{775DD121-43B0-42C6-BE36-61F9CB584224}">
                <a16:creationId xmlns:a16="http://schemas.microsoft.com/office/drawing/2010/main" id="{FB6F768C-0B11-48A9-A3AD-167C3E65559F}"/>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E24DA6FD-2A1A-4DD9-8ACA-00537880113C}">
        <p14:creationId xmlns:p14="http://schemas.microsoft.com/office/powerpoint/2010/main" val="1751263324396"/>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A7B7BF7-2028-4682-846D-E746358289B6}">
                <a16:creationId xmlns:a16="http://schemas.microsoft.com/office/drawing/2010/main" id="{3FBC6A91-CE2D-4F5A-9577-DFD745C97644}"/>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9A022126-BCA6-49FB-BC04-CCE12573B48B}">
                <a16:creationId xmlns:a16="http://schemas.microsoft.com/office/drawing/2010/main" id="{429EF200-51FF-4598-91B3-6482D711F61D}"/>
              </a:ext>
            </a:extLst>
          </p:cNvPr>
          <p:cNvSpPr/>
          <p:nvPr/>
        </p:nvSpPr>
        <p:spPr>
          <a:xfrm flipH="false" flipV="false" rot="0">
            <a:off x="558259" y="981075"/>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B24683E6-5363-4780-B800-F86E673F5748}">
                <a16:creationId xmlns:a16="http://schemas.microsoft.com/office/drawing/2010/main" id="{2FDF49C8-9A77-41A3-B05A-EFDD0235E00B}"/>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CBFA5693-C99C-4A45-8D82-492CC327F8D0}">
                <a16:creationId xmlns:a16="http://schemas.microsoft.com/office/drawing/2010/main" id="{FBB40C99-3003-4F8C-B8A2-3317D3791B55}"/>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85DF1580-086B-40DC-98CE-EAC7D15E6274}">
                <a16:creationId xmlns:a16="http://schemas.microsoft.com/office/drawing/2010/main" id="{E45D7F14-C2E7-44D7-84F1-E210E07B05AA}"/>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Text Box 6">
            <a:extLst>
              <a:ext uri="{9F1EEE34-7E07-4167-876B-FCE678604EE6}">
                <a16:creationId xmlns:a16="http://schemas.microsoft.com/office/drawing/2010/main" id="{D01FF8DC-4287-4AFB-BA81-028AB44CAAFA}"/>
              </a:ext>
            </a:extLst>
          </p:cNvPr>
          <p:cNvSpPr txBox="1"/>
          <p:nvPr/>
        </p:nvSpPr>
        <p:spPr>
          <a:xfrm flipH="false" flipV="false" rot="0">
            <a:off x="558260" y="322564"/>
            <a:ext cx="636102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Update cached credentials through </a:t>
            </a:r>
            <a:r>
              <a:rPr b="1" dirty="0" err="1" lang="en-US" sz="2400">
                <a:solidFill>
                  <a:schemeClr val="tx1"/>
                </a:solidFill>
                <a:latin typeface="Zoho Puvi"/>
              </a:rPr>
              <a:t>VPN</a:t>
            </a:r>
            <a:endParaRPr b="1" dirty="0" err="1" lang="en-US" sz="2400">
              <a:solidFill>
                <a:schemeClr val="tx1"/>
              </a:solidFill>
              <a:latin typeface="Zoho Puvi"/>
            </a:endParaRPr>
          </a:p>
        </p:txBody>
      </p:sp>
      <p:pic>
        <p:nvPicPr>
          <p:cNvPr id="8" name="">
            <a:extLst>
              <a:ext uri="{E76C4167-5272-4FB6-8B90-830246EBF9F5}">
                <a16:creationId xmlns:a16="http://schemas.microsoft.com/office/drawing/2010/main" id="{024E2633-28C0-4633-88EF-6655F525F400}"/>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1DA4F91B-0218-4C02-BB5E-1087FF9F3D86}">
                <a16:creationId xmlns:a16="http://schemas.microsoft.com/office/drawing/2010/main" id="{44D18117-905D-4C59-940A-B03CA87C8922}"/>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
            <a:extLst>
              <a:ext uri="{8EE7720F-8E0A-4661-9E17-2456CF8658BE}">
                <a16:creationId xmlns:a16="http://schemas.microsoft.com/office/drawing/2010/main" id="{D6C2F8B0-131E-4740-B0C2-3D8EE7B1AF10}"/>
              </a:ext>
            </a:extLst>
          </p:cNvPr>
          <p:cNvSpPr/>
          <p:nvPr/>
        </p:nvSpPr>
        <p:spPr>
          <a:xfrm flipH="false" flipV="false" rot="0">
            <a:off x="4305100" y="1637719"/>
            <a:ext cx="4323483" cy="1971046"/>
          </a:xfrm>
          <a:prstGeom prst="rect">
            <a:avLst/>
          </a:prstGeom>
          <a:solidFill>
            <a:schemeClr val="bg1">
              <a:alpha val="78000"/>
            </a:schemeClr>
          </a:solidFill>
          <a:ln cap="flat" w="9525">
            <a:solidFill>
              <a:srgbClr val="dce0e6"/>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22CB14AA-456E-4229-A48D-518A8FA587ED}">
                <a16:creationId xmlns:a16="http://schemas.microsoft.com/office/drawing/2010/main" id="{E7A064A6-4D01-469F-9F81-4E179AA9191F}"/>
              </a:ext>
            </a:extLst>
          </p:cNvPr>
          <p:cNvSpPr txBox="1"/>
          <p:nvPr/>
        </p:nvSpPr>
        <p:spPr>
          <a:xfrm flipH="false" flipV="false" rot="0">
            <a:off x="867470" y="1609725"/>
            <a:ext cx="3151965" cy="2647378"/>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Users can reset their domain passwords by installing the GINA/</a:t>
            </a:r>
            <a:r>
              <a:rPr dirty="0" err="1" lang="en-US" sz="1200">
                <a:solidFill>
                  <a:srgbClr val="0e101a"/>
                </a:solidFill>
                <a:latin typeface="Roboto"/>
              </a:rPr>
              <a:t>CP</a:t>
            </a:r>
            <a:r>
              <a:rPr dirty="0" lang="en-US" sz="1200">
                <a:solidFill>
                  <a:srgbClr val="0e101a"/>
                </a:solidFill>
                <a:latin typeface="Roboto"/>
              </a:rPr>
              <a:t> client, which places the Reset Password/Account Unlock link</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With the logon agent, users can automatically update their credentials by connecting to AD through a </a:t>
            </a:r>
            <a:r>
              <a:rPr dirty="0" err="1" lang="en-US" sz="1200">
                <a:solidFill>
                  <a:srgbClr val="0e101a"/>
                </a:solidFill>
                <a:latin typeface="Roboto"/>
              </a:rPr>
              <a:t>VPN</a:t>
            </a:r>
            <a:r>
              <a:rPr dirty="0" lang="en-US" sz="1200">
                <a:solidFill>
                  <a:srgbClr val="0e101a"/>
                </a:solidFill>
                <a:latin typeface="Roboto"/>
              </a:rPr>
              <a:t> client </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Th</a:t>
            </a:r>
            <a:r>
              <a:rPr dirty="0" lang="en-US" sz="1200">
                <a:solidFill>
                  <a:srgbClr val="0e101a"/>
                </a:solidFill>
                <a:latin typeface="Roboto"/>
              </a:rPr>
              <a:t>is way</a:t>
            </a:r>
            <a:r>
              <a:rPr dirty="0" lang="en-US" sz="1200">
                <a:solidFill>
                  <a:srgbClr val="0e101a"/>
                </a:solidFill>
                <a:latin typeface="Roboto"/>
              </a:rPr>
              <a:t>, users can access their accounts seamlessly without interruptions or login failures</a:t>
            </a:r>
            <a:endParaRPr dirty="0" lang="en-US" sz="1200">
              <a:solidFill>
                <a:srgbClr val="0e101a"/>
              </a:solidFill>
              <a:latin typeface="Roboto"/>
            </a:endParaRPr>
          </a:p>
        </p:txBody>
      </p:sp>
      <p:sp>
        <p:nvSpPr>
          <p:cNvPr id="12" name="">
            <a:extLst>
              <a:ext uri="{8112B7AE-431E-4FFB-97A1-3AB1DA63CF3D}">
                <a16:creationId xmlns:a16="http://schemas.microsoft.com/office/drawing/2010/main" id="{394BDD36-7FA8-440B-BBDE-6F1988F96C27}"/>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3" name="">
            <a:extLst>
              <a:ext uri="{801563A9-A3C9-4864-A754-701755BA5E7C}">
                <a16:creationId xmlns:a16="http://schemas.microsoft.com/office/drawing/2010/main" id="{D0175F0B-461B-48F9-AEA5-4EAB8E1D483E}"/>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60B804A5-E463-401F-8A55-1F00C9416E86}">
                <a16:creationId xmlns:a16="http://schemas.microsoft.com/office/drawing/2010/main" id="{9875B5A7-C4FE-43AB-9C23-01BDDC3C1044}"/>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5" name="Image 15">
            <a:extLst>
              <a:ext uri="{6CA83292-6B34-4A2B-9A19-3E7A115EF694}">
                <a16:creationId xmlns:a16="http://schemas.microsoft.com/office/drawing/2010/main" id="{CC45251E-6C13-44C6-8071-B2643BE31969}"/>
              </a:ext>
            </a:extLst>
          </p:cNvPr>
          <p:cNvPicPr>
            <a:picLocks noChangeAspect="true"/>
          </p:cNvPicPr>
          <p:nvPr/>
        </p:nvPicPr>
        <p:blipFill>
          <a:blip r:embed="rId8"/>
          <a:stretch>
            <a:fillRect/>
          </a:stretch>
        </p:blipFill>
        <p:spPr>
          <a:xfrm flipH="false" flipV="false" rot="0">
            <a:off x="4402979" y="1655359"/>
            <a:ext cx="4097874" cy="1872167"/>
          </a:xfrm>
          <a:prstGeom prst="rect">
            <a:avLst/>
          </a:prstGeom>
          <a:noFill/>
        </p:spPr>
      </p:pic>
    </p:spTree>
    <p:extLst>
      <p:ext uri="{51A57F7E-4EDF-4395-9373-6B6FEAFF8888}">
        <p14:creationId xmlns:p14="http://schemas.microsoft.com/office/powerpoint/2010/main" val="1751263324459"/>
      </p:ext>
    </p:extLst>
  </p:cSld>
  <p:clrMapOvr>
    <a:masterClrMapping/>
  </p:clrMapOvr>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Image 1">
            <a:extLst>
              <a:ext uri="{C535140C-AA48-4FEF-A4CE-DFC5C13F0B6F}">
                <a16:creationId xmlns:a16="http://schemas.microsoft.com/office/drawing/2010/main" id="{65F84231-EF81-4F2D-AA71-1F68C476B08C}"/>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29F5774F-9FFA-49DC-B1F7-F70386153DC3}">
                <a16:creationId xmlns:a16="http://schemas.microsoft.com/office/drawing/2010/main" id="{E664B2E8-FFED-423E-BA67-33A077F6292A}"/>
              </a:ext>
            </a:extLst>
          </p:cNvPr>
          <p:cNvSpPr/>
          <p:nvPr/>
        </p:nvSpPr>
        <p:spPr>
          <a:xfrm flipH="false" flipV="false" rot="0">
            <a:off x="558259" y="981075"/>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208CF64D-41BC-4304-866B-46FC139446B2}">
                <a16:creationId xmlns:a16="http://schemas.microsoft.com/office/drawing/2010/main" id="{AE2C58AC-0B2C-405E-AA04-D8D19A2B7D0C}"/>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8740E89D-13C1-4E3A-8A7C-D88CE4CCD1CD}">
                <a16:creationId xmlns:a16="http://schemas.microsoft.com/office/drawing/2010/main" id="{E467AD72-6678-448D-83E5-9A8B2AAE7F40}"/>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FFCD3657-3CC3-4B05-B404-8CF5E7988ACA}">
                <a16:creationId xmlns:a16="http://schemas.microsoft.com/office/drawing/2010/main" id="{D3270B91-5E51-45BB-B31D-950C4B5895FD}"/>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Text Box 6">
            <a:extLst>
              <a:ext uri="{88855F9F-C5BD-452C-ABDD-C9FF1D314BE4}">
                <a16:creationId xmlns:a16="http://schemas.microsoft.com/office/drawing/2010/main" id="{58BFB83E-A64B-4FB5-B6C3-313F338E124D}"/>
              </a:ext>
            </a:extLst>
          </p:cNvPr>
          <p:cNvSpPr txBox="1"/>
          <p:nvPr/>
        </p:nvSpPr>
        <p:spPr>
          <a:xfrm flipH="false" flipV="false" rot="0">
            <a:off x="558260" y="322564"/>
            <a:ext cx="636102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Update cached credentials without </a:t>
            </a:r>
            <a:r>
              <a:rPr b="1" dirty="0" err="1" lang="en-US" sz="2400">
                <a:solidFill>
                  <a:schemeClr val="tx1"/>
                </a:solidFill>
                <a:latin typeface="Zoho Puvi"/>
              </a:rPr>
              <a:t>VPN</a:t>
            </a:r>
            <a:endParaRPr b="1" dirty="0" err="1" lang="en-US" sz="2400">
              <a:solidFill>
                <a:schemeClr val="tx1"/>
              </a:solidFill>
              <a:latin typeface="Zoho Puvi"/>
            </a:endParaRPr>
          </a:p>
        </p:txBody>
      </p:sp>
      <p:pic>
        <p:nvPicPr>
          <p:cNvPr id="8" name="">
            <a:extLst>
              <a:ext uri="{2296F619-4F8E-4BF7-9104-AB179E85F6DA}">
                <a16:creationId xmlns:a16="http://schemas.microsoft.com/office/drawing/2010/main" id="{9BBB5781-38DA-4EDF-A0D2-250065AE8B36}"/>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570688BE-24F5-43E2-80E4-2F086784CCC7}">
                <a16:creationId xmlns:a16="http://schemas.microsoft.com/office/drawing/2010/main" id="{AC1E8F5A-ADEB-4C7F-AFDD-825D779B00D6}"/>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
            <a:extLst>
              <a:ext uri="{4BA02E6F-CAF6-40A7-BC13-565C2F2A0FEF}">
                <a16:creationId xmlns:a16="http://schemas.microsoft.com/office/drawing/2010/main" id="{1C1E11E5-4CB1-4FBE-A13F-11E83674DD0D}"/>
              </a:ext>
            </a:extLst>
          </p:cNvPr>
          <p:cNvSpPr/>
          <p:nvPr/>
        </p:nvSpPr>
        <p:spPr>
          <a:xfrm flipH="false" flipV="false" rot="0">
            <a:off x="4305100" y="1637719"/>
            <a:ext cx="4323483" cy="1971046"/>
          </a:xfrm>
          <a:prstGeom prst="rect">
            <a:avLst/>
          </a:prstGeom>
          <a:solidFill>
            <a:schemeClr val="bg1">
              <a:alpha val="78000"/>
            </a:schemeClr>
          </a:solidFill>
          <a:ln cap="flat" w="9525">
            <a:solidFill>
              <a:srgbClr val="dce0e6"/>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Text Box 10">
            <a:extLst>
              <a:ext uri="{5EF30B8C-884C-4527-BABC-540611ECD077}">
                <a16:creationId xmlns:a16="http://schemas.microsoft.com/office/drawing/2010/main" id="{945AD8D3-AFB7-461D-A96B-748C90D65379}"/>
              </a:ext>
            </a:extLst>
          </p:cNvPr>
          <p:cNvSpPr txBox="1"/>
          <p:nvPr/>
        </p:nvSpPr>
        <p:spPr>
          <a:xfrm flipH="false" flipV="false" rot="0">
            <a:off x="867470" y="1609725"/>
            <a:ext cx="3151965" cy="2647378"/>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Users’ identities are verified through MFA before the reset request is sent to ADSelfService Plus, which updates the new password in Active Directory.</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Once updated in AD, the new password is automatically synced with the local cache on users’ machines.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This ensures users can log in without facing credential mismatches or login issues.</a:t>
            </a:r>
            <a:endParaRPr dirty="0" lang="en-US" sz="1200">
              <a:solidFill>
                <a:srgbClr val="0e101a"/>
              </a:solidFill>
              <a:latin typeface="Roboto"/>
            </a:endParaRPr>
          </a:p>
        </p:txBody>
      </p:sp>
      <p:sp>
        <p:nvSpPr>
          <p:cNvPr id="12" name="">
            <a:extLst>
              <a:ext uri="{B15C89DB-AAA2-4E6E-9AB8-DD5F70BD911D}">
                <a16:creationId xmlns:a16="http://schemas.microsoft.com/office/drawing/2010/main" id="{4F9E3756-4301-4954-A749-A2F8348DDE2B}"/>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3" name="">
            <a:extLst>
              <a:ext uri="{1BE90F9B-4EB5-4F36-8830-B8DA1412C19B}">
                <a16:creationId xmlns:a16="http://schemas.microsoft.com/office/drawing/2010/main" id="{7FB4F224-73E8-4E5D-856D-9B59EA7071F6}"/>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DFBD14FE-D1C4-438C-93C3-F50A524369B5}">
                <a16:creationId xmlns:a16="http://schemas.microsoft.com/office/drawing/2010/main" id="{A1CB5A53-9BD0-4AAB-84B7-1EA9CD5CA0EB}"/>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5" name="Image 16">
            <a:extLst>
              <a:ext uri="{8FD93CAB-69D1-47DE-AA5C-0A9FFFE1FE98}">
                <a16:creationId xmlns:a16="http://schemas.microsoft.com/office/drawing/2010/main" id="{C64754CC-6AA4-4344-8019-87F40E4944A6}"/>
              </a:ext>
            </a:extLst>
          </p:cNvPr>
          <p:cNvPicPr>
            <a:picLocks noChangeAspect="true"/>
          </p:cNvPicPr>
          <p:nvPr/>
        </p:nvPicPr>
        <p:blipFill>
          <a:blip r:embed="rId8"/>
          <a:stretch>
            <a:fillRect/>
          </a:stretch>
        </p:blipFill>
        <p:spPr>
          <a:xfrm flipH="false" flipV="false" rot="0">
            <a:off x="4323759" y="1913648"/>
            <a:ext cx="4286250" cy="1365815"/>
          </a:xfrm>
          <a:prstGeom prst="rect">
            <a:avLst/>
          </a:prstGeom>
          <a:noFill/>
        </p:spPr>
      </p:pic>
    </p:spTree>
    <p:extLst>
      <p:ext uri="{C6803DA5-42F5-4CC4-8F27-AA0F79B633DE}">
        <p14:creationId xmlns:p14="http://schemas.microsoft.com/office/powerpoint/2010/main" val="1751263324462"/>
      </p:ext>
    </p:extLst>
  </p:cSld>
  <p:clrMapOvr>
    <a:masterClrMapping/>
  </p:clrMapOvr>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ADC908EF-CCD6-4C96-A83B-3CA225A45F8F}">
                <a16:creationId xmlns:a16="http://schemas.microsoft.com/office/drawing/2010/main" id="{CAE4FD64-B184-4BFB-9B70-9A8F50DCEA6D}"/>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A6DF31DC-8838-4B08-857B-D14EDC72B055}">
                <a16:creationId xmlns:a16="http://schemas.microsoft.com/office/drawing/2010/main" id="{A1FE8CB5-429A-4F91-84F9-CF31F9C27E01}"/>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4" name="">
            <a:extLst>
              <a:ext uri="{4BC30449-8EC1-4D82-B8B2-D4CBBD7CB467}">
                <a16:creationId xmlns:a16="http://schemas.microsoft.com/office/drawing/2010/main" id="{D244D922-DDC7-4A40-83FA-21B1FDB39CC7}"/>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5" name="">
            <a:extLst>
              <a:ext uri="{BE89119F-433B-44A7-A6FC-CE8E55C281E2}">
                <a16:creationId xmlns:a16="http://schemas.microsoft.com/office/drawing/2010/main" id="{3B66A27F-50CD-4D88-B8C7-E3041438BA01}"/>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Conclusion</a:t>
            </a:r>
            <a:r>
              <a:rPr b="1" dirty="0" lang="en-US" sz="2400">
                <a:latin typeface="Zoho Puvi"/>
              </a:rPr>
              <a:t> </a:t>
            </a:r>
            <a:endParaRPr b="1" dirty="0" lang="en-US" sz="2400">
              <a:latin typeface="Zoho Puvi"/>
            </a:endParaRPr>
          </a:p>
        </p:txBody>
      </p:sp>
      <p:pic>
        <p:nvPicPr>
          <p:cNvPr id="6" name="">
            <a:extLst>
              <a:ext uri="{ED5D8385-306A-435C-8388-2CCBC2DCCA76}">
                <a16:creationId xmlns:a16="http://schemas.microsoft.com/office/drawing/2010/main" id="{1002E3C0-AA9B-429B-9E73-5279B44B9A75}"/>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7" name="">
            <a:extLst>
              <a:ext uri="{B22655C5-F431-494C-96D9-819CA1DA0FCE}">
                <a16:creationId xmlns:a16="http://schemas.microsoft.com/office/drawing/2010/main" id="{8F1D52C3-E1C2-4621-81FC-FF381A16B542}"/>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8" name="">
            <a:extLst>
              <a:ext uri="{D4FE02C5-B18B-4BC3-9454-B8A3D28EC00A}">
                <a16:creationId xmlns:a16="http://schemas.microsoft.com/office/drawing/2010/main" id="{72722135-1053-49C9-87F8-650412C79E39}"/>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9" name="">
            <a:extLst>
              <a:ext uri="{D28A8C5E-2518-4288-9AF5-BF2A6B1A4D61}">
                <a16:creationId xmlns:a16="http://schemas.microsoft.com/office/drawing/2010/main" id="{B78A41C2-517D-4898-8F19-00AB18AE9630}"/>
              </a:ext>
            </a:extLst>
          </p:cNvPr>
          <p:cNvSpPr txBox="1"/>
          <p:nvPr/>
        </p:nvSpPr>
        <p:spPr>
          <a:xfrm flipH="false" flipV="false" rot="0">
            <a:off x="567080" y="1039643"/>
            <a:ext cx="6794906" cy="150466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Schools, colleges, and universities </a:t>
            </a:r>
            <a:r>
              <a:rPr dirty="0" lang="en-US" sz="1200">
                <a:solidFill>
                  <a:srgbClr val="0e101a"/>
                </a:solidFill>
                <a:latin typeface="Roboto"/>
              </a:rPr>
              <a:t>are </a:t>
            </a:r>
            <a:r>
              <a:rPr dirty="0" lang="en-US" sz="1200">
                <a:solidFill>
                  <a:srgbClr val="0e101a"/>
                </a:solidFill>
                <a:latin typeface="Roboto"/>
              </a:rPr>
              <a:t>a significant target </a:t>
            </a:r>
            <a:r>
              <a:rPr dirty="0" lang="en-US" sz="1200">
                <a:solidFill>
                  <a:srgbClr val="0e101a"/>
                </a:solidFill>
                <a:latin typeface="Roboto"/>
              </a:rPr>
              <a:t>for malicious cyber activity</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The standards for the educational sector are constantly</a:t>
            </a:r>
            <a:r>
              <a:rPr dirty="0" lang="en-US" sz="1200">
                <a:solidFill>
                  <a:srgbClr val="0e101a"/>
                </a:solidFill>
                <a:latin typeface="Roboto"/>
              </a:rPr>
              <a:t> changing</a:t>
            </a:r>
            <a:r>
              <a:rPr dirty="0" lang="en-US" sz="1200">
                <a:solidFill>
                  <a:srgbClr val="0e101a"/>
                </a:solidFill>
                <a:latin typeface="Roboto"/>
              </a:rPr>
              <a:t>, and hackers and malicious insiders may find new ways to compromise and steal </a:t>
            </a:r>
            <a:r>
              <a:rPr dirty="0" lang="en-US" sz="1200">
                <a:solidFill>
                  <a:srgbClr val="0e101a"/>
                </a:solidFill>
                <a:latin typeface="Roboto"/>
              </a:rPr>
              <a:t>data</a:t>
            </a:r>
            <a:r>
              <a:rPr dirty="0" lang="en-US" sz="1200">
                <a:solidFill>
                  <a:srgbClr val="0e101a"/>
                </a:solidFill>
                <a:latin typeface="Roboto"/>
              </a:rPr>
              <a:t> from these organizations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Using </a:t>
            </a:r>
            <a:r>
              <a:rPr dirty="0" lang="en-US" sz="1200">
                <a:solidFill>
                  <a:srgbClr val="0e101a"/>
                </a:solidFill>
                <a:latin typeface="Roboto"/>
              </a:rPr>
              <a:t>ADSelfService</a:t>
            </a:r>
            <a:r>
              <a:rPr dirty="0" lang="en-US" sz="1200">
                <a:solidFill>
                  <a:srgbClr val="0e101a"/>
                </a:solidFill>
                <a:latin typeface="Roboto"/>
              </a:rPr>
              <a:t> Plus, education</a:t>
            </a:r>
            <a:r>
              <a:rPr dirty="0" lang="en-US" sz="1200">
                <a:solidFill>
                  <a:srgbClr val="0e101a"/>
                </a:solidFill>
                <a:latin typeface="Roboto"/>
              </a:rPr>
              <a:t>al</a:t>
            </a:r>
            <a:r>
              <a:rPr dirty="0" lang="en-US" sz="1200">
                <a:solidFill>
                  <a:srgbClr val="0e101a"/>
                </a:solidFill>
                <a:latin typeface="Roboto"/>
              </a:rPr>
              <a:t> institutions can strengthen insider threat protection, secure users' data, and comply with regulations</a:t>
            </a:r>
            <a:endParaRPr dirty="0" lang="en-US" sz="1200">
              <a:solidFill>
                <a:srgbClr val="0e101a"/>
              </a:solidFill>
              <a:latin typeface="Roboto"/>
            </a:endParaRPr>
          </a:p>
        </p:txBody>
      </p:sp>
      <p:sp>
        <p:nvSpPr>
          <p:cNvPr id="10" name="">
            <a:extLst>
              <a:ext uri="{890944F9-8FC4-4E1C-B0B7-6E499D24027F}">
                <a16:creationId xmlns:a16="http://schemas.microsoft.com/office/drawing/2010/main" id="{F4472F6F-B6F1-4F34-AD88-7F603D43A4AF}"/>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D37C4723-C6AD-4753-9569-E6280AAA2A3F}">
                <a16:creationId xmlns:a16="http://schemas.microsoft.com/office/drawing/2010/main" id="{4AD4A16F-164C-4DFC-A196-CCC53E57F12C}"/>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B80AC136-49BE-499F-B405-0193586FA776}">
        <p14:creationId xmlns:p14="http://schemas.microsoft.com/office/powerpoint/2010/main" val="1751263324465"/>
      </p:ext>
    </p:extLst>
  </p:cSld>
  <p:clrMapOvr>
    <a:masterClrMapping/>
  </p:clrMapOvr>
</p:sld>
</file>

<file path=ppt/slides/slide2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11BFDCA-BA7B-4BBB-BD2E-E3B02E25A56E}">
                <a16:creationId xmlns:a16="http://schemas.microsoft.com/office/drawing/2010/main" id="{FE2628A2-288E-4E7B-B8B3-4B937D7CA8EE}"/>
              </a:ext>
            </a:extLst>
          </p:cNvPr>
          <p:cNvPicPr>
            <a:picLocks noChangeAspect="true"/>
          </p:cNvPicPr>
          <p:nvPr/>
        </p:nvPicPr>
        <p:blipFill>
          <a:blip r:embed="rId2">
            <a:alphaModFix amt="38000"/>
          </a:blip>
          <a:stretch>
            <a:fillRect/>
          </a:stretch>
        </p:blipFill>
        <p:spPr>
          <a:xfrm flipH="false" flipV="false" rot="0">
            <a:off x="6023210" y="4977498"/>
            <a:ext cx="1112605" cy="166001"/>
          </a:xfrm>
          <a:prstGeom prst="rect">
            <a:avLst/>
          </a:prstGeom>
          <a:noFill/>
        </p:spPr>
      </p:pic>
      <p:pic>
        <p:nvPicPr>
          <p:cNvPr id="3" name="">
            <a:extLst>
              <a:ext uri="{9C42A8EB-8DB4-4559-95D1-010D8A8E6CBB}">
                <a16:creationId xmlns:a16="http://schemas.microsoft.com/office/drawing/2010/main" id="{BD0E9318-AFA0-4D5C-B094-F55A936D1D6C}"/>
              </a:ext>
            </a:extLst>
          </p:cNvPr>
          <p:cNvPicPr>
            <a:picLocks noChangeAspect="true"/>
          </p:cNvPicPr>
          <p:nvPr/>
        </p:nvPicPr>
        <p:blipFill>
          <a:blip r:embed="rId3"/>
          <a:stretch>
            <a:fillRect/>
          </a:stretch>
        </p:blipFill>
        <p:spPr>
          <a:xfrm flipH="false" flipV="false" rot="0">
            <a:off x="6407058" y="4796294"/>
            <a:ext cx="2429894" cy="353225"/>
          </a:xfrm>
          <a:prstGeom prst="rect">
            <a:avLst/>
          </a:prstGeom>
          <a:noFill/>
        </p:spPr>
      </p:pic>
      <p:pic>
        <p:nvPicPr>
          <p:cNvPr id="4" name="">
            <a:extLst>
              <a:ext uri="{12CD4F54-17B1-45E8-B4DC-2B2649A1BC92}">
                <a16:creationId xmlns:a16="http://schemas.microsoft.com/office/drawing/2010/main" id="{2BCFFFC7-1019-47E1-9410-A0A262609F41}"/>
              </a:ext>
            </a:extLst>
          </p:cNvPr>
          <p:cNvPicPr>
            <a:picLocks noChangeAspect="true"/>
          </p:cNvPicPr>
          <p:nvPr/>
        </p:nvPicPr>
        <p:blipFill>
          <a:blip r:embed="rId4"/>
          <a:stretch>
            <a:fillRect/>
          </a:stretch>
        </p:blipFill>
        <p:spPr>
          <a:xfrm flipH="false" flipV="false" rot="0">
            <a:off x="7244686" y="328497"/>
            <a:ext cx="1791700" cy="1648910"/>
          </a:xfrm>
          <a:prstGeom prst="rect">
            <a:avLst/>
          </a:prstGeom>
          <a:noFill/>
        </p:spPr>
      </p:pic>
      <p:pic>
        <p:nvPicPr>
          <p:cNvPr id="5" name="">
            <a:extLst>
              <a:ext uri="{9E606AAE-3FEE-471C-A3B8-91D4B976B6F3}">
                <a16:creationId xmlns:a16="http://schemas.microsoft.com/office/drawing/2010/main" id="{8C44446B-12CC-4E2A-8208-1805EF1A378F}"/>
              </a:ext>
            </a:extLst>
          </p:cNvPr>
          <p:cNvPicPr>
            <a:picLocks noChangeAspect="true"/>
          </p:cNvPicPr>
          <p:nvPr/>
        </p:nvPicPr>
        <p:blipFill>
          <a:blip r:embed="rId5">
            <a:alphaModFix amt="37000"/>
          </a:blip>
          <a:stretch>
            <a:fillRect/>
          </a:stretch>
        </p:blipFill>
        <p:spPr>
          <a:xfrm flipH="false" flipV="false" rot="0">
            <a:off x="0" y="0"/>
            <a:ext cx="9144000" cy="5143500"/>
          </a:xfrm>
          <a:prstGeom prst="rect">
            <a:avLst/>
          </a:prstGeom>
          <a:noFill/>
        </p:spPr>
      </p:pic>
      <p:grpSp>
        <p:nvGrpSpPr>
          <p:cNvPr id="6" name="">
            <a:extLst>
              <a:ext uri="{BC8CBC67-987F-4F34-9FE4-D2E46DE3DBA5}">
                <a16:creationId xmlns:a16="http://schemas.microsoft.com/office/drawing/2010/main" id="{D3C4CB63-EC54-42D8-BC49-ED60EAB72563}"/>
              </a:ext>
            </a:extLst>
          </p:cNvPr>
          <p:cNvGrpSpPr>
            <a:grpSpLocks noChangeAspect="true"/>
          </p:cNvGrpSpPr>
          <p:nvPr/>
        </p:nvGrpSpPr>
        <p:grpSpPr>
          <a:xfrm flipH="false" flipV="false" rot="0">
            <a:off x="734615" y="1924050"/>
            <a:ext cx="6021133" cy="1210408"/>
            <a:chOff x="734615" y="1917573"/>
            <a:chExt cx="6021133" cy="1210408"/>
          </a:xfrm>
        </p:grpSpPr>
        <p:sp>
          <p:nvSpPr>
            <p:cNvPr id="7" name="">
              <a:extLst>
                <a:ext uri="{C9E5DC34-9B21-4372-BE57-865318696ADA}">
                  <a16:creationId xmlns:a16="http://schemas.microsoft.com/office/drawing/2010/main" id="{E4984831-F0AA-4E64-A785-7D6AF696C74F}"/>
                </a:ext>
              </a:extLst>
            </p:cNvPr>
            <p:cNvSpPr txBox="1"/>
            <p:nvPr/>
          </p:nvSpPr>
          <p:spPr>
            <a:xfrm flipH="false" flipV="false" rot="0">
              <a:off x="734615" y="2362342"/>
              <a:ext cx="6021133" cy="765638"/>
            </a:xfrm>
            <a:prstGeom prst="rect">
              <a:avLst/>
            </a:prstGeom>
          </p:spPr>
          <p:txBody>
            <a:bodyPr anchor="t" bIns="47625" lIns="95250" rIns="95250" rtlCol="0" tIns="47625" vert="horz">
              <a:spAutoFit/>
            </a:bodyPr>
            <a:lstStyle/>
            <a:p>
              <a:pPr>
                <a:lnSpc>
                  <a:spcPct val="110000"/>
                </a:lnSpc>
                <a:defRPr dirty="0" lang="en-US" sz="1400"/>
              </a:pPr>
              <a:r>
                <a:rPr b="1" dirty="0" lang="en-US" sz="4000">
                  <a:latin typeface="Zoho Puvi"/>
                </a:rPr>
                <a:t>Thank you</a:t>
              </a:r>
              <a:endParaRPr b="1" dirty="0" lang="en-US" sz="4000">
                <a:latin typeface="Zoho Puvi"/>
              </a:endParaRPr>
            </a:p>
          </p:txBody>
        </p:sp>
        <p:pic>
          <p:nvPicPr>
            <p:cNvPr id="8" name="">
              <a:extLst>
                <a:ext uri="{5A368387-17DF-4289-9438-7E91F48A06D3}">
                  <a16:creationId xmlns:a16="http://schemas.microsoft.com/office/drawing/2010/main" id="{C3ECB143-F071-4DBC-AF07-FD38BEAB6C9F}"/>
                </a:ext>
              </a:extLst>
            </p:cNvPr>
            <p:cNvPicPr>
              <a:picLocks noChangeAspect="true"/>
            </p:cNvPicPr>
            <p:nvPr/>
          </p:nvPicPr>
          <p:blipFill>
            <a:blip r:embed="rId6"/>
            <a:stretch>
              <a:fillRect/>
            </a:stretch>
          </p:blipFill>
          <p:spPr>
            <a:xfrm flipH="false" flipV="false" rot="0">
              <a:off x="883729" y="1917573"/>
              <a:ext cx="1714500" cy="361925"/>
            </a:xfrm>
            <a:prstGeom prst="rect">
              <a:avLst/>
            </a:prstGeom>
            <a:noFill/>
          </p:spPr>
        </p:pic>
        <p:pic>
          <p:nvPicPr>
            <p:cNvPr id="9" name="">
              <a:extLst>
                <a:ext uri="{83850ECC-8D88-485A-A79C-9976323A40F7}">
                  <a16:creationId xmlns:a16="http://schemas.microsoft.com/office/drawing/2010/main" id="{13D34519-F9BA-4D6A-9C80-EC037596265E}"/>
                </a:ext>
              </a:extLst>
            </p:cNvPr>
            <p:cNvPicPr>
              <a:picLocks noChangeAspect="true"/>
            </p:cNvPicPr>
            <p:nvPr/>
          </p:nvPicPr>
          <p:blipFill>
            <a:blip r:embed="rId7"/>
            <a:stretch>
              <a:fillRect/>
            </a:stretch>
          </p:blipFill>
          <p:spPr>
            <a:xfrm flipH="false" flipV="false" rot="0">
              <a:off x="883729" y="2957664"/>
              <a:ext cx="1582464" cy="95488"/>
            </a:xfrm>
            <a:prstGeom prst="rect">
              <a:avLst/>
            </a:prstGeom>
            <a:noFill/>
          </p:spPr>
        </p:pic>
      </p:grpSp>
      <p:pic>
        <p:nvPicPr>
          <p:cNvPr id="10" name="">
            <a:extLst>
              <a:ext uri="{519F3CDF-1308-4393-825A-06C6CCF5AD57}">
                <a16:creationId xmlns:a16="http://schemas.microsoft.com/office/drawing/2010/main" id="{4D4C90A2-BA30-403A-9E56-048B922F5045}"/>
              </a:ext>
            </a:extLst>
          </p:cNvPr>
          <p:cNvPicPr>
            <a:picLocks noChangeAspect="true"/>
          </p:cNvPicPr>
          <p:nvPr/>
        </p:nvPicPr>
        <p:blipFill>
          <a:blip r:embed="rId8"/>
          <a:stretch>
            <a:fillRect/>
          </a:stretch>
        </p:blipFill>
        <p:spPr>
          <a:xfrm flipH="false" flipV="false" rot="0">
            <a:off x="7535360" y="603818"/>
            <a:ext cx="1627889" cy="1275654"/>
          </a:xfrm>
          <a:prstGeom prst="rect">
            <a:avLst/>
          </a:prstGeom>
          <a:noFill/>
        </p:spPr>
      </p:pic>
      <p:pic>
        <p:nvPicPr>
          <p:cNvPr id="11" name="">
            <a:extLst>
              <a:ext uri="{5760D820-6F25-444F-86F4-2EAF69BFC82F}">
                <a16:creationId xmlns:a16="http://schemas.microsoft.com/office/drawing/2010/main" id="{692722E7-DDA7-4D1A-8E5E-ECAC23958897}"/>
              </a:ext>
            </a:extLst>
          </p:cNvPr>
          <p:cNvPicPr>
            <a:picLocks noChangeAspect="true"/>
          </p:cNvPicPr>
          <p:nvPr/>
        </p:nvPicPr>
        <p:blipFill>
          <a:blip r:embed="rId9"/>
          <a:stretch>
            <a:fillRect/>
          </a:stretch>
        </p:blipFill>
        <p:spPr>
          <a:xfrm flipH="false" flipV="false" rot="0">
            <a:off x="6477502" y="2260358"/>
            <a:ext cx="2283250" cy="2780548"/>
          </a:xfrm>
          <a:prstGeom prst="rect">
            <a:avLst/>
          </a:prstGeom>
          <a:noFill/>
        </p:spPr>
      </p:pic>
      <p:pic>
        <p:nvPicPr>
          <p:cNvPr id="12" name="">
            <a:extLst>
              <a:ext uri="{CE50F97A-3CAE-44FE-8A2D-687F4E2E1EE9}">
                <a16:creationId xmlns:a16="http://schemas.microsoft.com/office/drawing/2010/main" id="{0F26F846-A552-42CB-8058-516783AF6CC2}"/>
              </a:ext>
            </a:extLst>
          </p:cNvPr>
          <p:cNvPicPr>
            <a:picLocks noChangeAspect="true"/>
          </p:cNvPicPr>
          <p:nvPr/>
        </p:nvPicPr>
        <p:blipFill>
          <a:blip r:embed="rId10"/>
          <a:stretch>
            <a:fillRect/>
          </a:stretch>
        </p:blipFill>
        <p:spPr>
          <a:xfrm flipH="false" flipV="false" rot="0">
            <a:off x="6133490" y="3390900"/>
            <a:ext cx="1111196" cy="1654530"/>
          </a:xfrm>
          <a:prstGeom prst="rect">
            <a:avLst/>
          </a:prstGeom>
          <a:noFill/>
        </p:spPr>
      </p:pic>
    </p:spTree>
    <p:extLst>
      <p:ext uri="{2F283973-74D5-497C-984F-50A765CA16D5}">
        <p14:creationId xmlns:p14="http://schemas.microsoft.com/office/powerpoint/2010/main" val="1751263324468"/>
      </p:ext>
    </p:extLst>
  </p:cSld>
  <p:clrMapOvr>
    <a:masterClrMapping/>
  </p:clrMapOvr>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29F15A68-679E-4190-8ADA-229791A8383B}">
                <a16:creationId xmlns:a16="http://schemas.microsoft.com/office/drawing/2010/main" id="{B0BFE0B9-5E7B-4918-914C-D924D1E971F8}"/>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63AACA55-30B0-4707-9CF3-FD31854707B1}">
                <a16:creationId xmlns:a16="http://schemas.microsoft.com/office/drawing/2010/main" id="{3670B201-FA8B-44D2-BE1C-B393F6940315}"/>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4" name="">
            <a:extLst>
              <a:ext uri="{907D32EA-E06B-4EDC-B8BE-8B3058A56418}">
                <a16:creationId xmlns:a16="http://schemas.microsoft.com/office/drawing/2010/main" id="{66C29964-58D0-4E20-AFAD-FC0341E8FA08}"/>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5" name="">
            <a:extLst>
              <a:ext uri="{7B0FDFDB-8E1B-4635-99CB-4F09C78B4080}">
                <a16:creationId xmlns:a16="http://schemas.microsoft.com/office/drawing/2010/main" id="{63A650EB-56D5-42D4-8C60-CA82D20494C8}"/>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Cyber security in the education sector </a:t>
            </a:r>
            <a:endParaRPr b="1" dirty="0" lang="en-US" sz="2400">
              <a:latin typeface="Zoho Puvi"/>
            </a:endParaRPr>
          </a:p>
        </p:txBody>
      </p:sp>
      <p:pic>
        <p:nvPicPr>
          <p:cNvPr id="6" name="">
            <a:extLst>
              <a:ext uri="{3AB84399-67BA-433B-BF54-AE41A3CA89D2}">
                <a16:creationId xmlns:a16="http://schemas.microsoft.com/office/drawing/2010/main" id="{A0082223-36F0-4610-A601-77F65FE81697}"/>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7" name="">
            <a:extLst>
              <a:ext uri="{AB05F40A-1935-48C3-876F-1B97D46AF63F}">
                <a16:creationId xmlns:a16="http://schemas.microsoft.com/office/drawing/2010/main" id="{8A90D4EA-9301-4CE6-8264-466A66F84277}"/>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8" name="">
            <a:extLst>
              <a:ext uri="{E77FE1F5-1554-4615-B376-9C567F01EAFB}">
                <a16:creationId xmlns:a16="http://schemas.microsoft.com/office/drawing/2010/main" id="{5686C0A0-FDE1-4FB7-8973-89E8293A4570}"/>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9" name="">
            <a:extLst>
              <a:ext uri="{33D7930B-14F9-43DC-BCA8-BB72901D8764}">
                <a16:creationId xmlns:a16="http://schemas.microsoft.com/office/drawing/2010/main" id="{D8AED5B5-C3AA-40FC-9BE2-09FAC31C6091}"/>
              </a:ext>
            </a:extLst>
          </p:cNvPr>
          <p:cNvSpPr txBox="1"/>
          <p:nvPr/>
        </p:nvSpPr>
        <p:spPr>
          <a:xfrm flipH="false" flipV="false" rot="0">
            <a:off x="3768985" y="1420644"/>
            <a:ext cx="3250101" cy="2514028"/>
          </a:xfrm>
          <a:prstGeom prst="rect">
            <a:avLst/>
          </a:prstGeom>
        </p:spPr>
        <p:txBody>
          <a:bodyPr anchor="t" bIns="47625" lIns="0" rIns="95250" rtlCol="0" tIns="47625" vert="horz">
            <a:spAutoFit/>
          </a:bodyPr>
          <a:lstStyle/>
          <a:p>
            <a:pPr indent="-266700" marL="266700">
              <a:lnSpc>
                <a:spcPct val="125000"/>
              </a:lnSpc>
              <a:spcBef>
                <a:spcPts val="1050"/>
              </a:spcBef>
              <a:buChar char=""/>
              <a:buClr>
                <a:schemeClr val="tx2"/>
              </a:buClr>
              <a:buFont typeface="Wingdings"/>
              <a:defRPr dirty="0" lang="en-US" sz="1400"/>
            </a:pPr>
            <a:r>
              <a:rPr dirty="0" lang="en-US" sz="1200">
                <a:solidFill>
                  <a:srgbClr val="0e101a"/>
                </a:solidFill>
                <a:latin typeface="Roboto"/>
              </a:rPr>
              <a:t>In addition to protecting user data, educational institutions must comply with various regulations such as </a:t>
            </a:r>
            <a:r>
              <a:rPr dirty="0" err="1" lang="en-US" sz="1200">
                <a:solidFill>
                  <a:srgbClr val="0e101a"/>
                </a:solidFill>
                <a:latin typeface="Roboto"/>
              </a:rPr>
              <a:t>COPPA</a:t>
            </a:r>
            <a:r>
              <a:rPr dirty="0" lang="en-US" sz="1200">
                <a:solidFill>
                  <a:srgbClr val="0e101a"/>
                </a:solidFill>
                <a:latin typeface="Roboto"/>
              </a:rPr>
              <a:t>, </a:t>
            </a:r>
            <a:r>
              <a:rPr dirty="0" err="1" lang="en-US" sz="1200">
                <a:solidFill>
                  <a:srgbClr val="0e101a"/>
                </a:solidFill>
                <a:latin typeface="Roboto"/>
              </a:rPr>
              <a:t>FERPA</a:t>
            </a:r>
            <a:r>
              <a:rPr dirty="0" lang="en-US" sz="1200">
                <a:solidFill>
                  <a:srgbClr val="0e101a"/>
                </a:solidFill>
                <a:latin typeface="Roboto"/>
              </a:rPr>
              <a:t>, </a:t>
            </a:r>
            <a:r>
              <a:rPr dirty="0" err="1" lang="en-US" sz="1200">
                <a:solidFill>
                  <a:srgbClr val="0e101a"/>
                </a:solidFill>
                <a:latin typeface="Roboto"/>
              </a:rPr>
              <a:t>HIPAA</a:t>
            </a:r>
            <a:r>
              <a:rPr dirty="0" lang="en-US" sz="1200">
                <a:solidFill>
                  <a:srgbClr val="0e101a"/>
                </a:solidFill>
                <a:latin typeface="Roboto"/>
              </a:rPr>
              <a:t>, the GDPR, the PCI DSS, and more</a:t>
            </a:r>
          </a:p>
          <a:p>
            <a:pPr indent="-266700" marL="266700">
              <a:lnSpc>
                <a:spcPct val="125000"/>
              </a:lnSpc>
              <a:spcBef>
                <a:spcPts val="1050"/>
              </a:spcBef>
              <a:buChar char=""/>
              <a:buClr>
                <a:schemeClr val="tx2"/>
              </a:buClr>
              <a:buFont typeface="Wingdings"/>
              <a:defRPr dirty="0" lang="en-US" sz="1400"/>
            </a:pPr>
            <a:r>
              <a:rPr dirty="0" lang="en-US" sz="1200">
                <a:solidFill>
                  <a:srgbClr val="0e101a"/>
                </a:solidFill>
                <a:latin typeface="Roboto"/>
              </a:rPr>
              <a:t>This involves educational institutions to implement a comprehensive identity security solution to protect sensitive data, streamline user access, and maintain compliance with regulations</a:t>
            </a:r>
            <a:endParaRPr dirty="0" lang="en-US" sz="1200">
              <a:solidFill>
                <a:srgbClr val="0e101a"/>
              </a:solidFill>
              <a:latin typeface="Roboto"/>
            </a:endParaRPr>
          </a:p>
        </p:txBody>
      </p:sp>
      <p:sp>
        <p:nvSpPr>
          <p:cNvPr id="10" name="">
            <a:extLst>
              <a:ext uri="{EE2C440E-CF93-42B2-BFFC-29347186E22A}">
                <a16:creationId xmlns:a16="http://schemas.microsoft.com/office/drawing/2010/main" id="{A3C59283-250E-4659-A0E8-B06217FCD9BB}"/>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46D83443-A50F-4D25-B87D-6221DFABEE63}">
                <a16:creationId xmlns:a16="http://schemas.microsoft.com/office/drawing/2010/main" id="{11E1685F-C96A-4A7A-B377-BD5254BFD58C}"/>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2" name="">
            <a:extLst>
              <a:ext uri="{DD0D633B-9B75-465C-9203-633128BE8091}">
                <a16:creationId xmlns:a16="http://schemas.microsoft.com/office/drawing/2010/main" id="{858E2E08-AED6-49E2-9E8E-DB2AAB16F9CD}"/>
              </a:ext>
            </a:extLst>
          </p:cNvPr>
          <p:cNvPicPr>
            <a:picLocks noChangeAspect="true"/>
          </p:cNvPicPr>
          <p:nvPr/>
        </p:nvPicPr>
        <p:blipFill>
          <a:blip r:embed="rId8"/>
          <a:stretch>
            <a:fillRect/>
          </a:stretch>
        </p:blipFill>
        <p:spPr>
          <a:xfrm flipH="false" flipV="false" rot="0">
            <a:off x="1229544" y="1474012"/>
            <a:ext cx="1998240" cy="2635900"/>
          </a:xfrm>
          <a:prstGeom prst="rect">
            <a:avLst/>
          </a:prstGeom>
          <a:noFill/>
        </p:spPr>
      </p:pic>
    </p:spTree>
    <p:extLst>
      <p:ext uri="{81B3BF12-615B-48B1-B02A-F66A181708F8}">
        <p14:creationId xmlns:p14="http://schemas.microsoft.com/office/powerpoint/2010/main" val="1751263324399"/>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90155C6E-90A6-4082-B629-FECA9509628B}">
                <a16:creationId xmlns:a16="http://schemas.microsoft.com/office/drawing/2010/main" id="{D031B5BC-FC02-4C88-8B18-CBD23071389C}"/>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885F820D-E894-437B-A468-45BF179F09AE}">
                <a16:creationId xmlns:a16="http://schemas.microsoft.com/office/drawing/2010/main" id="{90B3F16A-76F7-4516-89F5-D640B494A615}"/>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4" name="">
            <a:extLst>
              <a:ext uri="{ADDBD103-CBF1-43AF-AFF9-E48A138A1333}">
                <a16:creationId xmlns:a16="http://schemas.microsoft.com/office/drawing/2010/main" id="{253BC20B-D926-4A75-A6F7-E0A58E892245}"/>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5" name="">
            <a:extLst>
              <a:ext uri="{1C9FF1D2-FBA9-4359-81D0-14A36528D8FC}">
                <a16:creationId xmlns:a16="http://schemas.microsoft.com/office/drawing/2010/main" id="{95493D6D-E60F-4689-9647-D90003058C99}"/>
              </a:ext>
            </a:extLst>
          </p:cNvPr>
          <p:cNvSpPr txBox="1"/>
          <p:nvPr/>
        </p:nvSpPr>
        <p:spPr>
          <a:xfrm flipH="false" flipV="false" rot="0">
            <a:off x="558259" y="322564"/>
            <a:ext cx="6897680"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An all-encompassing identity security solution </a:t>
            </a:r>
            <a:r>
              <a:rPr b="1" dirty="0" lang="en-US" sz="2400">
                <a:latin typeface="Zoho Puvi"/>
              </a:rPr>
              <a:t> </a:t>
            </a:r>
            <a:endParaRPr b="1" dirty="0" lang="en-US" sz="2400">
              <a:latin typeface="Zoho Puvi"/>
            </a:endParaRPr>
          </a:p>
        </p:txBody>
      </p:sp>
      <p:pic>
        <p:nvPicPr>
          <p:cNvPr id="6" name="">
            <a:extLst>
              <a:ext uri="{3A73B49C-3A37-4672-A87E-96AA86ACC623}">
                <a16:creationId xmlns:a16="http://schemas.microsoft.com/office/drawing/2010/main" id="{A8C2B9CA-2A4E-4071-8B37-D67A7401F332}"/>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7" name="">
            <a:extLst>
              <a:ext uri="{777335C2-36CE-4A6A-B3F0-704E9845E4F2}">
                <a16:creationId xmlns:a16="http://schemas.microsoft.com/office/drawing/2010/main" id="{AF24DA7C-79F2-44C7-9DB1-5F5950CECE2D}"/>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8" name="">
            <a:extLst>
              <a:ext uri="{5577A525-DE96-4721-B408-97EE8FEB502C}">
                <a16:creationId xmlns:a16="http://schemas.microsoft.com/office/drawing/2010/main" id="{6437CE65-AE65-4F1F-A83F-85F84470A2F0}"/>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9" name="">
            <a:extLst>
              <a:ext uri="{AAA55DC1-F47F-4881-9392-4E5B0CBB350A}">
                <a16:creationId xmlns:a16="http://schemas.microsoft.com/office/drawing/2010/main" id="{E1364297-D2F4-4B66-BB32-D627E31570A0}"/>
              </a:ext>
            </a:extLst>
          </p:cNvPr>
          <p:cNvSpPr txBox="1"/>
          <p:nvPr/>
        </p:nvSpPr>
        <p:spPr>
          <a:xfrm flipH="false" flipV="false" rot="0">
            <a:off x="567080" y="1039643"/>
            <a:ext cx="6794906" cy="2723691"/>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err="1" lang="en-US" sz="1200">
                <a:solidFill>
                  <a:srgbClr val="0e101a"/>
                </a:solidFill>
                <a:latin typeface="Roboto"/>
              </a:rPr>
              <a:t>ManageEngine</a:t>
            </a:r>
            <a:r>
              <a:rPr dirty="0" lang="en-US" sz="1200">
                <a:solidFill>
                  <a:srgbClr val="0e101a"/>
                </a:solidFill>
                <a:latin typeface="Roboto"/>
              </a:rPr>
              <a:t> ADSelfService Plus is an identity security solution with MFA, </a:t>
            </a:r>
            <a:r>
              <a:rPr dirty="0" err="1" lang="en-US" sz="1200">
                <a:solidFill>
                  <a:srgbClr val="0e101a"/>
                </a:solidFill>
                <a:latin typeface="Roboto"/>
              </a:rPr>
              <a:t>SSO</a:t>
            </a:r>
            <a:r>
              <a:rPr dirty="0" lang="en-US" sz="1200">
                <a:solidFill>
                  <a:srgbClr val="0e101a"/>
                </a:solidFill>
                <a:latin typeface="Roboto"/>
              </a:rPr>
              <a:t>, and self-service password management capabilities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ADSelfService Plus offers the following solutions</a:t>
            </a:r>
          </a:p>
          <a:p>
            <a:pPr indent="-342900" marL="942975">
              <a:lnSpc>
                <a:spcPct val="125000"/>
              </a:lnSpc>
              <a:spcBef>
                <a:spcPts val="1050"/>
              </a:spcBef>
              <a:buChar char=""/>
              <a:buFont typeface="Wingdings"/>
              <a:defRPr dirty="0" lang="en-US" sz="1400"/>
            </a:pPr>
            <a:r>
              <a:rPr dirty="0" lang="en-US" sz="1200">
                <a:solidFill>
                  <a:srgbClr val="0e101a"/>
                </a:solidFill>
                <a:latin typeface="Roboto"/>
              </a:rPr>
              <a:t>Self-service password management</a:t>
            </a:r>
          </a:p>
          <a:p>
            <a:pPr indent="-342900" marL="942975">
              <a:lnSpc>
                <a:spcPct val="125000"/>
              </a:lnSpc>
              <a:spcBef>
                <a:spcPts val="1050"/>
              </a:spcBef>
              <a:buChar char=""/>
              <a:buFont typeface="Wingdings"/>
              <a:defRPr dirty="0" lang="en-US" sz="1400"/>
            </a:pPr>
            <a:r>
              <a:rPr dirty="0" lang="en-US" sz="1200">
                <a:solidFill>
                  <a:srgbClr val="0e101a"/>
                </a:solidFill>
                <a:latin typeface="Roboto"/>
              </a:rPr>
              <a:t>Adaptive MFA</a:t>
            </a:r>
          </a:p>
          <a:p>
            <a:pPr indent="-342900" marL="942975">
              <a:lnSpc>
                <a:spcPct val="125000"/>
              </a:lnSpc>
              <a:spcBef>
                <a:spcPts val="1050"/>
              </a:spcBef>
              <a:buChar char=""/>
              <a:buFont typeface="Wingdings"/>
              <a:defRPr dirty="0" lang="en-US" sz="1400"/>
            </a:pPr>
            <a:r>
              <a:rPr dirty="0" err="1" lang="en-US" sz="1200">
                <a:solidFill>
                  <a:srgbClr val="0e101a"/>
                </a:solidFill>
                <a:latin typeface="Roboto"/>
              </a:rPr>
              <a:t>SSO</a:t>
            </a:r>
            <a:r>
              <a:rPr dirty="0" lang="en-US" sz="1200">
                <a:solidFill>
                  <a:srgbClr val="0e101a"/>
                </a:solidFill>
                <a:latin typeface="Roboto"/>
              </a:rPr>
              <a:t> for applications</a:t>
            </a:r>
          </a:p>
          <a:p>
            <a:pPr indent="-342900" marL="942975">
              <a:lnSpc>
                <a:spcPct val="125000"/>
              </a:lnSpc>
              <a:spcBef>
                <a:spcPts val="1050"/>
              </a:spcBef>
              <a:buChar char=""/>
              <a:buFont typeface="Wingdings"/>
              <a:defRPr dirty="0" lang="en-US" sz="1400"/>
            </a:pPr>
            <a:r>
              <a:rPr dirty="0" lang="en-US" sz="1200">
                <a:solidFill>
                  <a:srgbClr val="0e101a"/>
                </a:solidFill>
                <a:latin typeface="Roboto"/>
              </a:rPr>
              <a:t>Remote work enablement</a:t>
            </a:r>
          </a:p>
          <a:p>
            <a:pPr indent="-342900" marL="942975">
              <a:lnSpc>
                <a:spcPct val="125000"/>
              </a:lnSpc>
              <a:spcBef>
                <a:spcPts val="1050"/>
              </a:spcBef>
              <a:buChar char=""/>
              <a:buFont typeface="Wingdings"/>
              <a:defRPr dirty="0" lang="en-US" sz="1400"/>
            </a:pPr>
            <a:r>
              <a:rPr dirty="0" lang="en-US" sz="1200">
                <a:solidFill>
                  <a:srgbClr val="0e101a"/>
                </a:solidFill>
                <a:latin typeface="Roboto"/>
              </a:rPr>
              <a:t>Enterprise self-service</a:t>
            </a:r>
            <a:endParaRPr dirty="0" lang="en-US" sz="1200">
              <a:solidFill>
                <a:srgbClr val="0e101a"/>
              </a:solidFill>
              <a:latin typeface="Roboto"/>
            </a:endParaRPr>
          </a:p>
        </p:txBody>
      </p:sp>
      <p:sp>
        <p:nvSpPr>
          <p:cNvPr id="10" name="">
            <a:extLst>
              <a:ext uri="{90F014C4-68DD-4B6C-BA59-BDD1C5324CA2}">
                <a16:creationId xmlns:a16="http://schemas.microsoft.com/office/drawing/2010/main" id="{F37C2514-F5D7-4C45-B246-CC0A11EE597E}"/>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DE7637BB-AA08-48B4-8744-F5199153115E}">
                <a16:creationId xmlns:a16="http://schemas.microsoft.com/office/drawing/2010/main" id="{0BAFDE0A-A89A-49B8-8983-5245C8135988}"/>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F72CFD2B-C51B-4674-BA2A-97C7B36B8853}">
        <p14:creationId xmlns:p14="http://schemas.microsoft.com/office/powerpoint/2010/main" val="1751263324402"/>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E3B4C845-F675-4ADF-9F7F-3B2CC53530B3}">
                <a16:creationId xmlns:a16="http://schemas.microsoft.com/office/drawing/2010/main" id="{92E8FC41-5161-4155-9809-3C63624A38F1}"/>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C71428B7-E76E-40A8-A769-E4BC3842371A}">
                <a16:creationId xmlns:a16="http://schemas.microsoft.com/office/drawing/2010/main" id="{9E2A82C3-1483-445E-BA26-E2375616A383}"/>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4" name="">
            <a:extLst>
              <a:ext uri="{361FF66B-2727-45EF-87CB-75905BE23720}">
                <a16:creationId xmlns:a16="http://schemas.microsoft.com/office/drawing/2010/main" id="{D523E970-C018-41C4-B4D8-B808CBF9F327}"/>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5" name="">
            <a:extLst>
              <a:ext uri="{14556938-BEB9-4685-8C0E-31A9884D2535}">
                <a16:creationId xmlns:a16="http://schemas.microsoft.com/office/drawing/2010/main" id="{ADB8CA7D-AD67-4F79-991E-FC323DFAA1D3}"/>
              </a:ext>
            </a:extLst>
          </p:cNvPr>
          <p:cNvSpPr txBox="1"/>
          <p:nvPr/>
        </p:nvSpPr>
        <p:spPr>
          <a:xfrm flipH="false" flipV="false" rot="0">
            <a:off x="558259" y="1657350"/>
            <a:ext cx="5919624" cy="1301942"/>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How</a:t>
            </a:r>
            <a:r>
              <a:rPr b="1" dirty="0" lang="en-US" sz="2400">
                <a:latin typeface="Zoho Puvi"/>
              </a:rPr>
              <a:t> </a:t>
            </a:r>
            <a:r>
              <a:rPr b="1" dirty="0" err="1" lang="en-US" sz="2400">
                <a:latin typeface="Zoho Puvi"/>
              </a:rPr>
              <a:t>ADSelfService</a:t>
            </a:r>
            <a:r>
              <a:rPr b="1" dirty="0" lang="en-US" sz="2400">
                <a:latin typeface="Zoho Puvi"/>
              </a:rPr>
              <a:t> Plus mitigates cybersecurity risks for education institutions</a:t>
            </a:r>
            <a:r>
              <a:rPr b="1" dirty="0" lang="en-US" sz="2400">
                <a:latin typeface="Zoho Puvi"/>
              </a:rPr>
              <a:t> </a:t>
            </a:r>
            <a:endParaRPr b="1" dirty="0" lang="en-US" sz="2400">
              <a:latin typeface="Zoho Puvi"/>
            </a:endParaRPr>
          </a:p>
        </p:txBody>
      </p:sp>
      <p:pic>
        <p:nvPicPr>
          <p:cNvPr id="6" name="">
            <a:extLst>
              <a:ext uri="{7C533655-F5A1-4E3B-B968-F77F2399F819}">
                <a16:creationId xmlns:a16="http://schemas.microsoft.com/office/drawing/2010/main" id="{0647369B-30B5-453F-A964-9EE7C8D70C7C}"/>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7" name="">
            <a:extLst>
              <a:ext uri="{DCE30567-FBA2-42E7-BFCF-412840FCBA0A}">
                <a16:creationId xmlns:a16="http://schemas.microsoft.com/office/drawing/2010/main" id="{5BAC1F20-EF12-472C-AEC7-56A824273E2B}"/>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8" name="">
            <a:extLst>
              <a:ext uri="{2D55BC9D-FD5F-4ED6-A99A-DD0B2ADDB617}">
                <a16:creationId xmlns:a16="http://schemas.microsoft.com/office/drawing/2010/main" id="{EE2C1B79-EB96-48CE-A88A-EBA6CE22B159}"/>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9" name="">
            <a:extLst>
              <a:ext uri="{0A0A09DA-CD8E-435B-AFAB-7AB4A1CFCDB1}">
                <a16:creationId xmlns:a16="http://schemas.microsoft.com/office/drawing/2010/main" id="{FCC0BB08-2661-4D73-A642-EC77DAAE1192}"/>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0" name="">
            <a:extLst>
              <a:ext uri="{049CE42E-FBD9-4661-924A-BE59B438FFD7}">
                <a16:creationId xmlns:a16="http://schemas.microsoft.com/office/drawing/2010/main" id="{AF12703B-896D-48C3-9052-7763DC35AB14}"/>
              </a:ext>
            </a:extLst>
          </p:cNvPr>
          <p:cNvSpPr/>
          <p:nvPr/>
        </p:nvSpPr>
        <p:spPr>
          <a:xfrm flipH="false" flipV="false" rot="0">
            <a:off x="0" y="1676400"/>
            <a:ext cx="61750" cy="1257042"/>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8C198B37-C199-4D60-A712-88F702A19DD9}">
        <p14:creationId xmlns:p14="http://schemas.microsoft.com/office/powerpoint/2010/main" val="1751263324404"/>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14F6E7E6-5057-4792-A1B0-1EC6DB4AFA38}">
                <a16:creationId xmlns:a16="http://schemas.microsoft.com/office/drawing/2010/main" id="{4CB26E94-F206-49F6-9EEA-45422565BFCC}"/>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2652BD10-79E5-4D44-BFF3-2B3E4DD7E63F}">
                <a16:creationId xmlns:a16="http://schemas.microsoft.com/office/drawing/2010/main" id="{515E0AFC-C4D4-48D6-A8DC-A705FBC3E8AD}"/>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90F97A9B-4A75-4308-9AA7-576D72D25A4B}">
                <a16:creationId xmlns:a16="http://schemas.microsoft.com/office/drawing/2010/main" id="{93EF4E86-0BDD-498C-AE31-B9E0C7E5313A}"/>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DFE76CC5-E7D2-4B8C-88F2-B1E2A304501C}">
                <a16:creationId xmlns:a16="http://schemas.microsoft.com/office/drawing/2010/main" id="{DD3EBBB5-200C-4EE4-AFC3-32D3FD839BE9}"/>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Text Box 5">
            <a:extLst>
              <a:ext uri="{E762F752-2C54-45AB-B682-AA4ABF9E5734}">
                <a16:creationId xmlns:a16="http://schemas.microsoft.com/office/drawing/2010/main" id="{CB6DDDB1-2DE4-46D0-BBCF-01A0BF6A8A27}"/>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Self-Service capabilities</a:t>
            </a:r>
            <a:endParaRPr b="1" dirty="0" lang="en-US" sz="2400">
              <a:latin typeface="Zoho Puvi"/>
            </a:endParaRPr>
          </a:p>
        </p:txBody>
      </p:sp>
      <p:pic>
        <p:nvPicPr>
          <p:cNvPr id="7" name="">
            <a:extLst>
              <a:ext uri="{ADAA1590-5D16-440C-8B94-434BC8D5EE4E}">
                <a16:creationId xmlns:a16="http://schemas.microsoft.com/office/drawing/2010/main" id="{6EE2B27B-D2FF-4791-A27D-A0326F730DD1}"/>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0D15504F-484D-433B-A774-FF03A4C79842}">
                <a16:creationId xmlns:a16="http://schemas.microsoft.com/office/drawing/2010/main" id="{BB0BBF8F-1895-4FA7-97BF-73A5C3065607}"/>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9" name="">
            <a:extLst>
              <a:ext uri="{5FD372D3-29A4-4E3F-A3CF-6B066417E63D}">
                <a16:creationId xmlns:a16="http://schemas.microsoft.com/office/drawing/2010/main" id="{9A57DFD6-CAB6-4DA4-832D-E39968C9DED9}"/>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10" name="">
            <a:extLst>
              <a:ext uri="{6C471100-7D71-4051-8EA7-7207F4C0D0F2}">
                <a16:creationId xmlns:a16="http://schemas.microsoft.com/office/drawing/2010/main" id="{76EB48F5-1C31-4A1F-B836-4E9DA0C56863}"/>
              </a:ext>
            </a:extLst>
          </p:cNvPr>
          <p:cNvSpPr txBox="1"/>
          <p:nvPr/>
        </p:nvSpPr>
        <p:spPr>
          <a:xfrm flipH="false" flipV="false" rot="0">
            <a:off x="867470" y="1609725"/>
            <a:ext cx="6494516" cy="2190292"/>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Students and staff </a:t>
            </a:r>
            <a:r>
              <a:rPr dirty="0" lang="en-US" sz="1200">
                <a:solidFill>
                  <a:srgbClr val="0e101a"/>
                </a:solidFill>
                <a:latin typeface="Roboto"/>
              </a:rPr>
              <a:t>often </a:t>
            </a:r>
            <a:r>
              <a:rPr dirty="0" lang="en-US" sz="1200">
                <a:solidFill>
                  <a:srgbClr val="0e101a"/>
                </a:solidFill>
                <a:latin typeface="Roboto"/>
              </a:rPr>
              <a:t>forget their login passwords</a:t>
            </a:r>
            <a:r>
              <a:rPr dirty="0" lang="en-US" sz="1200">
                <a:solidFill>
                  <a:srgbClr val="0e101a"/>
                </a:solidFill>
                <a:latin typeface="Roboto"/>
              </a:rPr>
              <a:t>. They approach admins to reset passwords or unlock accounts</a:t>
            </a:r>
            <a:r>
              <a:rPr dirty="0" lang="en-US" sz="1200">
                <a:solidFill>
                  <a:srgbClr val="0e101a"/>
                </a:solidFill>
                <a:latin typeface="Roboto"/>
              </a:rPr>
              <a:t>,</a:t>
            </a:r>
            <a:r>
              <a:rPr dirty="0" lang="en-US" sz="1200">
                <a:solidFill>
                  <a:srgbClr val="0e101a"/>
                </a:solidFill>
                <a:latin typeface="Roboto"/>
              </a:rPr>
              <a:t> which can disrupt </a:t>
            </a:r>
            <a:r>
              <a:rPr dirty="0" lang="en-US" sz="1200">
                <a:solidFill>
                  <a:srgbClr val="0e101a"/>
                </a:solidFill>
                <a:latin typeface="Roboto"/>
              </a:rPr>
              <a:t>their </a:t>
            </a:r>
            <a:r>
              <a:rPr dirty="0" lang="en-US" sz="1200">
                <a:solidFill>
                  <a:srgbClr val="0e101a"/>
                </a:solidFill>
                <a:latin typeface="Roboto"/>
              </a:rPr>
              <a:t>regular workflow and lead to high volumes of password reset requests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Users must send admins email requests about changes to their personal details or password modifications, resulting in delays or omissions in informing admins about these updates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Furthermore, administrative staff can make mistakes when updating </a:t>
            </a:r>
            <a:r>
              <a:rPr dirty="0" lang="en-US" sz="1200">
                <a:solidFill>
                  <a:srgbClr val="0e101a"/>
                </a:solidFill>
                <a:latin typeface="Roboto"/>
              </a:rPr>
              <a:t>school records due to human error</a:t>
            </a:r>
            <a:endParaRPr dirty="0" lang="en-US" sz="1200">
              <a:solidFill>
                <a:srgbClr val="0e101a"/>
              </a:solidFill>
              <a:latin typeface="Roboto"/>
            </a:endParaRPr>
          </a:p>
        </p:txBody>
      </p:sp>
      <p:sp>
        <p:nvSpPr>
          <p:cNvPr id="11" name="">
            <a:extLst>
              <a:ext uri="{B5B18902-ACAF-4887-A78B-783C7BFF85CD}">
                <a16:creationId xmlns:a16="http://schemas.microsoft.com/office/drawing/2010/main" id="{8208AAE7-A02F-4BDF-B94D-D66D2888FEA8}"/>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424A0504-541B-4757-B85F-DABDE884D995}">
                <a16:creationId xmlns:a16="http://schemas.microsoft.com/office/drawing/2010/main" id="{67894394-96D5-4185-BE28-C7D85AD45D21}"/>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051EC612-3D50-4EC4-9F31-D4543591F6C4}">
                <a16:creationId xmlns:a16="http://schemas.microsoft.com/office/drawing/2010/main" id="{647E272F-E547-4706-8CE7-64A0AF3B8DA4}"/>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Tree>
    <p:extLst>
      <p:ext uri="{422DBE6B-622C-4442-B2D5-FD7056D7768E}">
        <p14:creationId xmlns:p14="http://schemas.microsoft.com/office/powerpoint/2010/main" val="1751263324407"/>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3BD54D47-C99A-47F1-BC2B-65097149BC91}">
                <a16:creationId xmlns:a16="http://schemas.microsoft.com/office/drawing/2010/main" id="{8E98C0A2-C84E-4F33-A32B-DE929CDB2566}"/>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0B58CA33-08CB-4DE9-9A6B-C74C7651B6EF}">
                <a16:creationId xmlns:a16="http://schemas.microsoft.com/office/drawing/2010/main" id="{8AFDDE63-C0E2-492E-9E6C-DA409F733DF7}"/>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5BDA38C2-3961-4773-872F-617AE8E3190F}">
                <a16:creationId xmlns:a16="http://schemas.microsoft.com/office/drawing/2010/main" id="{4201C458-9A96-44FB-A71E-004CFD447894}"/>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F3C7FF00-5049-48A2-BCD3-A9304A8F09A8}">
                <a16:creationId xmlns:a16="http://schemas.microsoft.com/office/drawing/2010/main" id="{AF47275D-3597-4D50-BB08-E31AADF6BA41}"/>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BD1AB653-DC77-4B2C-9E66-25F447F6A7E3}">
                <a16:creationId xmlns:a16="http://schemas.microsoft.com/office/drawing/2010/main" id="{6E64A807-ABDA-42D6-B02E-2AAF9D0C7BDE}"/>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Text Box 6">
            <a:extLst>
              <a:ext uri="{1CF44AC5-8EA2-46A6-BAB1-527B4C69DB45}">
                <a16:creationId xmlns:a16="http://schemas.microsoft.com/office/drawing/2010/main" id="{E1CC7757-E3A6-4582-AA64-FBACBBF82273}"/>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Self-Service</a:t>
            </a:r>
            <a:r>
              <a:rPr b="1" dirty="0" lang="en-US" sz="2400">
                <a:latin typeface="Zoho Puvi"/>
              </a:rPr>
              <a:t> capabilities </a:t>
            </a:r>
            <a:r>
              <a:rPr b="1" dirty="0" lang="en-US" sz="2400">
                <a:latin typeface="Zoho Puvi"/>
              </a:rPr>
              <a:t> </a:t>
            </a:r>
            <a:endParaRPr b="1" dirty="0" lang="en-US" sz="2400">
              <a:latin typeface="Zoho Puvi"/>
            </a:endParaRPr>
          </a:p>
        </p:txBody>
      </p:sp>
      <p:pic>
        <p:nvPicPr>
          <p:cNvPr id="8" name="">
            <a:extLst>
              <a:ext uri="{803E9785-B8AE-4622-9DD9-52FC6ACB6B5F}">
                <a16:creationId xmlns:a16="http://schemas.microsoft.com/office/drawing/2010/main" id="{D2CFF7D5-EF9F-4C28-B3CE-D0E21FA7C0CE}"/>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9262D1C5-8C81-445A-83F4-C61C7F4EFD31}">
                <a16:creationId xmlns:a16="http://schemas.microsoft.com/office/drawing/2010/main" id="{19CBB2A3-8E29-435B-8706-671E5FC6A6BF}"/>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Rectangle 9">
            <a:extLst>
              <a:ext uri="{39E4DC9B-8FAC-44ED-BDFA-19E18CE3EB3C}">
                <a16:creationId xmlns:a16="http://schemas.microsoft.com/office/drawing/2010/main" id="{6F68145A-E5BD-42BD-8D1D-ECBB33B9F746}"/>
              </a:ext>
            </a:extLst>
          </p:cNvPr>
          <p:cNvSpPr/>
          <p:nvPr/>
        </p:nvSpPr>
        <p:spPr>
          <a:xfrm flipH="false" flipV="false" rot="0">
            <a:off x="4819650" y="1608553"/>
            <a:ext cx="3914775" cy="1974084"/>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39191455-2C19-46D4-A238-27FB462E7FFA}">
                <a16:creationId xmlns:a16="http://schemas.microsoft.com/office/drawing/2010/main" id="{BFD00E20-A5E3-49F8-80E1-E6E1D5945D1E}"/>
              </a:ext>
            </a:extLst>
          </p:cNvPr>
          <p:cNvSpPr txBox="1"/>
          <p:nvPr/>
        </p:nvSpPr>
        <p:spPr>
          <a:xfrm flipH="false" flipV="false" rot="0">
            <a:off x="867470" y="1609725"/>
            <a:ext cx="3570017" cy="2190292"/>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Empower</a:t>
            </a:r>
            <a:r>
              <a:rPr dirty="0" lang="en-US" sz="1200">
                <a:solidFill>
                  <a:srgbClr val="0e101a"/>
                </a:solidFill>
                <a:latin typeface="Roboto"/>
              </a:rPr>
              <a:t> users </a:t>
            </a:r>
            <a:r>
              <a:rPr dirty="0" lang="en-US" sz="1200">
                <a:solidFill>
                  <a:srgbClr val="0e101a"/>
                </a:solidFill>
                <a:latin typeface="Roboto"/>
              </a:rPr>
              <a:t>to reset passwords, change passwords, and unlock their accounts</a:t>
            </a:r>
            <a:r>
              <a:rPr dirty="0" lang="en-US" sz="1200">
                <a:solidFill>
                  <a:srgbClr val="0e101a"/>
                </a:solidFill>
                <a:latin typeface="Roboto"/>
              </a:rPr>
              <a:t> themselves</a:t>
            </a:r>
            <a:r>
              <a:rPr dirty="0" lang="en-US" sz="1200">
                <a:solidFill>
                  <a:srgbClr val="0e101a"/>
                </a:solidFill>
                <a:latin typeface="Roboto"/>
              </a:rPr>
              <a:t> without IT assistance </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Users can </a:t>
            </a:r>
            <a:r>
              <a:rPr dirty="0" lang="en-US" sz="1200">
                <a:solidFill>
                  <a:srgbClr val="0e101a"/>
                </a:solidFill>
                <a:latin typeface="Roboto"/>
              </a:rPr>
              <a:t>view</a:t>
            </a:r>
            <a:r>
              <a:rPr dirty="0" lang="en-US" sz="1200">
                <a:solidFill>
                  <a:srgbClr val="0e101a"/>
                </a:solidFill>
                <a:latin typeface="Roboto"/>
              </a:rPr>
              <a:t> and update</a:t>
            </a:r>
            <a:r>
              <a:rPr dirty="0" lang="en-US" sz="1200">
                <a:solidFill>
                  <a:srgbClr val="0e101a"/>
                </a:solidFill>
                <a:latin typeface="Roboto"/>
              </a:rPr>
              <a:t> their personal information in the organization's records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Admins can restrict what fields a user can self-update;</a:t>
            </a:r>
            <a:r>
              <a:rPr dirty="0" lang="en-US" sz="1200">
                <a:solidFill>
                  <a:srgbClr val="0e101a"/>
                </a:solidFill>
                <a:latin typeface="Roboto"/>
              </a:rPr>
              <a:t> they can also configure which</a:t>
            </a:r>
            <a:r>
              <a:rPr dirty="0" lang="en-US" sz="1200">
                <a:solidFill>
                  <a:srgbClr val="0e101a"/>
                </a:solidFill>
                <a:latin typeface="Roboto"/>
              </a:rPr>
              <a:t> fields </a:t>
            </a:r>
            <a:r>
              <a:rPr dirty="0" lang="en-US" sz="1200">
                <a:solidFill>
                  <a:srgbClr val="0e101a"/>
                </a:solidFill>
                <a:latin typeface="Roboto"/>
              </a:rPr>
              <a:t>a </a:t>
            </a:r>
            <a:r>
              <a:rPr dirty="0" lang="en-US" sz="1200">
                <a:solidFill>
                  <a:srgbClr val="0e101a"/>
                </a:solidFill>
                <a:latin typeface="Roboto"/>
              </a:rPr>
              <a:t>user</a:t>
            </a:r>
            <a:r>
              <a:rPr dirty="0" lang="en-US" sz="1200">
                <a:solidFill>
                  <a:srgbClr val="0e101a"/>
                </a:solidFill>
                <a:latin typeface="Roboto"/>
              </a:rPr>
              <a:t> can view</a:t>
            </a:r>
            <a:endParaRPr dirty="0" lang="en-US" sz="1200">
              <a:solidFill>
                <a:srgbClr val="0e101a"/>
              </a:solidFill>
              <a:latin typeface="Roboto"/>
            </a:endParaRPr>
          </a:p>
        </p:txBody>
      </p:sp>
      <p:sp>
        <p:nvSpPr>
          <p:cNvPr id="12" name="">
            <a:extLst>
              <a:ext uri="{38741E48-9953-4A59-AA39-8E164DBFA173}">
                <a16:creationId xmlns:a16="http://schemas.microsoft.com/office/drawing/2010/main" id="{2F4DD126-83BB-4CCD-BEE0-D688944F14CB}"/>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3" name="">
            <a:extLst>
              <a:ext uri="{5D09AC60-DDAA-4D25-A381-72091F238661}">
                <a16:creationId xmlns:a16="http://schemas.microsoft.com/office/drawing/2010/main" id="{E057F141-9A64-4C9F-8F5F-288A6A4012BF}"/>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464272BD-0208-4A77-B0FF-C4778E7F36E7}">
                <a16:creationId xmlns:a16="http://schemas.microsoft.com/office/drawing/2010/main" id="{386AADD9-5231-498D-B93C-1C0CC96B89E7}"/>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sp>
        <p:nvSpPr>
          <p:cNvPr id="15" name="">
            <a:extLst>
              <a:ext uri="{D27C6096-AB86-4A2B-9408-C9C588A5CA84}">
                <a16:creationId xmlns:a16="http://schemas.microsoft.com/office/drawing/2010/main" id="{A3CF0263-B2B6-49C3-9F02-9BADD65C8BAC}"/>
              </a:ext>
            </a:extLst>
          </p:cNvPr>
          <p:cNvSpPr>
            <a:spLocks noChangeAspect="true"/>
          </p:cNvSpPr>
          <p:nvPr/>
        </p:nvSpPr>
        <p:spPr>
          <a:xfrm flipH="false" flipV="false" rot="0">
            <a:off x="4916948"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6" name="">
            <a:extLst>
              <a:ext uri="{34F2335A-5BFD-432E-B225-9897104D5AAF}">
                <a16:creationId xmlns:a16="http://schemas.microsoft.com/office/drawing/2010/main" id="{2D14F359-B7A4-4E1A-A21C-5F63B99D814E}"/>
              </a:ext>
            </a:extLst>
          </p:cNvPr>
          <p:cNvSpPr>
            <a:spLocks noChangeAspect="true"/>
          </p:cNvSpPr>
          <p:nvPr/>
        </p:nvSpPr>
        <p:spPr>
          <a:xfrm flipH="false" flipV="false" rot="0">
            <a:off x="5025461"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7" name="">
            <a:extLst>
              <a:ext uri="{3AB77C0E-0AD9-447C-84FE-1D46DA11F421}">
                <a16:creationId xmlns:a16="http://schemas.microsoft.com/office/drawing/2010/main" id="{338E4C2E-D9BC-47A1-9A0C-F95B3727AC57}"/>
              </a:ext>
            </a:extLst>
          </p:cNvPr>
          <p:cNvSpPr>
            <a:spLocks noChangeAspect="true"/>
          </p:cNvSpPr>
          <p:nvPr/>
        </p:nvSpPr>
        <p:spPr>
          <a:xfrm flipH="false" flipV="false" rot="0">
            <a:off x="5133975"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pic>
        <p:nvPicPr>
          <p:cNvPr id="18" name="Image 18">
            <a:extLst>
              <a:ext uri="{C8855D4F-224B-4E39-A261-D96422C50559}">
                <a16:creationId xmlns:a16="http://schemas.microsoft.com/office/drawing/2010/main" id="{DD90DA5F-4059-4599-8D0F-B7D027A703A1}"/>
              </a:ext>
            </a:extLst>
          </p:cNvPr>
          <p:cNvPicPr>
            <a:picLocks noChangeAspect="true"/>
          </p:cNvPicPr>
          <p:nvPr/>
        </p:nvPicPr>
        <p:blipFill>
          <a:blip r:embed="rId8"/>
          <a:stretch>
            <a:fillRect/>
          </a:stretch>
        </p:blipFill>
        <p:spPr>
          <a:xfrm flipH="false" flipV="false" rot="0">
            <a:off x="4862255" y="1808330"/>
            <a:ext cx="3638550" cy="1654407"/>
          </a:xfrm>
          <a:prstGeom prst="rect">
            <a:avLst/>
          </a:prstGeom>
          <a:noFill/>
        </p:spPr>
      </p:pic>
    </p:spTree>
    <p:extLst>
      <p:ext uri="{58C52910-64D7-4E7B-9611-0A00A7305D68}">
        <p14:creationId xmlns:p14="http://schemas.microsoft.com/office/powerpoint/2010/main" val="1751263324410"/>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101D108C-DD30-4B80-B48B-59D7F5A3CFBC}">
                <a16:creationId xmlns:a16="http://schemas.microsoft.com/office/drawing/2010/main" id="{D68BFE13-8D95-434B-ACF1-F6B550F3BF38}"/>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6EE60E4D-28D9-48EE-8538-F1DCC0923C69}">
                <a16:creationId xmlns:a16="http://schemas.microsoft.com/office/drawing/2010/main" id="{C33AD114-E42E-4F89-940E-5C88A8AA6A18}"/>
              </a:ext>
            </a:extLst>
          </p:cNvPr>
          <p:cNvSpPr/>
          <p:nvPr/>
        </p:nvSpPr>
        <p:spPr>
          <a:xfrm flipH="false" flipV="false" rot="0">
            <a:off x="558259"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F356B1A0-17CE-4811-9D70-A41804DA87FC}">
                <a16:creationId xmlns:a16="http://schemas.microsoft.com/office/drawing/2010/main" id="{F412FBF3-3CF5-41C2-A192-427ED6FD62B6}"/>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C994018F-3E92-4F48-A2B2-486F184BBB20}">
                <a16:creationId xmlns:a16="http://schemas.microsoft.com/office/drawing/2010/main" id="{2D7D9633-9BD3-46AC-982D-8D6042CF6CDE}"/>
              </a:ext>
            </a:extLst>
          </p:cNvPr>
          <p:cNvPicPr>
            <a:picLocks noChangeAspect="true"/>
          </p:cNvPicPr>
          <p:nvPr/>
        </p:nvPicPr>
        <p:blipFill>
          <a:blip r:embed="rId4"/>
          <a:stretch>
            <a:fillRect/>
          </a:stretch>
        </p:blipFill>
        <p:spPr>
          <a:xfrm flipH="false" flipV="false" rot="0">
            <a:off x="7920245" y="669798"/>
            <a:ext cx="1791700" cy="1648910"/>
          </a:xfrm>
          <a:prstGeom prst="rect">
            <a:avLst/>
          </a:prstGeom>
          <a:noFill/>
        </p:spPr>
      </p:pic>
      <p:sp>
        <p:nvSpPr>
          <p:cNvPr id="6" name="">
            <a:extLst>
              <a:ext uri="{699B3F0F-B086-4DD7-8547-E9A62351498F}">
                <a16:creationId xmlns:a16="http://schemas.microsoft.com/office/drawing/2010/main" id="{D9EE81A5-AE57-4114-9D98-879432369217}"/>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a:t>
            </a:r>
            <a:r>
              <a:rPr b="1" dirty="0" err="1" lang="en-US" sz="2400">
                <a:latin typeface="Zoho Puvi"/>
              </a:rPr>
              <a:t> </a:t>
            </a:r>
            <a:r>
              <a:rPr b="1" dirty="0" lang="en-US" sz="2400">
                <a:latin typeface="Zoho Puvi"/>
              </a:rPr>
              <a:t>P</a:t>
            </a:r>
            <a:r>
              <a:rPr b="1" dirty="0" lang="en-US" sz="2400">
                <a:latin typeface="Zoho Puvi"/>
              </a:rPr>
              <a:t>olicy</a:t>
            </a:r>
            <a:r>
              <a:rPr b="1" dirty="0" err="1" lang="en-US" sz="2400">
                <a:latin typeface="Zoho Puvi"/>
              </a:rPr>
              <a:t> </a:t>
            </a:r>
            <a:r>
              <a:rPr b="1" dirty="0" lang="en-US" sz="2400">
                <a:latin typeface="Zoho Puvi"/>
              </a:rPr>
              <a:t>E</a:t>
            </a:r>
            <a:r>
              <a:rPr b="1" dirty="0" lang="en-US" sz="2400">
                <a:latin typeface="Zoho Puvi"/>
              </a:rPr>
              <a:t>nforcer</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5B8813FE-4CFD-443A-84EC-1C61CC83A99C}">
                <a16:creationId xmlns:a16="http://schemas.microsoft.com/office/drawing/2010/main" id="{66A50241-EF1A-4FF4-A364-D2ECE3EB1C30}"/>
              </a:ext>
            </a:extLst>
          </p:cNvPr>
          <p:cNvPicPr>
            <a:picLocks noChangeAspect="true"/>
          </p:cNvPicPr>
          <p:nvPr/>
        </p:nvPicPr>
        <p:blipFill>
          <a:blip r:embed="rId5"/>
          <a:stretch>
            <a:fillRect/>
          </a:stretch>
        </p:blipFill>
        <p:spPr>
          <a:xfrm flipH="false" flipV="false" rot="0">
            <a:off x="558012" y="4602184"/>
            <a:ext cx="1448190" cy="305703"/>
          </a:xfrm>
          <a:prstGeom prst="rect">
            <a:avLst/>
          </a:prstGeom>
          <a:noFill/>
        </p:spPr>
      </p:pic>
      <p:pic>
        <p:nvPicPr>
          <p:cNvPr id="8" name="">
            <a:extLst>
              <a:ext uri="{BA241295-F971-4483-B50D-4E55AD0A5315}">
                <a16:creationId xmlns:a16="http://schemas.microsoft.com/office/drawing/2010/main" id="{DD2B5AAE-E05E-4D91-909E-5F710405E422}"/>
              </a:ext>
            </a:extLst>
          </p:cNvPr>
          <p:cNvPicPr>
            <a:picLocks noChangeAspect="true"/>
          </p:cNvPicPr>
          <p:nvPr/>
        </p:nvPicPr>
        <p:blipFill>
          <a:blip r:embed="rId6"/>
          <a:srcRect b="0" l="0" r="44360" t="0"/>
          <a:stretch>
            <a:fillRect/>
          </a:stretch>
        </p:blipFill>
        <p:spPr>
          <a:xfrm flipH="false" flipV="false" rot="0">
            <a:off x="8247925" y="856421"/>
            <a:ext cx="905757" cy="1275654"/>
          </a:xfrm>
          <a:prstGeom prst="rect">
            <a:avLst/>
          </a:prstGeom>
          <a:noFill/>
        </p:spPr>
      </p:pic>
      <p:pic>
        <p:nvPicPr>
          <p:cNvPr id="9" name="">
            <a:extLst>
              <a:ext uri="{81D8D9A5-CDB5-42F4-A092-2100950F8F0C}">
                <a16:creationId xmlns:a16="http://schemas.microsoft.com/office/drawing/2010/main" id="{A40FC0BC-A1BA-4862-9944-1ADC338B8175}"/>
              </a:ext>
            </a:extLst>
          </p:cNvPr>
          <p:cNvPicPr>
            <a:picLocks noChangeAspect="true"/>
          </p:cNvPicPr>
          <p:nvPr/>
        </p:nvPicPr>
        <p:blipFill>
          <a:blip r:embed="rId7"/>
          <a:srcRect b="0" l="0" r="45450" t="0"/>
          <a:stretch>
            <a:fillRect/>
          </a:stretch>
        </p:blipFill>
        <p:spPr>
          <a:xfrm flipH="false" flipV="false" rot="0">
            <a:off x="7920245" y="2246376"/>
            <a:ext cx="1245493" cy="2780548"/>
          </a:xfrm>
          <a:prstGeom prst="rect">
            <a:avLst/>
          </a:prstGeom>
          <a:noFill/>
        </p:spPr>
      </p:pic>
      <p:sp>
        <p:nvSpPr>
          <p:cNvPr id="10" name="">
            <a:extLst>
              <a:ext uri="{26F98B6B-E380-4B75-A625-13292C3F455F}">
                <a16:creationId xmlns:a16="http://schemas.microsoft.com/office/drawing/2010/main" id="{93D1A91A-BF0D-4F95-BFDE-C72AEAB6B829}"/>
              </a:ext>
            </a:extLst>
          </p:cNvPr>
          <p:cNvSpPr txBox="1"/>
          <p:nvPr/>
        </p:nvSpPr>
        <p:spPr>
          <a:xfrm flipH="false" flipV="false" rot="0">
            <a:off x="867470" y="1609725"/>
            <a:ext cx="6799316" cy="150466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Students tend to set weak, easily guessable passwords, increasing unauthorized access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The default password policy in AD may not enforce password complexity requirements, making it easier for attackers to crack passwords</a:t>
            </a:r>
          </a:p>
          <a:p>
            <a:pPr indent="-266700" marL="266700">
              <a:lnSpc>
                <a:spcPct val="125000"/>
              </a:lnSpc>
              <a:spcBef>
                <a:spcPts val="1050"/>
              </a:spcBef>
              <a:buChar char=""/>
              <a:buFont typeface="Wingdings"/>
              <a:defRPr dirty="0" lang="en-US" sz="1400"/>
            </a:pPr>
            <a:r>
              <a:rPr dirty="0" lang="en-US" sz="1200">
                <a:solidFill>
                  <a:srgbClr val="0e101a"/>
                </a:solidFill>
                <a:latin typeface="Roboto"/>
              </a:rPr>
              <a:t>Besides that, students reuse passwords across multiple platforms, which significantly amplifies the impact of a compromised password</a:t>
            </a:r>
            <a:endParaRPr dirty="0" lang="en-US" sz="1200">
              <a:solidFill>
                <a:srgbClr val="0e101a"/>
              </a:solidFill>
              <a:latin typeface="Roboto"/>
            </a:endParaRPr>
          </a:p>
        </p:txBody>
      </p:sp>
      <p:sp>
        <p:nvSpPr>
          <p:cNvPr id="11" name="">
            <a:extLst>
              <a:ext uri="{7D8487A8-D561-4ECB-9B2B-06D8F43E26FB}">
                <a16:creationId xmlns:a16="http://schemas.microsoft.com/office/drawing/2010/main" id="{B6BEC508-E07B-41A7-B870-7A3911392C51}"/>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0EEC958F-E350-41D5-AC7B-D259783AFFD2}">
                <a16:creationId xmlns:a16="http://schemas.microsoft.com/office/drawing/2010/main" id="{0701D407-847A-4F1B-9E92-D83D098DC6C9}"/>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DB7278B3-AAFD-47BE-9435-9748EEEB3FC3}">
                <a16:creationId xmlns:a16="http://schemas.microsoft.com/office/drawing/2010/main" id="{B4C33D38-7AC0-48C0-9BB2-4781055804C6}"/>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spTree>
    <p:extLst>
      <p:ext uri="{7C4CEA3A-4E5B-4B11-A75B-3F9F8F8C3F9E}">
        <p14:creationId xmlns:p14="http://schemas.microsoft.com/office/powerpoint/2010/main" val="1751263324415"/>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742F3855-32BB-48E5-A0F8-B63EBB8A1E32}">
                <a16:creationId xmlns:a16="http://schemas.microsoft.com/office/drawing/2010/main" id="{562F539E-7A82-4333-8856-75DCB7471FA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16D2AB03-F458-4298-852E-62F085287C09}">
                <a16:creationId xmlns:a16="http://schemas.microsoft.com/office/drawing/2010/main" id="{4B5D07FE-4F6B-4F0C-A9EC-22D1FFCF6F61}"/>
              </a:ext>
            </a:extLst>
          </p:cNvPr>
          <p:cNvSpPr/>
          <p:nvPr/>
        </p:nvSpPr>
        <p:spPr>
          <a:xfrm flipH="false" flipV="false" rot="0">
            <a:off x="558259"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12B29F12-0EE0-4DEB-9941-D62F5950FDBA}">
                <a16:creationId xmlns:a16="http://schemas.microsoft.com/office/drawing/2010/main" id="{8C7BC0EA-192C-4743-B79C-B3CCC0BED365}"/>
              </a:ext>
            </a:extLst>
          </p:cNvPr>
          <p:cNvPicPr>
            <a:picLocks noChangeAspect="true"/>
          </p:cNvPicPr>
          <p:nvPr/>
        </p:nvPicPr>
        <p:blipFill>
          <a:blip r:embed="rId3"/>
          <a:srcRect b="0" l="0" r="45230" t="0"/>
          <a:stretch>
            <a:fillRect/>
          </a:stretch>
        </p:blipFill>
        <p:spPr>
          <a:xfrm flipH="false" flipV="false" rot="0">
            <a:off x="7846922" y="4790274"/>
            <a:ext cx="1330873" cy="353225"/>
          </a:xfrm>
          <a:prstGeom prst="rect">
            <a:avLst/>
          </a:prstGeom>
          <a:noFill/>
        </p:spPr>
      </p:pic>
      <p:pic>
        <p:nvPicPr>
          <p:cNvPr id="5" name="">
            <a:extLst>
              <a:ext uri="{A18B6408-7787-4BA1-9093-41E2C05EBDC6}">
                <a16:creationId xmlns:a16="http://schemas.microsoft.com/office/drawing/2010/main" id="{8867236D-B826-4AE0-B425-4A6865071D84}"/>
              </a:ext>
            </a:extLst>
          </p:cNvPr>
          <p:cNvPicPr>
            <a:picLocks noChangeAspect="true"/>
          </p:cNvPicPr>
          <p:nvPr/>
        </p:nvPicPr>
        <p:blipFill>
          <a:blip r:embed="rId4"/>
          <a:srcRect b="0" l="0" r="45450" t="0"/>
          <a:stretch>
            <a:fillRect/>
          </a:stretch>
        </p:blipFill>
        <p:spPr>
          <a:xfrm flipH="false" flipV="false" rot="0">
            <a:off x="7920245" y="2246376"/>
            <a:ext cx="1245493" cy="2780548"/>
          </a:xfrm>
          <a:prstGeom prst="rect">
            <a:avLst/>
          </a:prstGeom>
          <a:noFill/>
        </p:spPr>
      </p:pic>
      <p:pic>
        <p:nvPicPr>
          <p:cNvPr id="6" name="">
            <a:extLst>
              <a:ext uri="{0DC953D5-460B-4825-8898-C1113B87C9B8}">
                <a16:creationId xmlns:a16="http://schemas.microsoft.com/office/drawing/2010/main" id="{C8550246-3C33-4EE6-B269-3074A61C6630}"/>
              </a:ext>
            </a:extLst>
          </p:cNvPr>
          <p:cNvPicPr>
            <a:picLocks noChangeAspect="true"/>
          </p:cNvPicPr>
          <p:nvPr/>
        </p:nvPicPr>
        <p:blipFill>
          <a:blip r:embed="rId5"/>
          <a:stretch>
            <a:fillRect/>
          </a:stretch>
        </p:blipFill>
        <p:spPr>
          <a:xfrm flipH="false" flipV="false" rot="0">
            <a:off x="7920245" y="669798"/>
            <a:ext cx="1791700" cy="1648910"/>
          </a:xfrm>
          <a:prstGeom prst="rect">
            <a:avLst/>
          </a:prstGeom>
          <a:noFill/>
        </p:spPr>
      </p:pic>
      <p:sp>
        <p:nvSpPr>
          <p:cNvPr id="7" name="">
            <a:extLst>
              <a:ext uri="{FE597ABC-BE5F-4CB4-8BAF-9DAC7193242B}">
                <a16:creationId xmlns:a16="http://schemas.microsoft.com/office/drawing/2010/main" id="{7C97F4B8-3167-4DFF-987A-BCED65A6982D}"/>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gn="l" rtl="false">
              <a:lnSpc>
                <a:spcPct val="110000"/>
              </a:lnSpc>
              <a:spcBef>
                <a:spcPts val="0"/>
              </a:spcBef>
              <a:spcAft>
                <a:spcPts val="0"/>
              </a:spcAft>
              <a:defRPr dirty="0" lang="en-US" sz="1400"/>
            </a:pPr>
            <a:r>
              <a:rPr b="1" dirty="0" lang="en-US" sz="2400">
                <a:solidFill>
                  <a:schemeClr val="tx1"/>
                </a:solidFill>
                <a:latin typeface="Zoho Puvi"/>
              </a:rPr>
              <a:t>Password</a:t>
            </a:r>
            <a:r>
              <a:rPr b="1" dirty="0" err="1" lang="en-US" sz="2400">
                <a:solidFill>
                  <a:schemeClr val="tx1"/>
                </a:solidFill>
                <a:latin typeface="Zoho Puvi"/>
              </a:rPr>
              <a:t> </a:t>
            </a:r>
            <a:r>
              <a:rPr b="1" dirty="0" lang="en-US" sz="2400">
                <a:solidFill>
                  <a:schemeClr val="tx1"/>
                </a:solidFill>
                <a:latin typeface="Zoho Puvi"/>
              </a:rPr>
              <a:t>P</a:t>
            </a:r>
            <a:r>
              <a:rPr b="1" dirty="0" lang="en-US" sz="2400">
                <a:solidFill>
                  <a:schemeClr val="tx1"/>
                </a:solidFill>
                <a:latin typeface="Zoho Puvi"/>
              </a:rPr>
              <a:t>olicy</a:t>
            </a:r>
            <a:r>
              <a:rPr b="1" dirty="0" err="1" lang="en-US" sz="2400">
                <a:solidFill>
                  <a:schemeClr val="tx1"/>
                </a:solidFill>
                <a:latin typeface="Zoho Puvi"/>
              </a:rPr>
              <a:t> </a:t>
            </a:r>
            <a:r>
              <a:rPr b="1" dirty="0" lang="en-US" sz="2400">
                <a:solidFill>
                  <a:schemeClr val="tx1"/>
                </a:solidFill>
                <a:latin typeface="Zoho Puvi"/>
              </a:rPr>
              <a:t>E</a:t>
            </a:r>
            <a:r>
              <a:rPr b="1" dirty="0" lang="en-US" sz="2400">
                <a:solidFill>
                  <a:schemeClr val="tx1"/>
                </a:solidFill>
                <a:latin typeface="Zoho Puvi"/>
              </a:rPr>
              <a:t>nforcer</a:t>
            </a:r>
            <a:r>
              <a:rPr b="1" dirty="0" err="1" lang="en-US" sz="2400">
                <a:solidFill>
                  <a:schemeClr val="tx1"/>
                </a:solidFill>
                <a:latin typeface="Zoho Puvi"/>
              </a:rPr>
              <a:t> </a:t>
            </a:r>
            <a:r>
              <a:rPr b="1" dirty="0" lang="en-US" sz="2400">
                <a:solidFill>
                  <a:schemeClr val="tx1"/>
                </a:solidFill>
                <a:latin typeface="Zoho Puvi"/>
              </a:rPr>
              <a:t> </a:t>
            </a:r>
            <a:r>
              <a:rPr b="1" dirty="0" lang="en-US" sz="2400">
                <a:solidFill>
                  <a:schemeClr val="tx1"/>
                </a:solidFill>
                <a:latin typeface="Zoho Puvi"/>
              </a:rPr>
              <a:t> </a:t>
            </a:r>
            <a:endParaRPr b="1" dirty="0" lang="en-US" sz="2400">
              <a:solidFill>
                <a:schemeClr val="tx1"/>
              </a:solidFill>
              <a:latin typeface="Zoho Puvi"/>
            </a:endParaRPr>
          </a:p>
        </p:txBody>
      </p:sp>
      <p:pic>
        <p:nvPicPr>
          <p:cNvPr id="8" name="">
            <a:extLst>
              <a:ext uri="{74BAB8AD-9253-48B8-A35B-DA305DD33D95}">
                <a16:creationId xmlns:a16="http://schemas.microsoft.com/office/drawing/2010/main" id="{A02731EB-C5B6-41C6-B25B-CF7F721C466E}"/>
              </a:ext>
            </a:extLst>
          </p:cNvPr>
          <p:cNvPicPr>
            <a:picLocks noChangeAspect="true"/>
          </p:cNvPicPr>
          <p:nvPr/>
        </p:nvPicPr>
        <p:blipFill>
          <a:blip r:embed="rId6"/>
          <a:stretch>
            <a:fillRect/>
          </a:stretch>
        </p:blipFill>
        <p:spPr>
          <a:xfrm flipH="false" flipV="false" rot="0">
            <a:off x="558012" y="4602184"/>
            <a:ext cx="1448190" cy="305703"/>
          </a:xfrm>
          <a:prstGeom prst="rect">
            <a:avLst/>
          </a:prstGeom>
          <a:noFill/>
        </p:spPr>
      </p:pic>
      <p:pic>
        <p:nvPicPr>
          <p:cNvPr id="9" name="">
            <a:extLst>
              <a:ext uri="{9569E25F-F951-4D53-931E-3CBF29235935}">
                <a16:creationId xmlns:a16="http://schemas.microsoft.com/office/drawing/2010/main" id="{4133D825-550B-4A35-A23D-9766CD490C3F}"/>
              </a:ext>
            </a:extLst>
          </p:cNvPr>
          <p:cNvPicPr>
            <a:picLocks noChangeAspect="true"/>
          </p:cNvPicPr>
          <p:nvPr/>
        </p:nvPicPr>
        <p:blipFill>
          <a:blip r:embed="rId7"/>
          <a:srcRect b="0" l="0" r="44360" t="0"/>
          <a:stretch>
            <a:fillRect/>
          </a:stretch>
        </p:blipFill>
        <p:spPr>
          <a:xfrm flipH="false" flipV="false" rot="0">
            <a:off x="8247925" y="856421"/>
            <a:ext cx="905757" cy="1275654"/>
          </a:xfrm>
          <a:prstGeom prst="rect">
            <a:avLst/>
          </a:prstGeom>
          <a:noFill/>
        </p:spPr>
      </p:pic>
      <p:sp>
        <p:nvSpPr>
          <p:cNvPr id="10" name="">
            <a:extLst>
              <a:ext uri="{17269902-90DB-4F10-9683-E9BE676BEE40}">
                <a16:creationId xmlns:a16="http://schemas.microsoft.com/office/drawing/2010/main" id="{06949647-5D1D-4272-8519-5CF94504618F}"/>
              </a:ext>
            </a:extLst>
          </p:cNvPr>
          <p:cNvSpPr txBox="1"/>
          <p:nvPr/>
        </p:nvSpPr>
        <p:spPr>
          <a:xfrm flipH="false" flipV="false" rot="0">
            <a:off x="867470" y="1609725"/>
            <a:ext cx="3571875" cy="255218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dirty="0" lang="en-US" sz="1200">
                <a:solidFill>
                  <a:srgbClr val="0e101a"/>
                </a:solidFill>
                <a:latin typeface="Roboto"/>
              </a:rPr>
              <a:t>Admins can implement fine-grained password policies for users based on their </a:t>
            </a:r>
            <a:r>
              <a:rPr dirty="0" err="1" lang="en-US" sz="1200">
                <a:solidFill>
                  <a:srgbClr val="0e101a"/>
                </a:solidFill>
                <a:latin typeface="Roboto"/>
              </a:rPr>
              <a:t>OU</a:t>
            </a:r>
            <a:r>
              <a:rPr dirty="0" lang="en-US" sz="1200">
                <a:solidFill>
                  <a:srgbClr val="0e101a"/>
                </a:solidFill>
                <a:latin typeface="Roboto"/>
              </a:rPr>
              <a:t>, group, or domain membership</a:t>
            </a:r>
          </a:p>
          <a:p>
            <a:pPr algn="l" indent="-266700" marL="266700" rtl="false">
              <a:lnSpc>
                <a:spcPct val="125000"/>
              </a:lnSpc>
              <a:spcBef>
                <a:spcPts val="1050"/>
              </a:spcBef>
              <a:spcAft>
                <a:spcPts val="0"/>
              </a:spcAft>
              <a:buChar char=""/>
              <a:buFont typeface="Wingdings"/>
              <a:defRPr dirty="0" lang="en-US" sz="1400"/>
            </a:pPr>
            <a:r>
              <a:rPr dirty="0" lang="en-US" sz="1200">
                <a:solidFill>
                  <a:srgbClr val="0e101a"/>
                </a:solidFill>
                <a:latin typeface="Roboto"/>
              </a:rPr>
              <a:t>A</a:t>
            </a:r>
            <a:r>
              <a:rPr dirty="0" lang="en-US" sz="1200">
                <a:solidFill>
                  <a:srgbClr val="0e101a"/>
                </a:solidFill>
                <a:latin typeface="Roboto"/>
              </a:rPr>
              <a:t>dmins can integrate with the Have I been Pwned? service, which can ban the use of passwords involved in previous hacks</a:t>
            </a:r>
          </a:p>
          <a:p>
            <a:pPr algn="l" indent="-266700" marL="266700" rtl="false">
              <a:lnSpc>
                <a:spcPct val="125000"/>
              </a:lnSpc>
              <a:spcBef>
                <a:spcPts val="1050"/>
              </a:spcBef>
              <a:spcAft>
                <a:spcPts val="0"/>
              </a:spcAft>
              <a:buChar char=""/>
              <a:buFont typeface="Wingdings"/>
              <a:defRPr dirty="0" lang="en-US" sz="1400"/>
            </a:pPr>
            <a:r>
              <a:rPr dirty="0" lang="en-US" sz="1200">
                <a:solidFill>
                  <a:srgbClr val="0e101a"/>
                </a:solidFill>
                <a:latin typeface="Roboto"/>
                <a:hlinkClick r:id="rId8"/>
              </a:rPr>
              <a:t>NIST's SP 800-63B</a:t>
            </a:r>
            <a:r>
              <a:rPr dirty="0" lang="en-US" sz="1200">
                <a:solidFill>
                  <a:srgbClr val="0e101a"/>
                </a:solidFill>
                <a:latin typeface="Roboto"/>
              </a:rPr>
              <a:t> password best practices can be enforced with the </a:t>
            </a:r>
            <a:r>
              <a:rPr dirty="0" lang="en-US" sz="1200">
                <a:solidFill>
                  <a:srgbClr val="0e101a"/>
                </a:solidFill>
                <a:latin typeface="Roboto"/>
              </a:rPr>
              <a:t>P</a:t>
            </a:r>
            <a:r>
              <a:rPr dirty="0" lang="en-US" sz="1200">
                <a:solidFill>
                  <a:srgbClr val="0e101a"/>
                </a:solidFill>
                <a:latin typeface="Roboto"/>
              </a:rPr>
              <a:t>assword </a:t>
            </a:r>
            <a:r>
              <a:rPr dirty="0" lang="en-US" sz="1200">
                <a:solidFill>
                  <a:srgbClr val="0e101a"/>
                </a:solidFill>
                <a:latin typeface="Roboto"/>
              </a:rPr>
              <a:t>P</a:t>
            </a:r>
            <a:r>
              <a:rPr dirty="0" lang="en-US" sz="1200">
                <a:solidFill>
                  <a:srgbClr val="0e101a"/>
                </a:solidFill>
                <a:latin typeface="Roboto"/>
              </a:rPr>
              <a:t>olicy </a:t>
            </a:r>
            <a:r>
              <a:rPr dirty="0" lang="en-US" sz="1200">
                <a:solidFill>
                  <a:srgbClr val="0e101a"/>
                </a:solidFill>
                <a:latin typeface="Roboto"/>
              </a:rPr>
              <a:t>E</a:t>
            </a:r>
            <a:r>
              <a:rPr dirty="0" lang="en-US" sz="1200">
                <a:solidFill>
                  <a:srgbClr val="0e101a"/>
                </a:solidFill>
                <a:latin typeface="Roboto"/>
              </a:rPr>
              <a:t>nforcer</a:t>
            </a:r>
          </a:p>
          <a:p>
            <a:pPr indent="-266700" marL="523875">
              <a:lnSpc>
                <a:spcPct val="125000"/>
              </a:lnSpc>
              <a:spcBef>
                <a:spcPts val="1050"/>
              </a:spcBef>
              <a:buChar char=""/>
              <a:buFont typeface="Wingdings"/>
              <a:defRPr dirty="0" lang="en-US" sz="1400"/>
            </a:pPr>
            <a:r>
              <a:rPr dirty="0" lang="en-US" sz="1200">
                <a:solidFill>
                  <a:srgbClr val="0e101a"/>
                </a:solidFill>
                <a:latin typeface="Roboto"/>
              </a:rPr>
              <a:t/>
            </a:r>
            <a:endParaRPr dirty="0" lang="en-US" sz="1200">
              <a:solidFill>
                <a:srgbClr val="0e101a"/>
              </a:solidFill>
              <a:latin typeface="Roboto"/>
            </a:endParaRPr>
          </a:p>
        </p:txBody>
      </p:sp>
      <p:sp>
        <p:nvSpPr>
          <p:cNvPr id="11" name="">
            <a:extLst>
              <a:ext uri="{C5F3EB7B-9C3A-4EBF-BDAA-C7AE9D4FB944}">
                <a16:creationId xmlns:a16="http://schemas.microsoft.com/office/drawing/2010/main" id="{3E3008EF-1344-43DB-BEDE-1E29F1D0E45E}"/>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A0DCEE9B-C4FD-4865-BCC7-1EC81E4E35F8}">
                <a16:creationId xmlns:a16="http://schemas.microsoft.com/office/drawing/2010/main" id="{AFCA2728-3061-4E36-B12E-BFDF7F56A4C8}"/>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8341D30B-DCD3-4AD5-A7C7-ED6DDF0AB0E1}">
                <a16:creationId xmlns:a16="http://schemas.microsoft.com/office/drawing/2010/main" id="{9582D628-9994-4C9C-9E54-EA8E4F5D6164}"/>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6CACA0CB-D742-439F-A377-FD52C4EE3F89}">
                <a16:creationId xmlns:a16="http://schemas.microsoft.com/office/drawing/2010/main" id="{EA90D166-8423-49DA-80B7-6C22E16C3A6D}"/>
              </a:ext>
            </a:extLst>
          </p:cNvPr>
          <p:cNvSpPr/>
          <p:nvPr/>
        </p:nvSpPr>
        <p:spPr>
          <a:xfrm flipH="false" flipV="false" rot="0">
            <a:off x="4819650" y="1647825"/>
            <a:ext cx="3914775" cy="22383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41DE4965-F368-45AE-B338-47DDF2796EF2}">
                <a16:creationId xmlns:a16="http://schemas.microsoft.com/office/drawing/2010/main" id="{76997A4C-D452-4EF1-9A96-096E0198A3C6}"/>
              </a:ext>
            </a:extLst>
          </p:cNvPr>
          <p:cNvSpPr>
            <a:spLocks noChangeAspect="true"/>
          </p:cNvSpPr>
          <p:nvPr/>
        </p:nvSpPr>
        <p:spPr>
          <a:xfrm flipH="false" flipV="false" rot="0">
            <a:off x="5133975"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4420D023-5E34-46A0-977A-CA88D7004B3A}">
                <a16:creationId xmlns:a16="http://schemas.microsoft.com/office/drawing/2010/main" id="{860C2A6C-7F5A-4761-9403-DBC5E4111B78}"/>
              </a:ext>
            </a:extLst>
          </p:cNvPr>
          <p:cNvSpPr>
            <a:spLocks noChangeAspect="true"/>
          </p:cNvSpPr>
          <p:nvPr/>
        </p:nvSpPr>
        <p:spPr>
          <a:xfrm flipH="false" flipV="false" rot="0">
            <a:off x="5025466"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B007F99D-86B9-4AD6-BBCE-DA2DE17E516D}">
                <a16:creationId xmlns:a16="http://schemas.microsoft.com/office/drawing/2010/main" id="{0A0734E0-3588-48BA-82FE-98CB24C44A15}"/>
              </a:ext>
            </a:extLst>
          </p:cNvPr>
          <p:cNvSpPr>
            <a:spLocks noChangeAspect="true"/>
          </p:cNvSpPr>
          <p:nvPr/>
        </p:nvSpPr>
        <p:spPr>
          <a:xfrm flipH="false" flipV="false" rot="0">
            <a:off x="4916948"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Image 18">
            <a:extLst>
              <a:ext uri="{205960A0-32D4-42A0-83CB-BCE3499364C6}">
                <a16:creationId xmlns:a16="http://schemas.microsoft.com/office/drawing/2010/main" id="{2709B93C-002E-4121-A828-85C8A0DF6A9E}"/>
              </a:ext>
            </a:extLst>
          </p:cNvPr>
          <p:cNvPicPr>
            <a:picLocks noChangeAspect="true"/>
          </p:cNvPicPr>
          <p:nvPr/>
        </p:nvPicPr>
        <p:blipFill>
          <a:blip r:embed="rId9"/>
          <a:stretch>
            <a:fillRect/>
          </a:stretch>
        </p:blipFill>
        <p:spPr>
          <a:xfrm flipH="false" flipV="false" rot="0">
            <a:off x="4862512" y="1844392"/>
            <a:ext cx="3829050" cy="1985358"/>
          </a:xfrm>
          <a:prstGeom prst="rect">
            <a:avLst/>
          </a:prstGeom>
          <a:noFill/>
        </p:spPr>
      </p:pic>
    </p:spTree>
    <p:extLst>
      <p:ext uri="{E1735617-FA68-4673-9955-AE2EDD4A79F3}">
        <p14:creationId xmlns:p14="http://schemas.microsoft.com/office/powerpoint/2010/main" val="1751263324419"/>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1" val="Zoho Puvi-light"/>
  <p:tag name="webfont3" val="Zoho Puvi-demi_bold"/>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schemeClr val="accent1"/>
        </a:lnRef>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schemeClr val="accent1"/>
        </a:lnRef>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2025-06-23T06:11:18Z</dcterms:created>
  <dcterms:modified xsi:type="dcterms:W3CDTF">2025-06-26T23:18:16Z</dcterms:modified>
</cp:coreProperties>
</file>