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35.pn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7"/>
  </p:notesMasterIdLst>
  <p:sldIdLst>
    <p:sldId id="259" r:id="rId7"/>
    <p:sldId id="257" r:id="rId8"/>
    <p:sldId id="258" r:id="rId9"/>
    <p:sldId id="277" r:id="rId10"/>
    <p:sldId id="276" r:id="rId11"/>
    <p:sldId id="261" r:id="rId12"/>
    <p:sldId id="288" r:id="rId13"/>
    <p:sldId id="292" r:id="rId14"/>
    <p:sldId id="291" r:id="rId15"/>
    <p:sldId id="289" r:id="rId16"/>
    <p:sldId id="290" r:id="rId17"/>
    <p:sldId id="293" r:id="rId18"/>
    <p:sldId id="295" r:id="rId19"/>
    <p:sldId id="296" r:id="rId20"/>
    <p:sldId id="297" r:id="rId21"/>
    <p:sldId id="298" r:id="rId22"/>
    <p:sldId id="299" r:id="rId23"/>
    <p:sldId id="300" r:id="rId24"/>
    <p:sldId id="274" r:id="rId25"/>
    <p:sldId id="301" r:id="rId26"/>
    <p:sldId id="310" r:id="rId27"/>
    <p:sldId id="311" r:id="rId28"/>
    <p:sldId id="262" r:id="rId29"/>
    <p:sldId id="283" r:id="rId30"/>
    <p:sldId id="279" r:id="rId31"/>
    <p:sldId id="280" r:id="rId32"/>
    <p:sldId id="284" r:id="rId33"/>
    <p:sldId id="281" r:id="rId34"/>
    <p:sldId id="282" r:id="rId35"/>
    <p:sldId id="275" r:id="rId36"/>
    <p:sldId id="286" r:id="rId37"/>
    <p:sldId id="287" r:id="rId38"/>
    <p:sldId id="304" r:id="rId39"/>
    <p:sldId id="305" r:id="rId40"/>
    <p:sldId id="306" r:id="rId41"/>
    <p:sldId id="307" r:id="rId42"/>
    <p:sldId id="308" r:id="rId43"/>
    <p:sldId id="309" r:id="rId44"/>
    <p:sldId id="260" r:id="rId45"/>
    <p:sldId id="263" r:id="rId46"/>
  </p:sldIdLst>
  <p:sldSz cx="9144000" cy="5143500" type="screen16x9"/>
  <p:notesSz cx="6858000" cy="9144000"/>
  <p:embeddedFontLst>
    <p:embeddedFont>
      <p:font typeface="Raleway" panose="020B0604020202020204" charset="0"/>
      <p:regular r:id="rId48"/>
      <p:bold r:id="rId49"/>
    </p:embeddedFont>
    <p:embeddedFont>
      <p:font typeface="Open Sans" panose="020B0604020202020204" charset="0"/>
      <p:regular r:id="rId50"/>
      <p:bold r:id="rId51"/>
      <p:italic r:id="rId52"/>
      <p:boldItalic r:id="rId53"/>
    </p:embeddedFont>
    <p:embeddedFont>
      <p:font typeface="Proxima Nova Rg" panose="02000506030000020004" charset="0"/>
      <p:regular r:id="rId54"/>
      <p:bold r:id="rId55"/>
    </p:embeddedFont>
    <p:embeddedFont>
      <p:font typeface="Varela Round" panose="020B0604020202020204" charset="0"/>
      <p:regular r:id="rId56"/>
    </p:embeddedFont>
    <p:embeddedFont>
      <p:font typeface="Proxima Nova Lt" panose="02000506030000020004" charset="0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Montserrat" panose="020B0604020202020204" charset="0"/>
      <p:regular r:id="rId63"/>
      <p:bold r:id="rId64"/>
    </p:embeddedFont>
    <p:embeddedFont>
      <p:font typeface="Product Sans" panose="020B0604020202020204" charset="0"/>
      <p:regular r:id="rId65"/>
    </p:embeddedFont>
    <p:embeddedFont>
      <p:font typeface="Source Sans Pro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60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4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2.fntdata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F6448-7515-4D35-97E6-36E05C9A741B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33E48-24DC-40D5-902D-6B00C37B71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en-US" sz="1200" b="1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Creación de cuentas de Office 365 para usuarios de AD:</a:t>
            </a:r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Ahora puede aprovisionar cuentas de Office 365, individualmente o en forma masiva, para los usuarios que ya están presentes en su Active Directory.</a:t>
            </a:r>
          </a:p>
          <a:p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Además, puede asignar licencias de Office 365 durante la creación del usuario.</a:t>
            </a:r>
          </a:p>
          <a:p>
            <a:endParaRPr lang="en-US" sz="1200" kern="1200" dirty="0">
              <a:solidFill>
                <a:srgbClr val="000000"/>
              </a:solidFill>
              <a:latin typeface="Museo Sans 500" pitchFamily="50" charset="0"/>
              <a:ea typeface="+mn-ea"/>
              <a:cs typeface="+mn-cs"/>
            </a:endParaRPr>
          </a:p>
          <a:p>
            <a:pPr marL="0" lvl="0" indent="0">
              <a:buNone/>
            </a:pPr>
            <a:r>
              <a:rPr lang="en-US" sz="1200" b="1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Creación de buzones compartidos en Office 365 exclusivamente:</a:t>
            </a:r>
          </a:p>
          <a:p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Ahora se pueden crear buzones compartidos en Office 365 exclusivamente en la nube, sin tener que crearlos también en Exchange Server.</a:t>
            </a:r>
          </a:p>
          <a:p>
            <a:endParaRPr lang="en-US" sz="1200" kern="1200" dirty="0">
              <a:solidFill>
                <a:srgbClr val="000000"/>
              </a:solidFill>
              <a:latin typeface="Museo Sans 500" pitchFamily="50" charset="0"/>
              <a:ea typeface="+mn-ea"/>
              <a:cs typeface="+mn-cs"/>
            </a:endParaRPr>
          </a:p>
          <a:p>
            <a:pPr marL="0" lvl="0" indent="0">
              <a:buNone/>
            </a:pPr>
            <a:r>
              <a:rPr lang="en-US" sz="1200" b="1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Cambie la configuración de respuesta automática:</a:t>
            </a:r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ADManager Plus proporciona una capacidad basada en GUI para configurar respuestas automáticas para los correos electrónicos enviados a los buzones de Exchange de sus usuarios.</a:t>
            </a:r>
          </a:p>
          <a:p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Puede configurar diferentes respuestas automáticas para los remitentes de su organización y de otras organizaciones.</a:t>
            </a:r>
          </a:p>
          <a:p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Incluso puede especificar el período de tiempo durante el cual se deben enviar las respuestas.</a:t>
            </a:r>
          </a:p>
          <a:p>
            <a:endParaRPr lang="en-US" sz="1200" kern="1200" dirty="0">
              <a:solidFill>
                <a:srgbClr val="000000"/>
              </a:solidFill>
              <a:latin typeface="Museo Sans 500" pitchFamily="50" charset="0"/>
              <a:ea typeface="+mn-ea"/>
              <a:cs typeface="+mn-cs"/>
            </a:endParaRPr>
          </a:p>
          <a:p>
            <a:pPr marL="0" lvl="0" indent="0">
              <a:buNone/>
            </a:pPr>
            <a:r>
              <a:rPr lang="en-US" sz="1200" b="1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El flujo de trabajo se ha enriquecido con las siguientes mejoras:</a:t>
            </a:r>
          </a:p>
          <a:p>
            <a:pPr marL="0" lvl="0" indent="0">
              <a:buNone/>
            </a:pPr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-Los solicitantes ahora pueden cancelar las solicitudes que crean.</a:t>
            </a:r>
          </a:p>
          <a:p>
            <a:pPr marL="0" lvl="0" indent="0">
              <a:buNone/>
            </a:pPr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-Las notificaciones por correo electrónico enviadas a los técnicos de flujo de trabajo ahora incluyen un enlace para acceder a la solicitud correspondiente al instante.</a:t>
            </a:r>
          </a:p>
          <a:p>
            <a:pPr marL="0" lvl="0" indent="0">
              <a:buNone/>
            </a:pPr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-Configuración de notificaciones: tres macros nuevas con las que puede agregar los detalles del revisor, el aprobador y el ejecutor en el mensaje de notificación.</a:t>
            </a:r>
          </a:p>
          <a:p>
            <a:pPr marL="0" lvl="0" indent="0">
              <a:buNone/>
            </a:pPr>
            <a:r>
              <a:rPr lang="en-US" sz="1200" kern="1200">
                <a:solidFill>
                  <a:srgbClr val="000000"/>
                </a:solidFill>
                <a:latin typeface="Museo Sans 500" pitchFamily="50" charset="0"/>
                <a:ea typeface="+mn-ea"/>
                <a:cs typeface="+mn-cs"/>
              </a:rPr>
              <a:t>-Todos los cambios realizados en los objetos en una solicitud de flujo de trabajo ahora serán auditados.</a:t>
            </a:r>
            <a:endParaRPr lang="en-US" sz="1200" kern="1200" dirty="0">
              <a:solidFill>
                <a:schemeClr val="tx1"/>
              </a:solidFill>
              <a:latin typeface="Museo Sans 500" pitchFamily="50" charset="0"/>
              <a:ea typeface="+mn-ea"/>
              <a:cs typeface="+mn-cs"/>
            </a:endParaRPr>
          </a:p>
          <a:p>
            <a:endParaRPr lang="en-US" dirty="0">
              <a:latin typeface="Museo Sans 5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93017-F452-4996-AAC2-306292C28F90}" type="slidenum">
              <a:rPr lang="en-US" smtClean="0">
                <a:solidFill>
                  <a:prstClr val="black"/>
                </a:solidFill>
              </a:r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2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4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4" Type="http://schemas.openxmlformats.org/officeDocument/2006/relationships/image" Target="../media/image3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4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4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2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1351643" y="800236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5100" b="0" i="0" cap="none" spc="150" baseline="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>
          <a:xfrm>
            <a:off x="1351643" y="3416175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60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2"/>
          </p:nvPr>
        </p:nvSpPr>
        <p:spPr>
          <a:xfrm>
            <a:off x="1351643" y="3767214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2000" i="0" baseline="0" dirty="0">
                <a:solidFill>
                  <a:schemeClr val="tx1"/>
                </a:solidFill>
                <a:latin typeface="Source Sans Pro-ligh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idx="3"/>
          </p:nvPr>
        </p:nvSpPr>
        <p:spPr>
          <a:xfrm>
            <a:off x="1351643" y="1338118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3600" b="0" i="0" cap="none" spc="150" baseline="0" dirty="0">
                <a:solidFill>
                  <a:schemeClr val="tx1"/>
                </a:solidFill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69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7758" y="361950"/>
            <a:ext cx="2448484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8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1351643" y="800236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5100" b="0" i="0" cap="none" spc="150" baseline="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>
          <a:xfrm>
            <a:off x="1351643" y="3416175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60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2"/>
          </p:nvPr>
        </p:nvSpPr>
        <p:spPr>
          <a:xfrm>
            <a:off x="1351643" y="3767214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2000" i="0" baseline="0" dirty="0">
                <a:solidFill>
                  <a:schemeClr val="tx1"/>
                </a:solidFill>
                <a:latin typeface="Source Sans Pro-ligh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idx="3"/>
          </p:nvPr>
        </p:nvSpPr>
        <p:spPr>
          <a:xfrm>
            <a:off x="1351643" y="1338118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3600" b="0" i="0" cap="none" spc="150" baseline="0" dirty="0">
                <a:solidFill>
                  <a:schemeClr val="tx1"/>
                </a:solidFill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69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7758" y="361950"/>
            <a:ext cx="2448484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238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/>
        <p:txBody>
          <a:bodyPr vert="horz" rtlCol="0"/>
          <a:lstStyle>
            <a:lvl1pPr lvl="0">
              <a:defRPr lang="en-US" sz="3600" b="1" dirty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160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 hidden="1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rgbClr val="FFC000"/>
              </a:buClr>
              <a:buFont typeface="Courier New"/>
              <a:buChar char="o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>
          <a:xfrm>
            <a:off x="885825" y="1990696"/>
            <a:ext cx="7363858" cy="999612"/>
          </a:xfrm>
        </p:spPr>
        <p:txBody>
          <a:bodyPr vert="horz" rtlCol="0"/>
          <a:lstStyle>
            <a:lvl1pPr lvl="0" algn="ctr">
              <a:defRPr lang="en-US" sz="28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09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/>
          </p:nvPr>
        </p:nvSpPr>
        <p:spPr>
          <a:xfrm>
            <a:off x="789089" y="2192059"/>
            <a:ext cx="7472264" cy="51181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600" i="0" dirty="0">
                <a:solidFill>
                  <a:srgbClr val="FFC000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Title 1" hidden="1"/>
          <p:cNvSpPr>
            <a:spLocks noGrp="1"/>
          </p:cNvSpPr>
          <p:nvPr>
            <p:ph type="title" idx="1"/>
          </p:nvPr>
        </p:nvSpPr>
        <p:spPr>
          <a:xfrm>
            <a:off x="3257550" y="1790700"/>
            <a:ext cx="2633272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idx="2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0800000" flipH="1">
            <a:off x="4324350" y="3233628"/>
            <a:ext cx="499672" cy="0"/>
          </a:xfrm>
          <a:prstGeom prst="line">
            <a:avLst/>
          </a:prstGeom>
          <a:ln w="19050" cap="flat">
            <a:solidFill>
              <a:srgbClr val="159C51"/>
            </a:solidFill>
            <a:prstDash val="solid"/>
            <a:round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72161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2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4675243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32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81049" y="1501585"/>
            <a:ext cx="3586112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4678517" y="1501585"/>
            <a:ext cx="3582834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781052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3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"/>
          </p:nvPr>
        </p:nvSpPr>
        <p:spPr>
          <a:xfrm>
            <a:off x="4675243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 hidden="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idx="1" hasCustomPrompt="1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1600" b="0" i="0" u="none" strike="noStrike" baseline="0" smtClean="0"/>
            </a:lvl1pPr>
          </a:lstStyle>
          <a:p>
            <a:r>
              <a:rPr lang="en-US" dirty="0"/>
              <a:t>Part 1</a:t>
            </a:r>
            <a:br>
              <a:rPr lang="en-US" dirty="0"/>
            </a:br>
            <a:r>
              <a:rPr lang="en-US" sz="1200" b="0" i="0" u="none" strike="noStrike" baseline="0" dirty="0">
                <a:solidFill>
                  <a:srgbClr val="000000"/>
                </a:solidFill>
              </a:rPr>
              <a:t>Gaining insight on Active Directory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8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2" descr="D:\ADSolutions\ADMP\Reseller Training\Ref\ME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81550"/>
            <a:ext cx="128587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66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3842154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cxnSp>
        <p:nvCxnSpPr>
          <p:cNvPr id="5" name="Straight Connector 8"/>
          <p:cNvCxnSpPr/>
          <p:nvPr/>
        </p:nvCxnSpPr>
        <p:spPr>
          <a:xfrm>
            <a:off x="894862" y="1322619"/>
            <a:ext cx="7362092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76758" y="1493839"/>
            <a:ext cx="4484595" cy="3000375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3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3832225" y="1549401"/>
            <a:ext cx="4368800" cy="2889250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/>
          <p:cNvSpPr/>
          <p:nvPr/>
        </p:nvSpPr>
        <p:spPr>
          <a:xfrm>
            <a:off x="3774594" y="1493839"/>
            <a:ext cx="4486755" cy="3000375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23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949327" y="1550987"/>
            <a:ext cx="1593851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5275" y="1550987"/>
            <a:ext cx="1593850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2"/>
          </p:nvPr>
        </p:nvSpPr>
        <p:spPr>
          <a:xfrm>
            <a:off x="4724400" y="1550987"/>
            <a:ext cx="3482976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idx="3"/>
          </p:nvPr>
        </p:nvSpPr>
        <p:spPr>
          <a:xfrm>
            <a:off x="887415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9" name="Rectangle 19"/>
          <p:cNvSpPr/>
          <p:nvPr/>
        </p:nvSpPr>
        <p:spPr>
          <a:xfrm>
            <a:off x="889003" y="1493837"/>
            <a:ext cx="1711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Rectangle 20"/>
          <p:cNvSpPr/>
          <p:nvPr/>
        </p:nvSpPr>
        <p:spPr>
          <a:xfrm>
            <a:off x="2774950" y="1493837"/>
            <a:ext cx="1714500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1" name="Rectangle 22"/>
          <p:cNvSpPr/>
          <p:nvPr/>
        </p:nvSpPr>
        <p:spPr>
          <a:xfrm>
            <a:off x="4648201" y="1493837"/>
            <a:ext cx="3616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2" name="Content Placeholder 2"/>
          <p:cNvSpPr>
            <a:spLocks noGrp="1"/>
          </p:cNvSpPr>
          <p:nvPr>
            <p:ph type="body" idx="4"/>
          </p:nvPr>
        </p:nvSpPr>
        <p:spPr>
          <a:xfrm>
            <a:off x="2773802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type="body" idx="5"/>
          </p:nvPr>
        </p:nvSpPr>
        <p:spPr>
          <a:xfrm>
            <a:off x="4660188" y="3857355"/>
            <a:ext cx="3604336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idx="6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857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9328" y="1550990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Rectangle 14"/>
          <p:cNvSpPr/>
          <p:nvPr/>
        </p:nvSpPr>
        <p:spPr>
          <a:xfrm>
            <a:off x="889003" y="1493840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5" name="Rectangle 17"/>
          <p:cNvSpPr/>
          <p:nvPr/>
        </p:nvSpPr>
        <p:spPr>
          <a:xfrm>
            <a:off x="3365068" y="149383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2"/>
          </p:nvPr>
        </p:nvSpPr>
        <p:spPr>
          <a:xfrm>
            <a:off x="3422218" y="1550987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3"/>
          </p:nvPr>
        </p:nvSpPr>
        <p:spPr>
          <a:xfrm>
            <a:off x="949328" y="3213535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Rectangle 26"/>
          <p:cNvSpPr/>
          <p:nvPr/>
        </p:nvSpPr>
        <p:spPr>
          <a:xfrm>
            <a:off x="889003" y="3156385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9" name="Rectangle 12"/>
          <p:cNvSpPr/>
          <p:nvPr/>
        </p:nvSpPr>
        <p:spPr>
          <a:xfrm>
            <a:off x="3368053" y="316114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4"/>
          </p:nvPr>
        </p:nvSpPr>
        <p:spPr>
          <a:xfrm>
            <a:off x="3425203" y="3218298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085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1351643" y="800236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5100" b="0" i="0" cap="none" spc="150" baseline="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>
          <a:xfrm>
            <a:off x="1351643" y="3416175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60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2"/>
          </p:nvPr>
        </p:nvSpPr>
        <p:spPr>
          <a:xfrm>
            <a:off x="1351643" y="3767214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2000" i="0" baseline="0" dirty="0">
                <a:solidFill>
                  <a:schemeClr val="tx1"/>
                </a:solidFill>
                <a:latin typeface="Source Sans Pro-ligh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idx="3"/>
          </p:nvPr>
        </p:nvSpPr>
        <p:spPr>
          <a:xfrm>
            <a:off x="1351643" y="1338118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3600" b="0" i="0" cap="none" spc="150" baseline="0" dirty="0">
                <a:solidFill>
                  <a:schemeClr val="tx1"/>
                </a:solidFill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69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7758" y="361950"/>
            <a:ext cx="2448484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005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/>
        <p:txBody>
          <a:bodyPr vert="horz" rtlCol="0"/>
          <a:lstStyle>
            <a:lvl1pPr lvl="0">
              <a:defRPr lang="en-US" sz="3600" b="1" dirty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157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 hidden="1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rgbClr val="FFC000"/>
              </a:buClr>
              <a:buFont typeface="Courier New"/>
              <a:buChar char="o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>
          <a:xfrm>
            <a:off x="885825" y="1990696"/>
            <a:ext cx="7363858" cy="999612"/>
          </a:xfrm>
        </p:spPr>
        <p:txBody>
          <a:bodyPr vert="horz" rtlCol="0"/>
          <a:lstStyle>
            <a:lvl1pPr lvl="0" algn="ctr">
              <a:defRPr lang="en-US" sz="28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89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/>
          </p:nvPr>
        </p:nvSpPr>
        <p:spPr>
          <a:xfrm>
            <a:off x="789089" y="2192059"/>
            <a:ext cx="7472264" cy="51181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600" i="0" dirty="0">
                <a:solidFill>
                  <a:srgbClr val="FFC000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Title 1" hidden="1"/>
          <p:cNvSpPr>
            <a:spLocks noGrp="1"/>
          </p:cNvSpPr>
          <p:nvPr>
            <p:ph type="title" idx="1"/>
          </p:nvPr>
        </p:nvSpPr>
        <p:spPr>
          <a:xfrm>
            <a:off x="3257550" y="1790700"/>
            <a:ext cx="2633272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idx="2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0800000" flipH="1">
            <a:off x="4324350" y="3233628"/>
            <a:ext cx="499672" cy="0"/>
          </a:xfrm>
          <a:prstGeom prst="line">
            <a:avLst/>
          </a:prstGeom>
          <a:ln w="19050" cap="flat">
            <a:solidFill>
              <a:srgbClr val="159C51"/>
            </a:solidFill>
            <a:prstDash val="solid"/>
            <a:round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20363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2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4675243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6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51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81049" y="1501585"/>
            <a:ext cx="3586112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4678517" y="1501585"/>
            <a:ext cx="3582834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781052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3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"/>
          </p:nvPr>
        </p:nvSpPr>
        <p:spPr>
          <a:xfrm>
            <a:off x="4675243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03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 hidden="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idx="1" hasCustomPrompt="1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1600" b="0" i="0" u="none" strike="noStrike" baseline="0" smtClean="0"/>
            </a:lvl1pPr>
          </a:lstStyle>
          <a:p>
            <a:r>
              <a:rPr lang="en-US" dirty="0"/>
              <a:t>Part 1</a:t>
            </a:r>
            <a:br>
              <a:rPr lang="en-US" dirty="0"/>
            </a:br>
            <a:r>
              <a:rPr lang="en-US" sz="1200" b="0" i="0" u="none" strike="noStrike" baseline="0" dirty="0">
                <a:solidFill>
                  <a:srgbClr val="000000"/>
                </a:solidFill>
              </a:rPr>
              <a:t>Gaining insight on Active Directory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48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3798228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cxnSp>
        <p:nvCxnSpPr>
          <p:cNvPr id="5" name="Straight Connector 8"/>
          <p:cNvCxnSpPr/>
          <p:nvPr/>
        </p:nvCxnSpPr>
        <p:spPr>
          <a:xfrm>
            <a:off x="894862" y="1322619"/>
            <a:ext cx="7362092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76758" y="1493839"/>
            <a:ext cx="4484595" cy="3000375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3832225" y="1549401"/>
            <a:ext cx="4368800" cy="2889250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/>
          <p:cNvSpPr/>
          <p:nvPr/>
        </p:nvSpPr>
        <p:spPr>
          <a:xfrm>
            <a:off x="3774594" y="1493839"/>
            <a:ext cx="4486755" cy="3000375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09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949327" y="1550987"/>
            <a:ext cx="1593851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5275" y="1550987"/>
            <a:ext cx="1593850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2"/>
          </p:nvPr>
        </p:nvSpPr>
        <p:spPr>
          <a:xfrm>
            <a:off x="4724400" y="1550987"/>
            <a:ext cx="3482976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idx="3"/>
          </p:nvPr>
        </p:nvSpPr>
        <p:spPr>
          <a:xfrm>
            <a:off x="887415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9" name="Rectangle 19"/>
          <p:cNvSpPr/>
          <p:nvPr/>
        </p:nvSpPr>
        <p:spPr>
          <a:xfrm>
            <a:off x="889003" y="1493837"/>
            <a:ext cx="1711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Rectangle 20"/>
          <p:cNvSpPr/>
          <p:nvPr/>
        </p:nvSpPr>
        <p:spPr>
          <a:xfrm>
            <a:off x="2774950" y="1493837"/>
            <a:ext cx="1714500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1" name="Rectangle 22"/>
          <p:cNvSpPr/>
          <p:nvPr/>
        </p:nvSpPr>
        <p:spPr>
          <a:xfrm>
            <a:off x="4648201" y="1493837"/>
            <a:ext cx="3616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2" name="Content Placeholder 2"/>
          <p:cNvSpPr>
            <a:spLocks noGrp="1"/>
          </p:cNvSpPr>
          <p:nvPr>
            <p:ph type="body" idx="4"/>
          </p:nvPr>
        </p:nvSpPr>
        <p:spPr>
          <a:xfrm>
            <a:off x="2773802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type="body" idx="5"/>
          </p:nvPr>
        </p:nvSpPr>
        <p:spPr>
          <a:xfrm>
            <a:off x="4660188" y="3857355"/>
            <a:ext cx="3604336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idx="6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006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9328" y="1550990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Rectangle 14"/>
          <p:cNvSpPr/>
          <p:nvPr/>
        </p:nvSpPr>
        <p:spPr>
          <a:xfrm>
            <a:off x="889003" y="1493840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5" name="Rectangle 17"/>
          <p:cNvSpPr/>
          <p:nvPr/>
        </p:nvSpPr>
        <p:spPr>
          <a:xfrm>
            <a:off x="3365068" y="149383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2"/>
          </p:nvPr>
        </p:nvSpPr>
        <p:spPr>
          <a:xfrm>
            <a:off x="3422218" y="1550987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3"/>
          </p:nvPr>
        </p:nvSpPr>
        <p:spPr>
          <a:xfrm>
            <a:off x="949328" y="3213535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Rectangle 26"/>
          <p:cNvSpPr/>
          <p:nvPr/>
        </p:nvSpPr>
        <p:spPr>
          <a:xfrm>
            <a:off x="889003" y="3156385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9" name="Rectangle 12"/>
          <p:cNvSpPr/>
          <p:nvPr/>
        </p:nvSpPr>
        <p:spPr>
          <a:xfrm>
            <a:off x="3368053" y="316114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4"/>
          </p:nvPr>
        </p:nvSpPr>
        <p:spPr>
          <a:xfrm>
            <a:off x="3425203" y="3218298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20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1351643" y="800236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5100" b="0" i="0" cap="none" spc="150" baseline="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>
          <a:xfrm>
            <a:off x="1351643" y="3416175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60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2"/>
          </p:nvPr>
        </p:nvSpPr>
        <p:spPr>
          <a:xfrm>
            <a:off x="1351643" y="3767214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2000" i="0" baseline="0" dirty="0">
                <a:solidFill>
                  <a:schemeClr val="tx1"/>
                </a:solidFill>
                <a:latin typeface="Source Sans Pro-ligh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idx="3"/>
          </p:nvPr>
        </p:nvSpPr>
        <p:spPr>
          <a:xfrm>
            <a:off x="1351643" y="1338118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3600" b="0" i="0" cap="none" spc="150" baseline="0" dirty="0">
                <a:solidFill>
                  <a:schemeClr val="tx1"/>
                </a:solidFill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69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7758" y="361950"/>
            <a:ext cx="2448484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074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/>
        <p:txBody>
          <a:bodyPr vert="horz" rtlCol="0"/>
          <a:lstStyle>
            <a:lvl1pPr lvl="0">
              <a:defRPr lang="en-US" sz="3600" b="1" dirty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1911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 hidden="1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rgbClr val="FFC000"/>
              </a:buClr>
              <a:buFont typeface="Courier New"/>
              <a:buChar char="o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>
          <a:xfrm>
            <a:off x="885825" y="1990696"/>
            <a:ext cx="7363858" cy="999612"/>
          </a:xfrm>
        </p:spPr>
        <p:txBody>
          <a:bodyPr vert="horz" rtlCol="0"/>
          <a:lstStyle>
            <a:lvl1pPr lvl="0" algn="ctr">
              <a:defRPr lang="en-US" sz="28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5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163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/>
          </p:nvPr>
        </p:nvSpPr>
        <p:spPr>
          <a:xfrm>
            <a:off x="789089" y="2192059"/>
            <a:ext cx="7472264" cy="51181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600" i="0" dirty="0">
                <a:solidFill>
                  <a:srgbClr val="FFC000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Title 1" hidden="1"/>
          <p:cNvSpPr>
            <a:spLocks noGrp="1"/>
          </p:cNvSpPr>
          <p:nvPr>
            <p:ph type="title" idx="1"/>
          </p:nvPr>
        </p:nvSpPr>
        <p:spPr>
          <a:xfrm>
            <a:off x="3257550" y="1790700"/>
            <a:ext cx="2633272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idx="2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0800000" flipH="1">
            <a:off x="4324350" y="3233628"/>
            <a:ext cx="499672" cy="0"/>
          </a:xfrm>
          <a:prstGeom prst="line">
            <a:avLst/>
          </a:prstGeom>
          <a:ln w="19050" cap="flat">
            <a:solidFill>
              <a:srgbClr val="159C51"/>
            </a:solidFill>
            <a:prstDash val="solid"/>
            <a:round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81356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2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4675243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07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81049" y="1501585"/>
            <a:ext cx="3586112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4678517" y="1501585"/>
            <a:ext cx="3582834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781052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3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"/>
          </p:nvPr>
        </p:nvSpPr>
        <p:spPr>
          <a:xfrm>
            <a:off x="4675243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05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 hidden="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idx="1" hasCustomPrompt="1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1600" b="0" i="0" u="none" strike="noStrike" baseline="0" smtClean="0"/>
            </a:lvl1pPr>
          </a:lstStyle>
          <a:p>
            <a:r>
              <a:rPr lang="en-US" dirty="0"/>
              <a:t>Part 1</a:t>
            </a:r>
            <a:br>
              <a:rPr lang="en-US" dirty="0"/>
            </a:br>
            <a:r>
              <a:rPr lang="en-US" sz="1200" b="0" i="0" u="none" strike="noStrike" baseline="0" dirty="0">
                <a:solidFill>
                  <a:srgbClr val="000000"/>
                </a:solidFill>
              </a:rPr>
              <a:t>Gaining insight on Active Directory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8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1417838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cxnSp>
        <p:nvCxnSpPr>
          <p:cNvPr id="5" name="Straight Connector 8"/>
          <p:cNvCxnSpPr/>
          <p:nvPr/>
        </p:nvCxnSpPr>
        <p:spPr>
          <a:xfrm>
            <a:off x="894862" y="1322619"/>
            <a:ext cx="7362092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76758" y="1493839"/>
            <a:ext cx="4484595" cy="3000375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0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3832225" y="1549401"/>
            <a:ext cx="4368800" cy="2889250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/>
          <p:cNvSpPr/>
          <p:nvPr/>
        </p:nvSpPr>
        <p:spPr>
          <a:xfrm>
            <a:off x="3774594" y="1493839"/>
            <a:ext cx="4486755" cy="3000375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88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949327" y="1550987"/>
            <a:ext cx="1593851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5275" y="1550987"/>
            <a:ext cx="1593850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2"/>
          </p:nvPr>
        </p:nvSpPr>
        <p:spPr>
          <a:xfrm>
            <a:off x="4724400" y="1550987"/>
            <a:ext cx="3482976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idx="3"/>
          </p:nvPr>
        </p:nvSpPr>
        <p:spPr>
          <a:xfrm>
            <a:off x="887415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9" name="Rectangle 19"/>
          <p:cNvSpPr/>
          <p:nvPr/>
        </p:nvSpPr>
        <p:spPr>
          <a:xfrm>
            <a:off x="889003" y="1493837"/>
            <a:ext cx="1711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Rectangle 20"/>
          <p:cNvSpPr/>
          <p:nvPr/>
        </p:nvSpPr>
        <p:spPr>
          <a:xfrm>
            <a:off x="2774950" y="1493837"/>
            <a:ext cx="1714500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1" name="Rectangle 22"/>
          <p:cNvSpPr/>
          <p:nvPr/>
        </p:nvSpPr>
        <p:spPr>
          <a:xfrm>
            <a:off x="4648201" y="1493837"/>
            <a:ext cx="3616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2" name="Content Placeholder 2"/>
          <p:cNvSpPr>
            <a:spLocks noGrp="1"/>
          </p:cNvSpPr>
          <p:nvPr>
            <p:ph type="body" idx="4"/>
          </p:nvPr>
        </p:nvSpPr>
        <p:spPr>
          <a:xfrm>
            <a:off x="2773802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type="body" idx="5"/>
          </p:nvPr>
        </p:nvSpPr>
        <p:spPr>
          <a:xfrm>
            <a:off x="4660188" y="3857355"/>
            <a:ext cx="3604336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idx="6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712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9328" y="1550990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Rectangle 14"/>
          <p:cNvSpPr/>
          <p:nvPr/>
        </p:nvSpPr>
        <p:spPr>
          <a:xfrm>
            <a:off x="889003" y="1493840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5" name="Rectangle 17"/>
          <p:cNvSpPr/>
          <p:nvPr/>
        </p:nvSpPr>
        <p:spPr>
          <a:xfrm>
            <a:off x="3365068" y="149383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2"/>
          </p:nvPr>
        </p:nvSpPr>
        <p:spPr>
          <a:xfrm>
            <a:off x="3422218" y="1550987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3"/>
          </p:nvPr>
        </p:nvSpPr>
        <p:spPr>
          <a:xfrm>
            <a:off x="949328" y="3213535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Rectangle 26"/>
          <p:cNvSpPr/>
          <p:nvPr/>
        </p:nvSpPr>
        <p:spPr>
          <a:xfrm>
            <a:off x="889003" y="3156385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9" name="Rectangle 12"/>
          <p:cNvSpPr/>
          <p:nvPr/>
        </p:nvSpPr>
        <p:spPr>
          <a:xfrm>
            <a:off x="3368053" y="316114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4"/>
          </p:nvPr>
        </p:nvSpPr>
        <p:spPr>
          <a:xfrm>
            <a:off x="3425203" y="3218298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268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1351643" y="800236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5100" b="0" i="0" cap="none" spc="150" baseline="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>
          <a:xfrm>
            <a:off x="1351643" y="3416175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60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2"/>
          </p:nvPr>
        </p:nvSpPr>
        <p:spPr>
          <a:xfrm>
            <a:off x="1351643" y="3767214"/>
            <a:ext cx="6436178" cy="706966"/>
          </a:xfrm>
          <a:prstGeom prst="rect">
            <a:avLst/>
          </a:prstGeom>
        </p:spPr>
        <p:txBody>
          <a:bodyPr vert="horz"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2000" i="0" baseline="0" dirty="0">
                <a:solidFill>
                  <a:schemeClr val="tx1"/>
                </a:solidFill>
                <a:latin typeface="Source Sans Pro-ligh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idx="3"/>
          </p:nvPr>
        </p:nvSpPr>
        <p:spPr>
          <a:xfrm>
            <a:off x="1351643" y="1338118"/>
            <a:ext cx="6436178" cy="2209800"/>
          </a:xfrm>
          <a:prstGeom prst="rect">
            <a:avLst/>
          </a:prstGeom>
        </p:spPr>
        <p:txBody>
          <a:bodyPr vert="horz" rtlCol="0" anchor="b"/>
          <a:lstStyle>
            <a:lvl1pPr lvl="0" algn="ctr">
              <a:lnSpc>
                <a:spcPct val="100000"/>
              </a:lnSpc>
              <a:defRPr lang="en-US" sz="3600" b="0" i="0" cap="none" spc="150" baseline="0" dirty="0">
                <a:solidFill>
                  <a:schemeClr val="tx1"/>
                </a:solidFill>
                <a:latin typeface="Source Sans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569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7758" y="361950"/>
            <a:ext cx="2448484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04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173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/>
        <p:txBody>
          <a:bodyPr vert="horz" rtlCol="0"/>
          <a:lstStyle>
            <a:lvl1pPr lvl="0">
              <a:defRPr lang="en-US" sz="3600" b="1" dirty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558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 hidden="1"/>
          <p:cNvSpPr>
            <a:spLocks noGrp="1"/>
          </p:cNvSpPr>
          <p:nvPr>
            <p:ph/>
          </p:nvPr>
        </p:nvSpPr>
        <p:spPr>
          <a:xfrm>
            <a:off x="781050" y="1493839"/>
            <a:ext cx="7480300" cy="2998787"/>
          </a:xfrm>
        </p:spPr>
        <p:txBody>
          <a:bodyPr vert="horz" rtlCol="0">
            <a:normAutofit/>
          </a:bodyPr>
          <a:lstStyle>
            <a:lvl1pPr lvl="0">
              <a:buClr>
                <a:srgbClr val="FFC000"/>
              </a:buClr>
              <a:buFont typeface="Courier New"/>
              <a:buChar char="o"/>
            </a:lvl1pPr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idx="1"/>
          </p:nvPr>
        </p:nvSpPr>
        <p:spPr>
          <a:xfrm>
            <a:off x="885825" y="1990696"/>
            <a:ext cx="7363858" cy="999612"/>
          </a:xfrm>
        </p:spPr>
        <p:txBody>
          <a:bodyPr vert="horz" rtlCol="0"/>
          <a:lstStyle>
            <a:lvl1pPr lvl="0" algn="ctr">
              <a:defRPr lang="en-US" sz="2800" b="1" dirty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2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Text Placeholder 2" hidden="1"/>
          <p:cNvSpPr>
            <a:spLocks noGrp="1"/>
          </p:cNvSpPr>
          <p:nvPr>
            <p:ph type="body"/>
          </p:nvPr>
        </p:nvSpPr>
        <p:spPr>
          <a:xfrm>
            <a:off x="789089" y="2192059"/>
            <a:ext cx="7472264" cy="511812"/>
          </a:xfrm>
          <a:prstGeom prst="rect">
            <a:avLst/>
          </a:prstGeom>
        </p:spPr>
        <p:txBody>
          <a:bodyPr vert="horz"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600" i="0" dirty="0">
                <a:solidFill>
                  <a:srgbClr val="FFC000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Title 1" hidden="1"/>
          <p:cNvSpPr>
            <a:spLocks noGrp="1"/>
          </p:cNvSpPr>
          <p:nvPr>
            <p:ph type="title" idx="1"/>
          </p:nvPr>
        </p:nvSpPr>
        <p:spPr>
          <a:xfrm>
            <a:off x="3257550" y="1790700"/>
            <a:ext cx="2633272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tx1"/>
                </a:solidFill>
                <a:latin typeface="Robot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idx="2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3200" b="0" i="0" cap="none" spc="15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0800000" flipH="1">
            <a:off x="4324350" y="3233628"/>
            <a:ext cx="499672" cy="0"/>
          </a:xfrm>
          <a:prstGeom prst="line">
            <a:avLst/>
          </a:prstGeom>
          <a:ln w="19050" cap="flat">
            <a:solidFill>
              <a:srgbClr val="159C51"/>
            </a:solidFill>
            <a:prstDash val="solid"/>
            <a:round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86956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/>
          </p:nvPr>
        </p:nvSpPr>
        <p:spPr>
          <a:xfrm>
            <a:off x="781052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4675243" y="1593852"/>
            <a:ext cx="3586111" cy="2870199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0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/>
          </p:nvPr>
        </p:nvSpPr>
        <p:spPr>
          <a:xfrm>
            <a:off x="781049" y="1501585"/>
            <a:ext cx="3586112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idx="1"/>
          </p:nvPr>
        </p:nvSpPr>
        <p:spPr>
          <a:xfrm>
            <a:off x="4678517" y="1501585"/>
            <a:ext cx="3582834" cy="5406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marL="0" lvl="0" indent="0">
              <a:buNone/>
              <a:defRPr lang="en-US" sz="2000" i="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2"/>
          </p:nvPr>
        </p:nvSpPr>
        <p:spPr>
          <a:xfrm>
            <a:off x="781052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3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4"/>
          </p:nvPr>
        </p:nvSpPr>
        <p:spPr>
          <a:xfrm>
            <a:off x="4675243" y="2113937"/>
            <a:ext cx="3586111" cy="2380277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83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582" y="-14240"/>
            <a:ext cx="9158991" cy="5176603"/>
          </a:xfrm>
          <a:prstGeom prst="rect">
            <a:avLst/>
          </a:prstGeom>
          <a:solidFill>
            <a:schemeClr val="tx1">
              <a:alpha val="10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 hidden="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idx="1" hasCustomPrompt="1"/>
          </p:nvPr>
        </p:nvSpPr>
        <p:spPr>
          <a:xfrm>
            <a:off x="2771775" y="1790700"/>
            <a:ext cx="3597639" cy="1565274"/>
          </a:xfrm>
          <a:prstGeom prst="rect">
            <a:avLst/>
          </a:prstGeom>
        </p:spPr>
        <p:txBody>
          <a:bodyPr vert="horz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defRPr lang="en-US" sz="1600" b="0" i="0" u="none" strike="noStrike" baseline="0" smtClean="0"/>
            </a:lvl1pPr>
          </a:lstStyle>
          <a:p>
            <a:r>
              <a:rPr lang="en-US" dirty="0"/>
              <a:t>Part 1</a:t>
            </a:r>
            <a:br>
              <a:rPr lang="en-US" dirty="0"/>
            </a:br>
            <a:r>
              <a:rPr lang="en-US" sz="1200" b="0" i="0" u="none" strike="noStrike" baseline="0" dirty="0">
                <a:solidFill>
                  <a:srgbClr val="000000"/>
                </a:solidFill>
              </a:rPr>
              <a:t>Gaining insight on Active Directory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30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32195405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cxnSp>
        <p:nvCxnSpPr>
          <p:cNvPr id="5" name="Straight Connector 8"/>
          <p:cNvCxnSpPr/>
          <p:nvPr/>
        </p:nvCxnSpPr>
        <p:spPr>
          <a:xfrm>
            <a:off x="894862" y="1322619"/>
            <a:ext cx="7362092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76758" y="1493839"/>
            <a:ext cx="4484595" cy="3000375"/>
          </a:xfrm>
        </p:spPr>
        <p:txBody>
          <a:bodyPr vert="horz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69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3832225" y="1549401"/>
            <a:ext cx="4368800" cy="2889250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idx="1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6"/>
          <p:cNvSpPr/>
          <p:nvPr/>
        </p:nvSpPr>
        <p:spPr>
          <a:xfrm>
            <a:off x="3774594" y="1493839"/>
            <a:ext cx="4486755" cy="3000375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idx="2"/>
          </p:nvPr>
        </p:nvSpPr>
        <p:spPr>
          <a:xfrm>
            <a:off x="781200" y="1494000"/>
            <a:ext cx="2822399" cy="2984400"/>
          </a:xfrm>
        </p:spPr>
        <p:txBody>
          <a:bodyPr vert="horz"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</a:lvl1pPr>
          </a:lstStyle>
          <a:p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01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/>
          </p:nvPr>
        </p:nvSpPr>
        <p:spPr>
          <a:xfrm>
            <a:off x="949327" y="1550987"/>
            <a:ext cx="1593851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5275" y="1550987"/>
            <a:ext cx="1593850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2"/>
          </p:nvPr>
        </p:nvSpPr>
        <p:spPr>
          <a:xfrm>
            <a:off x="4724400" y="1550987"/>
            <a:ext cx="3482976" cy="20748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idx="3"/>
          </p:nvPr>
        </p:nvSpPr>
        <p:spPr>
          <a:xfrm>
            <a:off x="887415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9" name="Rectangle 19"/>
          <p:cNvSpPr/>
          <p:nvPr/>
        </p:nvSpPr>
        <p:spPr>
          <a:xfrm>
            <a:off x="889003" y="1493837"/>
            <a:ext cx="1711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Rectangle 20"/>
          <p:cNvSpPr/>
          <p:nvPr/>
        </p:nvSpPr>
        <p:spPr>
          <a:xfrm>
            <a:off x="2774950" y="1493837"/>
            <a:ext cx="1714500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1" name="Rectangle 22"/>
          <p:cNvSpPr/>
          <p:nvPr/>
        </p:nvSpPr>
        <p:spPr>
          <a:xfrm>
            <a:off x="4648201" y="1493837"/>
            <a:ext cx="3616325" cy="219233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2" name="Content Placeholder 2"/>
          <p:cNvSpPr>
            <a:spLocks noGrp="1"/>
          </p:cNvSpPr>
          <p:nvPr>
            <p:ph type="body" idx="4"/>
          </p:nvPr>
        </p:nvSpPr>
        <p:spPr>
          <a:xfrm>
            <a:off x="2773802" y="3857355"/>
            <a:ext cx="1714931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type="body" idx="5"/>
          </p:nvPr>
        </p:nvSpPr>
        <p:spPr>
          <a:xfrm>
            <a:off x="4660188" y="3857355"/>
            <a:ext cx="3604336" cy="635269"/>
          </a:xfrm>
          <a:prstGeom prst="rect">
            <a:avLst/>
          </a:prstGeom>
        </p:spPr>
        <p:txBody>
          <a:bodyPr vert="horz" rtlCol="0" anchor="t">
            <a:normAutofit/>
          </a:bodyPr>
          <a:lstStyle>
            <a:lvl1pPr marL="0" lvl="0" indent="0" algn="l">
              <a:lnSpc>
                <a:spcPct val="100000"/>
              </a:lnSpc>
              <a:buFont typeface="Arial"/>
              <a:buNone/>
              <a:def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idx="6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69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59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486821"/>
            <a:ext cx="7480300" cy="704850"/>
          </a:xfrm>
          <a:prstGeom prst="rect">
            <a:avLst/>
          </a:prstGeom>
        </p:spPr>
        <p:txBody>
          <a:bodyPr vert="horz" rtlCol="0" anchor="b"/>
          <a:lstStyle>
            <a:lvl1pPr lvl="0" algn="l">
              <a:lnSpc>
                <a:spcPct val="100000"/>
              </a:lnSpc>
              <a:defRPr lang="en-US" sz="3200" cap="none" spc="15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9328" y="1550990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Rectangle 14"/>
          <p:cNvSpPr/>
          <p:nvPr/>
        </p:nvSpPr>
        <p:spPr>
          <a:xfrm>
            <a:off x="889003" y="1493840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5" name="Rectangle 17"/>
          <p:cNvSpPr/>
          <p:nvPr/>
        </p:nvSpPr>
        <p:spPr>
          <a:xfrm>
            <a:off x="3365068" y="149383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2"/>
          </p:nvPr>
        </p:nvSpPr>
        <p:spPr>
          <a:xfrm>
            <a:off x="3422218" y="1550987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3"/>
          </p:nvPr>
        </p:nvSpPr>
        <p:spPr>
          <a:xfrm>
            <a:off x="949328" y="3213535"/>
            <a:ext cx="2185266" cy="1373187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Rectangle 26"/>
          <p:cNvSpPr/>
          <p:nvPr/>
        </p:nvSpPr>
        <p:spPr>
          <a:xfrm>
            <a:off x="889003" y="3156385"/>
            <a:ext cx="2305049" cy="1487487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9" name="Rectangle 12"/>
          <p:cNvSpPr/>
          <p:nvPr/>
        </p:nvSpPr>
        <p:spPr>
          <a:xfrm>
            <a:off x="3368053" y="3161149"/>
            <a:ext cx="4896389" cy="1487488"/>
          </a:xfrm>
          <a:prstGeom prst="rect">
            <a:avLst/>
          </a:prstGeom>
          <a:noFill/>
          <a:ln w="6350" cap="flat">
            <a:solidFill>
              <a:schemeClr val="tx1">
                <a:lumMod val="85000"/>
                <a:lumOff val="1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vert="horz" rtlCol="0" anchor="ctr"/>
          <a:lstStyle/>
          <a:p>
            <a:pPr algn="ctr"/>
            <a:endParaRPr lang="en-US" kern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4"/>
          </p:nvPr>
        </p:nvSpPr>
        <p:spPr>
          <a:xfrm>
            <a:off x="3425203" y="3218298"/>
            <a:ext cx="4776119" cy="1363663"/>
          </a:xfrm>
          <a:ln w="38100">
            <a:noFill/>
            <a:miter lim="800000"/>
          </a:ln>
        </p:spPr>
        <p:txBody>
          <a:bodyPr vert="horz"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8" y="4784734"/>
            <a:ext cx="1409324" cy="263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153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89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25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809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272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9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027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0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85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63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179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184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1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3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ags" Target="../tags/tag2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AD11C-6680-48FB-A51E-E70657318109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47B71-8BB3-4144-A597-0E41F5F8D1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5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56000" y="196645"/>
            <a:ext cx="7363858" cy="999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781200" y="1494000"/>
            <a:ext cx="7480800" cy="29988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8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>
              <a:lumMod val="85000"/>
              <a:lumOff val="15000"/>
            </a:schemeClr>
          </a:solidFill>
          <a:latin typeface="Source Sans Pro-demi_bold"/>
        </a:defRPr>
      </a:lvl1pPr>
    </p:titleStyle>
    <p:bodyStyle>
      <a:lvl1pPr marL="342900" lvl="0" indent="-342900" algn="l" rtl="0">
        <a:spcBef>
          <a:spcPts val="1200"/>
        </a:spcBef>
        <a:buClr>
          <a:schemeClr val="tx1">
            <a:lumMod val="95000"/>
            <a:lumOff val="5000"/>
          </a:schemeClr>
        </a:buClr>
        <a:buFont typeface="Arial"/>
        <a:buChar char="•"/>
        <a:defRPr lang="en-US" sz="1800" i="0" dirty="0">
          <a:solidFill>
            <a:schemeClr val="tx1">
              <a:lumMod val="85000"/>
              <a:lumOff val="15000"/>
            </a:schemeClr>
          </a:solidFill>
          <a:latin typeface="Source Sans Pro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600" i="0" dirty="0">
          <a:solidFill>
            <a:schemeClr val="bg1">
              <a:lumMod val="50000"/>
            </a:schemeClr>
          </a:solidFill>
          <a:latin typeface="Open Sans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i="0" dirty="0">
          <a:solidFill>
            <a:schemeClr val="bg1">
              <a:lumMod val="50000"/>
            </a:schemeClr>
          </a:solidFill>
          <a:latin typeface="Open Sans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i="0" dirty="0">
          <a:solidFill>
            <a:schemeClr val="bg1">
              <a:lumMod val="50000"/>
            </a:schemeClr>
          </a:solidFill>
          <a:latin typeface="Open Sans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Open Sans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56000" y="196645"/>
            <a:ext cx="7363858" cy="999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781200" y="1494000"/>
            <a:ext cx="7480800" cy="29988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46706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>
              <a:lumMod val="85000"/>
              <a:lumOff val="15000"/>
            </a:schemeClr>
          </a:solidFill>
          <a:latin typeface="Source Sans Pro-demi_bold"/>
        </a:defRPr>
      </a:lvl1pPr>
    </p:titleStyle>
    <p:bodyStyle>
      <a:lvl1pPr marL="342900" lvl="0" indent="-342900" algn="l" rtl="0">
        <a:spcBef>
          <a:spcPts val="1200"/>
        </a:spcBef>
        <a:buClr>
          <a:schemeClr val="tx1">
            <a:lumMod val="95000"/>
            <a:lumOff val="5000"/>
          </a:schemeClr>
        </a:buClr>
        <a:buFont typeface="Arial"/>
        <a:buChar char="•"/>
        <a:defRPr lang="en-US" sz="1800" i="0" dirty="0">
          <a:solidFill>
            <a:schemeClr val="tx1">
              <a:lumMod val="85000"/>
              <a:lumOff val="15000"/>
            </a:schemeClr>
          </a:solidFill>
          <a:latin typeface="Source Sans Pro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600" i="0" dirty="0">
          <a:solidFill>
            <a:schemeClr val="bg1">
              <a:lumMod val="50000"/>
            </a:schemeClr>
          </a:solidFill>
          <a:latin typeface="Open Sans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i="0" dirty="0">
          <a:solidFill>
            <a:schemeClr val="bg1">
              <a:lumMod val="50000"/>
            </a:schemeClr>
          </a:solidFill>
          <a:latin typeface="Open Sans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i="0" dirty="0">
          <a:solidFill>
            <a:schemeClr val="bg1">
              <a:lumMod val="50000"/>
            </a:schemeClr>
          </a:solidFill>
          <a:latin typeface="Open Sans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Open Sans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56000" y="196645"/>
            <a:ext cx="7363858" cy="999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781200" y="1494000"/>
            <a:ext cx="7480800" cy="29988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10992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>
              <a:lumMod val="85000"/>
              <a:lumOff val="15000"/>
            </a:schemeClr>
          </a:solidFill>
          <a:latin typeface="Source Sans Pro-demi_bold"/>
        </a:defRPr>
      </a:lvl1pPr>
    </p:titleStyle>
    <p:bodyStyle>
      <a:lvl1pPr marL="342900" lvl="0" indent="-342900" algn="l" rtl="0">
        <a:spcBef>
          <a:spcPts val="1200"/>
        </a:spcBef>
        <a:buClr>
          <a:schemeClr val="tx1">
            <a:lumMod val="95000"/>
            <a:lumOff val="5000"/>
          </a:schemeClr>
        </a:buClr>
        <a:buFont typeface="Arial"/>
        <a:buChar char="•"/>
        <a:defRPr lang="en-US" sz="1800" i="0" dirty="0">
          <a:solidFill>
            <a:schemeClr val="tx1">
              <a:lumMod val="85000"/>
              <a:lumOff val="15000"/>
            </a:schemeClr>
          </a:solidFill>
          <a:latin typeface="Source Sans Pro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600" i="0" dirty="0">
          <a:solidFill>
            <a:schemeClr val="bg1">
              <a:lumMod val="50000"/>
            </a:schemeClr>
          </a:solidFill>
          <a:latin typeface="Open Sans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i="0" dirty="0">
          <a:solidFill>
            <a:schemeClr val="bg1">
              <a:lumMod val="50000"/>
            </a:schemeClr>
          </a:solidFill>
          <a:latin typeface="Open Sans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i="0" dirty="0">
          <a:solidFill>
            <a:schemeClr val="bg1">
              <a:lumMod val="50000"/>
            </a:schemeClr>
          </a:solidFill>
          <a:latin typeface="Open Sans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Open Sans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894633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l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Date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23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ct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Footer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3448" y="477123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lvl="0" algn="r">
              <a:defRPr lang="en-US" sz="6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kern="0">
                <a:solidFill>
                  <a:srgbClr val="FFFFFF">
                    <a:lumMod val="50000"/>
                  </a:srgbClr>
                </a:solidFill>
              </a:rPr>
              <a:t>&lt;#&gt;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56000" y="196645"/>
            <a:ext cx="7363858" cy="999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781200" y="1494000"/>
            <a:ext cx="7480800" cy="2998800"/>
          </a:xfrm>
          <a:prstGeom prst="rect">
            <a:avLst/>
          </a:prstGeom>
        </p:spPr>
        <p:txBody>
          <a:bodyPr vert="horz"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220234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>
              <a:lumMod val="85000"/>
              <a:lumOff val="15000"/>
            </a:schemeClr>
          </a:solidFill>
          <a:latin typeface="Source Sans Pro-demi_bold"/>
        </a:defRPr>
      </a:lvl1pPr>
    </p:titleStyle>
    <p:bodyStyle>
      <a:lvl1pPr marL="342900" lvl="0" indent="-342900" algn="l" rtl="0">
        <a:spcBef>
          <a:spcPts val="1200"/>
        </a:spcBef>
        <a:buClr>
          <a:schemeClr val="tx1">
            <a:lumMod val="95000"/>
            <a:lumOff val="5000"/>
          </a:schemeClr>
        </a:buClr>
        <a:buFont typeface="Arial"/>
        <a:buChar char="•"/>
        <a:defRPr lang="en-US" sz="1800" i="0" dirty="0">
          <a:solidFill>
            <a:schemeClr val="tx1">
              <a:lumMod val="85000"/>
              <a:lumOff val="15000"/>
            </a:schemeClr>
          </a:solidFill>
          <a:latin typeface="Source Sans Pro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600" i="0" dirty="0">
          <a:solidFill>
            <a:schemeClr val="bg1">
              <a:lumMod val="50000"/>
            </a:schemeClr>
          </a:solidFill>
          <a:latin typeface="Open Sans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i="0" dirty="0">
          <a:solidFill>
            <a:schemeClr val="bg1">
              <a:lumMod val="50000"/>
            </a:schemeClr>
          </a:solidFill>
          <a:latin typeface="Open Sans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i="0" dirty="0">
          <a:solidFill>
            <a:schemeClr val="bg1">
              <a:lumMod val="50000"/>
            </a:schemeClr>
          </a:solidFill>
          <a:latin typeface="Open Sans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Open Sans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100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38A5-530C-406D-9501-CF0714C55E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41019-AE93-4CEC-A7E6-10AA48407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D:\ADSolutions\ADMP\Reseller Training\Ref\ME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81550"/>
            <a:ext cx="128587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54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.pn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VccF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urvey.zohopublic.com/zs/mSB5R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TRAVEL\Australia\PRESENTATION\MP\Images\Austral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97"/>
          <a:stretch/>
        </p:blipFill>
        <p:spPr bwMode="auto">
          <a:xfrm>
            <a:off x="0" y="0"/>
            <a:ext cx="9144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3"/>
          </p:nvPr>
        </p:nvSpPr>
        <p:spPr>
          <a:xfrm>
            <a:off x="902153" y="2876551"/>
            <a:ext cx="7335157" cy="914400"/>
          </a:xfrm>
        </p:spPr>
        <p:txBody>
          <a:bodyPr vert="horz">
            <a:noAutofit/>
          </a:bodyPr>
          <a:lstStyle/>
          <a:p>
            <a:r>
              <a:rPr lang="en-US" sz="2400" b="1" spc="0" dirty="0">
                <a:latin typeface="+mn-lt"/>
              </a:rPr>
              <a:t>El </a:t>
            </a:r>
            <a:r>
              <a:rPr lang="en-US" sz="2400" b="1" spc="0" dirty="0">
                <a:latin typeface="Raleway"/>
                <a:ea typeface="+mn-ea"/>
                <a:cs typeface="+mn-cs"/>
              </a:rPr>
              <a:t>kit de </a:t>
            </a:r>
            <a:r>
              <a:rPr lang="en-US" sz="2400" b="1" spc="0" dirty="0" err="1">
                <a:latin typeface="Raleway"/>
                <a:ea typeface="+mn-ea"/>
                <a:cs typeface="+mn-cs"/>
              </a:rPr>
              <a:t>herramientas</a:t>
            </a:r>
            <a:r>
              <a:rPr lang="en-US" sz="2400" b="1" spc="0" dirty="0">
                <a:latin typeface="Raleway"/>
                <a:ea typeface="+mn-ea"/>
                <a:cs typeface="+mn-cs"/>
              </a:rPr>
              <a:t> </a:t>
            </a:r>
            <a:r>
              <a:rPr lang="en-US" sz="2400" b="1" spc="0" dirty="0" err="1">
                <a:latin typeface="Raleway"/>
                <a:ea typeface="+mn-ea"/>
                <a:cs typeface="+mn-cs"/>
              </a:rPr>
              <a:t>esencial</a:t>
            </a:r>
            <a:r>
              <a:rPr lang="en-US" sz="2400" b="1" spc="0" dirty="0">
                <a:latin typeface="Raleway"/>
                <a:ea typeface="+mn-ea"/>
                <a:cs typeface="+mn-cs"/>
              </a:rPr>
              <a:t> para </a:t>
            </a:r>
            <a:r>
              <a:rPr lang="en-US" sz="2400" b="1" spc="0" dirty="0" err="1">
                <a:latin typeface="Raleway"/>
                <a:ea typeface="+mn-ea"/>
                <a:cs typeface="+mn-cs"/>
              </a:rPr>
              <a:t>gestionar</a:t>
            </a:r>
            <a:r>
              <a:rPr lang="en-US" sz="2400" b="1" spc="0" dirty="0">
                <a:latin typeface="Raleway"/>
                <a:ea typeface="+mn-ea"/>
                <a:cs typeface="+mn-cs"/>
              </a:rPr>
              <a:t> Active Directory de forma </a:t>
            </a:r>
            <a:r>
              <a:rPr lang="en-US" sz="2400" b="1" spc="0" dirty="0" err="1">
                <a:latin typeface="Raleway"/>
                <a:ea typeface="+mn-ea"/>
                <a:cs typeface="+mn-cs"/>
              </a:rPr>
              <a:t>eficiente</a:t>
            </a:r>
            <a:r>
              <a:rPr sz="3200" dirty="0"/>
              <a:t> </a:t>
            </a:r>
            <a:endParaRPr lang="en-US" sz="2400" b="1" spc="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>
          <a:xfrm>
            <a:off x="1351643" y="4019550"/>
            <a:ext cx="6436178" cy="685800"/>
          </a:xfrm>
        </p:spPr>
        <p:txBody>
          <a:bodyPr vert="horz"/>
          <a:lstStyle/>
          <a:p>
            <a:r>
              <a:rPr lang="en-US" sz="2400" b="1">
                <a:latin typeface="Proxima Nova Rg" panose="02000506030000020004" pitchFamily="2" charset="0"/>
              </a:rPr>
              <a:t>ADManager Plus</a:t>
            </a:r>
            <a:endParaRPr lang="en-US" sz="2400" b="1" dirty="0">
              <a:latin typeface="Proxima Nova Rg" panose="02000506030000020004" pitchFamily="2" charset="0"/>
            </a:endParaRPr>
          </a:p>
          <a:p>
            <a:r>
              <a:rPr lang="en-US" sz="1800">
                <a:latin typeface="Proxima Nova Rg" panose="02000506030000020004" pitchFamily="2" charset="0"/>
              </a:rPr>
              <a:t>ManageEngine</a:t>
            </a:r>
            <a:endParaRPr lang="en-US" sz="1800" dirty="0">
              <a:latin typeface="Proxima Nova Rg" panose="02000506030000020004" pitchFamily="2" charset="0"/>
            </a:endParaRPr>
          </a:p>
        </p:txBody>
      </p:sp>
      <p:cxnSp>
        <p:nvCxnSpPr>
          <p:cNvPr id="4" name="Straight Connector 9"/>
          <p:cNvCxnSpPr/>
          <p:nvPr/>
        </p:nvCxnSpPr>
        <p:spPr>
          <a:xfrm rot="10800000" flipH="1" flipV="1">
            <a:off x="4426371" y="3867150"/>
            <a:ext cx="286723" cy="0"/>
          </a:xfrm>
          <a:prstGeom prst="line">
            <a:avLst/>
          </a:prstGeom>
          <a:ln w="19050" cap="rnd">
            <a:solidFill>
              <a:srgbClr val="E20808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04900" y="1129159"/>
            <a:ext cx="6934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800" b="1" dirty="0">
                <a:solidFill>
                  <a:srgbClr val="FFFFFF"/>
                </a:solidFill>
                <a:latin typeface="Raleway"/>
              </a:rPr>
              <a:t>Active Directory </a:t>
            </a:r>
          </a:p>
          <a:p>
            <a:pPr algn="ctr" fontAlgn="base"/>
            <a:r>
              <a:rPr lang="en-US" sz="2800" b="1" dirty="0" err="1">
                <a:solidFill>
                  <a:srgbClr val="FFFFFF"/>
                </a:solidFill>
                <a:latin typeface="Raleway"/>
              </a:rPr>
              <a:t>Gestión</a:t>
            </a:r>
            <a:r>
              <a:rPr lang="en-US" sz="2800" b="1" dirty="0">
                <a:solidFill>
                  <a:srgbClr val="FFFFFF"/>
                </a:solidFill>
                <a:latin typeface="Raleway"/>
              </a:rPr>
              <a:t> y </a:t>
            </a:r>
            <a:r>
              <a:rPr lang="en-US" sz="2800" b="1" dirty="0" err="1">
                <a:solidFill>
                  <a:srgbClr val="FFFFFF"/>
                </a:solidFill>
                <a:latin typeface="Raleway"/>
              </a:rPr>
              <a:t>generación</a:t>
            </a:r>
            <a:r>
              <a:rPr lang="en-US" sz="2800" b="1" dirty="0">
                <a:solidFill>
                  <a:srgbClr val="FFFFFF"/>
                </a:solidFill>
                <a:latin typeface="Raleway"/>
              </a:rPr>
              <a:t> de </a:t>
            </a:r>
            <a:r>
              <a:rPr lang="en-US" sz="2800" b="1" dirty="0" err="1">
                <a:solidFill>
                  <a:srgbClr val="FFFFFF"/>
                </a:solidFill>
                <a:latin typeface="Raleway"/>
              </a:rPr>
              <a:t>informes</a:t>
            </a:r>
            <a:endParaRPr lang="en-US" sz="2800" b="1" i="0" dirty="0">
              <a:solidFill>
                <a:srgbClr val="FFFFFF"/>
              </a:solidFill>
              <a:effectLst/>
              <a:latin typeface="Raleway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276" y="4705350"/>
            <a:ext cx="1409324" cy="263160"/>
          </a:xfrm>
          <a:prstGeom prst="rect">
            <a:avLst/>
          </a:prstGeom>
        </p:spPr>
      </p:pic>
      <p:pic>
        <p:nvPicPr>
          <p:cNvPr id="8" name="Picture 7" descr="ADSolution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692" y="648555"/>
            <a:ext cx="1260617" cy="39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9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sz="4000"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Observar</a:t>
            </a:r>
            <a:r>
              <a:rPr lang="en-US" sz="4000" kern="0" dirty="0">
                <a:solidFill>
                  <a:schemeClr val="tx1"/>
                </a:solidFill>
                <a:latin typeface="Varela Round" panose="02000000000000000000" pitchFamily="2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cuentas</a:t>
            </a:r>
            <a:endParaRPr sz="4000" kern="0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81050" y="1504951"/>
            <a:ext cx="5695950" cy="3048000"/>
          </a:xfrm>
          <a:prstGeom prst="rect">
            <a:avLst/>
          </a:prstGeom>
        </p:spPr>
        <p:txBody>
          <a:bodyPr vert="horz" lIns="91440" tIns="93600" rIns="91440" bIns="45720">
            <a:no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Todo</a:t>
            </a:r>
            <a:r>
              <a:rPr lang="en-US" sz="1700" kern="0" dirty="0">
                <a:solidFill>
                  <a:srgbClr val="FF0000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objeto</a:t>
            </a:r>
            <a:r>
              <a:rPr lang="en-US" sz="1700" kern="0" dirty="0">
                <a:solidFill>
                  <a:srgbClr val="FF0000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necesita</a:t>
            </a:r>
            <a:r>
              <a:rPr lang="en-US" sz="1700" kern="0" dirty="0">
                <a:solidFill>
                  <a:srgbClr val="FF0000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atención</a:t>
            </a:r>
            <a:endParaRPr lang="en-US" sz="1700" kern="0" dirty="0">
              <a:solidFill>
                <a:srgbClr val="FF0000"/>
              </a:solidFill>
              <a:latin typeface="Montserrat"/>
            </a:endParaRPr>
          </a:p>
          <a:p>
            <a:pPr>
              <a:buClr>
                <a:srgbClr val="C00000"/>
              </a:buClr>
            </a:pP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Las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cuentas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caducadas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, las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contraseñas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 err="1" smtClean="0">
                <a:solidFill>
                  <a:schemeClr val="tx1"/>
                </a:solidFill>
                <a:latin typeface="Montserrat"/>
              </a:rPr>
              <a:t>vencidas</a:t>
            </a:r>
            <a:r>
              <a:rPr lang="en-US" sz="1700" kern="0" dirty="0" smtClean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y los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usuarios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deshabilitados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son las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principales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causas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de los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ataques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internos</a:t>
            </a:r>
            <a:endParaRPr lang="en-US" sz="1700" kern="0" dirty="0">
              <a:solidFill>
                <a:schemeClr val="tx1"/>
              </a:solidFill>
              <a:latin typeface="Montserrat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Cuentas</a:t>
            </a:r>
            <a:r>
              <a:rPr lang="en-US" sz="1700" kern="0" dirty="0">
                <a:solidFill>
                  <a:srgbClr val="FF0000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privilegiadas</a:t>
            </a:r>
            <a:r>
              <a:rPr lang="en-US" sz="1700" kern="0" dirty="0">
                <a:solidFill>
                  <a:srgbClr val="FF0000"/>
                </a:solidFill>
                <a:latin typeface="Montserrat"/>
              </a:rPr>
              <a:t> con </a:t>
            </a: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contraseñas</a:t>
            </a:r>
            <a:r>
              <a:rPr lang="en-US" sz="1700" kern="0" dirty="0">
                <a:solidFill>
                  <a:srgbClr val="FF0000"/>
                </a:solidFill>
                <a:latin typeface="Montserrat"/>
              </a:rPr>
              <a:t> sin </a:t>
            </a:r>
            <a:r>
              <a:rPr lang="en-US" sz="1700" kern="0" dirty="0" err="1">
                <a:solidFill>
                  <a:srgbClr val="FF0000"/>
                </a:solidFill>
                <a:latin typeface="Montserrat"/>
              </a:rPr>
              <a:t>cambios</a:t>
            </a:r>
            <a:endParaRPr lang="en-US" sz="1700" kern="0" dirty="0">
              <a:solidFill>
                <a:srgbClr val="FF0000"/>
              </a:solidFill>
              <a:latin typeface="Montserrat"/>
            </a:endParaRPr>
          </a:p>
          <a:p>
            <a:pPr>
              <a:buClr>
                <a:srgbClr val="C00000"/>
              </a:buClr>
            </a:pPr>
            <a:r>
              <a:rPr lang="en-US" sz="1700" kern="0" dirty="0" err="1" smtClean="0">
                <a:solidFill>
                  <a:schemeClr val="tx1"/>
                </a:solidFill>
                <a:latin typeface="Montserrat"/>
              </a:rPr>
              <a:t>Posibilidad</a:t>
            </a:r>
            <a:r>
              <a:rPr lang="en-US" sz="1700" kern="0" dirty="0" smtClean="0">
                <a:solidFill>
                  <a:schemeClr val="tx1"/>
                </a:solidFill>
                <a:latin typeface="Montserrat"/>
              </a:rPr>
              <a:t> de </a:t>
            </a:r>
            <a:r>
              <a:rPr lang="en-US" sz="1700" kern="0" dirty="0" err="1" smtClean="0">
                <a:solidFill>
                  <a:schemeClr val="tx1"/>
                </a:solidFill>
                <a:latin typeface="Montserrat"/>
              </a:rPr>
              <a:t>cuentas</a:t>
            </a:r>
            <a:r>
              <a:rPr lang="en-US" sz="1700" kern="0" dirty="0" smtClean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 err="1" smtClean="0">
                <a:solidFill>
                  <a:schemeClr val="tx1"/>
                </a:solidFill>
                <a:latin typeface="Montserrat"/>
              </a:rPr>
              <a:t>comprometidas</a:t>
            </a:r>
            <a:endParaRPr lang="en-US" sz="1700" kern="0" dirty="0">
              <a:solidFill>
                <a:schemeClr val="tx1"/>
              </a:solidFill>
              <a:latin typeface="Montserrat"/>
            </a:endParaRPr>
          </a:p>
          <a:p>
            <a:pPr>
              <a:buClr>
                <a:srgbClr val="C00000"/>
              </a:buClr>
            </a:pPr>
            <a:r>
              <a:rPr lang="en-US" sz="1700" kern="0" dirty="0" err="1" smtClean="0">
                <a:solidFill>
                  <a:schemeClr val="tx1"/>
                </a:solidFill>
                <a:latin typeface="Montserrat"/>
              </a:rPr>
              <a:t>Requiera</a:t>
            </a:r>
            <a:r>
              <a:rPr lang="en-US" sz="1700" kern="0" dirty="0" smtClean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un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cambio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de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contraseña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700" kern="0" dirty="0" err="1">
                <a:solidFill>
                  <a:schemeClr val="tx1"/>
                </a:solidFill>
                <a:latin typeface="Montserrat"/>
              </a:rPr>
              <a:t>inmediato</a:t>
            </a:r>
            <a:r>
              <a:rPr lang="en-US" sz="1700" kern="0" dirty="0">
                <a:solidFill>
                  <a:schemeClr val="tx1"/>
                </a:solidFill>
                <a:latin typeface="Montserrat"/>
              </a:rPr>
              <a:t> y </a:t>
            </a:r>
            <a:r>
              <a:rPr lang="en-US" sz="1700" kern="0" dirty="0" err="1" smtClean="0">
                <a:solidFill>
                  <a:schemeClr val="tx1"/>
                </a:solidFill>
                <a:latin typeface="Montserrat"/>
              </a:rPr>
              <a:t>forzoso</a:t>
            </a:r>
            <a:r>
              <a:rPr lang="en-US" sz="1700" kern="0" dirty="0" smtClean="0">
                <a:solidFill>
                  <a:schemeClr val="tx1"/>
                </a:solidFill>
                <a:latin typeface="Montserrat"/>
              </a:rPr>
              <a:t> </a:t>
            </a:r>
            <a:endParaRPr lang="en-US" sz="1700" kern="0" dirty="0">
              <a:solidFill>
                <a:schemeClr val="tx1"/>
              </a:solidFill>
              <a:latin typeface="Montserra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914400" y="12763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85" y="1733550"/>
            <a:ext cx="2006615" cy="2262284"/>
          </a:xfrm>
          <a:prstGeom prst="rect">
            <a:avLst/>
          </a:prstGeom>
          <a:ln w="9525" cap="flat">
            <a:solidFill>
              <a:schemeClr val="accent3"/>
            </a:solidFill>
            <a:prstDash val="lgDash"/>
            <a:round/>
          </a:ln>
        </p:spPr>
      </p:pic>
    </p:spTree>
    <p:extLst>
      <p:ext uri="{BB962C8B-B14F-4D97-AF65-F5344CB8AC3E}">
        <p14:creationId xmlns:p14="http://schemas.microsoft.com/office/powerpoint/2010/main" val="250629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sz="3400"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Cumplimiento</a:t>
            </a:r>
            <a:r>
              <a:rPr lang="en-US" sz="3400" kern="0" dirty="0">
                <a:solidFill>
                  <a:schemeClr val="tx1"/>
                </a:solidFill>
                <a:latin typeface="Varela Round" panose="02000000000000000000" pitchFamily="2" charset="0"/>
              </a:rPr>
              <a:t> y </a:t>
            </a:r>
            <a:r>
              <a:rPr lang="en-US" sz="3400"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permisos</a:t>
            </a:r>
            <a:r>
              <a:rPr lang="en-US" sz="3400" kern="0" dirty="0">
                <a:solidFill>
                  <a:schemeClr val="tx1"/>
                </a:solidFill>
                <a:latin typeface="Varela Round" panose="02000000000000000000" pitchFamily="2" charset="0"/>
              </a:rPr>
              <a:t> de </a:t>
            </a:r>
            <a:r>
              <a:rPr lang="en-US" sz="3400"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limpieza</a:t>
            </a:r>
            <a:endParaRPr sz="3400" kern="0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81050" y="1581151"/>
            <a:ext cx="4552950" cy="2681568"/>
          </a:xfrm>
          <a:prstGeom prst="rect">
            <a:avLst/>
          </a:prstGeom>
        </p:spPr>
        <p:txBody>
          <a:bodyPr vert="horz" lIns="91440" tIns="93600" rIns="91440" bIns="45720">
            <a:norm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>
              <a:buClr>
                <a:srgbClr val="00B050"/>
              </a:buClr>
            </a:pPr>
            <a:r>
              <a:rPr lang="en-US" kern="0" dirty="0" err="1">
                <a:solidFill>
                  <a:schemeClr val="tx1"/>
                </a:solidFill>
                <a:latin typeface="Montserrat"/>
              </a:rPr>
              <a:t>Averigüe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quién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tiene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acceso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a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datos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confidenciales</a:t>
            </a:r>
            <a:endParaRPr lang="en-US" kern="0" dirty="0">
              <a:solidFill>
                <a:schemeClr val="tx1"/>
              </a:solidFill>
              <a:latin typeface="Montserrat"/>
            </a:endParaRPr>
          </a:p>
          <a:p>
            <a:pPr>
              <a:buClr>
                <a:srgbClr val="00B050"/>
              </a:buClr>
            </a:pPr>
            <a:r>
              <a:rPr lang="en-US" kern="0" dirty="0">
                <a:solidFill>
                  <a:schemeClr val="tx1"/>
                </a:solidFill>
                <a:latin typeface="Montserrat"/>
              </a:rPr>
              <a:t>¿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Qué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nivel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de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acceso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tienen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?</a:t>
            </a:r>
          </a:p>
          <a:p>
            <a:pPr>
              <a:buClr>
                <a:srgbClr val="00B050"/>
              </a:buClr>
            </a:pPr>
            <a:r>
              <a:rPr lang="en-US" kern="0" dirty="0" err="1">
                <a:solidFill>
                  <a:schemeClr val="tx1"/>
                </a:solidFill>
                <a:latin typeface="Montserrat"/>
              </a:rPr>
              <a:t>Investigue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permisos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de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subcarpetas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</a:t>
            </a:r>
          </a:p>
          <a:p>
            <a:pPr>
              <a:buClr>
                <a:srgbClr val="00B050"/>
              </a:buClr>
            </a:pPr>
            <a:r>
              <a:rPr lang="en-US" kern="0" dirty="0">
                <a:solidFill>
                  <a:schemeClr val="tx1"/>
                </a:solidFill>
                <a:latin typeface="Montserrat"/>
              </a:rPr>
              <a:t>Practique el </a:t>
            </a:r>
            <a:r>
              <a:rPr lang="en-US" kern="0" dirty="0" err="1">
                <a:solidFill>
                  <a:schemeClr val="tx1"/>
                </a:solidFill>
                <a:latin typeface="Montserrat"/>
              </a:rPr>
              <a:t>enfoque</a:t>
            </a:r>
            <a:r>
              <a:rPr lang="en-US" kern="0" dirty="0">
                <a:solidFill>
                  <a:schemeClr val="tx1"/>
                </a:solidFill>
                <a:latin typeface="Montserrat"/>
              </a:rPr>
              <a:t> de</a:t>
            </a:r>
            <a:r>
              <a:rPr lang="en-US" kern="0" dirty="0">
                <a:solidFill>
                  <a:srgbClr val="FF0000"/>
                </a:solidFill>
                <a:latin typeface="Montserrat"/>
              </a:rPr>
              <a:t> </a:t>
            </a:r>
            <a:r>
              <a:rPr lang="en-US" b="1" kern="0" dirty="0">
                <a:solidFill>
                  <a:schemeClr val="tx1"/>
                </a:solidFill>
                <a:latin typeface="Montserrat"/>
              </a:rPr>
              <a:t>'</a:t>
            </a:r>
            <a:r>
              <a:rPr lang="en-US" b="1" kern="0" dirty="0" err="1">
                <a:solidFill>
                  <a:schemeClr val="tx1"/>
                </a:solidFill>
                <a:latin typeface="Montserrat"/>
              </a:rPr>
              <a:t>permisos</a:t>
            </a:r>
            <a:r>
              <a:rPr lang="en-US" b="1" kern="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b="1" kern="0" dirty="0" err="1">
                <a:solidFill>
                  <a:schemeClr val="tx1"/>
                </a:solidFill>
                <a:latin typeface="Montserrat"/>
              </a:rPr>
              <a:t>mínimos</a:t>
            </a:r>
            <a:r>
              <a:rPr lang="en-US" b="1" kern="0" dirty="0">
                <a:solidFill>
                  <a:schemeClr val="tx1"/>
                </a:solidFill>
                <a:latin typeface="Montserrat"/>
              </a:rPr>
              <a:t>'</a:t>
            </a:r>
            <a:r>
              <a:rPr dirty="0"/>
              <a:t> </a:t>
            </a:r>
          </a:p>
        </p:txBody>
      </p:sp>
      <p:pic>
        <p:nvPicPr>
          <p:cNvPr id="7" name="Picture 2" descr="D:\TRAVEL\Australia\PRESENTATION\MP\Images\Nested Group.jpg"/>
          <p:cNvPicPr>
            <a:picLocks noChangeAspect="1" noChangeArrowheads="1"/>
          </p:cNvPicPr>
          <p:nvPr/>
        </p:nvPicPr>
        <p:blipFill>
          <a:blip r:embed="rId3">
            <a:alphaModFix amt="95000"/>
            <a:lum/>
            <a:extLst>
              <a:ext uri="{72284BD3-6F46-42DF-BAB8-84270675F119}">
                <a14:imgProps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>
                  <a14:imgLayer>
                    <a14:imgEffect>
                      <a14:brightnessContrast contrast="0"/>
                    </a14:imgEffect>
                  </a14:imgLayer>
                </a14:imgProps>
              </a:ext>
              <a:ext uri="{ADFF0538-CB32-4CF1-97B3-BDB1CCBD9197}">
                <a14:useLocalDpi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0"/>
              </a:ext>
            </a:extLst>
          </a:blip>
          <a:srcRect r="12470"/>
          <a:stretch>
            <a:fillRect/>
          </a:stretch>
        </p:blipFill>
        <p:spPr>
          <a:xfrm>
            <a:off x="5635564" y="1657350"/>
            <a:ext cx="3051234" cy="1961401"/>
          </a:xfrm>
          <a:prstGeom prst="rect">
            <a:avLst/>
          </a:prstGeom>
          <a:noFill/>
          <a:ln w="9525" cap="flat">
            <a:solidFill>
              <a:srgbClr val="92D050"/>
            </a:solidFill>
            <a:prstDash val="lgDash"/>
            <a:rou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914400" y="1276350"/>
            <a:ext cx="4572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2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kern="0" dirty="0" err="1">
                <a:latin typeface="Varela Round" panose="02000000000000000000" pitchFamily="2" charset="0"/>
                <a:ea typeface="+mn-ea"/>
                <a:cs typeface="+mn-cs"/>
              </a:rPr>
              <a:t>Delegación</a:t>
            </a:r>
            <a:r>
              <a:rPr lang="en-US" sz="3600" b="1" kern="0" dirty="0">
                <a:latin typeface="Varela Round" panose="02000000000000000000" pitchFamily="2" charset="0"/>
                <a:ea typeface="+mn-ea"/>
                <a:cs typeface="+mn-cs"/>
              </a:rPr>
              <a:t> 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578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OU granular /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delegación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de AD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basada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roles;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Flujo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trabajo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de la mesa de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ayuda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inteligente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basado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tickets para 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</a:rPr>
              <a:t>operaciones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de AD.</a:t>
            </a:r>
          </a:p>
          <a:p>
            <a:r>
              <a:rPr lang="en-US" sz="1600" dirty="0" err="1" smtClean="0"/>
              <a:t>Haga</a:t>
            </a:r>
            <a:r>
              <a:rPr lang="en-US" sz="1600" dirty="0" smtClean="0"/>
              <a:t> </a:t>
            </a:r>
            <a:r>
              <a:rPr lang="en-US" sz="1600" dirty="0" err="1"/>
              <a:t>cumplir</a:t>
            </a:r>
            <a:r>
              <a:rPr lang="en-US" sz="1600" dirty="0"/>
              <a:t> </a:t>
            </a:r>
            <a:r>
              <a:rPr lang="en-US" sz="1600" b="1" dirty="0"/>
              <a:t>las </a:t>
            </a:r>
            <a:r>
              <a:rPr lang="en-US" sz="1600" b="1" dirty="0" err="1"/>
              <a:t>restricciones</a:t>
            </a:r>
            <a:r>
              <a:rPr lang="en-US" sz="1600" b="1" dirty="0"/>
              <a:t> de </a:t>
            </a:r>
            <a:r>
              <a:rPr lang="en-US" sz="1600" b="1" dirty="0" err="1"/>
              <a:t>nivel</a:t>
            </a:r>
            <a:r>
              <a:rPr lang="en-US" sz="1600" b="1" dirty="0"/>
              <a:t> de </a:t>
            </a:r>
            <a:r>
              <a:rPr lang="en-US" sz="1600" b="1" dirty="0" err="1"/>
              <a:t>atributo</a:t>
            </a:r>
            <a:r>
              <a:rPr lang="en-US" sz="1600" b="1" dirty="0"/>
              <a:t> </a:t>
            </a:r>
            <a:r>
              <a:rPr lang="en-US" sz="1600" dirty="0"/>
              <a:t>para la </a:t>
            </a:r>
            <a:r>
              <a:rPr lang="en-US" sz="1600" dirty="0" err="1"/>
              <a:t>creación</a:t>
            </a:r>
            <a:r>
              <a:rPr lang="en-US" sz="1600" dirty="0"/>
              <a:t> / </a:t>
            </a:r>
            <a:r>
              <a:rPr lang="en-US" sz="1600" dirty="0" err="1"/>
              <a:t>modificación</a:t>
            </a:r>
            <a:r>
              <a:rPr lang="en-US" sz="1600" dirty="0"/>
              <a:t> de </a:t>
            </a:r>
            <a:r>
              <a:rPr lang="en-US" sz="1600" dirty="0" err="1"/>
              <a:t>cuentas</a:t>
            </a:r>
            <a:r>
              <a:rPr lang="en-US" sz="1600" dirty="0"/>
              <a:t> sin </a:t>
            </a:r>
            <a:r>
              <a:rPr lang="en-US" sz="1600" dirty="0" err="1"/>
              <a:t>errores</a:t>
            </a:r>
            <a:r>
              <a:rPr lang="en-US" sz="1600" dirty="0"/>
              <a:t>, </a:t>
            </a:r>
            <a:r>
              <a:rPr lang="en-US" sz="1600" dirty="0" err="1"/>
              <a:t>según</a:t>
            </a:r>
            <a:r>
              <a:rPr lang="en-US" sz="1600" dirty="0"/>
              <a:t> las </a:t>
            </a:r>
            <a:r>
              <a:rPr lang="en-US" sz="1600" dirty="0" err="1"/>
              <a:t>políticas</a:t>
            </a:r>
            <a:r>
              <a:rPr lang="en-US" sz="1600" dirty="0"/>
              <a:t> de la </a:t>
            </a:r>
            <a:r>
              <a:rPr lang="en-US" sz="1600" dirty="0" err="1"/>
              <a:t>organización</a:t>
            </a:r>
            <a:r>
              <a:rPr lang="en-US" sz="1600" dirty="0"/>
              <a:t>.</a:t>
            </a:r>
          </a:p>
          <a:p>
            <a:r>
              <a:rPr lang="en-US" sz="1600" dirty="0"/>
              <a:t>Cree una </a:t>
            </a:r>
            <a:r>
              <a:rPr lang="en-US" sz="1600" b="1" dirty="0" err="1"/>
              <a:t>consola</a:t>
            </a:r>
            <a:r>
              <a:rPr lang="en-US" sz="1600" b="1" dirty="0"/>
              <a:t> de </a:t>
            </a:r>
            <a:r>
              <a:rPr lang="en-US" sz="1600" b="1" dirty="0" err="1"/>
              <a:t>administración</a:t>
            </a:r>
            <a:r>
              <a:rPr lang="en-US" sz="1600" b="1" dirty="0"/>
              <a:t> de </a:t>
            </a:r>
            <a:r>
              <a:rPr lang="en-US" sz="1600" b="1" dirty="0" err="1"/>
              <a:t>usuarios</a:t>
            </a:r>
            <a:r>
              <a:rPr lang="en-US" sz="1600" b="1" dirty="0"/>
              <a:t> </a:t>
            </a:r>
            <a:r>
              <a:rPr lang="en-US" sz="1600" dirty="0"/>
              <a:t>para </a:t>
            </a:r>
            <a:r>
              <a:rPr lang="en-US" sz="1600" dirty="0" err="1"/>
              <a:t>ejecutivos</a:t>
            </a:r>
            <a:r>
              <a:rPr lang="en-US" sz="1600" dirty="0"/>
              <a:t> de </a:t>
            </a:r>
            <a:r>
              <a:rPr lang="en-US" sz="1600" dirty="0" err="1"/>
              <a:t>recursos</a:t>
            </a:r>
            <a:r>
              <a:rPr lang="en-US" sz="1600" dirty="0"/>
              <a:t> </a:t>
            </a:r>
            <a:r>
              <a:rPr lang="en-US" sz="1600" dirty="0" err="1"/>
              <a:t>humanos</a:t>
            </a:r>
            <a:r>
              <a:rPr lang="en-US" sz="1600" dirty="0"/>
              <a:t> / jefes de </a:t>
            </a:r>
            <a:r>
              <a:rPr lang="en-US" sz="1600" dirty="0" err="1"/>
              <a:t>sucursales</a:t>
            </a:r>
            <a:r>
              <a:rPr lang="en-US" sz="1600" dirty="0"/>
              <a:t> para </a:t>
            </a:r>
            <a:r>
              <a:rPr lang="en-US" sz="1600" dirty="0" err="1"/>
              <a:t>crear</a:t>
            </a:r>
            <a:r>
              <a:rPr lang="en-US" sz="1600" dirty="0"/>
              <a:t> y </a:t>
            </a:r>
            <a:r>
              <a:rPr lang="en-US" sz="1600" dirty="0" err="1"/>
              <a:t>administrar</a:t>
            </a:r>
            <a:r>
              <a:rPr lang="en-US" sz="1600" dirty="0"/>
              <a:t> las </a:t>
            </a:r>
            <a:r>
              <a:rPr lang="en-US" sz="1600" dirty="0" err="1"/>
              <a:t>cuentas</a:t>
            </a:r>
            <a:r>
              <a:rPr lang="en-US" sz="1600" dirty="0"/>
              <a:t> de sus </a:t>
            </a:r>
            <a:r>
              <a:rPr lang="en-US" sz="1600" dirty="0" err="1"/>
              <a:t>equipos</a:t>
            </a:r>
            <a:r>
              <a:rPr lang="en-US" sz="1600" dirty="0"/>
              <a:t>.</a:t>
            </a:r>
          </a:p>
          <a:p>
            <a:r>
              <a:rPr lang="en-US" sz="1600" dirty="0"/>
              <a:t>Evite que los </a:t>
            </a:r>
            <a:r>
              <a:rPr lang="en-US" sz="1600" dirty="0" err="1"/>
              <a:t>administradores</a:t>
            </a:r>
            <a:r>
              <a:rPr lang="en-US" sz="1600" dirty="0"/>
              <a:t> de una </a:t>
            </a:r>
            <a:r>
              <a:rPr lang="en-US" sz="1600" dirty="0" err="1"/>
              <a:t>ubicación</a:t>
            </a:r>
            <a:r>
              <a:rPr lang="en-US" sz="1600" dirty="0"/>
              <a:t> (OU) </a:t>
            </a:r>
            <a:r>
              <a:rPr lang="en-US" sz="1600" dirty="0" err="1"/>
              <a:t>modifiquen</a:t>
            </a:r>
            <a:r>
              <a:rPr lang="en-US" sz="1600" dirty="0"/>
              <a:t> las </a:t>
            </a:r>
            <a:r>
              <a:rPr lang="en-US" sz="1600" dirty="0" err="1"/>
              <a:t>cuentas</a:t>
            </a:r>
            <a:r>
              <a:rPr lang="en-US" sz="1600" dirty="0"/>
              <a:t> de </a:t>
            </a:r>
            <a:r>
              <a:rPr lang="en-US" sz="1600" dirty="0" err="1"/>
              <a:t>otras</a:t>
            </a:r>
            <a:r>
              <a:rPr lang="en-US" sz="1600" dirty="0"/>
              <a:t> </a:t>
            </a:r>
            <a:r>
              <a:rPr lang="en-US" sz="1600" dirty="0" err="1"/>
              <a:t>ubicaciones</a:t>
            </a:r>
            <a:r>
              <a:rPr lang="en-US" sz="1600" dirty="0"/>
              <a:t> (OU).</a:t>
            </a:r>
          </a:p>
        </p:txBody>
      </p:sp>
      <p:pic>
        <p:nvPicPr>
          <p:cNvPr id="4" name="Picture 2" descr="D:\ADSolutions\ADMP\Reseller Training\Ref\deleg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88195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24600" y="2863155"/>
            <a:ext cx="266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Creación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 de roles de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m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esa de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ayuda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Montserrat" panose="02000505000000020004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Asignación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 a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técnicos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 de roles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Personalización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 del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grado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 de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Acceso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específico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 |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Granularidad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Montserrat" panose="02000505000000020004" pitchFamily="2" charset="0"/>
            </a:endParaRPr>
          </a:p>
        </p:txBody>
      </p:sp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609600" y="1047750"/>
            <a:ext cx="457200" cy="1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194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/>
              <a:t>FLUJO DE TRABAJO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err="1">
                <a:latin typeface="Montserrat" panose="02000505000000020004" pitchFamily="2" charset="0"/>
              </a:rPr>
              <a:t>Ejecución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basada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en</a:t>
            </a:r>
            <a:r>
              <a:rPr lang="en-US" sz="1800" dirty="0">
                <a:latin typeface="Montserrat" panose="02000505000000020004" pitchFamily="2" charset="0"/>
              </a:rPr>
              <a:t> tickets de </a:t>
            </a:r>
            <a:r>
              <a:rPr lang="en-US" sz="1800" dirty="0" err="1">
                <a:latin typeface="Montserrat" panose="02000505000000020004" pitchFamily="2" charset="0"/>
              </a:rPr>
              <a:t>tareas</a:t>
            </a:r>
            <a:r>
              <a:rPr lang="en-US" sz="1800" dirty="0">
                <a:latin typeface="Montserrat" panose="02000505000000020004" pitchFamily="2" charset="0"/>
              </a:rPr>
              <a:t> de AD </a:t>
            </a:r>
            <a:r>
              <a:rPr lang="en-US" sz="1800" dirty="0" smtClean="0">
                <a:latin typeface="Montserrat" panose="02000505000000020004" pitchFamily="2" charset="0"/>
              </a:rPr>
              <a:t>con </a:t>
            </a:r>
            <a:r>
              <a:rPr lang="en-US" sz="1800" b="1" dirty="0" err="1">
                <a:latin typeface="Montserrat" panose="02000505000000020004" pitchFamily="2" charset="0"/>
              </a:rPr>
              <a:t>flujo</a:t>
            </a:r>
            <a:r>
              <a:rPr lang="en-US" sz="1800" b="1" dirty="0">
                <a:latin typeface="Montserrat" panose="02000505000000020004" pitchFamily="2" charset="0"/>
              </a:rPr>
              <a:t> de </a:t>
            </a:r>
            <a:r>
              <a:rPr lang="en-US" sz="1800" b="1" dirty="0" err="1" smtClean="0">
                <a:latin typeface="Montserrat" panose="02000505000000020004" pitchFamily="2" charset="0"/>
              </a:rPr>
              <a:t>trabajo</a:t>
            </a:r>
            <a:r>
              <a:rPr lang="en-US" sz="1800" b="1" dirty="0" smtClean="0">
                <a:latin typeface="Montserrat" panose="02000505000000020004" pitchFamily="2" charset="0"/>
              </a:rPr>
              <a:t> </a:t>
            </a:r>
            <a:r>
              <a:rPr lang="en-US" sz="1800" b="1" dirty="0" err="1" smtClean="0">
                <a:latin typeface="Montserrat" panose="02000505000000020004" pitchFamily="2" charset="0"/>
              </a:rPr>
              <a:t>multinivel</a:t>
            </a:r>
            <a:r>
              <a:rPr lang="en-US" sz="1800" dirty="0" smtClean="0">
                <a:latin typeface="Montserrat" panose="02000505000000020004" pitchFamily="2" charset="0"/>
              </a:rPr>
              <a:t>.</a:t>
            </a:r>
            <a:endParaRPr lang="en-US" sz="1800" dirty="0">
              <a:latin typeface="Montserrat" panose="02000505000000020004" pitchFamily="2" charset="0"/>
            </a:endParaRPr>
          </a:p>
          <a:p>
            <a:r>
              <a:rPr lang="en-US" sz="1800" dirty="0" err="1">
                <a:latin typeface="Montserrat" panose="02000505000000020004" pitchFamily="2" charset="0"/>
              </a:rPr>
              <a:t>Suscripción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grupal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basada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en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aprobación</a:t>
            </a:r>
            <a:r>
              <a:rPr lang="en-US" sz="1800" dirty="0">
                <a:latin typeface="Montserrat" panose="02000505000000020004" pitchFamily="2" charset="0"/>
              </a:rPr>
              <a:t> para mayor </a:t>
            </a:r>
            <a:r>
              <a:rPr lang="en-US" sz="1800" dirty="0" err="1">
                <a:latin typeface="Montserrat" panose="02000505000000020004" pitchFamily="2" charset="0"/>
              </a:rPr>
              <a:t>seguridad</a:t>
            </a:r>
            <a:r>
              <a:rPr lang="en-US" sz="1800" dirty="0">
                <a:latin typeface="Montserrat" panose="02000505000000020004" pitchFamily="2" charset="0"/>
              </a:rPr>
              <a:t>.</a:t>
            </a:r>
          </a:p>
          <a:p>
            <a:r>
              <a:rPr lang="en-US" sz="1800" b="1" dirty="0" err="1" smtClean="0">
                <a:latin typeface="Montserrat" panose="02000505000000020004" pitchFamily="2" charset="0"/>
              </a:rPr>
              <a:t>Asignación</a:t>
            </a:r>
            <a:r>
              <a:rPr lang="en-US" sz="1800" b="1" dirty="0" smtClean="0">
                <a:latin typeface="Montserrat" panose="02000505000000020004" pitchFamily="2" charset="0"/>
              </a:rPr>
              <a:t> </a:t>
            </a:r>
            <a:r>
              <a:rPr lang="en-US" sz="1800" b="1" dirty="0" err="1" smtClean="0">
                <a:latin typeface="Montserrat" panose="02000505000000020004" pitchFamily="2" charset="0"/>
              </a:rPr>
              <a:t>automática</a:t>
            </a:r>
            <a:r>
              <a:rPr lang="en-US" sz="1800" b="1" dirty="0" smtClean="0">
                <a:latin typeface="Montserrat" panose="02000505000000020004" pitchFamily="2" charset="0"/>
              </a:rPr>
              <a:t> de </a:t>
            </a:r>
            <a:r>
              <a:rPr lang="en-US" sz="1800" b="1" dirty="0">
                <a:latin typeface="Montserrat" panose="02000505000000020004" pitchFamily="2" charset="0"/>
              </a:rPr>
              <a:t>tickets </a:t>
            </a:r>
            <a:r>
              <a:rPr lang="en-US" sz="1800" dirty="0">
                <a:latin typeface="Montserrat" panose="02000505000000020004" pitchFamily="2" charset="0"/>
              </a:rPr>
              <a:t>a los </a:t>
            </a:r>
            <a:r>
              <a:rPr lang="en-US" sz="1800" dirty="0" err="1">
                <a:latin typeface="Montserrat" panose="02000505000000020004" pitchFamily="2" charset="0"/>
              </a:rPr>
              <a:t>técnicos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adecuados</a:t>
            </a:r>
            <a:r>
              <a:rPr lang="en-US" sz="1800" dirty="0">
                <a:latin typeface="Montserrat" panose="02000505000000020004" pitchFamily="2" charset="0"/>
              </a:rPr>
              <a:t> y </a:t>
            </a:r>
            <a:r>
              <a:rPr lang="en-US" sz="1800" dirty="0" err="1" smtClean="0">
                <a:latin typeface="Montserrat" panose="02000505000000020004" pitchFamily="2" charset="0"/>
              </a:rPr>
              <a:t>seguimiento</a:t>
            </a:r>
            <a:r>
              <a:rPr lang="en-US" sz="1800" dirty="0" smtClean="0">
                <a:latin typeface="Montserrat" panose="02000505000000020004" pitchFamily="2" charset="0"/>
              </a:rPr>
              <a:t> </a:t>
            </a:r>
            <a:r>
              <a:rPr lang="en-US" sz="1800" dirty="0">
                <a:latin typeface="Montserrat" panose="02000505000000020004" pitchFamily="2" charset="0"/>
              </a:rPr>
              <a:t>de </a:t>
            </a:r>
            <a:r>
              <a:rPr lang="en-US" sz="1800" dirty="0" err="1">
                <a:latin typeface="Montserrat" panose="02000505000000020004" pitchFamily="2" charset="0"/>
              </a:rPr>
              <a:t>su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progreso</a:t>
            </a:r>
            <a:r>
              <a:rPr lang="en-US" sz="1800" dirty="0">
                <a:latin typeface="Montserrat" panose="02000505000000020004" pitchFamily="2" charset="0"/>
              </a:rPr>
              <a:t> por </a:t>
            </a:r>
            <a:r>
              <a:rPr lang="en-US" sz="1800" dirty="0" err="1">
                <a:latin typeface="Montserrat" panose="02000505000000020004" pitchFamily="2" charset="0"/>
              </a:rPr>
              <a:t>correo</a:t>
            </a:r>
            <a:r>
              <a:rPr lang="en-US" sz="1800" dirty="0">
                <a:latin typeface="Montserrat" panose="02000505000000020004" pitchFamily="2" charset="0"/>
              </a:rPr>
              <a:t> </a:t>
            </a:r>
            <a:r>
              <a:rPr lang="en-US" sz="1800" dirty="0" err="1">
                <a:latin typeface="Montserrat" panose="02000505000000020004" pitchFamily="2" charset="0"/>
              </a:rPr>
              <a:t>electrónico</a:t>
            </a:r>
            <a:r>
              <a:rPr lang="en-US" sz="1800" dirty="0">
                <a:latin typeface="Montserrat" panose="02000505000000020004" pitchFamily="2" charset="0"/>
              </a:rPr>
              <a:t>.</a:t>
            </a:r>
            <a:r>
              <a:rPr dirty="0"/>
              <a:t> </a:t>
            </a:r>
          </a:p>
          <a:p>
            <a:endParaRPr lang="en-US" sz="1800" dirty="0">
              <a:latin typeface="Montserrat" panose="02000505000000020004" pitchFamily="2" charset="0"/>
            </a:endParaRPr>
          </a:p>
          <a:p>
            <a:r>
              <a:rPr lang="en-US" sz="1800" dirty="0" err="1">
                <a:latin typeface="Montserrat" panose="02000505000000020004" pitchFamily="2" charset="0"/>
              </a:rPr>
              <a:t>Creación</a:t>
            </a:r>
            <a:r>
              <a:rPr lang="en-US" sz="1800" dirty="0">
                <a:latin typeface="Montserrat" panose="02000505000000020004" pitchFamily="2" charset="0"/>
              </a:rPr>
              <a:t> de la JERARQUÍA DEL FLUJO DE TRABAJO</a:t>
            </a:r>
          </a:p>
          <a:p>
            <a:r>
              <a:rPr lang="en-US" sz="1800" dirty="0">
                <a:latin typeface="Montserrat" panose="02000505000000020004" pitchFamily="2" charset="0"/>
              </a:rPr>
              <a:t>Roles - </a:t>
            </a:r>
            <a:r>
              <a:rPr lang="en-US" sz="1800" dirty="0" err="1">
                <a:latin typeface="Montserrat" panose="02000505000000020004" pitchFamily="2" charset="0"/>
              </a:rPr>
              <a:t>Solicitante</a:t>
            </a:r>
            <a:r>
              <a:rPr lang="en-US" sz="1800" dirty="0">
                <a:latin typeface="Montserrat" panose="02000505000000020004" pitchFamily="2" charset="0"/>
              </a:rPr>
              <a:t> | Revisor | </a:t>
            </a:r>
            <a:r>
              <a:rPr lang="en-US" sz="1800" dirty="0" err="1">
                <a:solidFill>
                  <a:srgbClr val="00B050"/>
                </a:solidFill>
                <a:latin typeface="Montserrat" panose="02000505000000020004" pitchFamily="2" charset="0"/>
              </a:rPr>
              <a:t>Aprobador</a:t>
            </a:r>
            <a:r>
              <a:rPr lang="en-US" sz="1800" dirty="0">
                <a:latin typeface="Montserrat" panose="02000505000000020004" pitchFamily="2" charset="0"/>
              </a:rPr>
              <a:t> | </a:t>
            </a:r>
            <a:r>
              <a:rPr lang="en-US" sz="1800" dirty="0" err="1">
                <a:latin typeface="Montserrat" panose="02000505000000020004" pitchFamily="2" charset="0"/>
              </a:rPr>
              <a:t>Ejecutor</a:t>
            </a:r>
            <a:endParaRPr lang="en-US" sz="1800" dirty="0">
              <a:latin typeface="Montserrat" panose="02000505000000020004" pitchFamily="2" charset="0"/>
            </a:endParaRPr>
          </a:p>
          <a:p>
            <a:endParaRPr lang="en-US" sz="1800" dirty="0">
              <a:latin typeface="Montserrat" panose="02000505000000020004" pitchFamily="2" charset="0"/>
            </a:endParaRPr>
          </a:p>
          <a:p>
            <a:r>
              <a:rPr lang="en-US" sz="1800" dirty="0" err="1">
                <a:latin typeface="Montserrat" panose="02000505000000020004" pitchFamily="2" charset="0"/>
              </a:rPr>
              <a:t>Asignación</a:t>
            </a:r>
            <a:r>
              <a:rPr lang="en-US" sz="1800" dirty="0">
                <a:latin typeface="Montserrat" panose="02000505000000020004" pitchFamily="2" charset="0"/>
              </a:rPr>
              <a:t> de </a:t>
            </a:r>
            <a:r>
              <a:rPr lang="en-US" sz="1800" dirty="0" err="1">
                <a:latin typeface="Montserrat" panose="02000505000000020004" pitchFamily="2" charset="0"/>
              </a:rPr>
              <a:t>reglas</a:t>
            </a:r>
            <a:r>
              <a:rPr lang="en-US" sz="1800" dirty="0">
                <a:latin typeface="Montserrat" panose="02000505000000020004" pitchFamily="2" charset="0"/>
              </a:rPr>
              <a:t> y </a:t>
            </a:r>
            <a:r>
              <a:rPr lang="en-US" sz="1800" dirty="0" err="1">
                <a:latin typeface="Montserrat" panose="02000505000000020004" pitchFamily="2" charset="0"/>
              </a:rPr>
              <a:t>reglas</a:t>
            </a:r>
            <a:r>
              <a:rPr lang="en-US" sz="1800" dirty="0">
                <a:latin typeface="Montserrat" panose="02000505000000020004" pitchFamily="2" charset="0"/>
              </a:rPr>
              <a:t> de </a:t>
            </a:r>
            <a:r>
              <a:rPr lang="en-US" sz="1800" dirty="0" err="1">
                <a:latin typeface="Montserrat" panose="02000505000000020004" pitchFamily="2" charset="0"/>
              </a:rPr>
              <a:t>notificación</a:t>
            </a:r>
            <a:endParaRPr lang="en-US" sz="2800" dirty="0">
              <a:latin typeface="Montserrat" panose="02000505000000020004" pitchFamily="2" charset="0"/>
            </a:endParaRPr>
          </a:p>
        </p:txBody>
      </p:sp>
      <p:pic>
        <p:nvPicPr>
          <p:cNvPr id="2050" name="Picture 2" descr="Great Experience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67" t="9275" r="24533" b="21848"/>
          <a:stretch/>
        </p:blipFill>
        <p:spPr bwMode="auto">
          <a:xfrm>
            <a:off x="7174383" y="2647950"/>
            <a:ext cx="1741017" cy="165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609600" y="1047750"/>
            <a:ext cx="457200" cy="1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96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 idx="1"/>
          </p:nvPr>
        </p:nvSpPr>
        <p:spPr>
          <a:xfrm>
            <a:off x="756000" y="196645"/>
            <a:ext cx="7363858" cy="999612"/>
          </a:xfrm>
        </p:spPr>
        <p:txBody>
          <a:bodyPr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Varela Round" panose="02000000000000000000" pitchFamily="2" charset="0"/>
              </a:rPr>
              <a:t>Flujo</a:t>
            </a:r>
            <a:r>
              <a:rPr lang="en-US" sz="4000" dirty="0">
                <a:solidFill>
                  <a:srgbClr val="0070C0"/>
                </a:solidFill>
                <a:latin typeface="Varela Round" panose="02000000000000000000" pitchFamily="2" charset="0"/>
              </a:rPr>
              <a:t> de </a:t>
            </a:r>
            <a:r>
              <a:rPr lang="en-US" sz="4000" dirty="0" err="1">
                <a:solidFill>
                  <a:srgbClr val="0070C0"/>
                </a:solidFill>
                <a:latin typeface="Varela Round" panose="02000000000000000000" pitchFamily="2" charset="0"/>
              </a:rPr>
              <a:t>trabajo</a:t>
            </a:r>
            <a:r>
              <a:rPr lang="en-US" sz="4000" dirty="0">
                <a:solidFill>
                  <a:srgbClr val="0070C0"/>
                </a:solidFill>
                <a:latin typeface="Varela Round" panose="02000000000000000000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arela Round" panose="02000000000000000000" pitchFamily="2" charset="0"/>
              </a:rPr>
              <a:t>empresarial</a:t>
            </a:r>
            <a:endParaRPr lang="en-US" sz="4000" dirty="0">
              <a:solidFill>
                <a:srgbClr val="0070C0"/>
              </a:solidFill>
              <a:latin typeface="Varela Round" panose="0200000000000000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43400" y="1276350"/>
            <a:ext cx="457200" cy="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D:\PROJECT CRAB\The A Team\Workflow\WFDiagr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4" y="1657350"/>
            <a:ext cx="7440613" cy="22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8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Gestión</a:t>
            </a:r>
            <a:r>
              <a:rPr kern="0" dirty="0">
                <a:solidFill>
                  <a:srgbClr val="000000"/>
                </a:solidFill>
                <a:latin typeface="Varela Round" panose="02000000000000000000" pitchFamily="2" charset="0"/>
              </a:rPr>
              <a:t> </a:t>
            </a:r>
            <a:r>
              <a:rPr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segura</a:t>
            </a:r>
            <a:r>
              <a:rPr kern="0" dirty="0">
                <a:solidFill>
                  <a:srgbClr val="000000"/>
                </a:solidFill>
                <a:latin typeface="Varela Round" panose="02000000000000000000" pitchFamily="2" charset="0"/>
              </a:rPr>
              <a:t> de </a:t>
            </a:r>
            <a:r>
              <a:rPr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permisos</a:t>
            </a:r>
            <a:endParaRPr kern="0" dirty="0">
              <a:solidFill>
                <a:srgbClr val="000000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81050" y="1581151"/>
            <a:ext cx="4552950" cy="2681568"/>
          </a:xfrm>
          <a:prstGeom prst="rect">
            <a:avLst/>
          </a:prstGeom>
        </p:spPr>
        <p:txBody>
          <a:bodyPr vert="horz" lIns="91440" tIns="93600" rIns="91440" bIns="45720">
            <a:norm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>
              <a:buClr>
                <a:srgbClr val="00B050"/>
              </a:buClr>
            </a:pPr>
            <a:r>
              <a:rPr kern="0" dirty="0" err="1">
                <a:solidFill>
                  <a:srgbClr val="000000"/>
                </a:solidFill>
                <a:latin typeface="Montserrat"/>
              </a:rPr>
              <a:t>Intercambio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de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archivos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fácil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,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seguro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y de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tiempo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limitado</a:t>
            </a:r>
            <a:endParaRPr kern="0" dirty="0">
              <a:solidFill>
                <a:srgbClr val="000000"/>
              </a:solidFill>
              <a:latin typeface="Montserrat"/>
            </a:endParaRPr>
          </a:p>
          <a:p>
            <a:pPr>
              <a:buClr>
                <a:srgbClr val="00B050"/>
              </a:buClr>
            </a:pPr>
            <a:r>
              <a:rPr kern="0" dirty="0" err="1">
                <a:solidFill>
                  <a:srgbClr val="000000"/>
                </a:solidFill>
                <a:latin typeface="Montserrat"/>
              </a:rPr>
              <a:t>Acceso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a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recursos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simple y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seguro</a:t>
            </a:r>
            <a:endParaRPr kern="0" dirty="0">
              <a:solidFill>
                <a:srgbClr val="000000"/>
              </a:solidFill>
              <a:latin typeface="Montserrat"/>
            </a:endParaRPr>
          </a:p>
          <a:p>
            <a:pPr>
              <a:buClr>
                <a:srgbClr val="00B050"/>
              </a:buClr>
            </a:pPr>
            <a:endParaRPr b="1" kern="0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7" name="Picture 2" descr="D:\TRAVEL\Australia\PRESENTATION\MP\Images\Nested Group.jpg"/>
          <p:cNvPicPr>
            <a:picLocks noChangeAspect="1" noChangeArrowheads="1"/>
          </p:cNvPicPr>
          <p:nvPr/>
        </p:nvPicPr>
        <p:blipFill>
          <a:blip r:embed="rId3">
            <a:alphaModFix amt="95000"/>
            <a:lum/>
            <a:extLst>
              <a:ext uri="{72284BD3-6F46-42DF-BAB8-84270675F119}">
                <a14:imgProps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4="http://schemas.microsoft.com/office/drawing/2010/main">
                  <a14:imgLayer>
                    <a14:imgEffect>
                      <a14:brightnessContrast contrast="0"/>
                    </a14:imgEffect>
                  </a14:imgLayer>
                </a14:imgProps>
              </a:ext>
              <a:ext uri="{ADFF0538-CB32-4CF1-97B3-BDB1CCBD9197}">
                <a14:useLocalDpi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4="http://schemas.microsoft.com/office/drawing/2010/main" val="0"/>
              </a:ext>
            </a:extLst>
          </a:blip>
          <a:srcRect r="12470"/>
          <a:stretch>
            <a:fillRect/>
          </a:stretch>
        </p:blipFill>
        <p:spPr>
          <a:xfrm>
            <a:off x="5635564" y="1657350"/>
            <a:ext cx="3051234" cy="1961401"/>
          </a:xfrm>
          <a:prstGeom prst="rect">
            <a:avLst/>
          </a:prstGeom>
          <a:noFill/>
          <a:ln w="9525" cap="flat">
            <a:solidFill>
              <a:srgbClr val="92D050"/>
            </a:solidFill>
            <a:prstDash val="lgDash"/>
            <a:rou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914400" y="1276350"/>
            <a:ext cx="4572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90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Gestión</a:t>
            </a:r>
            <a:r>
              <a:rPr kern="0" dirty="0">
                <a:solidFill>
                  <a:srgbClr val="000000"/>
                </a:solidFill>
                <a:latin typeface="Varela Round" panose="02000000000000000000" pitchFamily="2" charset="0"/>
              </a:rPr>
              <a:t> </a:t>
            </a:r>
            <a:r>
              <a:rPr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segura</a:t>
            </a:r>
            <a:r>
              <a:rPr kern="0" dirty="0">
                <a:solidFill>
                  <a:srgbClr val="000000"/>
                </a:solidFill>
                <a:latin typeface="Varela Round" panose="02000000000000000000" pitchFamily="2" charset="0"/>
              </a:rPr>
              <a:t> de </a:t>
            </a:r>
            <a:r>
              <a:rPr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permisos</a:t>
            </a:r>
            <a:endParaRPr kern="0" dirty="0">
              <a:solidFill>
                <a:srgbClr val="000000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81050" y="1428750"/>
            <a:ext cx="7524750" cy="2833969"/>
          </a:xfrm>
          <a:prstGeom prst="rect">
            <a:avLst/>
          </a:prstGeom>
        </p:spPr>
        <p:txBody>
          <a:bodyPr vert="horz" lIns="91440" tIns="93600" rIns="91440" bIns="45720">
            <a:norm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>
              <a:buClr>
                <a:srgbClr val="00B050"/>
              </a:buClr>
            </a:pPr>
            <a:r>
              <a:rPr kern="0" dirty="0" err="1">
                <a:solidFill>
                  <a:srgbClr val="000000"/>
                </a:solidFill>
                <a:latin typeface="Montserrat"/>
              </a:rPr>
              <a:t>Intercambio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de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archivos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fácil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,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seguro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y de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tiempo</a:t>
            </a:r>
            <a:r>
              <a:rPr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kern="0" dirty="0" err="1">
                <a:solidFill>
                  <a:srgbClr val="000000"/>
                </a:solidFill>
                <a:latin typeface="Montserrat"/>
              </a:rPr>
              <a:t>limitado</a:t>
            </a:r>
            <a:endParaRPr kern="0" dirty="0">
              <a:solidFill>
                <a:srgbClr val="000000"/>
              </a:solidFill>
              <a:latin typeface="Montserrat"/>
            </a:endParaRPr>
          </a:p>
          <a:p>
            <a:pPr>
              <a:buClr>
                <a:srgbClr val="00B050"/>
              </a:buClr>
            </a:pPr>
            <a:endParaRPr b="1" kern="0" dirty="0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14400" y="1276350"/>
            <a:ext cx="4572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blogs.manageengine.com/wp-content/uploads/2017/09/create-filesharing-reque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5950"/>
            <a:ext cx="6153150" cy="278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7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kern="0">
                <a:solidFill>
                  <a:srgbClr val="000000"/>
                </a:solidFill>
                <a:latin typeface="Varela Round" panose="02000000000000000000" pitchFamily="2" charset="0"/>
              </a:rPr>
              <a:t>Gestión segura de permisos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81050" y="1504950"/>
            <a:ext cx="7829550" cy="2757769"/>
          </a:xfrm>
          <a:prstGeom prst="rect">
            <a:avLst/>
          </a:prstGeom>
        </p:spPr>
        <p:txBody>
          <a:bodyPr vert="horz" lIns="91440" tIns="93600" rIns="91440" bIns="45720">
            <a:norm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>
              <a:buClr>
                <a:srgbClr val="00B050"/>
              </a:buClr>
            </a:pPr>
            <a:r>
              <a:rPr kern="0">
                <a:solidFill>
                  <a:srgbClr val="000000"/>
                </a:solidFill>
                <a:latin typeface="Montserrat"/>
              </a:rPr>
              <a:t>Acceso a recursos simple y seguro</a:t>
            </a:r>
          </a:p>
          <a:p>
            <a:pPr>
              <a:buClr>
                <a:srgbClr val="00B050"/>
              </a:buClr>
            </a:pPr>
            <a:endParaRPr b="1" kern="0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14400" y="1276350"/>
            <a:ext cx="4572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75338"/>
            <a:ext cx="4648200" cy="275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12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algn="ctr"/>
            <a:r>
              <a:rPr sz="3400"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Gestión</a:t>
            </a:r>
            <a:r>
              <a:rPr sz="3400" kern="0" dirty="0">
                <a:solidFill>
                  <a:srgbClr val="000000"/>
                </a:solidFill>
                <a:latin typeface="Varela Round" panose="02000000000000000000" pitchFamily="2" charset="0"/>
              </a:rPr>
              <a:t> </a:t>
            </a:r>
            <a:r>
              <a:rPr sz="3400"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eficiente</a:t>
            </a:r>
            <a:r>
              <a:rPr sz="3400" kern="0" dirty="0">
                <a:solidFill>
                  <a:srgbClr val="000000"/>
                </a:solidFill>
                <a:latin typeface="Varela Round" panose="02000000000000000000" pitchFamily="2" charset="0"/>
              </a:rPr>
              <a:t> de </a:t>
            </a:r>
            <a:r>
              <a:rPr sz="3400"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contacto</a:t>
            </a:r>
            <a:r>
              <a:rPr sz="3400" kern="0" dirty="0">
                <a:solidFill>
                  <a:srgbClr val="000000"/>
                </a:solidFill>
                <a:latin typeface="Varela Round" panose="02000000000000000000" pitchFamily="2" charset="0"/>
              </a:rPr>
              <a:t> </a:t>
            </a:r>
            <a:endParaRPr sz="3400" kern="0" dirty="0" smtClean="0">
              <a:solidFill>
                <a:srgbClr val="000000"/>
              </a:solidFill>
              <a:latin typeface="Varela Round" panose="02000000000000000000" pitchFamily="2" charset="0"/>
            </a:endParaRPr>
          </a:p>
          <a:p>
            <a:pPr algn="ctr"/>
            <a:r>
              <a:rPr sz="3400" kern="0" dirty="0" smtClean="0">
                <a:solidFill>
                  <a:srgbClr val="000000"/>
                </a:solidFill>
                <a:latin typeface="Varela Round" panose="02000000000000000000" pitchFamily="2" charset="0"/>
              </a:rPr>
              <a:t>con </a:t>
            </a:r>
            <a:r>
              <a:rPr sz="3400" kern="0" dirty="0">
                <a:solidFill>
                  <a:srgbClr val="000000"/>
                </a:solidFill>
                <a:latin typeface="Varela Round" panose="02000000000000000000" pitchFamily="2" charset="0"/>
              </a:rPr>
              <a:t>el </a:t>
            </a:r>
            <a:r>
              <a:rPr sz="3400" kern="0" dirty="0" err="1">
                <a:solidFill>
                  <a:srgbClr val="000000"/>
                </a:solidFill>
                <a:latin typeface="Varela Round" panose="02000000000000000000" pitchFamily="2" charset="0"/>
              </a:rPr>
              <a:t>proveedor</a:t>
            </a:r>
            <a:r>
              <a:rPr sz="3400" kern="0" dirty="0">
                <a:solidFill>
                  <a:srgbClr val="000000"/>
                </a:solidFill>
                <a:latin typeface="Varela Round" panose="02000000000000000000" pitchFamily="2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14400" y="1276350"/>
            <a:ext cx="45720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blogs.manageengine.com/wp-content/uploads/2017/09/Contact-cre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15611"/>
            <a:ext cx="6752739" cy="31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1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55" y="1594357"/>
            <a:ext cx="4876800" cy="3394472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s-MX" sz="1800" kern="0" dirty="0">
                <a:latin typeface="Montserrat" panose="02000505000000020004" pitchFamily="2" charset="0"/>
              </a:rPr>
              <a:t>Los nuevos usuarios tienen que </a:t>
            </a:r>
            <a:r>
              <a:rPr lang="es-MX" sz="1800" b="1" kern="0" dirty="0">
                <a:latin typeface="Montserrat" panose="02000505000000020004" pitchFamily="2" charset="0"/>
              </a:rPr>
              <a:t>esperar mucho tiempo </a:t>
            </a:r>
            <a:r>
              <a:rPr lang="es-MX" sz="1800" kern="0" dirty="0">
                <a:latin typeface="Montserrat" panose="02000505000000020004" pitchFamily="2" charset="0"/>
              </a:rPr>
              <a:t>antes de que puedan comenzar a trabajar</a:t>
            </a:r>
          </a:p>
          <a:p>
            <a:pPr>
              <a:lnSpc>
                <a:spcPct val="150000"/>
              </a:lnSpc>
            </a:pPr>
            <a:r>
              <a:rPr lang="es-MX" sz="1800" kern="0" dirty="0">
                <a:latin typeface="Montserrat" panose="02000505000000020004" pitchFamily="2" charset="0"/>
              </a:rPr>
              <a:t>Su </a:t>
            </a:r>
            <a:r>
              <a:rPr lang="es-MX" sz="1800" b="1" kern="0" dirty="0">
                <a:latin typeface="Montserrat" panose="02000505000000020004" pitchFamily="2" charset="0"/>
              </a:rPr>
              <a:t>AD</a:t>
            </a:r>
            <a:r>
              <a:rPr lang="es-MX" sz="1800" kern="0" dirty="0">
                <a:latin typeface="Montserrat" panose="02000505000000020004" pitchFamily="2" charset="0"/>
              </a:rPr>
              <a:t> tiene muchos </a:t>
            </a:r>
            <a:r>
              <a:rPr lang="es-MX" sz="1800" b="1" kern="0" dirty="0">
                <a:latin typeface="Montserrat" panose="02000505000000020004" pitchFamily="2" charset="0"/>
              </a:rPr>
              <a:t>errores</a:t>
            </a:r>
            <a:r>
              <a:rPr lang="es-MX" sz="1800" kern="0" dirty="0">
                <a:latin typeface="Montserrat" panose="02000505000000020004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MX" sz="1800" kern="0" dirty="0">
                <a:latin typeface="Montserrat" panose="02000505000000020004" pitchFamily="2" charset="0"/>
              </a:rPr>
              <a:t>Tiene muchos "</a:t>
            </a:r>
            <a:r>
              <a:rPr lang="es-MX" sz="1800" b="1" kern="0" dirty="0">
                <a:latin typeface="Montserrat" panose="02000505000000020004" pitchFamily="2" charset="0"/>
              </a:rPr>
              <a:t>usuarios inactivos</a:t>
            </a:r>
            <a:r>
              <a:rPr lang="es-MX" sz="1800" kern="0" dirty="0">
                <a:latin typeface="Montserrat" panose="02000505000000020004" pitchFamily="2" charset="0"/>
              </a:rPr>
              <a:t>" </a:t>
            </a:r>
          </a:p>
          <a:p>
            <a:pPr>
              <a:lnSpc>
                <a:spcPct val="150000"/>
              </a:lnSpc>
            </a:pPr>
            <a:r>
              <a:rPr lang="es-MX" sz="1800" kern="0" dirty="0">
                <a:latin typeface="Montserrat" panose="02000505000000020004" pitchFamily="2" charset="0"/>
              </a:rPr>
              <a:t>Los ex empleados todavía tienen </a:t>
            </a:r>
            <a:r>
              <a:rPr lang="es-MX" sz="1800" b="1" kern="0" dirty="0">
                <a:latin typeface="Montserrat" panose="02000505000000020004" pitchFamily="2" charset="0"/>
              </a:rPr>
              <a:t>acceso</a:t>
            </a:r>
            <a:r>
              <a:rPr lang="es-MX" sz="1800" kern="0" dirty="0">
                <a:latin typeface="Montserrat" panose="02000505000000020004" pitchFamily="2" charset="0"/>
              </a:rPr>
              <a:t> a sus recursos</a:t>
            </a:r>
            <a:r>
              <a:rPr lang="es-MX" sz="1800" dirty="0"/>
              <a:t> </a:t>
            </a:r>
            <a:endParaRPr lang="es-MX" sz="1800" kern="0" dirty="0">
              <a:latin typeface="Montserrat" panose="02000505000000020004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kern="0" dirty="0">
              <a:solidFill>
                <a:schemeClr val="tx1"/>
              </a:solidFill>
              <a:latin typeface="Montserrat" panose="02000505000000020004" pitchFamily="2" charset="0"/>
            </a:endParaRPr>
          </a:p>
        </p:txBody>
      </p:sp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33400" y="361950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3400" dirty="0" err="1"/>
              <a:t>Señales</a:t>
            </a:r>
            <a:r>
              <a:rPr lang="en-US" sz="3400" dirty="0"/>
              <a:t> de que </a:t>
            </a:r>
            <a:r>
              <a:rPr lang="en-US" sz="3400" dirty="0" err="1"/>
              <a:t>podría</a:t>
            </a:r>
            <a:r>
              <a:rPr lang="en-US" sz="3400" dirty="0"/>
              <a:t> </a:t>
            </a:r>
            <a:r>
              <a:rPr lang="en-US" sz="3400" dirty="0" err="1"/>
              <a:t>necesitar</a:t>
            </a:r>
            <a:r>
              <a:rPr lang="en-US" sz="3400" dirty="0"/>
              <a:t> la </a:t>
            </a:r>
            <a:r>
              <a:rPr lang="en-US" sz="3400" dirty="0" err="1"/>
              <a:t>automatización</a:t>
            </a:r>
            <a:r>
              <a:rPr lang="en-US" sz="3400" dirty="0"/>
              <a:t> </a:t>
            </a:r>
            <a:r>
              <a:rPr lang="en-US" sz="3400" dirty="0" smtClean="0"/>
              <a:t>de AD</a:t>
            </a:r>
            <a:endParaRPr lang="en-US" sz="3400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800" y="12763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400" y="1775770"/>
            <a:ext cx="2539999" cy="1905000"/>
          </a:xfrm>
          <a:prstGeom prst="rect">
            <a:avLst/>
          </a:prstGeom>
          <a:noFill/>
          <a:ln w="9525" cap="flat">
            <a:solidFill>
              <a:schemeClr val="accent5"/>
            </a:solidFill>
            <a:prstDash val="lgDash"/>
            <a:round/>
          </a:ln>
        </p:spPr>
      </p:pic>
    </p:spTree>
    <p:extLst>
      <p:ext uri="{BB962C8B-B14F-4D97-AF65-F5344CB8AC3E}">
        <p14:creationId xmlns:p14="http://schemas.microsoft.com/office/powerpoint/2010/main" val="38470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TRAVEL\Australia\PRESENTATION\MP\Images\Australi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7" b="40084"/>
          <a:stretch/>
        </p:blipFill>
        <p:spPr bwMode="auto">
          <a:xfrm>
            <a:off x="0" y="0"/>
            <a:ext cx="9144000" cy="112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CONTENIDO DE LA SESIÓN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39" y="1269208"/>
            <a:ext cx="8229600" cy="3013472"/>
          </a:xfrm>
        </p:spPr>
        <p:txBody>
          <a:bodyPr>
            <a:noAutofit/>
          </a:bodyPr>
          <a:lstStyle/>
          <a:p>
            <a:r>
              <a:rPr lang="es-MX" sz="1800" dirty="0"/>
              <a:t>Informes de </a:t>
            </a:r>
            <a:r>
              <a:rPr lang="es-MX" sz="1800" b="1" dirty="0"/>
              <a:t>AD libres de scripts e informes </a:t>
            </a:r>
            <a:r>
              <a:rPr lang="es-MX" sz="1800" dirty="0"/>
              <a:t>NTFS: Administración de permisos del servidor de archivos</a:t>
            </a:r>
            <a:r>
              <a:rPr lang="es-MX" sz="1800" dirty="0" smtClean="0"/>
              <a:t>.</a:t>
            </a:r>
            <a:endParaRPr lang="es-MX" sz="1800" dirty="0"/>
          </a:p>
          <a:p>
            <a:r>
              <a:rPr lang="es-MX" sz="1800" b="1" dirty="0"/>
              <a:t>AD Management </a:t>
            </a:r>
            <a:r>
              <a:rPr lang="es-MX" sz="1800" dirty="0"/>
              <a:t>: 360 * Incorporación del usuario y administración eficiente de objetos AD, servidores Exchange y licencias O365 desde una consola unificada. </a:t>
            </a:r>
          </a:p>
          <a:p>
            <a:r>
              <a:rPr lang="es-MX" sz="1800" b="1" dirty="0"/>
              <a:t>Delegación AD </a:t>
            </a:r>
            <a:r>
              <a:rPr lang="es-MX" sz="1800" dirty="0"/>
              <a:t>: Rol asegurado / delegación basada en OU</a:t>
            </a:r>
          </a:p>
          <a:p>
            <a:r>
              <a:rPr lang="es-MX" sz="1800" b="1" dirty="0"/>
              <a:t>Flujo de trabajo</a:t>
            </a:r>
            <a:r>
              <a:rPr lang="es-MX" sz="1800" dirty="0"/>
              <a:t>: sistema de solicitud / </a:t>
            </a:r>
            <a:r>
              <a:rPr lang="es-MX" sz="1800" dirty="0" err="1"/>
              <a:t>revision</a:t>
            </a:r>
            <a:r>
              <a:rPr lang="es-MX" sz="1800" dirty="0"/>
              <a:t> / aprobación, basado en tickets</a:t>
            </a:r>
          </a:p>
          <a:p>
            <a:r>
              <a:rPr lang="es-MX" sz="1800" b="1" dirty="0"/>
              <a:t>Automatización</a:t>
            </a:r>
            <a:r>
              <a:rPr lang="es-MX" sz="1800" dirty="0"/>
              <a:t> de tareas de AD con automatizaciones de uno y varios niveles </a:t>
            </a:r>
          </a:p>
          <a:p>
            <a:r>
              <a:rPr lang="es-MX" sz="1800" dirty="0"/>
              <a:t>Tutorial para </a:t>
            </a:r>
            <a:r>
              <a:rPr lang="es-MX" sz="1800" b="1" dirty="0"/>
              <a:t>aplicaciones móviles </a:t>
            </a:r>
            <a:r>
              <a:rPr lang="es-MX" sz="1800" dirty="0" err="1"/>
              <a:t>ADManager</a:t>
            </a:r>
            <a:r>
              <a:rPr lang="es-MX" sz="1800" dirty="0"/>
              <a:t> Plus de iOS y Android.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8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060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257800" cy="3352799"/>
          </a:xfrm>
        </p:spPr>
        <p:txBody>
          <a:bodyPr anchor="ctr">
            <a:normAutofit/>
          </a:bodyPr>
          <a:lstStyle/>
          <a:p>
            <a:r>
              <a:rPr lang="en-US" sz="1600" dirty="0" err="1"/>
              <a:t>Automatice</a:t>
            </a:r>
            <a:r>
              <a:rPr lang="en-US" sz="1600" dirty="0"/>
              <a:t> las </a:t>
            </a:r>
            <a:r>
              <a:rPr lang="en-US" sz="1600" dirty="0" err="1"/>
              <a:t>tareas</a:t>
            </a:r>
            <a:r>
              <a:rPr lang="en-US" sz="1600" dirty="0"/>
              <a:t> para que se </a:t>
            </a:r>
            <a:r>
              <a:rPr lang="en-US" sz="1600" dirty="0" err="1"/>
              <a:t>ejecuten</a:t>
            </a:r>
            <a:r>
              <a:rPr lang="en-US" sz="1600" dirty="0"/>
              <a:t> solo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vez</a:t>
            </a:r>
            <a:r>
              <a:rPr lang="en-US" sz="1600" dirty="0"/>
              <a:t> o </a:t>
            </a:r>
            <a:r>
              <a:rPr lang="en-US" sz="1600" dirty="0" err="1"/>
              <a:t>periódicamente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 </a:t>
            </a:r>
            <a:r>
              <a:rPr lang="en-US" sz="1600" dirty="0" err="1"/>
              <a:t>intervalo</a:t>
            </a:r>
            <a:r>
              <a:rPr lang="en-US" sz="1600" dirty="0"/>
              <a:t> </a:t>
            </a:r>
            <a:r>
              <a:rPr lang="en-US" sz="1600" dirty="0" err="1" smtClean="0"/>
              <a:t>específico</a:t>
            </a:r>
            <a:r>
              <a:rPr lang="en-US" sz="1600" dirty="0" smtClean="0"/>
              <a:t>: </a:t>
            </a:r>
            <a:r>
              <a:rPr lang="en-US" sz="1600" dirty="0" err="1"/>
              <a:t>por</a:t>
            </a:r>
            <a:r>
              <a:rPr lang="en-US" sz="1600" dirty="0"/>
              <a:t> hora, </a:t>
            </a:r>
            <a:r>
              <a:rPr lang="en-US" sz="1600" dirty="0" err="1"/>
              <a:t>diario</a:t>
            </a:r>
            <a:r>
              <a:rPr lang="en-US" sz="1600" dirty="0"/>
              <a:t>, </a:t>
            </a:r>
            <a:r>
              <a:rPr lang="en-US" sz="1600" dirty="0" err="1"/>
              <a:t>semanal</a:t>
            </a:r>
            <a:r>
              <a:rPr lang="en-US" sz="1600" dirty="0"/>
              <a:t> o </a:t>
            </a:r>
            <a:r>
              <a:rPr lang="en-US" sz="1600" dirty="0" err="1"/>
              <a:t>incluso</a:t>
            </a:r>
            <a:r>
              <a:rPr lang="en-US" sz="1600" dirty="0"/>
              <a:t> un </a:t>
            </a:r>
            <a:r>
              <a:rPr lang="en-US" sz="1600" dirty="0" err="1" smtClean="0"/>
              <a:t>lapso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err="1"/>
              <a:t>tiempo</a:t>
            </a:r>
            <a:r>
              <a:rPr lang="en-US" sz="1600" dirty="0"/>
              <a:t> </a:t>
            </a:r>
            <a:r>
              <a:rPr lang="en-US" sz="1600" dirty="0" err="1"/>
              <a:t>personalizado</a:t>
            </a:r>
            <a:r>
              <a:rPr lang="en-US" sz="1600" dirty="0"/>
              <a:t>.</a:t>
            </a:r>
            <a:endParaRPr lang="en-US" sz="4400" dirty="0"/>
          </a:p>
          <a:p>
            <a:r>
              <a:rPr lang="en-US" sz="1600" dirty="0" err="1" smtClean="0"/>
              <a:t>Establezca</a:t>
            </a:r>
            <a:r>
              <a:rPr lang="en-US" sz="1600" dirty="0" smtClean="0"/>
              <a:t> </a:t>
            </a:r>
            <a:r>
              <a:rPr lang="en-US" sz="1600" dirty="0"/>
              <a:t>un </a:t>
            </a:r>
            <a:r>
              <a:rPr lang="en-US" sz="1600" dirty="0" err="1"/>
              <a:t>flujo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de </a:t>
            </a:r>
            <a:r>
              <a:rPr lang="en-US" sz="1600" dirty="0" err="1"/>
              <a:t>revisión</a:t>
            </a:r>
            <a:r>
              <a:rPr lang="en-US" sz="1600" dirty="0"/>
              <a:t> y </a:t>
            </a:r>
            <a:r>
              <a:rPr lang="en-US" sz="1600" dirty="0" err="1"/>
              <a:t>aprobación</a:t>
            </a:r>
            <a:r>
              <a:rPr lang="en-US" sz="1600" dirty="0"/>
              <a:t> para </a:t>
            </a:r>
            <a:r>
              <a:rPr lang="en-US" sz="1600" dirty="0" err="1"/>
              <a:t>ejercer</a:t>
            </a:r>
            <a:r>
              <a:rPr lang="en-US" sz="1600" dirty="0"/>
              <a:t> un mayor control </a:t>
            </a:r>
            <a:r>
              <a:rPr lang="en-US" sz="1600" dirty="0" err="1"/>
              <a:t>sobre</a:t>
            </a:r>
            <a:r>
              <a:rPr lang="en-US" sz="1600" dirty="0"/>
              <a:t> la </a:t>
            </a:r>
            <a:r>
              <a:rPr lang="en-US" sz="1600" dirty="0" err="1"/>
              <a:t>ejecución</a:t>
            </a:r>
            <a:r>
              <a:rPr lang="en-US" sz="1600" dirty="0"/>
              <a:t> de </a:t>
            </a:r>
            <a:r>
              <a:rPr lang="en-US" sz="1600" dirty="0" err="1"/>
              <a:t>tareas</a:t>
            </a:r>
            <a:r>
              <a:rPr lang="en-US" sz="1600" dirty="0"/>
              <a:t> </a:t>
            </a:r>
            <a:r>
              <a:rPr lang="en-US" sz="1600" dirty="0" err="1"/>
              <a:t>automatizadas</a:t>
            </a:r>
            <a:r>
              <a:rPr lang="en-US" sz="1600" dirty="0"/>
              <a:t>.</a:t>
            </a:r>
            <a:endParaRPr lang="en-US" sz="4400" dirty="0"/>
          </a:p>
          <a:p>
            <a:r>
              <a:rPr lang="en-US" sz="1600" dirty="0" err="1"/>
              <a:t>Vea</a:t>
            </a:r>
            <a:r>
              <a:rPr lang="en-US" sz="1600" dirty="0"/>
              <a:t> el </a:t>
            </a:r>
            <a:r>
              <a:rPr lang="en-US" sz="1600" dirty="0" err="1"/>
              <a:t>historial</a:t>
            </a:r>
            <a:r>
              <a:rPr lang="en-US" sz="1600" dirty="0"/>
              <a:t> </a:t>
            </a:r>
            <a:r>
              <a:rPr lang="en-US" sz="1600" dirty="0" err="1"/>
              <a:t>completo</a:t>
            </a:r>
            <a:r>
              <a:rPr lang="en-US" sz="1600" dirty="0"/>
              <a:t> de </a:t>
            </a:r>
            <a:r>
              <a:rPr lang="en-US" sz="1600" dirty="0" err="1"/>
              <a:t>todas</a:t>
            </a:r>
            <a:r>
              <a:rPr lang="en-US" sz="1600" dirty="0"/>
              <a:t> las </a:t>
            </a:r>
            <a:r>
              <a:rPr lang="en-US" sz="1600" dirty="0" err="1"/>
              <a:t>tareas</a:t>
            </a:r>
            <a:r>
              <a:rPr lang="en-US" sz="1600" dirty="0"/>
              <a:t> </a:t>
            </a:r>
            <a:r>
              <a:rPr lang="en-US" sz="1600" dirty="0" err="1"/>
              <a:t>automatizadas</a:t>
            </a:r>
            <a:r>
              <a:rPr lang="en-US" sz="1600" dirty="0"/>
              <a:t>, </a:t>
            </a:r>
            <a:r>
              <a:rPr lang="en-US" sz="1600" dirty="0" err="1"/>
              <a:t>cuando</a:t>
            </a:r>
            <a:r>
              <a:rPr lang="en-US" sz="1600" dirty="0"/>
              <a:t> sea </a:t>
            </a:r>
            <a:r>
              <a:rPr lang="en-US" sz="1600" dirty="0" err="1"/>
              <a:t>necesario</a:t>
            </a:r>
            <a:r>
              <a:rPr lang="en-US" sz="1600" dirty="0" smtClean="0"/>
              <a:t>.</a:t>
            </a:r>
          </a:p>
          <a:p>
            <a:endParaRPr lang="es-MX" sz="1600" dirty="0"/>
          </a:p>
          <a:p>
            <a:r>
              <a:rPr lang="es-MX" sz="1600" dirty="0" smtClean="0"/>
              <a:t>AHORRE TIEMPO </a:t>
            </a:r>
            <a:r>
              <a:rPr lang="en-US" sz="1600" dirty="0"/>
              <a:t> | </a:t>
            </a:r>
            <a:r>
              <a:rPr lang="en-US" sz="1600" dirty="0" smtClean="0"/>
              <a:t> REDUZCA LOS ERRORES</a:t>
            </a:r>
            <a:endParaRPr lang="en-US" sz="1600" dirty="0"/>
          </a:p>
        </p:txBody>
      </p:sp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533400" y="361950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Automatización de AD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800" y="12763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:\ADSolutions\ADMP\Reseller Training\Ref\production-machin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04975"/>
            <a:ext cx="2476499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21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3089672"/>
          </a:xfrm>
        </p:spPr>
        <p:txBody>
          <a:bodyPr>
            <a:normAutofit/>
          </a:bodyPr>
          <a:lstStyle/>
          <a:p>
            <a:r>
              <a:rPr lang="en-US" sz="1600" b="1" dirty="0" err="1"/>
              <a:t>Automatizar</a:t>
            </a:r>
            <a:r>
              <a:rPr lang="en-US" sz="1600" b="1" dirty="0"/>
              <a:t> </a:t>
            </a:r>
            <a:r>
              <a:rPr lang="en-US" sz="1600" b="1" dirty="0" err="1"/>
              <a:t>tareas</a:t>
            </a:r>
            <a:r>
              <a:rPr lang="en-US" sz="1600" b="1" dirty="0"/>
              <a:t> </a:t>
            </a:r>
            <a:r>
              <a:rPr lang="en-US" sz="1600" b="1" dirty="0" err="1"/>
              <a:t>repetitivas</a:t>
            </a:r>
            <a:r>
              <a:rPr lang="en-US" sz="1600" b="1" dirty="0"/>
              <a:t> de AD</a:t>
            </a:r>
          </a:p>
          <a:p>
            <a:pPr lvl="1"/>
            <a:r>
              <a:rPr lang="en-US" sz="1600" dirty="0" err="1"/>
              <a:t>Automatizar</a:t>
            </a:r>
            <a:r>
              <a:rPr lang="en-US" sz="1600" dirty="0"/>
              <a:t> la </a:t>
            </a:r>
            <a:r>
              <a:rPr lang="en-US" sz="1600" dirty="0" err="1"/>
              <a:t>incorporación</a:t>
            </a:r>
            <a:r>
              <a:rPr lang="en-US" sz="1600" dirty="0"/>
              <a:t> de </a:t>
            </a:r>
            <a:r>
              <a:rPr lang="en-US" sz="1600" dirty="0" err="1"/>
              <a:t>usuarios</a:t>
            </a:r>
            <a:r>
              <a:rPr lang="en-US" sz="1600" dirty="0"/>
              <a:t> - </a:t>
            </a:r>
            <a:r>
              <a:rPr lang="en-US" sz="1600" dirty="0" err="1"/>
              <a:t>Alivie</a:t>
            </a:r>
            <a:r>
              <a:rPr lang="en-US" sz="1600" dirty="0"/>
              <a:t> la </a:t>
            </a:r>
            <a:r>
              <a:rPr lang="en-US" sz="1600" dirty="0" err="1"/>
              <a:t>carga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 smtClean="0"/>
              <a:t>sus</a:t>
            </a:r>
            <a:r>
              <a:rPr lang="en-US" sz="1600" dirty="0" smtClean="0"/>
              <a:t> </a:t>
            </a:r>
            <a:r>
              <a:rPr lang="en-US" sz="1600" dirty="0" err="1" smtClean="0"/>
              <a:t>departamentos</a:t>
            </a:r>
            <a:r>
              <a:rPr lang="en-US" sz="1600" dirty="0" smtClean="0"/>
              <a:t> de RH e </a:t>
            </a:r>
            <a:r>
              <a:rPr lang="en-US" sz="1600" dirty="0"/>
              <a:t>IT </a:t>
            </a:r>
          </a:p>
          <a:p>
            <a:pPr lvl="2"/>
            <a:r>
              <a:rPr lang="en-US" sz="1600" dirty="0" err="1" smtClean="0"/>
              <a:t>Aprovisionamiento</a:t>
            </a:r>
            <a:r>
              <a:rPr lang="en-US" sz="1600" dirty="0" smtClean="0"/>
              <a:t> </a:t>
            </a:r>
            <a:r>
              <a:rPr lang="en-US" sz="1600" dirty="0"/>
              <a:t>de </a:t>
            </a:r>
            <a:r>
              <a:rPr lang="en-US" sz="1600" dirty="0" err="1"/>
              <a:t>usuarios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Active Directory, Office 365, Exchange y </a:t>
            </a:r>
            <a:r>
              <a:rPr lang="en-US" sz="1600" dirty="0" err="1" smtClean="0"/>
              <a:t>Gapps</a:t>
            </a:r>
            <a:r>
              <a:rPr lang="en-US" sz="1600" dirty="0" smtClean="0"/>
              <a:t>.</a:t>
            </a:r>
            <a:endParaRPr lang="en-US" sz="1600" dirty="0"/>
          </a:p>
          <a:p>
            <a:pPr lvl="1"/>
            <a:r>
              <a:rPr lang="en-US" sz="1600" dirty="0" err="1"/>
              <a:t>Desbloqueo</a:t>
            </a:r>
            <a:r>
              <a:rPr lang="en-US" sz="1600" dirty="0"/>
              <a:t> </a:t>
            </a:r>
            <a:r>
              <a:rPr lang="en-US" sz="1600" dirty="0" err="1"/>
              <a:t>automático</a:t>
            </a:r>
            <a:r>
              <a:rPr lang="en-US" sz="1600" dirty="0"/>
              <a:t>: </a:t>
            </a:r>
            <a:r>
              <a:rPr lang="en-US" sz="1600" dirty="0" err="1"/>
              <a:t>usuarios</a:t>
            </a:r>
            <a:r>
              <a:rPr lang="en-US" sz="1600" dirty="0"/>
              <a:t> </a:t>
            </a:r>
            <a:r>
              <a:rPr lang="en-US" sz="1600" dirty="0" err="1"/>
              <a:t>bloqueados</a:t>
            </a:r>
            <a:r>
              <a:rPr lang="en-US" sz="1600" dirty="0"/>
              <a:t>, </a:t>
            </a:r>
            <a:r>
              <a:rPr lang="en-US" sz="1600" dirty="0" err="1"/>
              <a:t>deshabilitar</a:t>
            </a:r>
            <a:r>
              <a:rPr lang="en-US" sz="1600" dirty="0"/>
              <a:t> </a:t>
            </a:r>
            <a:r>
              <a:rPr lang="en-US" sz="1600" dirty="0" err="1"/>
              <a:t>computadoras</a:t>
            </a:r>
            <a:r>
              <a:rPr lang="en-US" sz="1600" dirty="0"/>
              <a:t> </a:t>
            </a:r>
            <a:r>
              <a:rPr lang="en-US" sz="1600" dirty="0" err="1"/>
              <a:t>inactivas</a:t>
            </a:r>
            <a:endParaRPr lang="en-US" sz="1600" dirty="0"/>
          </a:p>
          <a:p>
            <a:r>
              <a:rPr lang="en-US" sz="1600" b="1" dirty="0" err="1"/>
              <a:t>Administrar</a:t>
            </a:r>
            <a:r>
              <a:rPr lang="en-US" sz="1600" b="1" dirty="0"/>
              <a:t> </a:t>
            </a:r>
            <a:r>
              <a:rPr lang="en-US" sz="1600" b="1" dirty="0" err="1"/>
              <a:t>objetos</a:t>
            </a:r>
            <a:r>
              <a:rPr lang="en-US" sz="1600" b="1" dirty="0"/>
              <a:t> AD </a:t>
            </a:r>
            <a:r>
              <a:rPr lang="en-US" sz="1600" b="1" dirty="0" smtClean="0"/>
              <a:t>de forma </a:t>
            </a:r>
            <a:r>
              <a:rPr lang="en-US" sz="1600" b="1" dirty="0" err="1"/>
              <a:t>automática</a:t>
            </a:r>
            <a:r>
              <a:rPr lang="en-US" sz="1600" b="1" dirty="0"/>
              <a:t> y </a:t>
            </a:r>
            <a:r>
              <a:rPr lang="en-US" sz="1600" b="1" dirty="0" err="1"/>
              <a:t>masiva</a:t>
            </a:r>
            <a:endParaRPr lang="en-US" sz="1600" b="1" dirty="0"/>
          </a:p>
          <a:p>
            <a:pPr lvl="1"/>
            <a:r>
              <a:rPr lang="en-US" sz="1600" dirty="0"/>
              <a:t>Cree, </a:t>
            </a:r>
            <a:r>
              <a:rPr lang="en-US" sz="1600" dirty="0" err="1"/>
              <a:t>modifique</a:t>
            </a:r>
            <a:r>
              <a:rPr lang="en-US" sz="1600" dirty="0"/>
              <a:t> y </a:t>
            </a:r>
            <a:r>
              <a:rPr lang="en-US" sz="1600" dirty="0" err="1"/>
              <a:t>elimine</a:t>
            </a:r>
            <a:r>
              <a:rPr lang="en-US" sz="1600" dirty="0"/>
              <a:t> </a:t>
            </a:r>
            <a:r>
              <a:rPr lang="en-US" sz="1600" dirty="0" err="1"/>
              <a:t>automáticamente</a:t>
            </a:r>
            <a:r>
              <a:rPr lang="en-US" sz="1600" dirty="0"/>
              <a:t> </a:t>
            </a:r>
            <a:r>
              <a:rPr lang="en-US" sz="1600" dirty="0" err="1"/>
              <a:t>objetos</a:t>
            </a:r>
            <a:r>
              <a:rPr lang="en-US" sz="1600" dirty="0"/>
              <a:t> AD de forma </a:t>
            </a:r>
            <a:r>
              <a:rPr lang="en-US" sz="1600" dirty="0" err="1"/>
              <a:t>masiva</a:t>
            </a:r>
            <a:r>
              <a:rPr lang="en-US" sz="1600" dirty="0"/>
              <a:t>.</a:t>
            </a:r>
          </a:p>
          <a:p>
            <a:pPr lvl="1"/>
            <a:r>
              <a:rPr lang="en-US" sz="1600" dirty="0" err="1"/>
              <a:t>Especifique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objetos</a:t>
            </a:r>
            <a:r>
              <a:rPr lang="en-US" sz="1600" dirty="0"/>
              <a:t> AD que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administrarse</a:t>
            </a:r>
            <a:r>
              <a:rPr lang="en-US" sz="1600" dirty="0"/>
              <a:t> a </a:t>
            </a:r>
            <a:r>
              <a:rPr lang="en-US" sz="1600" dirty="0" err="1"/>
              <a:t>través</a:t>
            </a:r>
            <a:r>
              <a:rPr lang="en-US" sz="1600" dirty="0"/>
              <a:t> de un </a:t>
            </a:r>
            <a:r>
              <a:rPr lang="en-US" sz="1600" dirty="0" err="1"/>
              <a:t>archivo</a:t>
            </a:r>
            <a:r>
              <a:rPr lang="en-US" sz="1600" dirty="0"/>
              <a:t> CSV, o </a:t>
            </a:r>
            <a:r>
              <a:rPr lang="en-US" sz="1600" dirty="0" err="1"/>
              <a:t>busque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objetos</a:t>
            </a:r>
            <a:r>
              <a:rPr lang="en-US" sz="1600" dirty="0"/>
              <a:t> </a:t>
            </a:r>
            <a:r>
              <a:rPr lang="en-US" sz="1600" dirty="0" err="1"/>
              <a:t>deseados</a:t>
            </a:r>
            <a:r>
              <a:rPr lang="en-US" sz="1600" dirty="0"/>
              <a:t> a </a:t>
            </a:r>
            <a:r>
              <a:rPr lang="en-US" sz="1600" dirty="0" err="1"/>
              <a:t>través</a:t>
            </a:r>
            <a:r>
              <a:rPr lang="en-US" sz="1600" dirty="0"/>
              <a:t> de </a:t>
            </a:r>
            <a:r>
              <a:rPr lang="en-US" sz="1600" dirty="0" err="1"/>
              <a:t>informes</a:t>
            </a:r>
            <a:r>
              <a:rPr lang="en-US" sz="1600" dirty="0"/>
              <a:t> </a:t>
            </a:r>
            <a:r>
              <a:rPr lang="en-US" sz="1600" dirty="0" err="1"/>
              <a:t>preempaquetados</a:t>
            </a:r>
            <a:r>
              <a:rPr lang="en-US" sz="1600" dirty="0"/>
              <a:t>.</a:t>
            </a:r>
          </a:p>
        </p:txBody>
      </p:sp>
      <p:pic>
        <p:nvPicPr>
          <p:cNvPr id="5" name="Picture 2" descr="D:\ADSolutions\ADMP\Reseller Training\Ref\ME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81550"/>
            <a:ext cx="128587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533400" y="361950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Automatización de AD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85800" y="12763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60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951"/>
            <a:ext cx="8229600" cy="3089672"/>
          </a:xfrm>
        </p:spPr>
        <p:txBody>
          <a:bodyPr>
            <a:normAutofit/>
          </a:bodyPr>
          <a:lstStyle/>
          <a:p>
            <a:r>
              <a:rPr lang="en-US" sz="1600" b="1"/>
              <a:t>Automatizar rutinas complejas de AD</a:t>
            </a:r>
          </a:p>
          <a:p>
            <a:pPr lvl="1"/>
            <a:r>
              <a:rPr lang="en-US" sz="1600"/>
              <a:t>Configurar una política de automatización</a:t>
            </a:r>
          </a:p>
          <a:p>
            <a:pPr lvl="1"/>
            <a:r>
              <a:rPr lang="en-US" sz="1600"/>
              <a:t>Limpieza automatizada de AD</a:t>
            </a:r>
          </a:p>
          <a:p>
            <a:pPr lvl="2"/>
            <a:r>
              <a:rPr lang="en-US" sz="1600"/>
              <a:t>identificar cuentas inactivas o caducadas,</a:t>
            </a:r>
          </a:p>
          <a:p>
            <a:pPr lvl="2"/>
            <a:r>
              <a:rPr lang="en-US" sz="1600"/>
              <a:t>desactivarlas, ponerlas en cuarentena,</a:t>
            </a:r>
          </a:p>
          <a:p>
            <a:pPr lvl="2"/>
            <a:r>
              <a:rPr lang="en-US" sz="1600"/>
              <a:t>y borrarlas.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/>
              <a:t>Conectar al </a:t>
            </a:r>
            <a:r>
              <a:rPr lang="en-US" sz="1600" b="1"/>
              <a:t>flujo de trabajo</a:t>
            </a:r>
            <a:r>
              <a:rPr lang="en-US" sz="1600"/>
              <a:t> para un enfoque asistido por la mesa de ayuda</a:t>
            </a:r>
            <a:endParaRPr lang="en-US" sz="1600" dirty="0"/>
          </a:p>
          <a:p>
            <a:r>
              <a:rPr lang="en-US" sz="1600" b="1"/>
              <a:t>Actualización automatizada de fotos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/>
              <a:t>- como actividad para los participantes - práctica en la configuración de laboratorio</a:t>
            </a:r>
          </a:p>
        </p:txBody>
      </p:sp>
      <p:pic>
        <p:nvPicPr>
          <p:cNvPr id="4" name="Picture 2" descr="D:\ADSolutions\ADMP\Reseller Training\Ref\ME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81550"/>
            <a:ext cx="128587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533400" y="361950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Automatización de AD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85800" y="12763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96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 idx="1"/>
          </p:nvPr>
        </p:nvSpPr>
        <p:spPr>
          <a:xfrm>
            <a:off x="756000" y="196645"/>
            <a:ext cx="7363858" cy="999612"/>
          </a:xfrm>
        </p:spPr>
        <p:txBody>
          <a:bodyPr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Varela Round" panose="02000000000000000000" pitchFamily="2" charset="0"/>
              </a:rPr>
              <a:t>Incorporación automatizada</a:t>
            </a:r>
            <a:endParaRPr lang="en-US" sz="4000" dirty="0">
              <a:solidFill>
                <a:srgbClr val="0070C0"/>
              </a:solidFill>
              <a:latin typeface="Varela Round" panose="02000000000000000000" pitchFamily="2" charset="0"/>
            </a:endParaRPr>
          </a:p>
        </p:txBody>
      </p:sp>
      <p:pic>
        <p:nvPicPr>
          <p:cNvPr id="1026" name="Picture 2" descr="https://www.manageengine.com/products/ad-manager/images/ad-img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9" y="1809750"/>
            <a:ext cx="764580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4343400" y="1276350"/>
            <a:ext cx="457200" cy="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242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13" y="1200150"/>
            <a:ext cx="7690775" cy="3124199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</p:pic>
      <p:sp>
        <p:nvSpPr>
          <p:cNvPr id="11" name="Title 2"/>
          <p:cNvSpPr>
            <a:spLocks noGrp="1"/>
          </p:cNvSpPr>
          <p:nvPr>
            <p:ph type="title" idx="1"/>
          </p:nvPr>
        </p:nvSpPr>
        <p:spPr>
          <a:xfrm>
            <a:off x="726613" y="133350"/>
            <a:ext cx="7455379" cy="999612"/>
          </a:xfrm>
        </p:spPr>
        <p:txBody>
          <a:bodyPr anchor="ctr"/>
          <a:lstStyle/>
          <a:p>
            <a:pPr algn="ctr"/>
            <a:r>
              <a:rPr lang="en-US" sz="3800" dirty="0" err="1">
                <a:solidFill>
                  <a:schemeClr val="tx1"/>
                </a:solidFill>
                <a:latin typeface="Varela Round" panose="02000000000000000000" pitchFamily="2" charset="0"/>
              </a:rPr>
              <a:t>Aprovisionamiento</a:t>
            </a:r>
            <a:r>
              <a:rPr lang="en-US" sz="3800" dirty="0">
                <a:solidFill>
                  <a:schemeClr val="tx1"/>
                </a:solidFill>
                <a:latin typeface="Varela Round" panose="02000000000000000000" pitchFamily="2" charset="0"/>
              </a:rPr>
              <a:t> </a:t>
            </a:r>
            <a:r>
              <a:rPr lang="en-US" sz="3800" dirty="0" smtClean="0">
                <a:solidFill>
                  <a:schemeClr val="tx1"/>
                </a:solidFill>
                <a:latin typeface="Varela Round" panose="02000000000000000000" pitchFamily="2" charset="0"/>
              </a:rPr>
              <a:t/>
            </a:r>
            <a:br>
              <a:rPr lang="en-US" sz="3800" dirty="0" smtClean="0">
                <a:solidFill>
                  <a:schemeClr val="tx1"/>
                </a:solidFill>
                <a:latin typeface="Varela Round" panose="02000000000000000000" pitchFamily="2" charset="0"/>
              </a:rPr>
            </a:br>
            <a:r>
              <a:rPr lang="en-US" sz="3800" dirty="0" smtClean="0">
                <a:solidFill>
                  <a:schemeClr val="tx1"/>
                </a:solidFill>
                <a:latin typeface="Varela Round" panose="02000000000000000000" pitchFamily="2" charset="0"/>
              </a:rPr>
              <a:t>de </a:t>
            </a:r>
            <a:r>
              <a:rPr lang="en-US" sz="3800" dirty="0" err="1">
                <a:solidFill>
                  <a:schemeClr val="tx1"/>
                </a:solidFill>
                <a:latin typeface="Varela Round" panose="02000000000000000000" pitchFamily="2" charset="0"/>
              </a:rPr>
              <a:t>usuarios</a:t>
            </a:r>
            <a:r>
              <a:rPr lang="en-US" sz="3800" dirty="0">
                <a:solidFill>
                  <a:schemeClr val="tx1"/>
                </a:solidFill>
                <a:latin typeface="Varela Round" panose="02000000000000000000" pitchFamily="2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Varela Round" panose="02000000000000000000" pitchFamily="2" charset="0"/>
              </a:rPr>
              <a:t>en</a:t>
            </a:r>
            <a:r>
              <a:rPr lang="en-US" sz="3800" dirty="0">
                <a:solidFill>
                  <a:schemeClr val="tx1"/>
                </a:solidFill>
                <a:latin typeface="Varela Round" panose="02000000000000000000" pitchFamily="2" charset="0"/>
              </a:rPr>
              <a:t> 360°</a:t>
            </a:r>
          </a:p>
        </p:txBody>
      </p:sp>
    </p:spTree>
    <p:extLst>
      <p:ext uri="{BB962C8B-B14F-4D97-AF65-F5344CB8AC3E}">
        <p14:creationId xmlns:p14="http://schemas.microsoft.com/office/powerpoint/2010/main" val="168809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"/>
          </p:nvPr>
        </p:nvSpPr>
        <p:spPr/>
        <p:txBody>
          <a:bodyPr anchor="ctr"/>
          <a:lstStyle/>
          <a:p>
            <a:pPr algn="ctr"/>
            <a:r>
              <a:rPr lang="en-US" sz="3200" dirty="0" err="1">
                <a:latin typeface="Varela Round" panose="02000000000000000000" pitchFamily="2" charset="0"/>
              </a:rPr>
              <a:t>Política</a:t>
            </a:r>
            <a:r>
              <a:rPr lang="en-US" sz="3200" dirty="0">
                <a:latin typeface="Varela Round" panose="02000000000000000000" pitchFamily="2" charset="0"/>
              </a:rPr>
              <a:t> de </a:t>
            </a:r>
            <a:r>
              <a:rPr lang="en-US" sz="3200" dirty="0" err="1">
                <a:latin typeface="Varela Round" panose="02000000000000000000" pitchFamily="2" charset="0"/>
              </a:rPr>
              <a:t>automatización</a:t>
            </a:r>
            <a:r>
              <a:rPr lang="en-US" sz="3200" dirty="0">
                <a:latin typeface="Varela Round" panose="02000000000000000000" pitchFamily="2" charset="0"/>
              </a:rPr>
              <a:t>: </a:t>
            </a:r>
            <a:r>
              <a:rPr lang="en-US" sz="3200" dirty="0" smtClean="0">
                <a:latin typeface="Varela Round" panose="02000000000000000000" pitchFamily="2" charset="0"/>
              </a:rPr>
              <a:t/>
            </a:r>
            <a:br>
              <a:rPr lang="en-US" sz="3200" dirty="0" smtClean="0">
                <a:latin typeface="Varela Round" panose="02000000000000000000" pitchFamily="2" charset="0"/>
              </a:rPr>
            </a:br>
            <a:r>
              <a:rPr lang="en-US" sz="3200" dirty="0" err="1" smtClean="0">
                <a:latin typeface="Varela Round" panose="02000000000000000000" pitchFamily="2" charset="0"/>
              </a:rPr>
              <a:t>Creación</a:t>
            </a:r>
            <a:r>
              <a:rPr lang="en-US" sz="3200" dirty="0" smtClean="0">
                <a:latin typeface="Varela Round" panose="02000000000000000000" pitchFamily="2" charset="0"/>
              </a:rPr>
              <a:t> </a:t>
            </a:r>
            <a:r>
              <a:rPr lang="en-US" sz="3200" dirty="0">
                <a:latin typeface="Varela Round" panose="02000000000000000000" pitchFamily="2" charset="0"/>
              </a:rPr>
              <a:t>de </a:t>
            </a:r>
            <a:r>
              <a:rPr lang="en-US" sz="3200" dirty="0" err="1">
                <a:latin typeface="Varela Round" panose="02000000000000000000" pitchFamily="2" charset="0"/>
              </a:rPr>
              <a:t>usuarios</a:t>
            </a:r>
            <a:endParaRPr lang="en-US" sz="3200" dirty="0">
              <a:latin typeface="Varela Round" panose="02000000000000000000" pitchFamily="2" charset="0"/>
            </a:endParaRPr>
          </a:p>
        </p:txBody>
      </p:sp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07" y="1200150"/>
            <a:ext cx="5752387" cy="3429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445011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81050" y="1493839"/>
            <a:ext cx="5238750" cy="29987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Objetos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eliminar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j-lt"/>
              </a:rPr>
              <a:t>Objetos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de usuario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inactivos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especialmente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cuentas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administrador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 err="1">
                <a:solidFill>
                  <a:schemeClr val="tx1"/>
                </a:solidFill>
                <a:latin typeface="+mj-lt"/>
              </a:rPr>
              <a:t>Objetos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informáticos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inactivos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para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evitar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conflictos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nombres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pPr marL="0" lvl="0" indent="0">
              <a:buNone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Beneficios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de la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eliminación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objetos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caducados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 err="1">
                <a:solidFill>
                  <a:schemeClr val="tx1"/>
                </a:solidFill>
                <a:latin typeface="+mj-lt"/>
              </a:rPr>
              <a:t>Mejora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la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seguridad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su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dominio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  <a:p>
            <a:r>
              <a:rPr lang="en-US" sz="1600" dirty="0" err="1">
                <a:solidFill>
                  <a:schemeClr val="tx1"/>
                </a:solidFill>
                <a:latin typeface="+mj-lt"/>
              </a:rPr>
              <a:t>Garantiza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la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utilización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efectiva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de la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licencia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1"/>
          </p:nvPr>
        </p:nvSpPr>
        <p:spPr/>
        <p:txBody>
          <a:bodyPr anchor="ctr"/>
          <a:lstStyle/>
          <a:p>
            <a:pPr algn="ctr"/>
            <a:r>
              <a:rPr lang="en-US" sz="3800" dirty="0" err="1">
                <a:solidFill>
                  <a:srgbClr val="C00000"/>
                </a:solidFill>
                <a:latin typeface="Varela Round" panose="02000000000000000000" pitchFamily="2" charset="0"/>
              </a:rPr>
              <a:t>Limpieza</a:t>
            </a:r>
            <a:r>
              <a:rPr lang="en-US" sz="3800" dirty="0">
                <a:solidFill>
                  <a:srgbClr val="C00000"/>
                </a:solidFill>
                <a:latin typeface="Varela Round" panose="02000000000000000000" pitchFamily="2" charset="0"/>
              </a:rPr>
              <a:t> </a:t>
            </a:r>
            <a:r>
              <a:rPr lang="en-US" sz="3800" dirty="0" err="1">
                <a:solidFill>
                  <a:srgbClr val="C00000"/>
                </a:solidFill>
                <a:latin typeface="Varela Round" panose="02000000000000000000" pitchFamily="2" charset="0"/>
              </a:rPr>
              <a:t>automatizada</a:t>
            </a:r>
            <a:r>
              <a:rPr lang="en-US" sz="3800" dirty="0">
                <a:solidFill>
                  <a:srgbClr val="C00000"/>
                </a:solidFill>
                <a:latin typeface="Varela Round" panose="02000000000000000000" pitchFamily="2" charset="0"/>
              </a:rPr>
              <a:t> </a:t>
            </a:r>
            <a:r>
              <a:rPr lang="en-US" sz="3800" dirty="0" smtClean="0">
                <a:solidFill>
                  <a:srgbClr val="C00000"/>
                </a:solidFill>
                <a:latin typeface="Varela Round" panose="02000000000000000000" pitchFamily="2" charset="0"/>
              </a:rPr>
              <a:t/>
            </a:r>
            <a:br>
              <a:rPr lang="en-US" sz="3800" dirty="0" smtClean="0">
                <a:solidFill>
                  <a:srgbClr val="C00000"/>
                </a:solidFill>
                <a:latin typeface="Varela Round" panose="02000000000000000000" pitchFamily="2" charset="0"/>
              </a:rPr>
            </a:br>
            <a:r>
              <a:rPr lang="en-US" sz="3800" dirty="0" smtClean="0">
                <a:solidFill>
                  <a:srgbClr val="C00000"/>
                </a:solidFill>
                <a:latin typeface="Varela Round" panose="02000000000000000000" pitchFamily="2" charset="0"/>
              </a:rPr>
              <a:t>de </a:t>
            </a:r>
            <a:r>
              <a:rPr lang="en-US" sz="3800" dirty="0">
                <a:solidFill>
                  <a:srgbClr val="C00000"/>
                </a:solidFill>
                <a:latin typeface="Varela Round" panose="02000000000000000000" pitchFamily="2" charset="0"/>
              </a:rPr>
              <a:t>AD</a:t>
            </a:r>
          </a:p>
        </p:txBody>
      </p:sp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911DD9C0-AABE-4F4B-BDA7-C9561D8D5D5E}">
                <a14:imgProps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>
                  <a14:imgLayer>
                    <a14:imgEffect>
                      <a14:brightnessContrast bright="18000"/>
                    </a14:imgEffect>
                  </a14:imgLayer>
                </a14:imgProps>
              </a:ext>
              <a:ext uri="{A9A3523E-260B-4B27-BBD2-FB4EB6E342A5}">
                <a14:useLocalDpi xmlns:a14="http://schemas.microsoft.com/office/drawing/2010/main" xmlns:vt="http://schemas.openxmlformats.org/officeDocument/2006/docPropsVTypes" xmlns:ns1="http://schemas.openxmlformats.org/officeDocument/2006/extended-properties" xmlns:cs="http://schemas.microsoft.com/office/drawing/2012/chartStyle" xmlns:c="http://schemas.openxmlformats.org/drawingml/2006/chart" xmlns="" val="0"/>
              </a:ext>
            </a:extLst>
          </a:blip>
          <a:srcRect r="15440"/>
          <a:stretch>
            <a:fillRect/>
          </a:stretch>
        </p:blipFill>
        <p:spPr>
          <a:xfrm>
            <a:off x="5867400" y="1885951"/>
            <a:ext cx="2576698" cy="1524576"/>
          </a:xfrm>
          <a:prstGeom prst="rect">
            <a:avLst/>
          </a:prstGeom>
          <a:noFill/>
          <a:ln w="9525" cap="flat">
            <a:solidFill>
              <a:schemeClr val="accent2"/>
            </a:solidFill>
            <a:prstDash val="lgDash"/>
            <a:rou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4343400" y="12763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983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 idx="1"/>
          </p:nvPr>
        </p:nvSpPr>
        <p:spPr>
          <a:xfrm>
            <a:off x="756000" y="196645"/>
            <a:ext cx="7363858" cy="999612"/>
          </a:xfrm>
        </p:spPr>
        <p:txBody>
          <a:bodyPr anchor="ctr"/>
          <a:lstStyle/>
          <a:p>
            <a:pPr algn="ctr"/>
            <a:r>
              <a:rPr lang="en-US" sz="4000">
                <a:solidFill>
                  <a:srgbClr val="C00000"/>
                </a:solidFill>
                <a:latin typeface="Varela Round" panose="02000000000000000000" pitchFamily="2" charset="0"/>
              </a:rPr>
              <a:t>Incorporación automatizada</a:t>
            </a:r>
            <a:endParaRPr lang="en-US" sz="4000" dirty="0">
              <a:solidFill>
                <a:srgbClr val="C00000"/>
              </a:solidFill>
              <a:latin typeface="Varela Round" panose="0200000000000000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43400" y="1276350"/>
            <a:ext cx="45720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s://www.manageengine.com/products/ad-manager/images/ad-img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7" y="2074589"/>
            <a:ext cx="8091487" cy="182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92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22" y="1200150"/>
            <a:ext cx="5713156" cy="3429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</p:pic>
      <p:sp>
        <p:nvSpPr>
          <p:cNvPr id="3" name="Title 2"/>
          <p:cNvSpPr>
            <a:spLocks noGrp="1"/>
          </p:cNvSpPr>
          <p:nvPr>
            <p:ph type="title" idx="1"/>
          </p:nvPr>
        </p:nvSpPr>
        <p:spPr/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Varela Round" panose="02000000000000000000" pitchFamily="2" charset="0"/>
              </a:rPr>
              <a:t>Crear lógicas personalizadas</a:t>
            </a:r>
            <a:endParaRPr lang="en-US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63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"/>
          </p:nvPr>
        </p:nvSpPr>
        <p:spPr/>
        <p:txBody>
          <a:bodyPr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Varela Round" panose="02000000000000000000" pitchFamily="2" charset="0"/>
              </a:rPr>
              <a:t>Supervisar y ejecutar</a:t>
            </a:r>
            <a:endParaRPr lang="en-US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22" y="1268169"/>
            <a:ext cx="5713156" cy="3292962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493456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38" y="1396090"/>
            <a:ext cx="5649461" cy="3394472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s-MX" sz="2800" b="1" dirty="0">
                <a:latin typeface="Proxima Nova Rg" panose="02000506030000020004" pitchFamily="2" charset="0"/>
              </a:rPr>
              <a:t>Las herramientas nativas de Active </a:t>
            </a:r>
            <a:r>
              <a:rPr lang="es-MX" sz="2800" b="1" dirty="0" err="1">
                <a:latin typeface="Proxima Nova Rg" panose="02000506030000020004" pitchFamily="2" charset="0"/>
              </a:rPr>
              <a:t>Directory</a:t>
            </a:r>
            <a:r>
              <a:rPr lang="es-MX" sz="2800" b="1" dirty="0">
                <a:latin typeface="Proxima Nova Rg" panose="02000506030000020004" pitchFamily="2" charset="0"/>
              </a:rPr>
              <a:t> </a:t>
            </a:r>
            <a:r>
              <a:rPr lang="es-MX" sz="2800" dirty="0">
                <a:latin typeface="Proxima Nova Rg" panose="02000506030000020004" pitchFamily="2" charset="0"/>
              </a:rPr>
              <a:t>no </a:t>
            </a:r>
            <a:r>
              <a:rPr lang="es-MX" sz="2800" b="1" dirty="0">
                <a:latin typeface="Proxima Nova Rg" panose="02000506030000020004" pitchFamily="2" charset="0"/>
              </a:rPr>
              <a:t>cumplen </a:t>
            </a:r>
            <a:r>
              <a:rPr lang="es-MX" sz="2800" dirty="0">
                <a:latin typeface="Proxima Nova Rg" panose="02000506030000020004" pitchFamily="2" charset="0"/>
              </a:rPr>
              <a:t>con los requisitos de hoy en día, como </a:t>
            </a:r>
            <a:r>
              <a:rPr lang="es-MX" sz="2800" b="1" dirty="0">
                <a:latin typeface="Proxima Nova Rg" panose="02000506030000020004" pitchFamily="2" charset="0"/>
              </a:rPr>
              <a:t>automatizar las tareas de rutina de AD </a:t>
            </a:r>
            <a:r>
              <a:rPr lang="es-MX" sz="2800" dirty="0">
                <a:latin typeface="Proxima Nova Rg" panose="02000506030000020004" pitchFamily="2" charset="0"/>
              </a:rPr>
              <a:t>y </a:t>
            </a:r>
            <a:r>
              <a:rPr lang="es-MX" sz="2800" b="1" dirty="0">
                <a:latin typeface="Proxima Nova Rg" panose="02000506030000020004" pitchFamily="2" charset="0"/>
              </a:rPr>
              <a:t>generar informes</a:t>
            </a:r>
            <a:r>
              <a:rPr lang="es-MX" sz="2800" dirty="0">
                <a:latin typeface="Proxima Nova Rg" panose="02000506030000020004" pitchFamily="2" charset="0"/>
              </a:rPr>
              <a:t> rápidamente.</a:t>
            </a:r>
            <a:r>
              <a:rPr lang="es-MX" sz="2800" dirty="0"/>
              <a:t> </a:t>
            </a:r>
          </a:p>
          <a:p>
            <a:r>
              <a:rPr lang="es-MX" sz="2800" b="1" dirty="0">
                <a:latin typeface="Proxima Nova Rg" panose="02000506030000020004" pitchFamily="2" charset="0"/>
              </a:rPr>
              <a:t>Varias consolas </a:t>
            </a:r>
            <a:r>
              <a:rPr lang="es-MX" sz="2800" dirty="0">
                <a:latin typeface="Proxima Nova Rg" panose="02000506030000020004" pitchFamily="2" charset="0"/>
              </a:rPr>
              <a:t>para: Active </a:t>
            </a:r>
            <a:r>
              <a:rPr lang="es-MX" sz="2800" dirty="0" err="1">
                <a:latin typeface="Proxima Nova Rg" panose="02000506030000020004" pitchFamily="2" charset="0"/>
              </a:rPr>
              <a:t>Directory</a:t>
            </a:r>
            <a:r>
              <a:rPr lang="es-MX" sz="2800" dirty="0">
                <a:latin typeface="Proxima Nova Rg" panose="02000506030000020004" pitchFamily="2" charset="0"/>
              </a:rPr>
              <a:t>, Exchange, Lync, O365, </a:t>
            </a:r>
            <a:r>
              <a:rPr lang="es-MX" sz="2800" dirty="0" err="1" smtClean="0">
                <a:latin typeface="Proxima Nova Rg" panose="02000506030000020004" pitchFamily="2" charset="0"/>
              </a:rPr>
              <a:t>GSuite</a:t>
            </a:r>
            <a:r>
              <a:rPr lang="es-MX" sz="2800" dirty="0">
                <a:latin typeface="Proxima Nova Rg" panose="02000506030000020004" pitchFamily="2" charset="0"/>
              </a:rPr>
              <a:t>, etc., engorrosas y lentas.</a:t>
            </a:r>
            <a:r>
              <a:rPr lang="es-MX" sz="2800" dirty="0"/>
              <a:t> </a:t>
            </a:r>
          </a:p>
          <a:p>
            <a:r>
              <a:rPr lang="es-MX" sz="2800" b="1" dirty="0">
                <a:latin typeface="Proxima Nova Rg" panose="02000506030000020004" pitchFamily="2" charset="0"/>
              </a:rPr>
              <a:t>¿Seguridad y granularidad </a:t>
            </a:r>
            <a:r>
              <a:rPr lang="es-MX" sz="2800" dirty="0">
                <a:latin typeface="Proxima Nova Rg" panose="02000506030000020004" pitchFamily="2" charset="0"/>
              </a:rPr>
              <a:t>en la delegación?</a:t>
            </a:r>
            <a:r>
              <a:rPr lang="es-MX" sz="2800" dirty="0"/>
              <a:t> </a:t>
            </a:r>
          </a:p>
          <a:p>
            <a:r>
              <a:rPr lang="es-MX" sz="2800" dirty="0">
                <a:latin typeface="Proxima Nova Rg" panose="02000506030000020004" pitchFamily="2" charset="0"/>
              </a:rPr>
              <a:t>Carece de soporte para </a:t>
            </a:r>
            <a:r>
              <a:rPr lang="es-MX" sz="2800" b="1" dirty="0">
                <a:latin typeface="Proxima Nova Rg" panose="02000506030000020004" pitchFamily="2" charset="0"/>
              </a:rPr>
              <a:t>la creación masiva / </a:t>
            </a:r>
            <a:r>
              <a:rPr lang="es-MX" sz="2800" b="1" dirty="0" err="1">
                <a:latin typeface="Proxima Nova Rg" panose="02000506030000020004" pitchFamily="2" charset="0"/>
              </a:rPr>
              <a:t>mod</a:t>
            </a:r>
            <a:r>
              <a:rPr lang="es-MX" sz="2800" b="1" dirty="0">
                <a:latin typeface="Proxima Nova Rg" panose="02000506030000020004" pitchFamily="2" charset="0"/>
              </a:rPr>
              <a:t> GUI</a:t>
            </a:r>
            <a:r>
              <a:rPr lang="es-MX" sz="2800" dirty="0">
                <a:latin typeface="Proxima Nova Rg" panose="02000506030000020004" pitchFamily="2" charset="0"/>
              </a:rPr>
              <a:t> </a:t>
            </a:r>
            <a:endParaRPr lang="es-MX" sz="4000" dirty="0"/>
          </a:p>
        </p:txBody>
      </p:sp>
      <p:pic>
        <p:nvPicPr>
          <p:cNvPr id="4" name="Picture 2" descr="D:\ADSolutions\ADMP\Reseller Training\Ref\developing-dribbb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r="20121"/>
          <a:stretch/>
        </p:blipFill>
        <p:spPr bwMode="auto">
          <a:xfrm>
            <a:off x="6172200" y="1352550"/>
            <a:ext cx="2450593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914400" y="1200150"/>
            <a:ext cx="457200" cy="1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/>
          <p:cNvSpPr txBox="1">
            <a:spLocks/>
          </p:cNvSpPr>
          <p:nvPr/>
        </p:nvSpPr>
        <p:spPr>
          <a:xfrm>
            <a:off x="762000" y="198211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sz="3400" dirty="0"/>
              <a:t>¿DESVENTAJAS DE LAS HERRAMIENTAS NATIVAS?</a:t>
            </a:r>
            <a:endParaRPr sz="3400" b="0" kern="0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96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sz="4000"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Integración</a:t>
            </a:r>
            <a:r>
              <a:rPr lang="en-US" sz="4000" kern="0" dirty="0">
                <a:solidFill>
                  <a:schemeClr val="tx1"/>
                </a:solidFill>
                <a:latin typeface="Varela Round" panose="02000000000000000000" pitchFamily="2" charset="0"/>
              </a:rPr>
              <a:t> ITSM-IAM y </a:t>
            </a:r>
            <a:r>
              <a:rPr lang="en-US" sz="4000"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más</a:t>
            </a:r>
            <a:r>
              <a:rPr lang="en-US" sz="4000" kern="0" dirty="0">
                <a:solidFill>
                  <a:schemeClr val="tx1"/>
                </a:solidFill>
                <a:latin typeface="Varela Round" panose="02000000000000000000" pitchFamily="2" charset="0"/>
              </a:rPr>
              <a:t>.</a:t>
            </a:r>
            <a:endParaRPr sz="4000" kern="0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81050" y="1504951"/>
            <a:ext cx="5695950" cy="3048000"/>
          </a:xfrm>
          <a:prstGeom prst="rect">
            <a:avLst/>
          </a:prstGeom>
        </p:spPr>
        <p:txBody>
          <a:bodyPr vert="horz" lIns="91440" tIns="93600" rIns="91440" bIns="45720">
            <a:no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err="1">
                <a:latin typeface="+mj-lt"/>
              </a:rPr>
              <a:t>ADManager</a:t>
            </a:r>
            <a:r>
              <a:rPr lang="en-US" sz="1600" b="1" dirty="0">
                <a:latin typeface="+mj-lt"/>
              </a:rPr>
              <a:t> Plus + </a:t>
            </a:r>
            <a:r>
              <a:rPr lang="en-US" sz="1600" b="1" dirty="0" err="1">
                <a:solidFill>
                  <a:srgbClr val="0070C0"/>
                </a:solidFill>
                <a:latin typeface="+mj-lt"/>
              </a:rPr>
              <a:t>ServiceDesk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 Plus</a:t>
            </a:r>
            <a:r>
              <a:rPr lang="en-US" sz="1600" b="1" dirty="0">
                <a:latin typeface="+mj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rgbClr val="000000"/>
                </a:solidFill>
                <a:latin typeface="+mj-lt"/>
              </a:rPr>
              <a:t>Crear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Desbloquear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Habilitar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Deshabilitar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Eliminar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Restablecer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contraseñas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err="1">
                <a:latin typeface="+mj-lt"/>
              </a:rPr>
              <a:t>ADManager</a:t>
            </a:r>
            <a:r>
              <a:rPr lang="en-US" sz="1600" b="1" dirty="0">
                <a:latin typeface="+mj-lt"/>
              </a:rPr>
              <a:t> Plus + </a:t>
            </a:r>
            <a:r>
              <a:rPr lang="en-US" sz="1600" b="1" dirty="0" err="1">
                <a:solidFill>
                  <a:schemeClr val="tx1"/>
                </a:solidFill>
                <a:latin typeface="+mj-lt"/>
              </a:rPr>
              <a:t>Service</a:t>
            </a:r>
            <a:r>
              <a:rPr lang="en-US" sz="1600" b="1" dirty="0" err="1">
                <a:solidFill>
                  <a:srgbClr val="FF0000"/>
                </a:solidFill>
                <a:latin typeface="+mj-lt"/>
              </a:rPr>
              <a:t>Now</a:t>
            </a:r>
            <a:r>
              <a:rPr lang="en-US" sz="1600" b="1" dirty="0">
                <a:latin typeface="+mj-lt"/>
              </a:rPr>
              <a:t> 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err="1">
                <a:solidFill>
                  <a:srgbClr val="000000"/>
                </a:solidFill>
                <a:latin typeface="+mj-lt"/>
              </a:rPr>
              <a:t>Crear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Desbloquear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Habilitar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Deshabilitar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Eliminar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|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Restablecer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contraseñas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añadir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o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eliminar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del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grupo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err="1">
                <a:solidFill>
                  <a:srgbClr val="000000"/>
                </a:solidFill>
                <a:latin typeface="+mj-lt"/>
              </a:rPr>
              <a:t>Otras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+mj-lt"/>
              </a:rPr>
              <a:t>integraciones</a:t>
            </a:r>
            <a:endParaRPr lang="en-US" sz="1600" b="1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MS SQL y Oracle DB -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incorporación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usuarios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rgbClr val="000000"/>
              </a:solidFill>
              <a:latin typeface="Product Sans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rgbClr val="000000"/>
              </a:solidFill>
              <a:latin typeface="Product Sans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>
              <a:solidFill>
                <a:srgbClr val="000000"/>
              </a:solidFill>
              <a:latin typeface="Product San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914400" y="12763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657350"/>
            <a:ext cx="2133600" cy="2115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298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 idx="1"/>
          </p:nvPr>
        </p:nvSpPr>
        <p:spPr>
          <a:xfrm>
            <a:off x="756000" y="196645"/>
            <a:ext cx="7363858" cy="999612"/>
          </a:xfrm>
        </p:spPr>
        <p:txBody>
          <a:bodyPr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Varela Round" panose="02000000000000000000" pitchFamily="2" charset="0"/>
              </a:rPr>
              <a:t>ADManager Plus - ITSM</a:t>
            </a:r>
            <a:endParaRPr lang="en-US" dirty="0">
              <a:solidFill>
                <a:schemeClr val="tx2"/>
              </a:solidFill>
              <a:latin typeface="Varela Round" panose="0200000000000000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43400" y="1276350"/>
            <a:ext cx="45720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85" y="1808238"/>
            <a:ext cx="8431631" cy="21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22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 idx="1"/>
          </p:nvPr>
        </p:nvSpPr>
        <p:spPr>
          <a:xfrm>
            <a:off x="756000" y="196645"/>
            <a:ext cx="7363858" cy="999612"/>
          </a:xfrm>
        </p:spPr>
        <p:txBody>
          <a:bodyPr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Varela Round" panose="02000000000000000000" pitchFamily="2" charset="0"/>
              </a:rPr>
              <a:t>Integración ADManager Plus DB</a:t>
            </a:r>
            <a:endParaRPr lang="en-US" dirty="0">
              <a:solidFill>
                <a:schemeClr val="tx2"/>
              </a:solidFill>
              <a:latin typeface="Varela Round" panose="0200000000000000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43400" y="1276350"/>
            <a:ext cx="45720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3036" r="13184"/>
          <a:stretch/>
        </p:blipFill>
        <p:spPr bwMode="auto">
          <a:xfrm>
            <a:off x="962167" y="1351127"/>
            <a:ext cx="6885296" cy="341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81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DSolutions\ADMP\Reseller Training\Ref\device-hand-mockup-facebook-1000x6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1" t="6332"/>
          <a:stretch/>
        </p:blipFill>
        <p:spPr bwMode="auto">
          <a:xfrm>
            <a:off x="228600" y="943661"/>
            <a:ext cx="3907608" cy="41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484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Aplicaciones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iOS y Android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 descr="D:\ADMP\RESOURCES\APP SCREEN SHOTS\ADManager Plus\App Screenshots\Pag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81150"/>
            <a:ext cx="1176358" cy="20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0373" y="987734"/>
            <a:ext cx="4986427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Usuarios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de AD y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gestión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informática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.</a:t>
            </a:r>
          </a:p>
          <a:p>
            <a:pPr lvl="1" fontAlgn="base"/>
            <a:r>
              <a:rPr lang="en-US" sz="1400" dirty="0">
                <a:solidFill>
                  <a:prstClr val="black"/>
                </a:solidFill>
                <a:latin typeface="Varela Round"/>
              </a:rPr>
              <a:t>-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Aprovisionamiento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usuarios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con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plantillas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Varela Round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Varela Round"/>
              </a:rPr>
              <a:t>Acceso</a:t>
            </a:r>
            <a:r>
              <a:rPr lang="en-US" sz="1600" dirty="0" smtClean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y control 24*7 de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usuarios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AD y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cuentas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equipos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Varela Round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Disponibilidad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continua de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administradores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y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técnicos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Varela Round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Acciones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instantáneas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y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rápidas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para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evitar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cualquier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pérdida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en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la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productividad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del usuario.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Varela Round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Gestión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informática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y de usuario AD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en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cualquier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Varela Round"/>
              </a:rPr>
              <a:t>momento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 y </a:t>
            </a:r>
            <a:r>
              <a:rPr lang="en-US" sz="1600" dirty="0" err="1" smtClean="0">
                <a:solidFill>
                  <a:prstClr val="black"/>
                </a:solidFill>
                <a:latin typeface="Varela Round"/>
              </a:rPr>
              <a:t>lugar</a:t>
            </a:r>
            <a:r>
              <a:rPr lang="en-US" sz="1600" dirty="0">
                <a:solidFill>
                  <a:prstClr val="black"/>
                </a:solidFill>
                <a:latin typeface="Varela Round"/>
              </a:rPr>
              <a:t>.</a:t>
            </a:r>
          </a:p>
          <a:p>
            <a:endParaRPr lang="en-US" sz="1600" dirty="0">
              <a:solidFill>
                <a:prstClr val="black"/>
              </a:solidFill>
              <a:latin typeface="Montserrat" panose="02000505000000020004" pitchFamily="2" charset="0"/>
            </a:endParaRPr>
          </a:p>
        </p:txBody>
      </p:sp>
      <p:pic>
        <p:nvPicPr>
          <p:cNvPr id="8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339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https://www.manageengine.com/mobile-apps/images/mobile-apps-operational-f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8641"/>
            <a:ext cx="2990593" cy="26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Vamos, manos a la obra.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1276350"/>
            <a:ext cx="464820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prstClr val="black"/>
                </a:solidFill>
                <a:latin typeface="Varela Round"/>
              </a:rPr>
              <a:t>Gestión</a:t>
            </a:r>
            <a:r>
              <a:rPr lang="en-US" sz="1600" b="1" dirty="0">
                <a:solidFill>
                  <a:prstClr val="black"/>
                </a:solidFill>
                <a:latin typeface="Varela Round"/>
              </a:rPr>
              <a:t> de AD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Crear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cuentas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de usuario con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plantillas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  <a:p>
            <a:pPr marL="742950" lvl="1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Restablecer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contraseñas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de usuario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Habilitar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/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Deshabilitar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cuentas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  <a:p>
            <a:pPr marL="742950" lvl="1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Desbloquear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cuentas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  <a:p>
            <a:pPr marL="742950" lvl="1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Eliminar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cuentas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prstClr val="black"/>
                </a:solidFill>
                <a:latin typeface="Varela Round"/>
              </a:rPr>
              <a:t>Informes</a:t>
            </a:r>
            <a:r>
              <a:rPr lang="en-US" sz="1600" b="1" dirty="0">
                <a:solidFill>
                  <a:prstClr val="black"/>
                </a:solidFill>
                <a:latin typeface="Varela Round"/>
              </a:rPr>
              <a:t> de AD</a:t>
            </a:r>
          </a:p>
          <a:p>
            <a:pPr marL="742950" lvl="1" indent="-285750">
              <a:buFontTx/>
              <a:buChar char="-"/>
            </a:pP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Todos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los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usuarios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|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Bloqueados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|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Inhabilitados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  <a:p>
            <a:pPr marL="742950" lvl="1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Expiración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contraseña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. |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Usuarios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inactivos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  <a:p>
            <a:pPr marL="742950" lvl="1" indent="-285750">
              <a:buFontTx/>
              <a:buChar char="-"/>
            </a:pP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Todos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los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equipos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| 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Inhabilitados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| 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Inactivos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prstClr val="black"/>
                </a:solidFill>
                <a:latin typeface="Varela Round"/>
              </a:rPr>
              <a:t>Flujo</a:t>
            </a:r>
            <a:r>
              <a:rPr lang="en-US" sz="1600" b="1" dirty="0">
                <a:solidFill>
                  <a:prstClr val="black"/>
                </a:solidFill>
                <a:latin typeface="Varela Round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Varela Round"/>
              </a:rPr>
              <a:t>trabajo</a:t>
            </a:r>
            <a:endParaRPr lang="en-US" sz="1600" b="1" dirty="0">
              <a:solidFill>
                <a:prstClr val="black"/>
              </a:solidFill>
              <a:latin typeface="Varela Round"/>
            </a:endParaRPr>
          </a:p>
          <a:p>
            <a:pPr marL="742950" lvl="1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Buscar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|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Ver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| </a:t>
            </a:r>
            <a:r>
              <a:rPr lang="en-US" sz="1400" dirty="0" err="1">
                <a:solidFill>
                  <a:prstClr val="black"/>
                </a:solidFill>
                <a:latin typeface="Varela Round"/>
              </a:rPr>
              <a:t>Revisar</a:t>
            </a:r>
            <a:r>
              <a:rPr lang="en-US" sz="1400" dirty="0">
                <a:solidFill>
                  <a:prstClr val="black"/>
                </a:solidFill>
                <a:latin typeface="Varela Round"/>
              </a:rPr>
              <a:t> | 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Aprobar</a:t>
            </a:r>
            <a:r>
              <a:rPr lang="en-US" sz="1400" dirty="0" smtClean="0">
                <a:solidFill>
                  <a:prstClr val="black"/>
                </a:solidFill>
                <a:latin typeface="Varela Round"/>
              </a:rPr>
              <a:t>/</a:t>
            </a:r>
            <a:r>
              <a:rPr lang="en-US" sz="1400" dirty="0" err="1" smtClean="0">
                <a:solidFill>
                  <a:prstClr val="black"/>
                </a:solidFill>
                <a:latin typeface="Varela Round"/>
              </a:rPr>
              <a:t>Rechazar</a:t>
            </a:r>
            <a:endParaRPr lang="en-US" sz="1400" dirty="0">
              <a:solidFill>
                <a:prstClr val="black"/>
              </a:solidFill>
              <a:latin typeface="Varela Round"/>
            </a:endParaRPr>
          </a:p>
        </p:txBody>
      </p:sp>
      <p:pic>
        <p:nvPicPr>
          <p:cNvPr id="8" name="Picture 5" descr="https://www.manageengine.com/mobile-apps/images/mobile-apps-operational-f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8641"/>
            <a:ext cx="2990593" cy="26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175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ADSolutions\ADMP\Reseller Training\Ref\Colloa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4" b="8909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ADSolutions\ADMP\Reseller Training\Ref\Colloa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89535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48" y="138266"/>
            <a:ext cx="8229600" cy="857250"/>
          </a:xfrm>
        </p:spPr>
        <p:txBody>
          <a:bodyPr>
            <a:normAutofit/>
          </a:bodyPr>
          <a:lstStyle/>
          <a:p>
            <a:r>
              <a:rPr lang="en-US" sz="3400" dirty="0"/>
              <a:t>PODER COLABORATIVO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825"/>
            <a:ext cx="82296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 QUE HACEMOS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SEO | SEM | Marketing de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terceros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| Marketing de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medios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sociales</a:t>
            </a:r>
            <a:endParaRPr lang="en-US" sz="1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sz="1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EVENTOS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Talleres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| 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Webinars 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|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Seminarios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 Ferias</a:t>
            </a:r>
            <a:r>
              <a:rPr dirty="0"/>
              <a:t> </a:t>
            </a:r>
            <a:endParaRPr lang="en-US" sz="1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tabLst>
                <a:tab pos="4298950" algn="l"/>
              </a:tabLst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LOCALIZACIÓN - 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Marketing de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productos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  <a:r>
              <a:rPr dirty="0" smtClean="0"/>
              <a:t> </a:t>
            </a:r>
            <a:endParaRPr lang="es-MX" dirty="0"/>
          </a:p>
          <a:p>
            <a:pPr marL="0" indent="0">
              <a:buNone/>
              <a:tabLst>
                <a:tab pos="4298950" algn="l"/>
              </a:tabLst>
            </a:pPr>
            <a:r>
              <a:rPr lang="en-US" sz="13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Contenido</a:t>
            </a:r>
            <a:r>
              <a:rPr lang="en-US" sz="13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digital y VD </a:t>
            </a:r>
          </a:p>
          <a:p>
            <a:pPr marL="0" indent="0">
              <a:buNone/>
              <a:tabLst>
                <a:tab pos="4298950" algn="l"/>
              </a:tabLst>
            </a:pP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Traducciones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y </a:t>
            </a:r>
            <a:r>
              <a:rPr lang="en-US" sz="13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personalizaciones</a:t>
            </a:r>
            <a:endParaRPr lang="en-US" sz="13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  <a:tabLst>
                <a:tab pos="4298950" algn="l"/>
              </a:tabLst>
            </a:pPr>
            <a:r>
              <a:rPr lang="en-US" sz="1400" b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Documentos</a:t>
            </a: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de </a:t>
            </a:r>
            <a:r>
              <a:rPr lang="en-US" sz="14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recursos</a:t>
            </a:r>
            <a:r>
              <a:rPr dirty="0"/>
              <a:t> </a:t>
            </a:r>
            <a:endParaRPr lang="es-MX" dirty="0"/>
          </a:p>
          <a:p>
            <a:pPr marL="0" indent="0">
              <a:buNone/>
              <a:tabLst>
                <a:tab pos="4298950" algn="l"/>
              </a:tabLst>
            </a:pP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Informes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técnicos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|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Garantía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del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producto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, etc.</a:t>
            </a:r>
          </a:p>
          <a:p>
            <a:pPr marL="0" indent="0">
              <a:buNone/>
              <a:tabLst>
                <a:tab pos="4298950" algn="l"/>
              </a:tabLst>
            </a:pP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Videos - Taller, </a:t>
            </a:r>
            <a:r>
              <a:rPr lang="en-US" sz="13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webinars, 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videos de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capacitación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3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-con </a:t>
            </a:r>
            <a:r>
              <a:rPr lang="en-US" sz="1300" dirty="0" err="1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subtítulos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</a:rPr>
              <a:t> -</a:t>
            </a:r>
            <a:endParaRPr lang="en-US" sz="13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  <a:tabLst>
                <a:tab pos="4298950" algn="l"/>
              </a:tabLst>
            </a:pP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Blogs /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Foros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|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Comunicados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prensa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|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Folletos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productos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|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Estudios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de </a:t>
            </a:r>
            <a:r>
              <a:rPr lang="en-US" sz="13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caso</a:t>
            </a:r>
            <a:r>
              <a:rPr lang="en-US" sz="13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| Testimonios</a:t>
            </a:r>
          </a:p>
        </p:txBody>
      </p:sp>
      <p:pic>
        <p:nvPicPr>
          <p:cNvPr id="5" name="Picture 2" descr="D:\ADSolutions\ADMP\Reseller Training\Ref\ME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81550"/>
            <a:ext cx="128587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630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ADSolutions\ADMP\Reseller Training\Ref\high-fiv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561975"/>
            <a:ext cx="53594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1" y="0"/>
            <a:ext cx="91214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ADSolutions\ADMP\Reseller Training\Ref\ME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81550"/>
            <a:ext cx="128587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/>
              <a:t>PODER COLABORATIVO</a:t>
            </a:r>
            <a:endParaRPr lang="en-US" sz="3600" dirty="0"/>
          </a:p>
        </p:txBody>
      </p:sp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929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QUÉ HAY DE NUEVO</a:t>
            </a:r>
            <a:endParaRPr lang="en-US" dirty="0"/>
          </a:p>
        </p:txBody>
      </p:sp>
      <p:pic>
        <p:nvPicPr>
          <p:cNvPr id="5122" name="Picture 2" descr="D:\ADMP- Marketing\Generic\Image\admanager-sprit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8" r="26473" b="83438"/>
          <a:stretch/>
        </p:blipFill>
        <p:spPr bwMode="auto">
          <a:xfrm>
            <a:off x="2964025" y="2339557"/>
            <a:ext cx="3215951" cy="4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ADMP- Marketing\Generic\Image\splash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2"/>
          <a:stretch/>
        </p:blipFill>
        <p:spPr bwMode="auto">
          <a:xfrm>
            <a:off x="2895600" y="1849996"/>
            <a:ext cx="3206536" cy="144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eebly Publish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4" r="7200" b="16415"/>
          <a:stretch/>
        </p:blipFill>
        <p:spPr bwMode="auto">
          <a:xfrm>
            <a:off x="5184038" y="3028950"/>
            <a:ext cx="3959962" cy="204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effectLst/>
              </a:rPr>
              <a:t>VAMOS A VIAJAR AL FUTURO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657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>
                <a:latin typeface="Proxima Nova Rg" panose="02000506030000020004" pitchFamily="2" charset="0"/>
              </a:rPr>
              <a:t>Eche un vistazo a lo que está sucediendo en </a:t>
            </a:r>
            <a:r>
              <a:rPr lang="en-US" sz="1400" b="1">
                <a:latin typeface="Proxima Nova Rg" panose="02000506030000020004" pitchFamily="2" charset="0"/>
              </a:rPr>
              <a:t>AD Labs</a:t>
            </a:r>
            <a:r>
              <a:rPr lang="en-US" sz="1400">
                <a:latin typeface="Proxima Nova Rg" panose="02000506030000020004" pitchFamily="2" charset="0"/>
              </a:rPr>
              <a:t> </a:t>
            </a:r>
          </a:p>
          <a:p>
            <a:pPr marL="0" indent="0" algn="ctr">
              <a:buNone/>
            </a:pPr>
            <a:endParaRPr lang="en-US" sz="1400" dirty="0">
              <a:latin typeface="Proxima Nova Rg" panose="02000506030000020004" pitchFamily="2" charset="0"/>
            </a:endParaRPr>
          </a:p>
          <a:p>
            <a:pPr fontAlgn="base"/>
            <a:r>
              <a:rPr lang="en-US" sz="1400" b="1">
                <a:latin typeface="Proxima Nova Rg" panose="02000506030000020004" pitchFamily="2" charset="0"/>
              </a:rPr>
              <a:t>Active Directory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Modificación de usuario a través de importación CSV usando plantillas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Gestión automatizada de permisos del servidor de archivos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Soporte entre dominios para acciones de administración de usuarios (mover usuarios, administración de membresía de grupo, etc.)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Integración de Service Now y HRMS</a:t>
            </a:r>
            <a:endParaRPr lang="en-US" sz="1100" dirty="0">
              <a:latin typeface="Proxima Nova Rg" panose="02000506030000020004" pitchFamily="2" charset="0"/>
            </a:endParaRPr>
          </a:p>
          <a:p>
            <a:pPr fontAlgn="base"/>
            <a:r>
              <a:rPr lang="en-US" sz="1400" b="1">
                <a:latin typeface="Proxima Nova Rg" panose="02000506030000020004" pitchFamily="2" charset="0"/>
              </a:rPr>
              <a:t>Oficina 365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Asignar / eliminar licencias: filtros para mostrar usuarios sin licencia / con licencia o usuarios con licencias O365 específicas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Delegación de funciones de gestión de O365 de la mesa de ayuda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Asignación o revocación automatizada de licencias de Office 365.</a:t>
            </a:r>
            <a:endParaRPr lang="en-US" sz="1100" dirty="0">
              <a:latin typeface="Proxima Nova Rg" panose="02000506030000020004" pitchFamily="2" charset="0"/>
            </a:endParaRPr>
          </a:p>
          <a:p>
            <a:pPr fontAlgn="base"/>
            <a:r>
              <a:rPr lang="en-US" sz="1400" b="1">
                <a:latin typeface="Proxima Nova Rg" panose="02000506030000020004" pitchFamily="2" charset="0"/>
              </a:rPr>
              <a:t>Otros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Interfaz de usuario plana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Estado de solicitud de flujo de trabajo en el dashboard de la página de inicio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Reglas de asignación y notificación de tareas de AD renovadas en el flujo de trabajo</a:t>
            </a:r>
          </a:p>
          <a:p>
            <a:pPr lvl="1" fontAlgn="base"/>
            <a:r>
              <a:rPr lang="en-US" sz="1100">
                <a:latin typeface="Proxima Nova Rg" panose="02000506030000020004" pitchFamily="2" charset="0"/>
              </a:rPr>
              <a:t>Integración con bases de datos externas</a:t>
            </a:r>
            <a:endParaRPr lang="en-US" sz="1100" dirty="0">
              <a:latin typeface="Proxima Nova Rg" panose="02000506030000020004" pitchFamily="2" charset="0"/>
            </a:endParaRPr>
          </a:p>
        </p:txBody>
      </p:sp>
      <p:pic>
        <p:nvPicPr>
          <p:cNvPr id="5" name="Picture 2" descr="D:\ADSolutions\ADMP\Reseller Training\Ref\ME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81550"/>
            <a:ext cx="128587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212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1"/>
          </p:nvPr>
        </p:nvSpPr>
        <p:spPr>
          <a:xfrm>
            <a:off x="228600" y="666750"/>
            <a:ext cx="8021083" cy="999612"/>
          </a:xfrm>
        </p:spPr>
        <p:txBody>
          <a:bodyPr vert="horz">
            <a:normAutofit fontScale="90000"/>
          </a:bodyPr>
          <a:lstStyle/>
          <a:p>
            <a:pPr marL="0" indent="0" algn="ctr">
              <a:buNone/>
            </a:pPr>
            <a:r>
              <a:rPr lang="en-US" b="1" dirty="0"/>
              <a:t>El kit de </a:t>
            </a:r>
            <a:r>
              <a:rPr lang="en-US" b="1" dirty="0" err="1"/>
              <a:t>herramientas</a:t>
            </a:r>
            <a:r>
              <a:rPr lang="en-US" b="1" dirty="0"/>
              <a:t> </a:t>
            </a:r>
            <a:r>
              <a:rPr lang="en-US" b="1" dirty="0" err="1"/>
              <a:t>esencial</a:t>
            </a:r>
            <a:r>
              <a:rPr lang="en-US" b="1" dirty="0"/>
              <a:t> para </a:t>
            </a:r>
            <a:r>
              <a:rPr lang="en-US" b="1" dirty="0" err="1"/>
              <a:t>gestionar</a:t>
            </a:r>
            <a:r>
              <a:rPr lang="en-US" b="1" dirty="0"/>
              <a:t> Active Directory de forma </a:t>
            </a:r>
            <a:r>
              <a:rPr lang="en-US" b="1" dirty="0" err="1"/>
              <a:t>eficiente</a:t>
            </a:r>
            <a:endParaRPr lang="en-US" b="1" dirty="0">
              <a:latin typeface="+mj-lt"/>
            </a:endParaRPr>
          </a:p>
        </p:txBody>
      </p:sp>
      <p:pic>
        <p:nvPicPr>
          <p:cNvPr id="102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54" y="1936750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2700" y="3257118"/>
            <a:ext cx="40386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3834" y="3316441"/>
            <a:ext cx="299633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3"/>
              </a:rPr>
              <a:t>DESCARGAR </a:t>
            </a:r>
            <a:r>
              <a:rPr lang="en-US" sz="1600" b="1" dirty="0" err="1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3"/>
              </a:rPr>
              <a:t>ADManager</a:t>
            </a:r>
            <a:r>
              <a:rPr lang="en-US" sz="1600" b="1" dirty="0"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3"/>
              </a:rPr>
              <a:t> Plus</a:t>
            </a:r>
            <a:endParaRPr lang="en-US" sz="1600" b="1" dirty="0">
              <a:solidFill>
                <a:srgbClr val="00B0F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51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"/>
          </p:nvPr>
        </p:nvSpPr>
        <p:spPr>
          <a:xfrm>
            <a:off x="689060" y="162903"/>
            <a:ext cx="7363858" cy="999612"/>
          </a:xfrm>
        </p:spPr>
        <p:txBody>
          <a:bodyPr vert="horz" lIns="91440" tIns="45720" rIns="91440" bIns="45720" anchor="ctr">
            <a:noAutofit/>
          </a:bodyPr>
          <a:lstStyle/>
          <a:p>
            <a:pPr algn="ctr"/>
            <a:r>
              <a:rPr lang="en-US" sz="3400" dirty="0" err="1">
                <a:latin typeface="Varela Round" panose="02000000000000000000" pitchFamily="2" charset="0"/>
              </a:rPr>
              <a:t>Ejemplo</a:t>
            </a:r>
            <a:r>
              <a:rPr lang="en-US" sz="3400" dirty="0">
                <a:latin typeface="Varela Round" panose="02000000000000000000" pitchFamily="2" charset="0"/>
              </a:rPr>
              <a:t> de PS para </a:t>
            </a:r>
            <a:r>
              <a:rPr lang="en-US" sz="3400" dirty="0" smtClean="0">
                <a:latin typeface="Varela Round" panose="02000000000000000000" pitchFamily="2" charset="0"/>
              </a:rPr>
              <a:t/>
            </a:r>
            <a:br>
              <a:rPr lang="en-US" sz="3400" dirty="0" smtClean="0">
                <a:latin typeface="Varela Round" panose="02000000000000000000" pitchFamily="2" charset="0"/>
              </a:rPr>
            </a:br>
            <a:r>
              <a:rPr lang="en-US" sz="3400" dirty="0" err="1" smtClean="0">
                <a:latin typeface="Varela Round" panose="02000000000000000000" pitchFamily="2" charset="0"/>
              </a:rPr>
              <a:t>creación</a:t>
            </a:r>
            <a:r>
              <a:rPr lang="en-US" sz="3400" dirty="0" smtClean="0">
                <a:latin typeface="Varela Round" panose="02000000000000000000" pitchFamily="2" charset="0"/>
              </a:rPr>
              <a:t> </a:t>
            </a:r>
            <a:r>
              <a:rPr lang="en-US" sz="3400" dirty="0">
                <a:latin typeface="Varela Round" panose="02000000000000000000" pitchFamily="2" charset="0"/>
              </a:rPr>
              <a:t>de usuario</a:t>
            </a:r>
          </a:p>
        </p:txBody>
      </p:sp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76350"/>
            <a:ext cx="6252293" cy="3429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</p:pic>
      <p:sp>
        <p:nvSpPr>
          <p:cNvPr id="15" name="TextBox 14"/>
          <p:cNvSpPr txBox="1"/>
          <p:nvPr/>
        </p:nvSpPr>
        <p:spPr>
          <a:xfrm>
            <a:off x="1983146" y="2200692"/>
            <a:ext cx="5181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Import-Csv. \ Usercreationfile.csv | 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foreach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-object {$ 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userprinicpalname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= $ _.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SamAccountName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+ "@ {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domainname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} .com" New-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ADUser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SamAccountName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$ _.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SamAccountName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UserPrincipalName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$ 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userprinicpalname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-Name $ _. Name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DisplayName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$ _. Name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GivenName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$ _. Cn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SurName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$ _. Sn -Department $ _.Department -Path "CN = Users, DC = 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biogen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, DC = com"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AccountPassword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(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ConvertTo-SecureString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"Microsoft ~ 1;"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AsPlainText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-force) -Enabled $ True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PasswordNeverExpires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 $ True -</a:t>
            </a:r>
            <a:r>
              <a:rPr lang="en-US" sz="1200" b="1" dirty="0" err="1">
                <a:solidFill>
                  <a:schemeClr val="bg1"/>
                </a:solidFill>
                <a:latin typeface="Courier" pitchFamily="49" charset="0"/>
              </a:rPr>
              <a:t>PassThru</a:t>
            </a:r>
            <a:r>
              <a:rPr lang="en-US" sz="1200" b="1" dirty="0">
                <a:solidFill>
                  <a:schemeClr val="bg1"/>
                </a:solidFill>
                <a:latin typeface="Courier" pitchFamily="49" charset="0"/>
              </a:rPr>
              <a:t>}</a:t>
            </a:r>
          </a:p>
          <a:p>
            <a:endParaRPr lang="en-US" sz="1200" dirty="0">
              <a:solidFill>
                <a:schemeClr val="bg1"/>
              </a:solidFill>
              <a:latin typeface="Courier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32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75" y="4608507"/>
            <a:ext cx="4291735" cy="250068"/>
          </a:xfrm>
          <a:prstGeom prst="rect">
            <a:avLst/>
          </a:prstGeom>
        </p:spPr>
        <p:txBody>
          <a:bodyPr vert="horz" lIns="95250" tIns="47625" rIns="95250" bIns="47625">
            <a:spAutoFit/>
          </a:bodyPr>
          <a:lstStyle/>
          <a:p>
            <a:pPr algn="ctr"/>
            <a:r>
              <a:rPr lang="en-US" sz="1000" kern="0">
                <a:solidFill>
                  <a:srgbClr val="000000"/>
                </a:solidFill>
              </a:rPr>
              <a:t>www.manageengine.com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4416" y="1358778"/>
            <a:ext cx="4175166" cy="834844"/>
          </a:xfrm>
          <a:prstGeom prst="rect">
            <a:avLst/>
          </a:prstGeom>
        </p:spPr>
        <p:txBody>
          <a:bodyPr vert="horz" lIns="95250" tIns="47625" rIns="95250" bIns="47625">
            <a:spAutoFit/>
          </a:bodyPr>
          <a:lstStyle/>
          <a:p>
            <a:pPr algn="ctr"/>
            <a:r>
              <a:rPr lang="en-US" sz="4800" b="1" kern="0">
                <a:solidFill>
                  <a:srgbClr val="000000"/>
                </a:solidFill>
              </a:rPr>
              <a:t>GRACIAS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4200144"/>
            <a:ext cx="2026253" cy="378359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208680" y="2312752"/>
            <a:ext cx="8726639" cy="1019510"/>
          </a:xfrm>
          <a:prstGeom prst="rect">
            <a:avLst/>
          </a:prstGeom>
        </p:spPr>
        <p:txBody>
          <a:bodyPr vert="horz" lIns="95250" tIns="47625" rIns="95250" bIns="47625" anchor="ctr">
            <a:spAutoFit/>
          </a:bodyPr>
          <a:lstStyle/>
          <a:p>
            <a:pPr algn="ctr">
              <a:defRPr lang="en-US" sz="1200" dirty="0"/>
            </a:pPr>
            <a:endParaRPr lang="en-US" sz="2000" kern="0" dirty="0">
              <a:solidFill>
                <a:srgbClr val="000000"/>
              </a:solidFill>
              <a:latin typeface="Proxima Nova Rg" panose="02000506030000020004" pitchFamily="2" charset="0"/>
            </a:endParaRPr>
          </a:p>
          <a:p>
            <a:pPr algn="ctr">
              <a:defRPr lang="en-US" sz="1200" dirty="0"/>
            </a:pPr>
            <a:r>
              <a:rPr lang="en-US" sz="2000" kern="0" dirty="0" smtClean="0">
                <a:solidFill>
                  <a:srgbClr val="000000"/>
                </a:solidFill>
                <a:latin typeface="Proxima Nova Rg" panose="02000506030000020004" pitchFamily="2" charset="0"/>
              </a:rPr>
              <a:t>JAY</a:t>
            </a:r>
          </a:p>
          <a:p>
            <a:pPr algn="ctr">
              <a:defRPr lang="en-US" sz="1200" dirty="0"/>
            </a:pPr>
            <a:r>
              <a:rPr lang="en-US" sz="2000" kern="0" dirty="0" smtClean="0">
                <a:solidFill>
                  <a:srgbClr val="0070C0"/>
                </a:solidFill>
                <a:latin typeface="Proxima Nova Rg" panose="02000506030000020004" pitchFamily="2" charset="0"/>
              </a:rPr>
              <a:t> </a:t>
            </a:r>
            <a:r>
              <a:rPr lang="en-US" sz="2000" kern="0" dirty="0">
                <a:solidFill>
                  <a:srgbClr val="0070C0"/>
                </a:solidFill>
                <a:latin typeface="Proxima Nova Rg" panose="02000506030000020004" pitchFamily="2" charset="0"/>
              </a:rPr>
              <a:t>jay@manageengine.com</a:t>
            </a:r>
            <a:r>
              <a:rPr dirty="0"/>
              <a:t> </a:t>
            </a:r>
            <a:endParaRPr lang="en-US" sz="2000" kern="0" dirty="0">
              <a:solidFill>
                <a:srgbClr val="000000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96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1"/>
          </p:nvPr>
        </p:nvSpPr>
        <p:spPr>
          <a:xfrm>
            <a:off x="890071" y="161705"/>
            <a:ext cx="7363858" cy="999612"/>
          </a:xfrm>
        </p:spPr>
        <p:txBody>
          <a:bodyPr anchor="ctr"/>
          <a:lstStyle/>
          <a:p>
            <a:pPr algn="ctr"/>
            <a:r>
              <a:rPr lang="en-US" sz="3400" dirty="0" err="1">
                <a:latin typeface="Varela Round" panose="02000000000000000000" pitchFamily="2" charset="0"/>
              </a:rPr>
              <a:t>Opciones</a:t>
            </a:r>
            <a:r>
              <a:rPr lang="en-US" sz="3400" dirty="0">
                <a:latin typeface="Varela Round" panose="02000000000000000000" pitchFamily="2" charset="0"/>
              </a:rPr>
              <a:t> que </a:t>
            </a:r>
            <a:r>
              <a:rPr lang="en-US" sz="3400" dirty="0" err="1">
                <a:latin typeface="Varela Round" panose="02000000000000000000" pitchFamily="2" charset="0"/>
              </a:rPr>
              <a:t>ofrecen</a:t>
            </a:r>
            <a:r>
              <a:rPr lang="en-US" sz="3400" dirty="0">
                <a:latin typeface="Varela Round" panose="02000000000000000000" pitchFamily="2" charset="0"/>
              </a:rPr>
              <a:t> las </a:t>
            </a:r>
            <a:r>
              <a:rPr lang="en-US" sz="3400" dirty="0" err="1">
                <a:latin typeface="Varela Round" panose="02000000000000000000" pitchFamily="2" charset="0"/>
              </a:rPr>
              <a:t>herramientas</a:t>
            </a:r>
            <a:r>
              <a:rPr lang="en-US" sz="3400" dirty="0">
                <a:latin typeface="Varela Round" panose="02000000000000000000" pitchFamily="2" charset="0"/>
              </a:rPr>
              <a:t> </a:t>
            </a:r>
            <a:r>
              <a:rPr lang="en-US" sz="3400" dirty="0" err="1">
                <a:latin typeface="Varela Round" panose="02000000000000000000" pitchFamily="2" charset="0"/>
              </a:rPr>
              <a:t>nativas</a:t>
            </a:r>
            <a:endParaRPr lang="en-US" sz="3400" dirty="0">
              <a:latin typeface="Varela Round" panose="02000000000000000000" pitchFamily="2" charset="0"/>
            </a:endParaRPr>
          </a:p>
        </p:txBody>
      </p:sp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9" descr="ADUC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62000" y="1506418"/>
            <a:ext cx="3390894" cy="271263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</p:pic>
      <p:pic>
        <p:nvPicPr>
          <p:cNvPr id="10" name="Content Placeholder 10" descr="Script syntax for creating new user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573038" y="1506418"/>
            <a:ext cx="3968068" cy="2741732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4343400" y="1276350"/>
            <a:ext cx="457200" cy="1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101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765" y="590550"/>
            <a:ext cx="5803845" cy="326466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890478"/>
            <a:ext cx="5790829" cy="326466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138099"/>
            <a:ext cx="5588762" cy="326466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442899"/>
            <a:ext cx="5604263" cy="326466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78" y="1657350"/>
            <a:ext cx="244928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Informes</a:t>
            </a:r>
            <a:r>
              <a:rPr lang="en-US" dirty="0">
                <a:solidFill>
                  <a:schemeClr val="tx1"/>
                </a:solidFill>
              </a:rPr>
              <a:t> de AD</a:t>
            </a:r>
            <a:endParaRPr kern="0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64479" y="1441654"/>
            <a:ext cx="5045528" cy="3048001"/>
          </a:xfrm>
          <a:prstGeom prst="rect">
            <a:avLst/>
          </a:prstGeom>
        </p:spPr>
        <p:txBody>
          <a:bodyPr vert="horz" lIns="91440" tIns="93600" rIns="91440" bIns="45720">
            <a:no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Fácil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generar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informes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por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objeto</a:t>
            </a:r>
            <a:endParaRPr lang="en-US" sz="1600" b="1" kern="0" dirty="0">
              <a:solidFill>
                <a:srgbClr val="000000"/>
              </a:solidFill>
              <a:latin typeface="+mn-lt"/>
            </a:endParaRPr>
          </a:p>
          <a:p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Informes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críticos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, por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ejemplo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/>
            <a:r>
              <a:rPr lang="en-US" kern="0" dirty="0">
                <a:solidFill>
                  <a:srgbClr val="000000"/>
                </a:solidFill>
                <a:latin typeface="+mn-lt"/>
              </a:rPr>
              <a:t>Los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informes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relacionados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con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contraseñas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inactivas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deshabilitadas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deben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ser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precisos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según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la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fecha</a:t>
            </a:r>
            <a:r>
              <a:rPr lang="en-US" kern="0" dirty="0">
                <a:solidFill>
                  <a:srgbClr val="000000"/>
                </a:solidFill>
                <a:latin typeface="+mn-lt"/>
              </a:rPr>
              <a:t> y la hora </a:t>
            </a:r>
            <a:r>
              <a:rPr lang="en-US" kern="0" dirty="0" err="1">
                <a:solidFill>
                  <a:srgbClr val="000000"/>
                </a:solidFill>
                <a:latin typeface="+mn-lt"/>
              </a:rPr>
              <a:t>correspondientes</a:t>
            </a:r>
            <a:endParaRPr lang="en-US" kern="0" dirty="0">
              <a:solidFill>
                <a:srgbClr val="000000"/>
              </a:solidFill>
              <a:latin typeface="+mn-lt"/>
            </a:endParaRPr>
          </a:p>
          <a:p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Membresía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grupos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Encuentre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grupos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mesa de </a:t>
            </a:r>
            <a:r>
              <a:rPr lang="en-US" sz="1600" kern="0" dirty="0" err="1" smtClean="0">
                <a:solidFill>
                  <a:srgbClr val="000000"/>
                </a:solidFill>
                <a:latin typeface="+mn-lt"/>
              </a:rPr>
              <a:t>ayudavinculados</a:t>
            </a:r>
            <a:r>
              <a:rPr lang="en-US" sz="1600" kern="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a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grupos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administración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 de forma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iterativa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: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membresía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grupos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anidados</a:t>
            </a:r>
            <a:r>
              <a:rPr dirty="0"/>
              <a:t> </a:t>
            </a:r>
          </a:p>
          <a:p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Llamada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a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operaciones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600" b="1" kern="0" dirty="0" err="1">
                <a:solidFill>
                  <a:srgbClr val="000000"/>
                </a:solidFill>
                <a:latin typeface="+mn-lt"/>
              </a:rPr>
              <a:t>gestión</a:t>
            </a:r>
            <a:r>
              <a:rPr lang="en-US" sz="1600" b="1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a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través</a:t>
            </a:r>
            <a:r>
              <a:rPr lang="en-US" sz="1600" kern="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US" sz="1600" kern="0" dirty="0" err="1">
                <a:solidFill>
                  <a:srgbClr val="000000"/>
                </a:solidFill>
                <a:latin typeface="+mn-lt"/>
              </a:rPr>
              <a:t>informes</a:t>
            </a:r>
            <a:r>
              <a:rPr dirty="0"/>
              <a:t> </a:t>
            </a:r>
            <a:endParaRPr lang="en-US" sz="1600" kern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14400" y="12001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349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78" y="1657350"/>
            <a:ext cx="244928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Casos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informes</a:t>
            </a:r>
            <a:r>
              <a:rPr lang="en-US" dirty="0">
                <a:solidFill>
                  <a:schemeClr val="tx1"/>
                </a:solidFill>
              </a:rPr>
              <a:t> de AD</a:t>
            </a:r>
            <a:endParaRPr kern="0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57200" y="1352550"/>
            <a:ext cx="5257800" cy="3352800"/>
          </a:xfrm>
          <a:prstGeom prst="rect">
            <a:avLst/>
          </a:prstGeom>
        </p:spPr>
        <p:txBody>
          <a:bodyPr vert="horz" lIns="91440" tIns="93600" rIns="91440" bIns="45720">
            <a:noAutofit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Forzar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el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restablecimiento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de la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contraseña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usuario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en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toda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la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organización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; por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ejemplo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inmediatamente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después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de un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ataque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fuerza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bruta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o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actualizaciones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de la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política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contraseñas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Informe y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administre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los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atributos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de AD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personalizados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su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organización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Encuentre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elimine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permisos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inapropiados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o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excesivos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otorgados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a los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usuarios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Identifique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restrinja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a los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usuarios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que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tienen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acceso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inapropiado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datos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críticos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para el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negocio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administración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permisos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NTFS.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914400" y="11239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5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AVEL\Australia\PRESENTATION\MP\Images\swiss-army-knif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52950"/>
            <a:ext cx="435879" cy="4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78" y="1657350"/>
            <a:ext cx="244928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756000" y="352938"/>
            <a:ext cx="8083200" cy="999612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>
            <a:lvl1pPr lvl="0" algn="l" rtl="0">
              <a:lnSpc>
                <a:spcPct val="100000"/>
              </a:lnSpc>
              <a:spcBef>
                <a:spcPct val="0"/>
              </a:spcBef>
              <a:buNone/>
              <a:def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kern="0" dirty="0">
                <a:solidFill>
                  <a:schemeClr val="tx1"/>
                </a:solidFill>
                <a:latin typeface="Varela Round" panose="02000000000000000000" pitchFamily="2" charset="0"/>
              </a:rPr>
              <a:t>Aisle </a:t>
            </a:r>
            <a:r>
              <a:rPr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cuentas</a:t>
            </a:r>
            <a:r>
              <a:rPr kern="0" dirty="0">
                <a:solidFill>
                  <a:schemeClr val="tx1"/>
                </a:solidFill>
                <a:latin typeface="Varela Round" panose="02000000000000000000" pitchFamily="2" charset="0"/>
              </a:rPr>
              <a:t> de </a:t>
            </a:r>
            <a:r>
              <a:rPr kern="0" dirty="0" err="1">
                <a:solidFill>
                  <a:schemeClr val="tx1"/>
                </a:solidFill>
                <a:latin typeface="Varela Round" panose="02000000000000000000" pitchFamily="2" charset="0"/>
              </a:rPr>
              <a:t>administración</a:t>
            </a:r>
            <a:r>
              <a:rPr kern="0" dirty="0">
                <a:solidFill>
                  <a:schemeClr val="tx1"/>
                </a:solidFill>
                <a:latin typeface="Varela Round" panose="02000000000000000000" pitchFamily="2" charset="0"/>
              </a:rPr>
              <a:t> y no</a:t>
            </a:r>
            <a:r>
              <a:rPr lang="es-ES_tradnl" kern="0" dirty="0">
                <a:solidFill>
                  <a:schemeClr val="tx1"/>
                </a:solidFill>
                <a:latin typeface="Varela Round" panose="02000000000000000000" pitchFamily="2" charset="0"/>
              </a:rPr>
              <a:t> administración</a:t>
            </a:r>
            <a:endParaRPr kern="0" dirty="0">
              <a:solidFill>
                <a:schemeClr val="tx1"/>
              </a:solidFill>
              <a:latin typeface="Varela Round" panose="02000000000000000000" pitchFamily="2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81050" y="1813207"/>
            <a:ext cx="4552950" cy="2663543"/>
          </a:xfrm>
          <a:prstGeom prst="rect">
            <a:avLst/>
          </a:prstGeom>
        </p:spPr>
        <p:txBody>
          <a:bodyPr vert="horz" lIns="91440" tIns="93600" rIns="91440" bIns="45720">
            <a:normAutofit fontScale="62500" lnSpcReduction="20000"/>
          </a:bodyPr>
          <a:lstStyle>
            <a:lvl1pPr marL="342900" lvl="0" indent="-342900" algn="l" rtl="0"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  <a:buFont typeface="Arial"/>
              <a:buChar char="•"/>
              <a:defRPr lang="en-US" sz="1800" i="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/>
              </a:defRPr>
            </a:lvl1pPr>
            <a:lvl2pPr marL="742950" lvl="1" indent="-28575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6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marL="1143000" lvl="2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4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marL="1600200" lvl="3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2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marL="2057400" lvl="4" indent="-228600" algn="l" rtl="0">
              <a:spcBef>
                <a:spcPts val="3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marL="2514600" lvl="5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6pPr>
            <a:lvl7pPr marL="2971800" lvl="6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7pPr>
            <a:lvl8pPr marL="3429000" lvl="7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8pPr>
            <a:lvl9pPr marL="3886200" lvl="8" indent="-228600" algn="l" rtl="0">
              <a:spcBef>
                <a:spcPct val="20000"/>
              </a:spcBef>
              <a:buFont typeface="Arial"/>
              <a:buChar char="-"/>
              <a:def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n-US" kern="0" dirty="0">
                <a:solidFill>
                  <a:srgbClr val="FF0000"/>
                </a:solidFill>
                <a:latin typeface="Montserrat"/>
              </a:rPr>
              <a:t>GESTIÓN DE ACCESO PRIVILEGIADO</a:t>
            </a:r>
            <a:endParaRPr kern="0" dirty="0">
              <a:solidFill>
                <a:srgbClr val="FF0000"/>
              </a:solidFill>
              <a:latin typeface="Montserrat"/>
            </a:endParaRPr>
          </a:p>
          <a:p>
            <a:pPr>
              <a:buClr>
                <a:srgbClr val="C00000"/>
              </a:buClr>
              <a:buFont typeface="Proxima Nova Rg" panose="02000506030000020004" pitchFamily="2" charset="0"/>
              <a:buChar char="—"/>
            </a:pPr>
            <a:r>
              <a:rPr sz="2000" kern="0" dirty="0" err="1">
                <a:solidFill>
                  <a:srgbClr val="000000"/>
                </a:solidFill>
                <a:latin typeface="Montserrat"/>
              </a:rPr>
              <a:t>Haga</a:t>
            </a:r>
            <a:r>
              <a:rPr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sz="2000" kern="0" dirty="0" err="1">
                <a:solidFill>
                  <a:srgbClr val="000000"/>
                </a:solidFill>
                <a:latin typeface="Montserrat"/>
              </a:rPr>
              <a:t>cumplir</a:t>
            </a:r>
            <a:r>
              <a:rPr sz="2000" kern="0" dirty="0">
                <a:solidFill>
                  <a:srgbClr val="000000"/>
                </a:solidFill>
                <a:latin typeface="Montserrat"/>
              </a:rPr>
              <a:t> las </a:t>
            </a:r>
            <a:r>
              <a:rPr sz="2000" kern="0" dirty="0" err="1">
                <a:solidFill>
                  <a:srgbClr val="000000"/>
                </a:solidFill>
                <a:latin typeface="Montserrat"/>
              </a:rPr>
              <a:t>restricciones</a:t>
            </a:r>
            <a:r>
              <a:rPr sz="2000" kern="0" dirty="0">
                <a:solidFill>
                  <a:srgbClr val="000000"/>
                </a:solidFill>
                <a:latin typeface="Montserrat"/>
              </a:rPr>
              <a:t> de </a:t>
            </a:r>
            <a:r>
              <a:rPr sz="2000" kern="0" dirty="0" err="1">
                <a:solidFill>
                  <a:srgbClr val="000000"/>
                </a:solidFill>
                <a:latin typeface="Montserrat"/>
              </a:rPr>
              <a:t>acceso</a:t>
            </a:r>
            <a:endParaRPr sz="2000" kern="0" dirty="0">
              <a:solidFill>
                <a:srgbClr val="000000"/>
              </a:solidFill>
              <a:latin typeface="Montserrat"/>
            </a:endParaRPr>
          </a:p>
          <a:p>
            <a:pPr lvl="1">
              <a:buClr>
                <a:srgbClr val="C00000"/>
              </a:buClr>
              <a:buFont typeface="Proxima Nova Rg" panose="02000506030000020004" pitchFamily="2" charset="0"/>
              <a:buChar char="—"/>
            </a:pPr>
            <a:r>
              <a:rPr sz="2000" kern="0" dirty="0" err="1">
                <a:solidFill>
                  <a:srgbClr val="000000"/>
                </a:solidFill>
                <a:latin typeface="Montserrat"/>
              </a:rPr>
              <a:t>Servidores</a:t>
            </a:r>
            <a:r>
              <a:rPr sz="2000" kern="0" dirty="0">
                <a:solidFill>
                  <a:srgbClr val="000000"/>
                </a:solidFill>
                <a:latin typeface="Montserrat"/>
              </a:rPr>
              <a:t> de </a:t>
            </a:r>
            <a:r>
              <a:rPr sz="2000" kern="0" dirty="0" err="1">
                <a:solidFill>
                  <a:srgbClr val="000000"/>
                </a:solidFill>
                <a:latin typeface="Montserrat"/>
              </a:rPr>
              <a:t>archivos</a:t>
            </a:r>
            <a:endParaRPr sz="2000" kern="0" dirty="0">
              <a:solidFill>
                <a:srgbClr val="000000"/>
              </a:solidFill>
              <a:latin typeface="Montserrat"/>
            </a:endParaRPr>
          </a:p>
          <a:p>
            <a:pPr lvl="1">
              <a:buClr>
                <a:srgbClr val="C00000"/>
              </a:buClr>
              <a:buFont typeface="Proxima Nova Rg" panose="02000506030000020004" pitchFamily="2" charset="0"/>
              <a:buChar char="—"/>
            </a:pPr>
            <a:r>
              <a:rPr sz="2000" kern="0" dirty="0" err="1">
                <a:solidFill>
                  <a:srgbClr val="000000"/>
                </a:solidFill>
                <a:latin typeface="Montserrat"/>
              </a:rPr>
              <a:t>Controladores</a:t>
            </a:r>
            <a:r>
              <a:rPr sz="2000" kern="0" dirty="0">
                <a:solidFill>
                  <a:srgbClr val="000000"/>
                </a:solidFill>
                <a:latin typeface="Montserrat"/>
              </a:rPr>
              <a:t> de </a:t>
            </a:r>
            <a:r>
              <a:rPr sz="2000" kern="0" dirty="0" err="1">
                <a:solidFill>
                  <a:srgbClr val="000000"/>
                </a:solidFill>
                <a:latin typeface="Montserrat"/>
              </a:rPr>
              <a:t>dominio</a:t>
            </a:r>
            <a:endParaRPr sz="2000" kern="0" dirty="0">
              <a:solidFill>
                <a:srgbClr val="000000"/>
              </a:solidFill>
              <a:latin typeface="Montserrat"/>
            </a:endParaRPr>
          </a:p>
          <a:p>
            <a:pPr>
              <a:buClr>
                <a:srgbClr val="C00000"/>
              </a:buClr>
              <a:buFont typeface="Proxima Nova Rg" panose="02000506030000020004" pitchFamily="2" charset="0"/>
              <a:buChar char="—"/>
            </a:pP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Otorgue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privilegios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a los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usuarios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solo para los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sistemas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en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los que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estén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autorizados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>
              <a:buClr>
                <a:srgbClr val="C00000"/>
              </a:buClr>
              <a:buFont typeface="Proxima Nova Rg" panose="02000506030000020004" pitchFamily="2" charset="0"/>
              <a:buChar char="—"/>
            </a:pP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Conceda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acceso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solo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cuando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sea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necesario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y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revoque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el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acceso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cuando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la </a:t>
            </a:r>
            <a:r>
              <a:rPr lang="en-US" sz="2000" kern="0" dirty="0" err="1" smtClean="0">
                <a:solidFill>
                  <a:srgbClr val="000000"/>
                </a:solidFill>
                <a:latin typeface="Montserrat"/>
              </a:rPr>
              <a:t>solicitud</a:t>
            </a:r>
            <a:r>
              <a:rPr lang="en-US" sz="2000" kern="0" dirty="0" smtClean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expire.</a:t>
            </a:r>
          </a:p>
          <a:p>
            <a:pPr>
              <a:buClr>
                <a:srgbClr val="C00000"/>
              </a:buClr>
              <a:buFont typeface="Proxima Nova Rg" panose="02000506030000020004" pitchFamily="2" charset="0"/>
              <a:buChar char="—"/>
            </a:pP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Cree un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seguimiento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auditoría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inalterable para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cualquier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operación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Montserrat"/>
              </a:rPr>
              <a:t>privilegiada</a:t>
            </a:r>
            <a:r>
              <a:rPr lang="en-US" sz="2000" kern="0" dirty="0">
                <a:solidFill>
                  <a:srgbClr val="000000"/>
                </a:solidFill>
                <a:latin typeface="Montserrat"/>
              </a:rPr>
              <a:t>.</a:t>
            </a:r>
            <a:endParaRPr sz="2000" kern="0" dirty="0">
              <a:solidFill>
                <a:srgbClr val="000000"/>
              </a:solidFill>
              <a:latin typeface="Montserra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914400" y="1504950"/>
            <a:ext cx="457200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48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8:0:0" val="2"/>
  <p:tag name="FONTWEIGHT:2:0:0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6:0:0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7:0:0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0:0:0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8:0:0" val="2"/>
  <p:tag name="FONTWEIGHT:2:0:0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6:0:0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7:0:0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0:0:0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0:0:0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8:0:0" val="2"/>
  <p:tag name="FONTWEIGHT:2:0:0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6:0:0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7:0:0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8:0:0" val="2"/>
  <p:tag name="FONTWEIGHT:2:0:0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6:0:0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7:0:0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0:0:0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WEIGHT:8:0:0" val="2"/>
  <p:tag name="FONTWEIGHT:2:0:0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arela Roun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2F0F1C"/>
      </a:dk2>
      <a:lt2>
        <a:srgbClr val="F1FAFB"/>
      </a:lt2>
      <a:accent1>
        <a:srgbClr val="A0CB46"/>
      </a:accent1>
      <a:accent2>
        <a:srgbClr val="4FBFC9"/>
      </a:accent2>
      <a:accent3>
        <a:srgbClr val="F7990F"/>
      </a:accent3>
      <a:accent4>
        <a:srgbClr val="ED4F39"/>
      </a:accent4>
      <a:accent5>
        <a:srgbClr val="BD3B70"/>
      </a:accent5>
      <a:accent6>
        <a:srgbClr val="FFCC52"/>
      </a:accent6>
      <a:hlink>
        <a:srgbClr val="4FBFC9"/>
      </a:hlink>
      <a:folHlink>
        <a:srgbClr val="BD3B7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2F0F1C"/>
      </a:dk2>
      <a:lt2>
        <a:srgbClr val="F1FAFB"/>
      </a:lt2>
      <a:accent1>
        <a:srgbClr val="A0CB46"/>
      </a:accent1>
      <a:accent2>
        <a:srgbClr val="4FBFC9"/>
      </a:accent2>
      <a:accent3>
        <a:srgbClr val="F7990F"/>
      </a:accent3>
      <a:accent4>
        <a:srgbClr val="ED4F39"/>
      </a:accent4>
      <a:accent5>
        <a:srgbClr val="BD3B70"/>
      </a:accent5>
      <a:accent6>
        <a:srgbClr val="FFCC52"/>
      </a:accent6>
      <a:hlink>
        <a:srgbClr val="4FBFC9"/>
      </a:hlink>
      <a:folHlink>
        <a:srgbClr val="BD3B7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">
  <a:themeElements>
    <a:clrScheme name="Default">
      <a:dk1>
        <a:srgbClr val="000000"/>
      </a:dk1>
      <a:lt1>
        <a:srgbClr val="FFFFFF"/>
      </a:lt1>
      <a:dk2>
        <a:srgbClr val="2F0F1C"/>
      </a:dk2>
      <a:lt2>
        <a:srgbClr val="F1FAFB"/>
      </a:lt2>
      <a:accent1>
        <a:srgbClr val="A0CB46"/>
      </a:accent1>
      <a:accent2>
        <a:srgbClr val="4FBFC9"/>
      </a:accent2>
      <a:accent3>
        <a:srgbClr val="F7990F"/>
      </a:accent3>
      <a:accent4>
        <a:srgbClr val="ED4F39"/>
      </a:accent4>
      <a:accent5>
        <a:srgbClr val="BD3B70"/>
      </a:accent5>
      <a:accent6>
        <a:srgbClr val="FFCC52"/>
      </a:accent6>
      <a:hlink>
        <a:srgbClr val="4FBFC9"/>
      </a:hlink>
      <a:folHlink>
        <a:srgbClr val="BD3B7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">
  <a:themeElements>
    <a:clrScheme name="Default">
      <a:dk1>
        <a:srgbClr val="000000"/>
      </a:dk1>
      <a:lt1>
        <a:srgbClr val="FFFFFF"/>
      </a:lt1>
      <a:dk2>
        <a:srgbClr val="2F0F1C"/>
      </a:dk2>
      <a:lt2>
        <a:srgbClr val="F1FAFB"/>
      </a:lt2>
      <a:accent1>
        <a:srgbClr val="A0CB46"/>
      </a:accent1>
      <a:accent2>
        <a:srgbClr val="4FBFC9"/>
      </a:accent2>
      <a:accent3>
        <a:srgbClr val="F7990F"/>
      </a:accent3>
      <a:accent4>
        <a:srgbClr val="ED4F39"/>
      </a:accent4>
      <a:accent5>
        <a:srgbClr val="BD3B70"/>
      </a:accent5>
      <a:accent6>
        <a:srgbClr val="FFCC52"/>
      </a:accent6>
      <a:hlink>
        <a:srgbClr val="4FBFC9"/>
      </a:hlink>
      <a:folHlink>
        <a:srgbClr val="BD3B70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arela Round"/>
        <a:ea typeface=""/>
        <a:cs typeface=""/>
      </a:majorFont>
      <a:minorFont>
        <a:latin typeface="Proxima Nova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1602</Words>
  <Application>Microsoft Office PowerPoint</Application>
  <PresentationFormat>Presentación en pantalla (16:9)</PresentationFormat>
  <Paragraphs>214</Paragraphs>
  <Slides>40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40</vt:i4>
      </vt:variant>
    </vt:vector>
  </HeadingPairs>
  <TitlesOfParts>
    <vt:vector size="62" baseType="lpstr">
      <vt:lpstr>Courier</vt:lpstr>
      <vt:lpstr>Roboto</vt:lpstr>
      <vt:lpstr>Courier New</vt:lpstr>
      <vt:lpstr>Raleway</vt:lpstr>
      <vt:lpstr>Arial</vt:lpstr>
      <vt:lpstr>Source Sans Pro-light</vt:lpstr>
      <vt:lpstr>Open Sans</vt:lpstr>
      <vt:lpstr>Proxima Nova Rg</vt:lpstr>
      <vt:lpstr>Varela Round</vt:lpstr>
      <vt:lpstr>Museo Sans 500</vt:lpstr>
      <vt:lpstr>Proxima Nova Lt</vt:lpstr>
      <vt:lpstr>Calibri</vt:lpstr>
      <vt:lpstr>Montserrat</vt:lpstr>
      <vt:lpstr>Source Sans Pro-demi_bold</vt:lpstr>
      <vt:lpstr>Product Sans</vt:lpstr>
      <vt:lpstr>Source Sans Pro</vt:lpstr>
      <vt:lpstr>Office Theme</vt:lpstr>
      <vt:lpstr>Default</vt:lpstr>
      <vt:lpstr>1_Default</vt:lpstr>
      <vt:lpstr>2_Default</vt:lpstr>
      <vt:lpstr>3_Default</vt:lpstr>
      <vt:lpstr>1_Office Theme</vt:lpstr>
      <vt:lpstr>El kit de herramientas esencial para gestionar Active Directory de forma eficiente </vt:lpstr>
      <vt:lpstr>CONTENIDO DE LA SESIÓN</vt:lpstr>
      <vt:lpstr>Presentación de PowerPoint</vt:lpstr>
      <vt:lpstr>Ejemplo de PS para  creación de usuario</vt:lpstr>
      <vt:lpstr>Opciones que ofrecen las herramientas nativas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Delegación AD</vt:lpstr>
      <vt:lpstr>FLUJO DE TRABAJO</vt:lpstr>
      <vt:lpstr>Flujo de trabajo empresarial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Incorporación automatizada</vt:lpstr>
      <vt:lpstr>Aprovisionamiento  de usuarios en 360°</vt:lpstr>
      <vt:lpstr>Política de automatización:  Creación de usuarios</vt:lpstr>
      <vt:lpstr>Limpieza automatizada  de AD</vt:lpstr>
      <vt:lpstr>Incorporación automatizada</vt:lpstr>
      <vt:lpstr>Crear lógicas personalizadas</vt:lpstr>
      <vt:lpstr>Supervisar y ejecutar</vt:lpstr>
      <vt:lpstr>Presentación de PowerPoint</vt:lpstr>
      <vt:lpstr>ADManager Plus - ITSM</vt:lpstr>
      <vt:lpstr>Integración ADManager Plus DB</vt:lpstr>
      <vt:lpstr>Aplicaciones iOS y Android</vt:lpstr>
      <vt:lpstr>Vamos, manos a la obra.</vt:lpstr>
      <vt:lpstr>PODER COLABORATIVO</vt:lpstr>
      <vt:lpstr>PODER COLABORATIVO</vt:lpstr>
      <vt:lpstr>QUÉ HAY DE NUEVO</vt:lpstr>
      <vt:lpstr>VAMOS A VIAJAR AL FUTURO</vt:lpstr>
      <vt:lpstr>El kit de herramientas esencial para gestionar Active Directory de forma eficiente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JAYAVIGNESH</dc:creator>
  <cp:lastModifiedBy>usuario</cp:lastModifiedBy>
  <cp:revision>113</cp:revision>
  <dcterms:created xsi:type="dcterms:W3CDTF">2017-09-27T21:21:06Z</dcterms:created>
  <dcterms:modified xsi:type="dcterms:W3CDTF">2019-05-20T19:27:30Z</dcterms:modified>
</cp:coreProperties>
</file>