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76" r:id="rId21"/>
    <p:sldId id="277" r:id="rId22"/>
    <p:sldId id="278" r:id="rId23"/>
  </p:sldIdLst>
  <p:sldSz cx="9144000" cy="5143500" type="screen16x9"/>
  <p:notesSz cx="9144000" cy="5143500"/>
  <p:custDataLst>
    <p:tags r:id="rId25"/>
  </p:custDataLst>
  <p:defaultTextStyle>
    <a:defPPr>
      <a:defRPr lang="en-US"/>
    </a:defPPr>
    <a:lvl1pPr marL="0" lvl="0" algn="l" rtl="0">
      <a:defRPr lang="en-US" sz="1800" dirty="0">
        <a:solidFill>
          <a:schemeClr val="tx1"/>
        </a:solidFill>
        <a:latin typeface="+mn-lt"/>
      </a:defRPr>
    </a:lvl1pPr>
    <a:lvl2pPr marL="457200" lvl="1" algn="l" rtl="0">
      <a:defRPr lang="en-US" sz="1800" dirty="0">
        <a:solidFill>
          <a:schemeClr val="tx1"/>
        </a:solidFill>
        <a:latin typeface="+mn-lt"/>
      </a:defRPr>
    </a:lvl2pPr>
    <a:lvl3pPr marL="914400" lvl="2" algn="l" rtl="0">
      <a:defRPr lang="en-US" sz="1800" dirty="0">
        <a:solidFill>
          <a:schemeClr val="tx1"/>
        </a:solidFill>
        <a:latin typeface="+mn-lt"/>
      </a:defRPr>
    </a:lvl3pPr>
    <a:lvl4pPr marL="1371600" lvl="3" algn="l" rtl="0">
      <a:defRPr lang="en-US" sz="1800" dirty="0">
        <a:solidFill>
          <a:schemeClr val="tx1"/>
        </a:solidFill>
        <a:latin typeface="+mn-lt"/>
      </a:defRPr>
    </a:lvl4pPr>
    <a:lvl5pPr marL="1828800" lvl="4" algn="l" rtl="0">
      <a:defRPr lang="en-US" sz="1800" dirty="0">
        <a:solidFill>
          <a:schemeClr val="tx1"/>
        </a:solidFill>
        <a:latin typeface="+mn-lt"/>
      </a:defRPr>
    </a:lvl5pPr>
    <a:lvl6pPr marL="2286000" lvl="5" algn="l" rtl="0">
      <a:defRPr lang="en-US" sz="1800" dirty="0">
        <a:solidFill>
          <a:schemeClr val="tx1"/>
        </a:solidFill>
        <a:latin typeface="+mn-lt"/>
      </a:defRPr>
    </a:lvl6pPr>
    <a:lvl7pPr marL="2743200" lvl="6" algn="l" rtl="0">
      <a:defRPr lang="en-US" sz="1800" dirty="0">
        <a:solidFill>
          <a:schemeClr val="tx1"/>
        </a:solidFill>
        <a:latin typeface="+mn-lt"/>
      </a:defRPr>
    </a:lvl7pPr>
    <a:lvl8pPr marL="3200400" lvl="7" algn="l" rtl="0">
      <a:defRPr lang="en-US" sz="1800" dirty="0">
        <a:solidFill>
          <a:schemeClr val="tx1"/>
        </a:solidFill>
        <a:latin typeface="+mn-lt"/>
      </a:defRPr>
    </a:lvl8pPr>
    <a:lvl9pPr marL="3657600" lvl="8" algn="l" rtl="0">
      <a:defRPr lang="en-US" sz="1800" dirty="0">
        <a:solidFill>
          <a:schemeClr val="tx1"/>
        </a:solidFill>
        <a:latin typeface="+mn-lt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76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643" y="800236"/>
            <a:ext cx="6436178" cy="2209800"/>
          </a:xfrm>
          <a:prstGeom prst="rect">
            <a:avLst/>
          </a:prstGeom>
        </p:spPr>
        <p:txBody>
          <a:bodyPr vert="horz" rtlCol="0" anchor="b"/>
          <a:lstStyle>
            <a:lvl1pPr lvl="0" algn="ctr">
              <a:lnSpc>
                <a:spcPct val="100000"/>
              </a:lnSpc>
              <a:defRPr lang="en-US" sz="5100" b="0" i="0" cap="none" spc="150" baseline="0" dirty="0">
                <a:solidFill>
                  <a:schemeClr val="tx1"/>
                </a:solidFill>
                <a:latin typeface="Robo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1643" y="3416175"/>
            <a:ext cx="6436178" cy="706966"/>
          </a:xfrm>
          <a:prstGeom prst="rect">
            <a:avLst/>
          </a:prstGeom>
        </p:spPr>
        <p:txBody>
          <a:bodyPr vert="horz" lIns="91440" rtlCol="0" anchor="t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None/>
              <a:defRPr lang="en-US" sz="1600" i="0" baseline="0" dirty="0">
                <a:solidFill>
                  <a:schemeClr val="accent1"/>
                </a:solidFill>
                <a:latin typeface="+mn-lt"/>
              </a:defRPr>
            </a:lvl1pPr>
            <a:lvl2pPr marL="457200" lvl="1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4" name="Straight Connector 9"/>
          <p:cNvCxnSpPr/>
          <p:nvPr/>
        </p:nvCxnSpPr>
        <p:spPr>
          <a:xfrm>
            <a:off x="1351643" y="3182555"/>
            <a:ext cx="6436178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3448" y="477123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r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&lt;#&gt;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23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ctr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94633" y="477123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l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Text,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/>
          </p:nvPr>
        </p:nvSpPr>
        <p:spPr>
          <a:xfrm>
            <a:off x="949327" y="1550987"/>
            <a:ext cx="1593851" cy="2074863"/>
          </a:xfrm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35275" y="1550987"/>
            <a:ext cx="1593850" cy="2074863"/>
          </a:xfrm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2"/>
          </p:nvPr>
        </p:nvSpPr>
        <p:spPr>
          <a:xfrm>
            <a:off x="4724400" y="1550987"/>
            <a:ext cx="3482976" cy="2074863"/>
          </a:xfrm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body" idx="3"/>
          </p:nvPr>
        </p:nvSpPr>
        <p:spPr>
          <a:xfrm>
            <a:off x="887415" y="3857355"/>
            <a:ext cx="1714931" cy="635269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marL="0" lvl="0" indent="0" algn="l">
              <a:lnSpc>
                <a:spcPct val="100000"/>
              </a:lnSpc>
              <a:buFont typeface="Arial"/>
              <a:buNone/>
              <a:def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lvl="1">
              <a:lnSpc>
                <a:spcPct val="129999"/>
              </a:lnSpc>
              <a:defRPr lang="en-US" sz="1000" dirty="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50" i="0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  <p:sp>
        <p:nvSpPr>
          <p:cNvPr id="9" name="Rectangle 19"/>
          <p:cNvSpPr/>
          <p:nvPr/>
        </p:nvSpPr>
        <p:spPr>
          <a:xfrm>
            <a:off x="889003" y="1493837"/>
            <a:ext cx="1711325" cy="2192337"/>
          </a:xfrm>
          <a:prstGeom prst="rect">
            <a:avLst/>
          </a:prstGeom>
          <a:noFill/>
          <a:ln w="6350" cap="flat">
            <a:solidFill>
              <a:schemeClr val="tx1">
                <a:lumMod val="85000"/>
                <a:lumOff val="1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Rectangle 20"/>
          <p:cNvSpPr/>
          <p:nvPr/>
        </p:nvSpPr>
        <p:spPr>
          <a:xfrm>
            <a:off x="2774950" y="1493837"/>
            <a:ext cx="1714500" cy="2192337"/>
          </a:xfrm>
          <a:prstGeom prst="rect">
            <a:avLst/>
          </a:prstGeom>
          <a:noFill/>
          <a:ln w="6350" cap="flat">
            <a:solidFill>
              <a:schemeClr val="tx1">
                <a:lumMod val="85000"/>
                <a:lumOff val="1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1" name="Rectangle 22"/>
          <p:cNvSpPr/>
          <p:nvPr/>
        </p:nvSpPr>
        <p:spPr>
          <a:xfrm>
            <a:off x="4648201" y="1493837"/>
            <a:ext cx="3616325" cy="2192337"/>
          </a:xfrm>
          <a:prstGeom prst="rect">
            <a:avLst/>
          </a:prstGeom>
          <a:noFill/>
          <a:ln w="6350" cap="flat">
            <a:solidFill>
              <a:schemeClr val="tx1">
                <a:lumMod val="85000"/>
                <a:lumOff val="1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type="body" idx="4"/>
          </p:nvPr>
        </p:nvSpPr>
        <p:spPr>
          <a:xfrm>
            <a:off x="2773802" y="3857355"/>
            <a:ext cx="1714931" cy="635269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marL="0" lvl="0" indent="0" algn="l">
              <a:lnSpc>
                <a:spcPct val="100000"/>
              </a:lnSpc>
              <a:buFont typeface="Arial"/>
              <a:buNone/>
              <a:def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lvl="1">
              <a:lnSpc>
                <a:spcPct val="129999"/>
              </a:lnSpc>
              <a:defRPr lang="en-US" sz="1000" dirty="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50" i="0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type="body" idx="5"/>
          </p:nvPr>
        </p:nvSpPr>
        <p:spPr>
          <a:xfrm>
            <a:off x="4660188" y="3857355"/>
            <a:ext cx="3604336" cy="635269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marL="0" lvl="0" indent="0" algn="l">
              <a:lnSpc>
                <a:spcPct val="100000"/>
              </a:lnSpc>
              <a:buFont typeface="Arial"/>
              <a:buNone/>
              <a:def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lvl="1">
              <a:lnSpc>
                <a:spcPct val="129999"/>
              </a:lnSpc>
              <a:defRPr lang="en-US" sz="1000" dirty="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50" i="0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idx="6"/>
          </p:nvPr>
        </p:nvSpPr>
        <p:spPr>
          <a:xfrm>
            <a:off x="781051" y="486821"/>
            <a:ext cx="7480300" cy="704850"/>
          </a:xfrm>
          <a:prstGeom prst="rect">
            <a:avLst/>
          </a:prstGeom>
        </p:spPr>
        <p:txBody>
          <a:bodyPr vert="horz" rtlCol="0" anchor="b"/>
          <a:lstStyle>
            <a:lvl1pPr lvl="0" algn="l">
              <a:lnSpc>
                <a:spcPct val="100000"/>
              </a:lnSpc>
              <a:defRPr lang="en-US" sz="3200" cap="none" spc="15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1" y="486821"/>
            <a:ext cx="7480300" cy="704850"/>
          </a:xfrm>
          <a:prstGeom prst="rect">
            <a:avLst/>
          </a:prstGeom>
        </p:spPr>
        <p:txBody>
          <a:bodyPr vert="horz" rtlCol="0" anchor="b"/>
          <a:lstStyle>
            <a:lvl1pPr lvl="0" algn="l">
              <a:lnSpc>
                <a:spcPct val="100000"/>
              </a:lnSpc>
              <a:defRPr lang="en-US" sz="3200" cap="none" spc="15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9328" y="1550990"/>
            <a:ext cx="2185266" cy="1373187"/>
          </a:xfrm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Rectangle 14"/>
          <p:cNvSpPr/>
          <p:nvPr/>
        </p:nvSpPr>
        <p:spPr>
          <a:xfrm>
            <a:off x="889003" y="1493840"/>
            <a:ext cx="2305049" cy="1487487"/>
          </a:xfrm>
          <a:prstGeom prst="rect">
            <a:avLst/>
          </a:prstGeom>
          <a:noFill/>
          <a:ln w="6350" cap="flat">
            <a:solidFill>
              <a:schemeClr val="tx1">
                <a:lumMod val="85000"/>
                <a:lumOff val="1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Rectangle 17"/>
          <p:cNvSpPr/>
          <p:nvPr/>
        </p:nvSpPr>
        <p:spPr>
          <a:xfrm>
            <a:off x="3365068" y="1493839"/>
            <a:ext cx="4896389" cy="1487488"/>
          </a:xfrm>
          <a:prstGeom prst="rect">
            <a:avLst/>
          </a:prstGeom>
          <a:noFill/>
          <a:ln w="6350" cap="flat">
            <a:solidFill>
              <a:schemeClr val="tx1">
                <a:lumMod val="85000"/>
                <a:lumOff val="1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2"/>
          </p:nvPr>
        </p:nvSpPr>
        <p:spPr>
          <a:xfrm>
            <a:off x="3422218" y="1550987"/>
            <a:ext cx="4776119" cy="1363663"/>
          </a:xfrm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3"/>
          </p:nvPr>
        </p:nvSpPr>
        <p:spPr>
          <a:xfrm>
            <a:off x="949328" y="3213535"/>
            <a:ext cx="2185266" cy="1373187"/>
          </a:xfrm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Rectangle 26"/>
          <p:cNvSpPr/>
          <p:nvPr/>
        </p:nvSpPr>
        <p:spPr>
          <a:xfrm>
            <a:off x="889003" y="3156385"/>
            <a:ext cx="2305049" cy="1487487"/>
          </a:xfrm>
          <a:prstGeom prst="rect">
            <a:avLst/>
          </a:prstGeom>
          <a:noFill/>
          <a:ln w="6350" cap="flat">
            <a:solidFill>
              <a:schemeClr val="tx1">
                <a:lumMod val="85000"/>
                <a:lumOff val="1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Rectangle 12"/>
          <p:cNvSpPr/>
          <p:nvPr/>
        </p:nvSpPr>
        <p:spPr>
          <a:xfrm>
            <a:off x="3368053" y="3161149"/>
            <a:ext cx="4896389" cy="1487488"/>
          </a:xfrm>
          <a:prstGeom prst="rect">
            <a:avLst/>
          </a:prstGeom>
          <a:noFill/>
          <a:ln w="6350" cap="flat">
            <a:solidFill>
              <a:schemeClr val="tx1">
                <a:lumMod val="85000"/>
                <a:lumOff val="1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4"/>
          </p:nvPr>
        </p:nvSpPr>
        <p:spPr>
          <a:xfrm>
            <a:off x="3425203" y="3218298"/>
            <a:ext cx="4776119" cy="1363663"/>
          </a:xfrm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/>
          </p:nvPr>
        </p:nvSpPr>
        <p:spPr>
          <a:xfrm>
            <a:off x="781050" y="1493839"/>
            <a:ext cx="7480300" cy="2998787"/>
          </a:xfrm>
        </p:spPr>
        <p:txBody>
          <a:bodyPr vert="horz" rtlCol="0">
            <a:normAutofit/>
          </a:bodyPr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  <p:sp>
        <p:nvSpPr>
          <p:cNvPr id="6" name="Title 7"/>
          <p:cNvSpPr>
            <a:spLocks noGrp="1"/>
          </p:cNvSpPr>
          <p:nvPr>
            <p:ph type="title" idx="1"/>
          </p:nvPr>
        </p:nvSpPr>
        <p:spPr/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3" y="2926162"/>
            <a:ext cx="7480300" cy="1565274"/>
          </a:xfrm>
          <a:prstGeom prst="rect">
            <a:avLst/>
          </a:prstGeom>
        </p:spPr>
        <p:txBody>
          <a:bodyPr vert="horz" rtlCol="0" anchor="t"/>
          <a:lstStyle>
            <a:lvl1pPr lvl="0" algn="l">
              <a:lnSpc>
                <a:spcPct val="100000"/>
              </a:lnSpc>
              <a:spcBef>
                <a:spcPts val="0"/>
              </a:spcBef>
              <a:defRPr lang="en-US" sz="4300" b="0" i="0" cap="none" spc="150" dirty="0">
                <a:solidFill>
                  <a:schemeClr val="tx1"/>
                </a:solidFill>
                <a:latin typeface="Robo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9089" y="2192059"/>
            <a:ext cx="7472264" cy="511812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marL="0" lvl="0" indent="0">
              <a:lnSpc>
                <a:spcPct val="100000"/>
              </a:lnSpc>
              <a:buNone/>
              <a:defRPr lang="en-US" sz="1600" i="0" dirty="0">
                <a:solidFill>
                  <a:schemeClr val="accent1"/>
                </a:solidFill>
                <a:latin typeface="+mn-lt"/>
              </a:defRPr>
            </a:lvl1pPr>
            <a:lvl2pPr marL="457200" lvl="1" indent="0">
              <a:buNone/>
              <a:defRPr lang="en-US" sz="18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" name="Straight Connector 4"/>
          <p:cNvCxnSpPr/>
          <p:nvPr/>
        </p:nvCxnSpPr>
        <p:spPr>
          <a:xfrm>
            <a:off x="894862" y="2781071"/>
            <a:ext cx="7362092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3448" y="477123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r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&lt;#&gt;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23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ctr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94633" y="477123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l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/>
          </p:nvPr>
        </p:nvSpPr>
        <p:spPr>
          <a:xfrm>
            <a:off x="781052" y="1593852"/>
            <a:ext cx="3586111" cy="2870199"/>
          </a:xfr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idx="1"/>
          </p:nvPr>
        </p:nvSpPr>
        <p:spPr>
          <a:xfrm>
            <a:off x="781051" y="486821"/>
            <a:ext cx="7480300" cy="704850"/>
          </a:xfrm>
          <a:prstGeom prst="rect">
            <a:avLst/>
          </a:prstGeom>
        </p:spPr>
        <p:txBody>
          <a:bodyPr vert="horz" rtlCol="0" anchor="b"/>
          <a:lstStyle>
            <a:lvl1pPr lvl="0" algn="l">
              <a:lnSpc>
                <a:spcPct val="100000"/>
              </a:lnSpc>
              <a:defRPr lang="en-US" sz="3200" cap="none" spc="15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2"/>
          </p:nvPr>
        </p:nvSpPr>
        <p:spPr>
          <a:xfrm>
            <a:off x="4675243" y="1593852"/>
            <a:ext cx="3586111" cy="2870199"/>
          </a:xfr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/>
          </p:nvPr>
        </p:nvSpPr>
        <p:spPr>
          <a:xfrm>
            <a:off x="781049" y="1501585"/>
            <a:ext cx="3586112" cy="54064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marL="0" lvl="0" indent="0">
              <a:buNone/>
              <a:defRPr lang="en-US" sz="2000" i="0" cap="none" dirty="0">
                <a:solidFill>
                  <a:schemeClr val="accent1"/>
                </a:solidFill>
                <a:latin typeface="+mn-lt"/>
              </a:defRPr>
            </a:lvl1pPr>
            <a:lvl2pPr marL="457200" lvl="1" indent="0">
              <a:buNone/>
              <a:defRPr lang="en-US" sz="2000" b="1" dirty="0">
                <a:latin typeface="+mn-lt"/>
              </a:defRPr>
            </a:lvl2pPr>
            <a:lvl3pPr marL="914400" lvl="2" indent="0">
              <a:buNone/>
              <a:defRPr lang="en-US" sz="1800" b="1" dirty="0">
                <a:latin typeface="+mn-lt"/>
              </a:defRPr>
            </a:lvl3pPr>
            <a:lvl4pPr marL="1371600" lvl="3" indent="0">
              <a:buNone/>
              <a:defRPr lang="en-US" sz="1600" b="1" dirty="0">
                <a:latin typeface="+mn-lt"/>
              </a:defRPr>
            </a:lvl4pPr>
            <a:lvl5pPr marL="1828800" lvl="4" indent="0">
              <a:buNone/>
              <a:defRPr lang="en-US" sz="1600" b="1" dirty="0">
                <a:latin typeface="+mn-lt"/>
              </a:defRPr>
            </a:lvl5pPr>
            <a:lvl6pPr marL="2286000" lvl="5" indent="0">
              <a:buNone/>
              <a:defRPr lang="en-US" sz="1600" b="1" dirty="0">
                <a:latin typeface="+mn-lt"/>
              </a:defRPr>
            </a:lvl6pPr>
            <a:lvl7pPr marL="2743200" lvl="6" indent="0">
              <a:buNone/>
              <a:defRPr lang="en-US" sz="1600" b="1" dirty="0">
                <a:latin typeface="+mn-lt"/>
              </a:defRPr>
            </a:lvl7pPr>
            <a:lvl8pPr marL="3200400" lvl="7" indent="0">
              <a:buNone/>
              <a:defRPr lang="en-US" sz="1600" b="1" dirty="0">
                <a:latin typeface="+mn-lt"/>
              </a:defRPr>
            </a:lvl8pPr>
            <a:lvl9pPr marL="3657600" lvl="8" indent="0">
              <a:buNone/>
              <a:defRPr lang="en-US" sz="16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idx="1"/>
          </p:nvPr>
        </p:nvSpPr>
        <p:spPr>
          <a:xfrm>
            <a:off x="4678517" y="1501585"/>
            <a:ext cx="3582834" cy="54064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marL="0" lvl="0" indent="0">
              <a:buNone/>
              <a:defRPr lang="en-US" sz="2000" i="0" cap="none" dirty="0">
                <a:solidFill>
                  <a:schemeClr val="accent1"/>
                </a:solidFill>
                <a:latin typeface="+mn-lt"/>
              </a:defRPr>
            </a:lvl1pPr>
            <a:lvl2pPr marL="457200" lvl="1" indent="0">
              <a:buNone/>
              <a:defRPr lang="en-US" sz="2000" b="1" dirty="0">
                <a:latin typeface="+mn-lt"/>
              </a:defRPr>
            </a:lvl2pPr>
            <a:lvl3pPr marL="914400" lvl="2" indent="0">
              <a:buNone/>
              <a:defRPr lang="en-US" sz="1800" b="1" dirty="0">
                <a:latin typeface="+mn-lt"/>
              </a:defRPr>
            </a:lvl3pPr>
            <a:lvl4pPr marL="1371600" lvl="3" indent="0">
              <a:buNone/>
              <a:defRPr lang="en-US" sz="1600" b="1" dirty="0">
                <a:latin typeface="+mn-lt"/>
              </a:defRPr>
            </a:lvl4pPr>
            <a:lvl5pPr marL="1828800" lvl="4" indent="0">
              <a:buNone/>
              <a:defRPr lang="en-US" sz="1600" b="1" dirty="0">
                <a:latin typeface="+mn-lt"/>
              </a:defRPr>
            </a:lvl5pPr>
            <a:lvl6pPr marL="2286000" lvl="5" indent="0">
              <a:buNone/>
              <a:defRPr lang="en-US" sz="1600" b="1" dirty="0">
                <a:latin typeface="+mn-lt"/>
              </a:defRPr>
            </a:lvl6pPr>
            <a:lvl7pPr marL="2743200" lvl="6" indent="0">
              <a:buNone/>
              <a:defRPr lang="en-US" sz="1600" b="1" dirty="0">
                <a:latin typeface="+mn-lt"/>
              </a:defRPr>
            </a:lvl7pPr>
            <a:lvl8pPr marL="3200400" lvl="7" indent="0">
              <a:buNone/>
              <a:defRPr lang="en-US" sz="1600" b="1" dirty="0">
                <a:latin typeface="+mn-lt"/>
              </a:defRPr>
            </a:lvl8pPr>
            <a:lvl9pPr marL="3657600" lvl="8" indent="0">
              <a:buNone/>
              <a:defRPr lang="en-US" sz="16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2"/>
          </p:nvPr>
        </p:nvSpPr>
        <p:spPr>
          <a:xfrm>
            <a:off x="781052" y="2113937"/>
            <a:ext cx="3586111" cy="2380277"/>
          </a:xfr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idx="3"/>
          </p:nvPr>
        </p:nvSpPr>
        <p:spPr>
          <a:xfrm>
            <a:off x="781051" y="486821"/>
            <a:ext cx="7480300" cy="704850"/>
          </a:xfrm>
          <a:prstGeom prst="rect">
            <a:avLst/>
          </a:prstGeom>
        </p:spPr>
        <p:txBody>
          <a:bodyPr vert="horz" rtlCol="0" anchor="b"/>
          <a:lstStyle>
            <a:lvl1pPr lvl="0" algn="l">
              <a:lnSpc>
                <a:spcPct val="100000"/>
              </a:lnSpc>
              <a:defRPr lang="en-US" sz="3200" cap="none" spc="15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"/>
          </p:nvPr>
        </p:nvSpPr>
        <p:spPr>
          <a:xfrm>
            <a:off x="4675243" y="2113937"/>
            <a:ext cx="3586111" cy="2380277"/>
          </a:xfr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81051" y="486821"/>
            <a:ext cx="7480300" cy="704850"/>
          </a:xfrm>
          <a:prstGeom prst="rect">
            <a:avLst/>
          </a:prstGeom>
        </p:spPr>
        <p:txBody>
          <a:bodyPr vert="horz" rtlCol="0" anchor="b"/>
          <a:lstStyle>
            <a:lvl1pPr lvl="0" algn="l">
              <a:lnSpc>
                <a:spcPct val="100000"/>
              </a:lnSpc>
              <a:defRPr lang="en-US" sz="3200" cap="none" spc="15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  <p:cxnSp>
        <p:nvCxnSpPr>
          <p:cNvPr id="5" name="Straight Connector 8"/>
          <p:cNvCxnSpPr/>
          <p:nvPr/>
        </p:nvCxnSpPr>
        <p:spPr>
          <a:xfrm>
            <a:off x="894862" y="1322619"/>
            <a:ext cx="7362092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81051" y="486821"/>
            <a:ext cx="7480300" cy="704850"/>
          </a:xfrm>
          <a:prstGeom prst="rect">
            <a:avLst/>
          </a:prstGeom>
        </p:spPr>
        <p:txBody>
          <a:bodyPr vert="horz" rtlCol="0" anchor="b"/>
          <a:lstStyle>
            <a:lvl1pPr lvl="0" algn="l">
              <a:lnSpc>
                <a:spcPct val="100000"/>
              </a:lnSpc>
              <a:defRPr lang="en-US" sz="3200" cap="none" spc="15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76758" y="1493839"/>
            <a:ext cx="4484595" cy="3000375"/>
          </a:xfr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idx="2"/>
          </p:nvPr>
        </p:nvSpPr>
        <p:spPr>
          <a:xfrm>
            <a:off x="781200" y="1494000"/>
            <a:ext cx="2822399" cy="2984400"/>
          </a:xfrm>
        </p:spPr>
        <p:txBody>
          <a:bodyPr vert="horz" lIns="91440" tIns="93600" rIns="91440" bIns="45720" rtlCol="0" anchor="t">
            <a:normAutofit/>
          </a:bodyPr>
          <a:lstStyle>
            <a:lvl1pPr marL="0" lvl="0" indent="0">
              <a:lnSpc>
                <a:spcPct val="100000"/>
              </a:lnSpc>
              <a:buNone/>
            </a:lvl1pPr>
          </a:lstStyle>
          <a:p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/>
          </p:nvPr>
        </p:nvSpPr>
        <p:spPr>
          <a:xfrm>
            <a:off x="3832225" y="1549401"/>
            <a:ext cx="4368800" cy="2889250"/>
          </a:xfrm>
          <a:ln w="38100">
            <a:noFill/>
            <a:miter lim="800000"/>
          </a:ln>
        </p:spPr>
        <p:txBody>
          <a:bodyPr vert="horz"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idx="1"/>
          </p:nvPr>
        </p:nvSpPr>
        <p:spPr>
          <a:xfrm>
            <a:off x="781051" y="486821"/>
            <a:ext cx="7480300" cy="704850"/>
          </a:xfrm>
          <a:prstGeom prst="rect">
            <a:avLst/>
          </a:prstGeom>
        </p:spPr>
        <p:txBody>
          <a:bodyPr vert="horz" rtlCol="0" anchor="b"/>
          <a:lstStyle>
            <a:lvl1pPr lvl="0" algn="l">
              <a:lnSpc>
                <a:spcPct val="100000"/>
              </a:lnSpc>
              <a:defRPr lang="en-US" sz="3200" cap="none" spc="15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6"/>
          <p:cNvSpPr/>
          <p:nvPr/>
        </p:nvSpPr>
        <p:spPr>
          <a:xfrm>
            <a:off x="3774594" y="1493839"/>
            <a:ext cx="4486755" cy="3000375"/>
          </a:xfrm>
          <a:prstGeom prst="rect">
            <a:avLst/>
          </a:prstGeom>
          <a:noFill/>
          <a:ln w="6350" cap="flat">
            <a:solidFill>
              <a:schemeClr val="tx1">
                <a:lumMod val="85000"/>
                <a:lumOff val="1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idx="2"/>
          </p:nvPr>
        </p:nvSpPr>
        <p:spPr>
          <a:xfrm>
            <a:off x="781200" y="1494000"/>
            <a:ext cx="2822399" cy="2984400"/>
          </a:xfrm>
        </p:spPr>
        <p:txBody>
          <a:bodyPr vert="horz" lIns="91440" tIns="93600" rIns="91440" bIns="45720" rtlCol="0" anchor="t">
            <a:normAutofit/>
          </a:bodyPr>
          <a:lstStyle>
            <a:lvl1pPr marL="0" lvl="0" indent="0">
              <a:lnSpc>
                <a:spcPct val="100000"/>
              </a:lnSpc>
              <a:buNone/>
            </a:lvl1pPr>
          </a:lstStyle>
          <a:p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Pr>
        <a:solidFill>
          <a:srgbClr val="112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894633" y="477123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l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123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ctr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3448" y="477123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r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&lt;#&gt;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756000" y="196645"/>
            <a:ext cx="7363858" cy="9996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81200" y="1494000"/>
            <a:ext cx="7480800" cy="2998800"/>
          </a:xfrm>
          <a:prstGeom prst="rect">
            <a:avLst/>
          </a:prstGeom>
        </p:spPr>
        <p:txBody>
          <a:bodyPr vert="horz" lIns="91440" tIns="9360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9"/>
          <p:cNvCxnSpPr/>
          <p:nvPr/>
        </p:nvCxnSpPr>
        <p:spPr>
          <a:xfrm>
            <a:off x="894862" y="1322619"/>
            <a:ext cx="7362092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ftr="0" dt="0"/>
  <p:txStyles>
    <p:titleStyle>
      <a:lvl1pPr lvl="0" algn="l" rtl="0">
        <a:lnSpc>
          <a:spcPct val="100000"/>
        </a:lnSpc>
        <a:spcBef>
          <a:spcPct val="0"/>
        </a:spcBef>
        <a:buNone/>
        <a:defRPr lang="en-US" sz="3200" b="1" i="0" dirty="0">
          <a:solidFill>
            <a:schemeClr val="tx1">
              <a:lumMod val="85000"/>
              <a:lumOff val="15000"/>
            </a:schemeClr>
          </a:solidFill>
          <a:latin typeface="Roboto"/>
        </a:defRPr>
      </a:lvl1pPr>
    </p:titleStyle>
    <p:bodyStyle>
      <a:lvl1pPr marL="342900" lvl="0" indent="-342900" algn="l" rtl="0">
        <a:spcBef>
          <a:spcPts val="1200"/>
        </a:spcBef>
        <a:buClr>
          <a:schemeClr val="accent1"/>
        </a:buClr>
        <a:buFont typeface="Arial"/>
        <a:buChar char="&gt;"/>
        <a:defRPr lang="en-US" sz="1800" i="0" dirty="0">
          <a:solidFill>
            <a:schemeClr val="tx1">
              <a:lumMod val="85000"/>
              <a:lumOff val="15000"/>
            </a:schemeClr>
          </a:solidFill>
          <a:latin typeface="+mn-lt"/>
        </a:defRPr>
      </a:lvl1pPr>
      <a:lvl2pPr marL="742950" lvl="1" indent="-28575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600" i="0" dirty="0">
          <a:solidFill>
            <a:schemeClr val="bg1">
              <a:lumMod val="50000"/>
            </a:schemeClr>
          </a:solidFill>
          <a:latin typeface="+mn-lt"/>
        </a:defRPr>
      </a:lvl2pPr>
      <a:lvl3pPr marL="1143000" lvl="2" indent="-22860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400" i="0" dirty="0">
          <a:solidFill>
            <a:schemeClr val="bg1">
              <a:lumMod val="50000"/>
            </a:schemeClr>
          </a:solidFill>
          <a:latin typeface="+mn-lt"/>
        </a:defRPr>
      </a:lvl3pPr>
      <a:lvl4pPr marL="1600200" lvl="3" indent="-22860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200" i="0" dirty="0">
          <a:solidFill>
            <a:schemeClr val="bg1">
              <a:lumMod val="50000"/>
            </a:schemeClr>
          </a:solidFill>
          <a:latin typeface="+mn-lt"/>
        </a:defRPr>
      </a:lvl4pPr>
      <a:lvl5pPr marL="2057400" lvl="4" indent="-22860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000" i="0" dirty="0">
          <a:solidFill>
            <a:schemeClr val="bg1">
              <a:lumMod val="50000"/>
            </a:schemeClr>
          </a:solidFill>
          <a:latin typeface="+mn-lt"/>
        </a:defRPr>
      </a:lvl5pPr>
      <a:lvl6pPr marL="2514600" lvl="5" indent="-228600" algn="l" rtl="0">
        <a:spcBef>
          <a:spcPct val="20000"/>
        </a:spcBef>
        <a:buFont typeface="Arial"/>
        <a:buChar char="-"/>
        <a:defRPr lang="en-US" sz="1000" i="0" dirty="0">
          <a:solidFill>
            <a:schemeClr val="bg1">
              <a:lumMod val="50000"/>
            </a:schemeClr>
          </a:solidFill>
          <a:latin typeface="+mn-lt"/>
        </a:defRPr>
      </a:lvl6pPr>
      <a:lvl7pPr marL="2971800" lvl="6" indent="-228600" algn="l" rtl="0">
        <a:spcBef>
          <a:spcPct val="20000"/>
        </a:spcBef>
        <a:buFont typeface="Arial"/>
        <a:buChar char="-"/>
        <a:defRPr lang="en-US" sz="1000" i="0" dirty="0">
          <a:solidFill>
            <a:schemeClr val="bg1">
              <a:lumMod val="50000"/>
            </a:schemeClr>
          </a:solidFill>
          <a:latin typeface="+mn-lt"/>
        </a:defRPr>
      </a:lvl7pPr>
      <a:lvl8pPr marL="3429000" lvl="7" indent="-228600" algn="l" rtl="0">
        <a:spcBef>
          <a:spcPct val="20000"/>
        </a:spcBef>
        <a:buFont typeface="Arial"/>
        <a:buChar char="-"/>
        <a:defRPr lang="en-US" sz="1000" i="0" dirty="0">
          <a:solidFill>
            <a:schemeClr val="bg1">
              <a:lumMod val="50000"/>
            </a:schemeClr>
          </a:solidFill>
          <a:latin typeface="+mn-lt"/>
        </a:defRPr>
      </a:lvl8pPr>
      <a:lvl9pPr marL="3886200" lvl="8" indent="-228600" algn="l" rtl="0">
        <a:spcBef>
          <a:spcPct val="20000"/>
        </a:spcBef>
        <a:buFont typeface="Arial"/>
        <a:buChar char="-"/>
        <a:defRPr lang="en-US" sz="1000" i="0" dirty="0">
          <a:solidFill>
            <a:schemeClr val="bg1">
              <a:lumMod val="50000"/>
            </a:schemeClr>
          </a:solidFill>
          <a:latin typeface="+mn-lt"/>
        </a:defRPr>
      </a:lvl9pPr>
    </p:bodyStyle>
    <p:otherStyle>
      <a:lvl1pPr marL="0" lvl="0" algn="l" rtl="0">
        <a:defRPr lang="en-US" sz="1800" dirty="0">
          <a:solidFill>
            <a:schemeClr val="tx1"/>
          </a:solidFill>
          <a:latin typeface="+mn-lt"/>
        </a:defRPr>
      </a:lvl1pPr>
      <a:lvl2pPr marL="457200" lvl="1" algn="l" rtl="0">
        <a:defRPr lang="en-US" sz="1800" dirty="0">
          <a:solidFill>
            <a:schemeClr val="tx1"/>
          </a:solidFill>
          <a:latin typeface="+mn-lt"/>
        </a:defRPr>
      </a:lvl2pPr>
      <a:lvl3pPr marL="914400" lvl="2" algn="l" rtl="0">
        <a:defRPr lang="en-US" sz="1800" dirty="0">
          <a:solidFill>
            <a:schemeClr val="tx1"/>
          </a:solidFill>
          <a:latin typeface="+mn-lt"/>
        </a:defRPr>
      </a:lvl3pPr>
      <a:lvl4pPr marL="1371600" lvl="3" algn="l" rtl="0">
        <a:defRPr lang="en-US" sz="1800" dirty="0">
          <a:solidFill>
            <a:schemeClr val="tx1"/>
          </a:solidFill>
          <a:latin typeface="+mn-lt"/>
        </a:defRPr>
      </a:lvl4pPr>
      <a:lvl5pPr marL="1828800" lvl="4" algn="l" rtl="0">
        <a:defRPr lang="en-US" sz="1800" dirty="0">
          <a:solidFill>
            <a:schemeClr val="tx1"/>
          </a:solidFill>
          <a:latin typeface="+mn-lt"/>
        </a:defRPr>
      </a:lvl5pPr>
      <a:lvl6pPr marL="2286000" lvl="5" algn="l" rtl="0">
        <a:defRPr lang="en-US" sz="1800" dirty="0">
          <a:solidFill>
            <a:schemeClr val="tx1"/>
          </a:solidFill>
          <a:latin typeface="+mn-lt"/>
        </a:defRPr>
      </a:lvl6pPr>
      <a:lvl7pPr marL="2743200" lvl="6" algn="l" rtl="0">
        <a:defRPr lang="en-US" sz="1800" dirty="0">
          <a:solidFill>
            <a:schemeClr val="tx1"/>
          </a:solidFill>
          <a:latin typeface="+mn-lt"/>
        </a:defRPr>
      </a:lvl7pPr>
      <a:lvl8pPr marL="3200400" lvl="7" algn="l" rtl="0">
        <a:defRPr lang="en-US" sz="1800" dirty="0">
          <a:solidFill>
            <a:schemeClr val="tx1"/>
          </a:solidFill>
          <a:latin typeface="+mn-lt"/>
        </a:defRPr>
      </a:lvl8pPr>
      <a:lvl9pPr marL="3657600" lvl="8" algn="l" rtl="0">
        <a:defRPr lang="en-US" sz="1800" dirty="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microsoft.com/office/2007/relationships/hdphoto" Target="../media/hdphoto12.wdp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2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-1753625" y="-356717"/>
            <a:ext cx="5845968" cy="5851922"/>
          </a:xfrm>
          <a:prstGeom prst="ellipse">
            <a:avLst/>
          </a:prstGeom>
          <a:solidFill>
            <a:srgbClr val="E160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1"/>
          <p:cNvSpPr txBox="1">
            <a:spLocks noGrp="1"/>
          </p:cNvSpPr>
          <p:nvPr/>
        </p:nvSpPr>
        <p:spPr>
          <a:xfrm flipH="1">
            <a:off x="4473343" y="825958"/>
            <a:ext cx="4507431" cy="19411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lvl="0" algn="l" rtl="0">
              <a:lnSpc>
                <a:spcPct val="100000"/>
              </a:lnSpc>
              <a:spcBef>
                <a:spcPct val="0"/>
              </a:spcBef>
              <a:buNone/>
              <a:def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Roboto-thin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l" rtl="0">
              <a:lnSpc>
                <a:spcPct val="100000"/>
              </a:lnSpc>
              <a:spcBef>
                <a:spcPct val="0"/>
              </a:spcBef>
              <a:buNone/>
              <a:def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/>
              </a:defRPr>
            </a:pPr>
            <a:r>
              <a:rPr lang="es-ES" sz="3700" b="1" i="1" cap="none">
                <a:solidFill>
                  <a:schemeClr val="bg1"/>
                </a:solidFill>
                <a:latin typeface="Roboto-black"/>
              </a:rPr>
              <a:t>LA MESA DE SERVICIO DE INICIO RÁPIDO PARA EMPRESAS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3343" y="2952750"/>
            <a:ext cx="4670656" cy="38100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defRPr lang="en-US" sz="1400" dirty="0"/>
            </a:pPr>
            <a:r>
              <a:rPr lang="es-ES" sz="1100" i="1" dirty="0">
                <a:solidFill>
                  <a:srgbClr val="4DBDCD"/>
                </a:solidFill>
                <a:latin typeface="Roboto"/>
              </a:rPr>
              <a:t>Cree e implemente instancias únicas de la mesa de servicio en menos de 60 segundos</a:t>
            </a:r>
          </a:p>
        </p:txBody>
      </p:sp>
      <p:pic>
        <p:nvPicPr>
          <p:cNvPr id="5" name="Picture 4"/>
          <p:cNvPicPr>
            <a:picLocks noSelect="1"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577604" y="3988643"/>
            <a:ext cx="2288871" cy="533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100" y="1321529"/>
            <a:ext cx="4358234" cy="39216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7883" y="1485961"/>
            <a:ext cx="4496116" cy="1712007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marL="0" lvl="0" indent="0" algn="l">
              <a:buClr>
                <a:schemeClr val="accent1"/>
              </a:buClr>
              <a:buNone/>
              <a:defRPr lang="en-US" sz="1400" dirty="0"/>
            </a:pPr>
            <a:r>
              <a:rPr lang="es-ES" sz="3500" b="1" i="1">
                <a:solidFill>
                  <a:schemeClr val="bg1"/>
                </a:solidFill>
                <a:latin typeface="Roboto-black"/>
              </a:rPr>
              <a:t>MESA DE SERVICIO DE INICIO RÁPIDO PARA EMPRESAS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7883" y="3250228"/>
            <a:ext cx="4060902" cy="834844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marL="0" indent="0" algn="l">
              <a:lnSpc>
                <a:spcPct val="100000"/>
              </a:lnSpc>
              <a:buFont typeface="Arial"/>
              <a:buNone/>
              <a:defRPr lang="en-US" sz="1400" dirty="0"/>
            </a:pPr>
            <a:r>
              <a:rPr lang="es-ES" sz="1600" i="1">
                <a:solidFill>
                  <a:schemeClr val="bg1"/>
                </a:solidFill>
                <a:latin typeface="Roboto-light"/>
              </a:rPr>
              <a:t>Se basa en ServiceDesk Plus, la aplicación insignia de ITSM líder en el sector; la utilizan más de 100 000 mesas de servicio en todo el mundo 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7883" y="1232231"/>
            <a:ext cx="1905000" cy="38100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defRPr lang="en-US" sz="1400" dirty="0"/>
            </a:pPr>
            <a:r>
              <a:rPr lang="es-ES" sz="1800" i="1">
                <a:solidFill>
                  <a:srgbClr val="E16026"/>
                </a:solidFill>
                <a:latin typeface="Roboto"/>
              </a:rPr>
              <a:t>Presentamos la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879" y="1423470"/>
            <a:ext cx="4630335" cy="2736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224" y="4660906"/>
            <a:ext cx="952500" cy="2221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510" y="740812"/>
            <a:ext cx="5222268" cy="34996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1683" y="1495143"/>
            <a:ext cx="4038917" cy="1388842"/>
          </a:xfrm>
          <a:prstGeom prst="rect">
            <a:avLst/>
          </a:prstGeom>
        </p:spPr>
        <p:txBody>
          <a:bodyPr vert="horz" wrap="square" lIns="95250" tIns="47625" rIns="95250" bIns="47625" rtlCol="0" anchor="ctr">
            <a:spAutoFit/>
          </a:bodyPr>
          <a:lstStyle/>
          <a:p>
            <a:pPr marL="0" lvl="0" indent="0" algn="l">
              <a:buClr>
                <a:schemeClr val="accent1"/>
              </a:buClr>
              <a:buNone/>
              <a:defRPr lang="en-US" sz="1400" dirty="0"/>
            </a:pPr>
            <a:r>
              <a:rPr lang="es-ES" sz="2800" b="1" i="1" dirty="0">
                <a:solidFill>
                  <a:schemeClr val="bg1"/>
                </a:solidFill>
                <a:latin typeface="Roboto-black"/>
              </a:rPr>
              <a:t>MESA DE SERVICIO DE INICIO RÁPIDO PARA EMPRESAS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1683" y="1079831"/>
            <a:ext cx="1905000" cy="38100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defRPr lang="en-US" sz="1400" dirty="0"/>
            </a:pPr>
            <a:r>
              <a:rPr lang="es-ES" sz="1600" i="1">
                <a:solidFill>
                  <a:schemeClr val="bg1"/>
                </a:solidFill>
                <a:latin typeface="Roboto"/>
              </a:rPr>
              <a:t>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07211" y="3113612"/>
            <a:ext cx="1760504" cy="588623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s-ES" sz="1600" b="1" i="1">
                <a:solidFill>
                  <a:schemeClr val="bg1"/>
                </a:solidFill>
                <a:latin typeface="+mj-lt"/>
              </a:rPr>
              <a:t>Una organización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98128" y="3210140"/>
            <a:ext cx="1796519" cy="342401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s-ES" sz="1600" b="1" i="1">
                <a:solidFill>
                  <a:srgbClr val="102E50"/>
                </a:solidFill>
                <a:latin typeface="+mj-lt"/>
              </a:rPr>
              <a:t>Un portal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2236" y="1525954"/>
            <a:ext cx="1996188" cy="342401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s-ES" sz="1600" b="1" i="1">
                <a:solidFill>
                  <a:schemeClr val="bg1"/>
                </a:solidFill>
                <a:latin typeface="+mj-lt"/>
              </a:rPr>
              <a:t>Múltiples instancias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224" y="4660906"/>
            <a:ext cx="952500" cy="2221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3820" y="3040720"/>
            <a:ext cx="4496116" cy="588623"/>
          </a:xfrm>
          <a:prstGeom prst="rect">
            <a:avLst/>
          </a:prstGeom>
        </p:spPr>
        <p:txBody>
          <a:bodyPr vert="horz" wrap="square" lIns="95250" tIns="47625" rIns="95250" bIns="47625" rtlCol="0" anchor="ctr">
            <a:spAutoFit/>
          </a:bodyPr>
          <a:lstStyle/>
          <a:p>
            <a:pPr marL="0" indent="0" algn="l">
              <a:lnSpc>
                <a:spcPct val="100000"/>
              </a:lnSpc>
              <a:buFont typeface="Arial"/>
              <a:buNone/>
              <a:defRPr lang="en-US" sz="1400" dirty="0"/>
            </a:pPr>
            <a:r>
              <a:rPr lang="es-ES" sz="1600" i="1">
                <a:solidFill>
                  <a:schemeClr val="bg1"/>
                </a:solidFill>
                <a:latin typeface="Roboto-light"/>
              </a:rPr>
              <a:t>Cree e implemente instancias únicas de la mesa de servicio en menos de 60 segundos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01" y="887478"/>
            <a:ext cx="3908618" cy="42548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53819" y="1333561"/>
            <a:ext cx="4496116" cy="1712007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marL="0" lvl="0" indent="0" algn="l">
              <a:buClr>
                <a:schemeClr val="accent1"/>
              </a:buClr>
              <a:buNone/>
              <a:defRPr lang="en-US" sz="1400" dirty="0"/>
            </a:pPr>
            <a:r>
              <a:rPr lang="es-ES" sz="3500" b="1" i="1">
                <a:solidFill>
                  <a:schemeClr val="bg1"/>
                </a:solidFill>
                <a:latin typeface="Roboto-black"/>
              </a:rPr>
              <a:t>MESA DE SERVICIO DE INICIO RÁPIDO PARA EMPRESAS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53819" y="1079831"/>
            <a:ext cx="1905000" cy="38100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defRPr lang="en-US" sz="1400" dirty="0"/>
            </a:pPr>
            <a:r>
              <a:rPr lang="es-ES" sz="1600" i="1">
                <a:solidFill>
                  <a:schemeClr val="bg1"/>
                </a:solidFill>
                <a:latin typeface="Roboto"/>
              </a:rPr>
              <a:t>La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224" y="4660906"/>
            <a:ext cx="952500" cy="2221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5834237" y="3142754"/>
            <a:ext cx="895708" cy="895708"/>
            <a:chOff x="1102639" y="1640275"/>
            <a:chExt cx="1143000" cy="1143000"/>
          </a:xfrm>
        </p:grpSpPr>
        <p:sp>
          <p:nvSpPr>
            <p:cNvPr id="4" name="Oval 3"/>
            <p:cNvSpPr/>
            <p:nvPr/>
          </p:nvSpPr>
          <p:spPr>
            <a:xfrm>
              <a:off x="1102639" y="1640275"/>
              <a:ext cx="1143000" cy="1143000"/>
            </a:xfrm>
            <a:prstGeom prst="ellipse">
              <a:avLst/>
            </a:prstGeom>
            <a:solidFill>
              <a:srgbClr val="E160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164709" y="1700242"/>
              <a:ext cx="1009650" cy="10096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339946" y="3165327"/>
            <a:ext cx="895708" cy="895708"/>
            <a:chOff x="1102639" y="1640275"/>
            <a:chExt cx="1143000" cy="1143000"/>
          </a:xfrm>
        </p:grpSpPr>
        <p:sp>
          <p:nvSpPr>
            <p:cNvPr id="7" name="Oval 6"/>
            <p:cNvSpPr/>
            <p:nvPr/>
          </p:nvSpPr>
          <p:spPr>
            <a:xfrm>
              <a:off x="1102639" y="1640275"/>
              <a:ext cx="1143000" cy="1143000"/>
            </a:xfrm>
            <a:prstGeom prst="ellipse">
              <a:avLst/>
            </a:prstGeom>
            <a:solidFill>
              <a:srgbClr val="E160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164709" y="1700242"/>
              <a:ext cx="1009650" cy="10096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6574579" y="1373520"/>
            <a:ext cx="895708" cy="895708"/>
            <a:chOff x="1102639" y="1640275"/>
            <a:chExt cx="1143000" cy="1143000"/>
          </a:xfrm>
        </p:grpSpPr>
        <p:sp>
          <p:nvSpPr>
            <p:cNvPr id="10" name="Oval 9"/>
            <p:cNvSpPr/>
            <p:nvPr/>
          </p:nvSpPr>
          <p:spPr>
            <a:xfrm>
              <a:off x="1102639" y="1640275"/>
              <a:ext cx="1143000" cy="1143000"/>
            </a:xfrm>
            <a:prstGeom prst="ellipse">
              <a:avLst/>
            </a:prstGeom>
            <a:solidFill>
              <a:srgbClr val="E160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164709" y="1700242"/>
              <a:ext cx="1009650" cy="10096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127563" y="1373520"/>
            <a:ext cx="895708" cy="895708"/>
            <a:chOff x="1102639" y="1640275"/>
            <a:chExt cx="1143000" cy="1143000"/>
          </a:xfrm>
        </p:grpSpPr>
        <p:sp>
          <p:nvSpPr>
            <p:cNvPr id="13" name="Oval 12"/>
            <p:cNvSpPr/>
            <p:nvPr/>
          </p:nvSpPr>
          <p:spPr>
            <a:xfrm>
              <a:off x="1102639" y="1640275"/>
              <a:ext cx="1143000" cy="1143000"/>
            </a:xfrm>
            <a:prstGeom prst="ellipse">
              <a:avLst/>
            </a:prstGeom>
            <a:solidFill>
              <a:srgbClr val="E160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164709" y="1700242"/>
              <a:ext cx="1009650" cy="10096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1586730" y="1373520"/>
            <a:ext cx="895708" cy="895708"/>
            <a:chOff x="1102639" y="1640275"/>
            <a:chExt cx="1143000" cy="1143000"/>
          </a:xfrm>
        </p:grpSpPr>
        <p:sp>
          <p:nvSpPr>
            <p:cNvPr id="16" name="Oval 15"/>
            <p:cNvSpPr/>
            <p:nvPr/>
          </p:nvSpPr>
          <p:spPr>
            <a:xfrm>
              <a:off x="1102639" y="1640275"/>
              <a:ext cx="1143000" cy="1143000"/>
            </a:xfrm>
            <a:prstGeom prst="ellipse">
              <a:avLst/>
            </a:prstGeom>
            <a:solidFill>
              <a:srgbClr val="E160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164709" y="1700242"/>
              <a:ext cx="1009650" cy="10096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15750" y="2271213"/>
            <a:ext cx="2504640" cy="680956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marL="0" indent="0" algn="ctr">
              <a:lnSpc>
                <a:spcPct val="100000"/>
              </a:lnSpc>
              <a:buFont typeface="Arial"/>
              <a:buNone/>
              <a:defRPr lang="en-US" sz="1400" dirty="0"/>
            </a:pPr>
            <a:r>
              <a:rPr lang="es-ES" sz="1900" i="1">
                <a:solidFill>
                  <a:schemeClr val="bg1"/>
                </a:solidFill>
                <a:latin typeface="Roboto"/>
              </a:rPr>
              <a:t>Directorio empresarial único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91927" y="2282259"/>
            <a:ext cx="2531832" cy="680956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lnSpc>
                <a:spcPct val="100000"/>
              </a:lnSpc>
              <a:defRPr lang="en-US" sz="1400" dirty="0"/>
            </a:pPr>
            <a:r>
              <a:rPr lang="es-ES" sz="1900" i="1">
                <a:solidFill>
                  <a:schemeClr val="bg1"/>
                </a:solidFill>
                <a:latin typeface="Roboto"/>
              </a:rPr>
              <a:t>Instancias únicas de la mesa de servicio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24557" y="2421359"/>
            <a:ext cx="2503691" cy="388568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lnSpc>
                <a:spcPct val="100000"/>
              </a:lnSpc>
              <a:defRPr lang="en-US" sz="1400" dirty="0"/>
            </a:pPr>
            <a:r>
              <a:rPr lang="es-ES" sz="1900" i="1">
                <a:solidFill>
                  <a:schemeClr val="bg1"/>
                </a:solidFill>
                <a:latin typeface="Roboto"/>
              </a:rPr>
              <a:t>Automatización de servicios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8665" y="4142618"/>
            <a:ext cx="3766208" cy="388568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lnSpc>
                <a:spcPct val="100000"/>
              </a:lnSpc>
              <a:defRPr lang="en-US" sz="1400" dirty="0"/>
            </a:pPr>
            <a:r>
              <a:rPr lang="es-ES" sz="1900" i="1">
                <a:solidFill>
                  <a:schemeClr val="bg1"/>
                </a:solidFill>
                <a:latin typeface="Roboto"/>
              </a:rPr>
              <a:t>Catálogo y plantillas integrados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58174" y="4141353"/>
            <a:ext cx="3755774" cy="388568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lnSpc>
                <a:spcPct val="100000"/>
              </a:lnSpc>
              <a:defRPr lang="en-US" sz="1400" dirty="0"/>
            </a:pPr>
            <a:r>
              <a:rPr lang="es-ES" sz="1900" i="1">
                <a:solidFill>
                  <a:schemeClr val="bg1"/>
                </a:solidFill>
                <a:latin typeface="Roboto"/>
              </a:rPr>
              <a:t>Portal de solicitudes centralizado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5421" y="1584362"/>
            <a:ext cx="474023" cy="4740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7714" y="1554504"/>
            <a:ext cx="533739" cy="5337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4660" y="3360041"/>
            <a:ext cx="506279" cy="5062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5116" y="1603227"/>
            <a:ext cx="440602" cy="44060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4133" y="3322650"/>
            <a:ext cx="535916" cy="53591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0" y="0"/>
            <a:ext cx="9144000" cy="137352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s-ES" sz="3400" b="1" i="1">
                <a:solidFill>
                  <a:schemeClr val="bg1"/>
                </a:solidFill>
                <a:latin typeface="Roboto"/>
              </a:rPr>
              <a:t>Funciones clave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16224" y="4660906"/>
            <a:ext cx="952500" cy="22214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878842"/>
          </a:xfrm>
          <a:prstGeom prst="rect">
            <a:avLst/>
          </a:prstGeom>
          <a:solidFill>
            <a:srgbClr val="112E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998924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marL="0" indent="0" algn="ctr">
              <a:buClr>
                <a:schemeClr val="accent1"/>
              </a:buClr>
              <a:buNone/>
              <a:defRPr lang="en-US" sz="1400" dirty="0"/>
            </a:pPr>
            <a:r>
              <a:rPr lang="es-ES" sz="3400" b="1" i="1">
                <a:solidFill>
                  <a:schemeClr val="bg1"/>
                </a:solidFill>
                <a:latin typeface="Roboto"/>
              </a:rPr>
              <a:t>Directorio empresarial único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45243"/>
            <a:ext cx="9144000" cy="382723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marL="0" indent="0" algn="ctr">
              <a:lnSpc>
                <a:spcPct val="150000"/>
              </a:lnSpc>
              <a:buFont typeface="Arial"/>
              <a:buNone/>
              <a:defRPr lang="en-US" sz="1400" dirty="0"/>
            </a:pPr>
            <a:r>
              <a:rPr lang="es-ES" sz="1500" i="1">
                <a:solidFill>
                  <a:schemeClr val="bg1"/>
                </a:solidFill>
                <a:latin typeface="Roboto-light"/>
              </a:rPr>
              <a:t>Mantenga los usuarios, las mesas de servicio, las autenticaciones y las asociaciones en un solo lugar. 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/>
            <a:lum/>
            <a:extLst>
              <a:ext uri="{25B047C9-5134-4686-A5F8-5E8AA7A03A76}">
                <a14:imgProps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>
                  <a14:imgLayer>
                    <a14:imgEffect>
                      <a14:brightnessContrast bright="0" contrast="0"/>
                    </a14:imgEffect>
                  </a14:imgLayer>
                </a14:imgProps>
              </a:ext>
              <a:ext uri="{3A69477B-1574-4A9D-B138-F41E5D3651F2}">
                <a14:useLocalDpi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 val="0"/>
              </a:ext>
            </a:extLst>
          </a:blip>
          <a:srcRect t="500"/>
          <a:stretch>
            <a:fillRect/>
          </a:stretch>
        </p:blipFill>
        <p:spPr>
          <a:xfrm>
            <a:off x="1221074" y="1522419"/>
            <a:ext cx="6701850" cy="3348090"/>
          </a:xfrm>
          <a:prstGeom prst="rect">
            <a:avLst/>
          </a:prstGeom>
          <a:ln w="19050" cap="flat">
            <a:noFill/>
            <a:prstDash val="solid"/>
            <a:round/>
          </a:ln>
          <a:effectLst>
            <a:outerShdw dist="38100" dir="2700000">
              <a:srgbClr val="000000">
                <a:alpha val="39999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878842"/>
          </a:xfrm>
          <a:prstGeom prst="rect">
            <a:avLst/>
          </a:prstGeom>
          <a:solidFill>
            <a:srgbClr val="112E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998924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marL="0" indent="0" algn="ctr">
              <a:buClr>
                <a:schemeClr val="accent1"/>
              </a:buClr>
              <a:buNone/>
              <a:defRPr lang="en-US" sz="1400" dirty="0"/>
            </a:pPr>
            <a:r>
              <a:rPr lang="es-ES" sz="3400" b="1" i="1">
                <a:solidFill>
                  <a:schemeClr val="bg1"/>
                </a:solidFill>
                <a:latin typeface="Roboto"/>
              </a:rPr>
              <a:t>Instancias únicas de la mesa de servicio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3348" y="910502"/>
            <a:ext cx="8577303" cy="557845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marL="0" indent="0" algn="ctr">
              <a:lnSpc>
                <a:spcPct val="100000"/>
              </a:lnSpc>
              <a:buFont typeface="Arial"/>
              <a:buNone/>
              <a:defRPr lang="en-US" sz="1400" dirty="0"/>
            </a:pPr>
            <a:r>
              <a:rPr lang="es-ES" sz="1500" i="1">
                <a:solidFill>
                  <a:schemeClr val="bg1"/>
                </a:solidFill>
                <a:latin typeface="Roboto-light"/>
              </a:rPr>
              <a:t>Cree instancias de mesa de servicio individuales para cada función de negocio y facilite una prestación de servicios organizada usando personalizaciones sin código.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extLst>
              <a:ext uri="{133B7680-D7D2-48CB-8A7E-5F34EE530D11}">
                <a14:imgProps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>
                  <a14:imgLayer>
                    <a14:imgEffect>
                      <a14:brightnessContrast bright="0" contrast="0"/>
                    </a14:imgEffect>
                  </a14:imgLayer>
                </a14:imgProps>
              </a:ext>
              <a:ext uri="{014DEC5E-A4FF-4DF9-88E7-1B67A6006366}">
                <a14:useLocalDpi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02" y="1522419"/>
            <a:ext cx="5632595" cy="3355254"/>
          </a:xfrm>
          <a:prstGeom prst="rect">
            <a:avLst/>
          </a:prstGeom>
          <a:ln w="19050" cap="flat">
            <a:solidFill>
              <a:srgbClr val="FFFFFF">
                <a:alpha val="100000"/>
              </a:srgbClr>
            </a:solidFill>
            <a:prstDash val="solid"/>
            <a:miter lim="800000"/>
          </a:ln>
          <a:effectLst>
            <a:outerShdw dist="38100" dir="2700000">
              <a:srgbClr val="000000">
                <a:alpha val="39999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878842"/>
          </a:xfrm>
          <a:prstGeom prst="rect">
            <a:avLst/>
          </a:prstGeom>
          <a:solidFill>
            <a:srgbClr val="112E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998924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marL="0" indent="0" algn="ctr">
              <a:buClr>
                <a:schemeClr val="accent1"/>
              </a:buClr>
              <a:buNone/>
              <a:defRPr lang="en-US" sz="1400" dirty="0"/>
            </a:pPr>
            <a:r>
              <a:rPr lang="es-ES" sz="3400" b="1">
                <a:solidFill>
                  <a:schemeClr val="bg1"/>
                </a:solidFill>
                <a:latin typeface="Roboto"/>
              </a:rPr>
              <a:t>Automatización de servicios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13882"/>
            <a:ext cx="9144000" cy="38100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marL="0" indent="0" algn="ctr">
              <a:lnSpc>
                <a:spcPct val="100000"/>
              </a:lnSpc>
              <a:buFont typeface="Arial"/>
              <a:buNone/>
              <a:defRPr lang="en-US" sz="1400" dirty="0"/>
            </a:pPr>
            <a:r>
              <a:rPr lang="es-ES" sz="1500" i="1">
                <a:solidFill>
                  <a:schemeClr val="bg1"/>
                </a:solidFill>
                <a:latin typeface="Roboto-light"/>
              </a:rPr>
              <a:t>Implemente flujos de trabajo de ITSM para gestionar de forma eficiente todos los aspectos del ciclo de vida del servicio empresarial.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extLst>
              <a:ext uri="{F5B6B6DC-B6C4-4FD2-B5A0-AFBCEBDA7A06}">
                <a14:imgProps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>
                  <a14:imgLayer>
                    <a14:imgEffect>
                      <a14:brightnessContrast bright="0" contrast="0"/>
                    </a14:imgEffect>
                  </a14:imgLayer>
                </a14:imgProps>
              </a:ext>
              <a:ext uri="{C455C5E7-A9D3-4054-AAE0-7E52780414C2}">
                <a14:useLocalDpi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44" y="1522419"/>
            <a:ext cx="6384111" cy="3125554"/>
          </a:xfrm>
          <a:prstGeom prst="rect">
            <a:avLst/>
          </a:prstGeom>
          <a:ln w="19050" cap="flat">
            <a:solidFill>
              <a:srgbClr val="FFFFFF">
                <a:alpha val="100000"/>
              </a:srgbClr>
            </a:solidFill>
            <a:prstDash val="solid"/>
            <a:miter lim="800000"/>
          </a:ln>
          <a:effectLst>
            <a:outerShdw dist="38100" dir="2700000">
              <a:srgbClr val="000000">
                <a:alpha val="39999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878842"/>
          </a:xfrm>
          <a:prstGeom prst="rect">
            <a:avLst/>
          </a:prstGeom>
          <a:solidFill>
            <a:srgbClr val="112E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998924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marL="0" indent="0" algn="ctr">
              <a:buClr>
                <a:schemeClr val="accent1"/>
              </a:buClr>
              <a:buNone/>
              <a:defRPr lang="en-US" sz="1400" dirty="0"/>
            </a:pPr>
            <a:r>
              <a:rPr lang="es-ES" sz="3400" b="1" i="1">
                <a:solidFill>
                  <a:schemeClr val="bg1"/>
                </a:solidFill>
                <a:latin typeface="Roboto"/>
              </a:rPr>
              <a:t>Catálogo y plantillas integrados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29835"/>
            <a:ext cx="9144000" cy="557845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marL="0" indent="0" algn="ctr">
              <a:lnSpc>
                <a:spcPct val="100000"/>
              </a:lnSpc>
              <a:buFont typeface="Arial"/>
              <a:buNone/>
              <a:defRPr lang="en-US" sz="1400" dirty="0"/>
            </a:pPr>
            <a:r>
              <a:rPr lang="es-ES" sz="1500" i="1">
                <a:solidFill>
                  <a:schemeClr val="bg1"/>
                </a:solidFill>
                <a:latin typeface="Roboto-light"/>
              </a:rPr>
              <a:t>Acelere la adopción de la gestión de servicios en todos los departamentos usando plantillas predefinidas y catálogos de servicios exclusivos para cada unidad de negocio.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extLst>
              <a:ext uri="{340787B4-BEA7-4389-8B3B-A78F7472DB1D}">
                <a14:imgProps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>
                  <a14:imgLayer>
                    <a14:imgEffect>
                      <a14:brightnessContrast bright="0" contrast="0"/>
                    </a14:imgEffect>
                  </a14:imgLayer>
                </a14:imgProps>
              </a:ext>
              <a:ext uri="{6CED78AE-E6A2-4745-978B-69D29B86D279}">
                <a14:useLocalDpi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89" y="1522419"/>
            <a:ext cx="5917221" cy="3480476"/>
          </a:xfrm>
          <a:prstGeom prst="rect">
            <a:avLst/>
          </a:prstGeom>
          <a:ln w="19050" cap="flat">
            <a:solidFill>
              <a:srgbClr val="FFFFFF">
                <a:alpha val="100000"/>
              </a:srgbClr>
            </a:solidFill>
            <a:prstDash val="solid"/>
            <a:miter lim="800000"/>
          </a:ln>
          <a:effectLst>
            <a:outerShdw dist="38100" dir="2700000">
              <a:srgbClr val="000000">
                <a:alpha val="39999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878842"/>
          </a:xfrm>
          <a:prstGeom prst="rect">
            <a:avLst/>
          </a:prstGeom>
          <a:solidFill>
            <a:srgbClr val="112E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998924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marL="0" indent="0" algn="ctr">
              <a:buClr>
                <a:schemeClr val="accent1"/>
              </a:buClr>
              <a:buNone/>
              <a:defRPr lang="en-US" sz="1400" dirty="0"/>
            </a:pPr>
            <a:r>
              <a:rPr lang="es-ES" sz="3400" b="1" i="1">
                <a:solidFill>
                  <a:schemeClr val="bg1"/>
                </a:solidFill>
                <a:latin typeface="Roboto"/>
              </a:rPr>
              <a:t>Portal de solicitudes centralizado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9582" y="930753"/>
            <a:ext cx="8164834" cy="557845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marL="0" indent="0" algn="ctr">
              <a:lnSpc>
                <a:spcPct val="100000"/>
              </a:lnSpc>
              <a:buFont typeface="Arial"/>
              <a:buNone/>
              <a:defRPr lang="en-US" sz="1400" dirty="0"/>
            </a:pPr>
            <a:r>
              <a:rPr lang="es-ES" sz="1500" i="1">
                <a:solidFill>
                  <a:schemeClr val="bg1"/>
                </a:solidFill>
                <a:latin typeface="Roboto-light"/>
              </a:rPr>
              <a:t>Muestre todos los servicios que los usuarios finales necesitan en un único portal basado en los permisos de acceso de cada individuo.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extLst>
              <a:ext uri="{0196AB66-89CC-48DA-AFAF-F0664B6690FB}">
                <a14:imgProps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>
                  <a14:imgLayer>
                    <a14:imgEffect>
                      <a14:brightnessContrast bright="0" contrast="0"/>
                    </a14:imgEffect>
                  </a14:imgLayer>
                </a14:imgProps>
              </a:ext>
              <a:ext uri="{7D64C3C0-ACEE-46C2-8FDF-6DE652AD314B}">
                <a14:useLocalDpi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38" y="1522419"/>
            <a:ext cx="6643922" cy="3340416"/>
          </a:xfrm>
          <a:prstGeom prst="rect">
            <a:avLst/>
          </a:prstGeom>
          <a:ln w="19050" cap="flat">
            <a:solidFill>
              <a:srgbClr val="FFFFFF">
                <a:alpha val="100000"/>
              </a:srgbClr>
            </a:solidFill>
            <a:prstDash val="solid"/>
            <a:miter lim="800000"/>
          </a:ln>
          <a:effectLst>
            <a:outerShdw dist="38100" dir="2700000">
              <a:srgbClr val="000000">
                <a:alpha val="39999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5939754" y="1929667"/>
            <a:ext cx="918245" cy="918245"/>
            <a:chOff x="1102639" y="1640275"/>
            <a:chExt cx="1143000" cy="1143000"/>
          </a:xfrm>
        </p:grpSpPr>
        <p:sp>
          <p:nvSpPr>
            <p:cNvPr id="4" name="Oval 3"/>
            <p:cNvSpPr/>
            <p:nvPr/>
          </p:nvSpPr>
          <p:spPr>
            <a:xfrm>
              <a:off x="1102639" y="1640275"/>
              <a:ext cx="1143000" cy="1143000"/>
            </a:xfrm>
            <a:prstGeom prst="ellipse">
              <a:avLst/>
            </a:prstGeom>
            <a:solidFill>
              <a:srgbClr val="E160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164709" y="1700242"/>
              <a:ext cx="1009650" cy="10096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392144" y="1929667"/>
            <a:ext cx="918245" cy="918245"/>
            <a:chOff x="1102639" y="1640275"/>
            <a:chExt cx="1143000" cy="1143000"/>
          </a:xfrm>
        </p:grpSpPr>
        <p:sp>
          <p:nvSpPr>
            <p:cNvPr id="7" name="Oval 6"/>
            <p:cNvSpPr/>
            <p:nvPr/>
          </p:nvSpPr>
          <p:spPr>
            <a:xfrm>
              <a:off x="1102639" y="1640275"/>
              <a:ext cx="1143000" cy="1143000"/>
            </a:xfrm>
            <a:prstGeom prst="ellipse">
              <a:avLst/>
            </a:prstGeom>
            <a:solidFill>
              <a:srgbClr val="E160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164709" y="1700242"/>
              <a:ext cx="1009650" cy="10096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924196" y="1929667"/>
            <a:ext cx="918245" cy="918245"/>
            <a:chOff x="1102639" y="1640275"/>
            <a:chExt cx="1143000" cy="1143000"/>
          </a:xfrm>
        </p:grpSpPr>
        <p:sp>
          <p:nvSpPr>
            <p:cNvPr id="10" name="Oval 9"/>
            <p:cNvSpPr/>
            <p:nvPr/>
          </p:nvSpPr>
          <p:spPr>
            <a:xfrm>
              <a:off x="1102639" y="1640275"/>
              <a:ext cx="1143000" cy="1143000"/>
            </a:xfrm>
            <a:prstGeom prst="ellipse">
              <a:avLst/>
            </a:prstGeom>
            <a:solidFill>
              <a:srgbClr val="E160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164709" y="1700242"/>
              <a:ext cx="1009650" cy="10096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95327" y="3039509"/>
            <a:ext cx="2500473" cy="1665841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marL="0" indent="0" algn="l">
              <a:lnSpc>
                <a:spcPct val="100000"/>
              </a:lnSpc>
              <a:buFont typeface="Arial"/>
              <a:buNone/>
              <a:defRPr lang="en-US" sz="1400" dirty="0"/>
            </a:pPr>
            <a:r>
              <a:rPr lang="es-ES" sz="1700" i="1" dirty="0">
                <a:solidFill>
                  <a:schemeClr val="bg1"/>
                </a:solidFill>
                <a:latin typeface="Roboto"/>
              </a:rPr>
              <a:t>Cree e implemente una instancia de mesa de servicio en menos de 60 segundos.</a:t>
            </a:r>
          </a:p>
          <a:p>
            <a:pPr marL="0" indent="0" algn="l">
              <a:lnSpc>
                <a:spcPct val="100000"/>
              </a:lnSpc>
              <a:buFont typeface="Arial"/>
              <a:buNone/>
              <a:defRPr lang="en-US" sz="1400" dirty="0"/>
            </a:pPr>
            <a:endParaRPr lang="en-US" sz="1700" i="1" dirty="0">
              <a:solidFill>
                <a:schemeClr val="bg1"/>
              </a:solidFill>
              <a:latin typeface="Roboto"/>
            </a:endParaRPr>
          </a:p>
          <a:p>
            <a:pPr marL="0" indent="0" algn="l">
              <a:lnSpc>
                <a:spcPct val="100000"/>
              </a:lnSpc>
              <a:buFont typeface="Arial"/>
              <a:buNone/>
              <a:defRPr lang="en-US" sz="1400" dirty="0"/>
            </a:pPr>
            <a:endParaRPr lang="en-US" sz="1700" i="1" dirty="0">
              <a:solidFill>
                <a:schemeClr val="bg1"/>
              </a:solidFill>
              <a:latin typeface="Roboto"/>
            </a:endParaRPr>
          </a:p>
          <a:p>
            <a:pPr marL="0" indent="0" algn="l">
              <a:lnSpc>
                <a:spcPct val="100000"/>
              </a:lnSpc>
              <a:buFont typeface="Arial"/>
              <a:buNone/>
              <a:defRPr lang="en-US" sz="1400" dirty="0"/>
            </a:pPr>
            <a:endParaRPr lang="en-US" sz="1700" i="1" dirty="0">
              <a:solidFill>
                <a:schemeClr val="bg1"/>
              </a:solidFill>
              <a:latin typeface="Roboto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alphaModFix/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0295" y="2095766"/>
            <a:ext cx="586047" cy="5860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alphaModFix/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9540" y="2167063"/>
            <a:ext cx="443452" cy="4434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alphaModFix/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4693" y="2094605"/>
            <a:ext cx="588368" cy="5883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12925" y="3039509"/>
            <a:ext cx="2526829" cy="1665841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defRPr lang="en-US" sz="1400" dirty="0"/>
            </a:pPr>
            <a:r>
              <a:rPr lang="es-ES" sz="1700" i="1" dirty="0">
                <a:solidFill>
                  <a:schemeClr val="bg1"/>
                </a:solidFill>
                <a:latin typeface="Roboto"/>
              </a:rPr>
              <a:t>Elija cualquiera de las tres versiones de </a:t>
            </a:r>
            <a:r>
              <a:rPr lang="es-ES" sz="1700" i="1" dirty="0" err="1">
                <a:solidFill>
                  <a:schemeClr val="bg1"/>
                </a:solidFill>
                <a:latin typeface="Roboto"/>
              </a:rPr>
              <a:t>ServiceDesk</a:t>
            </a:r>
            <a:r>
              <a:rPr lang="es-ES" sz="1700" i="1" dirty="0">
                <a:solidFill>
                  <a:schemeClr val="bg1"/>
                </a:solidFill>
                <a:latin typeface="Roboto"/>
              </a:rPr>
              <a:t> Plus para cada instancia y cambie las versiones según sea necesario.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56879" y="2953130"/>
            <a:ext cx="2527879" cy="114262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defRPr lang="en-US" sz="1400" dirty="0"/>
            </a:pPr>
            <a:r>
              <a:rPr lang="es-ES" sz="1700" i="1" dirty="0">
                <a:solidFill>
                  <a:schemeClr val="bg1"/>
                </a:solidFill>
                <a:latin typeface="Roboto"/>
              </a:rPr>
              <a:t>Proporcione a los usuarios finales un portal central para varias instancias de mesa de servicio.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5327" y="1457739"/>
            <a:ext cx="2519444" cy="38100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defRPr lang="en-US" sz="1400" dirty="0"/>
            </a:pPr>
            <a:r>
              <a:rPr lang="es-ES" sz="2700" b="1" i="1">
                <a:solidFill>
                  <a:schemeClr val="bg1"/>
                </a:solidFill>
                <a:latin typeface="Roboto"/>
              </a:rPr>
              <a:t>Inicio rápido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45168" y="1457739"/>
            <a:ext cx="2519444" cy="38100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defRPr lang="en-US" sz="1400" dirty="0"/>
            </a:pPr>
            <a:r>
              <a:rPr lang="es-ES" sz="2700" b="1" i="1">
                <a:solidFill>
                  <a:schemeClr val="bg1"/>
                </a:solidFill>
                <a:latin typeface="Roboto"/>
              </a:rPr>
              <a:t>Flexible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55829" y="1457325"/>
            <a:ext cx="2519444" cy="38100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defRPr lang="en-US" sz="1400" dirty="0"/>
            </a:pPr>
            <a:r>
              <a:rPr lang="es-ES" sz="2700" b="1" i="1">
                <a:solidFill>
                  <a:schemeClr val="bg1"/>
                </a:solidFill>
                <a:latin typeface="Roboto"/>
              </a:rPr>
              <a:t>Centralizado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10800000" flipV="1">
            <a:off x="3412925" y="2968616"/>
            <a:ext cx="0" cy="1805089"/>
          </a:xfrm>
          <a:prstGeom prst="line">
            <a:avLst/>
          </a:prstGeom>
          <a:ln>
            <a:solidFill>
              <a:srgbClr val="394565"/>
            </a:solidFill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5948317" y="2968616"/>
            <a:ext cx="0" cy="1805089"/>
          </a:xfrm>
          <a:prstGeom prst="line">
            <a:avLst/>
          </a:prstGeom>
          <a:ln>
            <a:solidFill>
              <a:srgbClr val="394565"/>
            </a:solidFill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895327" y="2971800"/>
            <a:ext cx="0" cy="1805089"/>
          </a:xfrm>
          <a:prstGeom prst="line">
            <a:avLst/>
          </a:prstGeom>
          <a:ln>
            <a:solidFill>
              <a:srgbClr val="394565"/>
            </a:solidFill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24" name="TextBox 23"/>
          <p:cNvSpPr txBox="1"/>
          <p:nvPr/>
        </p:nvSpPr>
        <p:spPr>
          <a:xfrm>
            <a:off x="0" y="0"/>
            <a:ext cx="9144000" cy="1383126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s-ES" sz="3400" b="1" i="1">
                <a:solidFill>
                  <a:schemeClr val="bg1"/>
                </a:solidFill>
                <a:latin typeface="Roboto"/>
              </a:rPr>
              <a:t>Funciones únicas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6224" y="4660906"/>
            <a:ext cx="952500" cy="22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50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12845" y="2412429"/>
            <a:ext cx="1143000" cy="1143000"/>
          </a:xfrm>
          <a:prstGeom prst="ellipse">
            <a:avLst/>
          </a:prstGeom>
          <a:solidFill>
            <a:srgbClr val="E160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003383" y="2417191"/>
            <a:ext cx="1143000" cy="1143000"/>
          </a:xfrm>
          <a:prstGeom prst="ellipse">
            <a:avLst/>
          </a:prstGeom>
          <a:solidFill>
            <a:srgbClr val="E160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379779" y="2413051"/>
            <a:ext cx="1143000" cy="1143000"/>
          </a:xfrm>
          <a:prstGeom prst="ellipse">
            <a:avLst/>
          </a:prstGeom>
          <a:solidFill>
            <a:srgbClr val="E160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773224" y="2416342"/>
            <a:ext cx="1143000" cy="1143000"/>
          </a:xfrm>
          <a:prstGeom prst="ellipse">
            <a:avLst/>
          </a:prstGeom>
          <a:solidFill>
            <a:srgbClr val="E160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231453" y="2416342"/>
            <a:ext cx="1143000" cy="1143000"/>
          </a:xfrm>
          <a:prstGeom prst="ellipse">
            <a:avLst/>
          </a:prstGeom>
          <a:solidFill>
            <a:srgbClr val="E160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273803" y="2456885"/>
            <a:ext cx="1058301" cy="10619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2655708" y="2443252"/>
            <a:ext cx="1057275" cy="1097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5431571" y="2455913"/>
            <a:ext cx="1039415" cy="1057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biLevel thresh="50000"/>
          </a:blip>
          <a:stretch>
            <a:fillRect/>
          </a:stretch>
        </p:blipFill>
        <p:spPr>
          <a:xfrm>
            <a:off x="6814727" y="2460645"/>
            <a:ext cx="1081944" cy="1057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biLevel thresh="50000"/>
          </a:blip>
          <a:stretch>
            <a:fillRect/>
          </a:stretch>
        </p:blipFill>
        <p:spPr>
          <a:xfrm>
            <a:off x="4041686" y="2465019"/>
            <a:ext cx="1071708" cy="10572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31453" y="3610227"/>
            <a:ext cx="1143000" cy="38100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s-ES" sz="1200" i="1">
                <a:solidFill>
                  <a:srgbClr val="E16026"/>
                </a:solidFill>
                <a:latin typeface="Roboto"/>
              </a:rPr>
              <a:t>Viajes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12845" y="3610227"/>
            <a:ext cx="1113803" cy="38100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s-ES" sz="1200" i="1">
                <a:solidFill>
                  <a:srgbClr val="E16026"/>
                </a:solidFill>
                <a:latin typeface="Roboto"/>
              </a:rPr>
              <a:t>Legal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5041" y="3610227"/>
            <a:ext cx="1224002" cy="38100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s-ES" sz="1200" i="1">
                <a:solidFill>
                  <a:srgbClr val="E16026"/>
                </a:solidFill>
                <a:latin typeface="Roboto"/>
              </a:rPr>
              <a:t>Recursos Humanos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27436" y="3610227"/>
            <a:ext cx="1045462" cy="38100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s-ES" sz="1200" i="1">
                <a:solidFill>
                  <a:srgbClr val="E16026"/>
                </a:solidFill>
                <a:latin typeface="Roboto"/>
              </a:rPr>
              <a:t>Finanzas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3224" y="3610227"/>
            <a:ext cx="1143000" cy="38100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s-ES" sz="1200" i="1">
                <a:solidFill>
                  <a:srgbClr val="E16026"/>
                </a:solidFill>
                <a:latin typeface="Roboto"/>
              </a:rPr>
              <a:t>Instalaciones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087422"/>
            <a:ext cx="9144000" cy="114300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marL="0" indent="0" algn="ctr">
              <a:lnSpc>
                <a:spcPct val="100000"/>
              </a:lnSpc>
              <a:buClr>
                <a:schemeClr val="accent1"/>
              </a:buClr>
              <a:buNone/>
              <a:defRPr lang="en-US" sz="1400" dirty="0"/>
            </a:pPr>
            <a:r>
              <a:rPr lang="es-ES" sz="3400" b="1" i="1">
                <a:solidFill>
                  <a:schemeClr val="bg1"/>
                </a:solidFill>
                <a:latin typeface="Roboto-black"/>
              </a:rPr>
              <a:t>Cada empresa tiene varios equipos de servicio </a:t>
            </a:r>
            <a:r>
              <a:rPr lang="es-ES" sz="3400" b="1" i="1" u="none">
                <a:solidFill>
                  <a:schemeClr val="bg1"/>
                </a:solidFill>
                <a:latin typeface="Roboto-black"/>
              </a:rPr>
              <a:t>que son como el de TI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6224" y="4660906"/>
            <a:ext cx="952500" cy="2221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7769" y="368714"/>
            <a:ext cx="2015032" cy="1573508"/>
          </a:xfrm>
          <a:prstGeom prst="rect">
            <a:avLst/>
          </a:prstGeom>
        </p:spPr>
        <p:txBody>
          <a:bodyPr vert="horz" wrap="square" lIns="95250" tIns="47625" rIns="95250" bIns="47625" rtlCol="0" anchor="t">
            <a:spAutoFit/>
          </a:bodyPr>
          <a:lstStyle/>
          <a:p>
            <a:pPr marL="0" indent="0" algn="l">
              <a:lnSpc>
                <a:spcPct val="100000"/>
              </a:lnSpc>
              <a:buFont typeface="Arial"/>
              <a:buNone/>
              <a:defRPr lang="en-US" sz="1400" dirty="0"/>
            </a:pPr>
            <a:r>
              <a:rPr lang="es-ES" sz="1600" i="1" dirty="0">
                <a:solidFill>
                  <a:schemeClr val="bg1"/>
                </a:solidFill>
                <a:latin typeface="Roboto"/>
              </a:rPr>
              <a:t>Mueva los tickets entre diferentes instancias de la mesa de servicio</a:t>
            </a:r>
          </a:p>
          <a:p>
            <a:pPr marL="0" indent="0" algn="l">
              <a:lnSpc>
                <a:spcPct val="100000"/>
              </a:lnSpc>
              <a:buFont typeface="Arial"/>
              <a:buNone/>
              <a:defRPr lang="en-US" sz="1400" dirty="0"/>
            </a:pPr>
            <a:endParaRPr lang="en-US" sz="1600" i="1" dirty="0">
              <a:solidFill>
                <a:schemeClr val="bg1"/>
              </a:solidFill>
              <a:latin typeface="Roboto"/>
            </a:endParaRPr>
          </a:p>
          <a:p>
            <a:pPr marL="0" indent="0" algn="r">
              <a:lnSpc>
                <a:spcPct val="100000"/>
              </a:lnSpc>
              <a:buFont typeface="Arial"/>
              <a:buNone/>
              <a:defRPr lang="en-US" sz="1400" dirty="0"/>
            </a:pPr>
            <a:endParaRPr lang="en-US" sz="1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209424" y="3993307"/>
            <a:ext cx="3286010" cy="619400"/>
          </a:xfrm>
          <a:prstGeom prst="rect">
            <a:avLst/>
          </a:prstGeom>
        </p:spPr>
        <p:txBody>
          <a:bodyPr vert="horz" wrap="square" lIns="95250" tIns="47625" rIns="95250" bIns="47625" rtlCol="0" anchor="ctr">
            <a:spAutoFit/>
          </a:bodyPr>
          <a:lstStyle/>
          <a:p>
            <a:pPr algn="l">
              <a:defRPr lang="en-US" sz="1400" dirty="0"/>
            </a:pPr>
            <a:r>
              <a:rPr lang="es-ES" sz="3400" b="1" i="1" dirty="0">
                <a:solidFill>
                  <a:schemeClr val="bg1"/>
                </a:solidFill>
                <a:latin typeface="Roboto"/>
              </a:rPr>
              <a:t>Hoja de ruta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676" y="0"/>
            <a:ext cx="4477851" cy="4059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1325851"/>
            <a:ext cx="4093383" cy="834844"/>
          </a:xfrm>
          <a:prstGeom prst="rect">
            <a:avLst/>
          </a:prstGeom>
        </p:spPr>
        <p:txBody>
          <a:bodyPr vert="horz" wrap="square" lIns="95250" tIns="47625" rIns="95250" bIns="47625" rtlCol="0" anchor="ctr">
            <a:spAutoFit/>
          </a:bodyPr>
          <a:lstStyle/>
          <a:p>
            <a:pPr algn="r">
              <a:lnSpc>
                <a:spcPct val="100000"/>
              </a:lnSpc>
              <a:defRPr lang="en-US" sz="1400" dirty="0"/>
            </a:pPr>
            <a:r>
              <a:rPr lang="es-ES" sz="1600" i="1">
                <a:solidFill>
                  <a:schemeClr val="bg1"/>
                </a:solidFill>
              </a:rPr>
              <a:t> Integraciones de terceros exclusivas para dominios específicos (como RR. HH., instalaciones, etc.) para cada tipo de instancia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4020" y="3221128"/>
            <a:ext cx="3129417" cy="834844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lnSpc>
                <a:spcPct val="100000"/>
              </a:lnSpc>
              <a:defRPr lang="en-US" sz="1400" dirty="0"/>
            </a:pPr>
            <a:r>
              <a:rPr lang="es-ES" sz="1600" i="1">
                <a:solidFill>
                  <a:schemeClr val="bg1"/>
                </a:solidFill>
              </a:rPr>
              <a:t>Una instancia de mesa de servicio para el equipo de instalaciones completamente desarrollada con módulos y terminología nativa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224" y="4660906"/>
            <a:ext cx="952500" cy="22214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955230" y="687697"/>
            <a:ext cx="7238009" cy="4453431"/>
            <a:chOff x="993330" y="687697"/>
            <a:chExt cx="7238009" cy="44534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1632" y="953290"/>
              <a:ext cx="779706" cy="62604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517057" y="1497325"/>
              <a:ext cx="4714282" cy="2827025"/>
            </a:xfrm>
            <a:prstGeom prst="rect">
              <a:avLst/>
            </a:prstGeom>
          </p:spPr>
          <p:txBody>
            <a:bodyPr vert="horz" lIns="95250" tIns="47625" rIns="95250" bIns="47625" rtlCol="0" anchor="ctr">
              <a:spAutoFit/>
            </a:bodyPr>
            <a:lstStyle/>
            <a:p>
              <a:pPr algn="l">
                <a:lnSpc>
                  <a:spcPct val="100000"/>
                </a:lnSpc>
                <a:spcAft>
                  <a:spcPts val="750"/>
                </a:spcAft>
                <a:defRPr lang="en-US" sz="1400" dirty="0"/>
              </a:pPr>
              <a:r>
                <a:rPr lang="es-ES" sz="1600" i="1" dirty="0">
                  <a:solidFill>
                    <a:schemeClr val="bg1"/>
                  </a:solidFill>
                  <a:latin typeface="Roboto"/>
                </a:rPr>
                <a:t>Disponer de instancias de mesa servicio independientes para TI, instalaciones y registro nos permite dar seguimiento a los problemas por separado, al tiempo que nos permite acceder a los recursos de los demás departamentos. Con la nueva versión de </a:t>
              </a:r>
              <a:r>
                <a:rPr lang="es-ES" sz="1600" i="1" dirty="0" err="1">
                  <a:solidFill>
                    <a:schemeClr val="bg1"/>
                  </a:solidFill>
                  <a:latin typeface="Roboto"/>
                </a:rPr>
                <a:t>ServiceDesk</a:t>
              </a:r>
              <a:r>
                <a:rPr lang="es-ES" sz="1600" i="1" dirty="0">
                  <a:solidFill>
                    <a:schemeClr val="bg1"/>
                  </a:solidFill>
                  <a:latin typeface="Roboto"/>
                </a:rPr>
                <a:t> Plus, sentimos que los departamentos de soporte y administración de la empresa están trabajando juntos para brindar asistencia. Me encanta que sea personalizable, fácil de usar y que esté disponible a un gran precio.  </a:t>
              </a:r>
            </a:p>
            <a:p>
              <a:pPr algn="l">
                <a:lnSpc>
                  <a:spcPct val="100000"/>
                </a:lnSpc>
                <a:defRPr lang="en-US" sz="1400" dirty="0"/>
              </a:pPr>
              <a:r>
                <a:rPr lang="es-ES" sz="1500" i="1" dirty="0" err="1">
                  <a:solidFill>
                    <a:srgbClr val="52A9C8"/>
                  </a:solidFill>
                  <a:latin typeface="Roboto-medium"/>
                </a:rPr>
                <a:t>Beverley</a:t>
              </a:r>
              <a:r>
                <a:rPr lang="es-ES" sz="1500" i="1" dirty="0">
                  <a:solidFill>
                    <a:srgbClr val="52A9C8"/>
                  </a:solidFill>
                  <a:latin typeface="Roboto-medium"/>
                </a:rPr>
                <a:t> </a:t>
              </a:r>
              <a:r>
                <a:rPr lang="es-ES" sz="1500" i="1" dirty="0" err="1">
                  <a:solidFill>
                    <a:srgbClr val="52A9C8"/>
                  </a:solidFill>
                  <a:latin typeface="Roboto-medium"/>
                </a:rPr>
                <a:t>Seche</a:t>
              </a:r>
              <a:r>
                <a:rPr lang="es-ES" sz="1500" i="1" dirty="0">
                  <a:solidFill>
                    <a:srgbClr val="52A9C8"/>
                  </a:solidFill>
                  <a:latin typeface="Roboto-medium"/>
                </a:rPr>
                <a:t>, </a:t>
              </a:r>
            </a:p>
            <a:p>
              <a:pPr algn="l">
                <a:lnSpc>
                  <a:spcPct val="100000"/>
                </a:lnSpc>
                <a:defRPr lang="en-US" sz="1400" dirty="0"/>
              </a:pPr>
              <a:r>
                <a:rPr lang="es-ES" sz="1200" i="1" dirty="0">
                  <a:solidFill>
                    <a:srgbClr val="52A9C8"/>
                  </a:solidFill>
                  <a:latin typeface="Roboto"/>
                </a:rPr>
                <a:t>Administrador de red en </a:t>
              </a:r>
              <a:r>
                <a:rPr lang="es-ES" sz="1200" i="1" dirty="0" err="1">
                  <a:solidFill>
                    <a:srgbClr val="52A9C8"/>
                  </a:solidFill>
                  <a:latin typeface="Roboto"/>
                </a:rPr>
                <a:t>Stark</a:t>
              </a:r>
              <a:r>
                <a:rPr lang="es-ES" sz="1200" i="1" dirty="0">
                  <a:solidFill>
                    <a:srgbClr val="52A9C8"/>
                  </a:solidFill>
                  <a:latin typeface="Roboto"/>
                </a:rPr>
                <a:t> &amp; </a:t>
              </a:r>
              <a:r>
                <a:rPr lang="es-ES" sz="1200" i="1" dirty="0" err="1">
                  <a:solidFill>
                    <a:srgbClr val="52A9C8"/>
                  </a:solidFill>
                  <a:latin typeface="Roboto"/>
                </a:rPr>
                <a:t>Stark</a:t>
              </a:r>
              <a:r>
                <a:rPr lang="es-ES" sz="1200" i="1" dirty="0">
                  <a:solidFill>
                    <a:srgbClr val="52A9C8"/>
                  </a:solidFill>
                  <a:latin typeface="Roboto"/>
                </a:rPr>
                <a:t>, Abogados.  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3330" y="687697"/>
              <a:ext cx="2207273" cy="4453431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6224" y="4660906"/>
            <a:ext cx="952500" cy="2221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99064"/>
            <a:ext cx="9144000" cy="38100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s-ES" sz="5000" b="1" i="1">
                <a:solidFill>
                  <a:schemeClr val="bg1"/>
                </a:solidFill>
                <a:latin typeface="Roboto"/>
              </a:rPr>
              <a:t>Gracias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091" y="4044903"/>
            <a:ext cx="303535" cy="3035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93619" y="4006171"/>
            <a:ext cx="1905000" cy="38100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r">
              <a:defRPr lang="en-US" sz="1400" dirty="0"/>
            </a:pPr>
            <a:r>
              <a:rPr lang="es-ES" sz="1200" i="1">
                <a:solidFill>
                  <a:srgbClr val="79D0E4"/>
                </a:solidFill>
                <a:latin typeface="Roboto"/>
              </a:rPr>
              <a:t>me_itsm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619" y="4363872"/>
            <a:ext cx="323059" cy="3230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5868" y="4334902"/>
            <a:ext cx="2382751" cy="38100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r">
              <a:defRPr lang="en-US" sz="1400" dirty="0"/>
            </a:pPr>
            <a:r>
              <a:rPr lang="es-ES" sz="1200" i="1">
                <a:solidFill>
                  <a:srgbClr val="79D0E4"/>
                </a:solidFill>
                <a:latin typeface="Roboto"/>
              </a:rPr>
              <a:t>facebook.com/servicedeskplus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8132" y="2618228"/>
            <a:ext cx="2887735" cy="38100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lnSpc>
                <a:spcPct val="125000"/>
              </a:lnSpc>
              <a:defRPr lang="en-US" sz="1400" dirty="0"/>
            </a:pPr>
            <a:r>
              <a:rPr lang="es-ES" sz="1700" i="1">
                <a:solidFill>
                  <a:srgbClr val="79D0E4"/>
                </a:solidFill>
                <a:latin typeface="Roboto"/>
              </a:rPr>
              <a:t>www.servicedeskplus.com</a:t>
            </a:r>
          </a:p>
          <a:p>
            <a:pPr algn="ctr">
              <a:lnSpc>
                <a:spcPct val="125000"/>
              </a:lnSpc>
              <a:defRPr lang="en-US" sz="1400" dirty="0"/>
            </a:pPr>
            <a:r>
              <a:rPr lang="es-ES" sz="1200" i="1">
                <a:solidFill>
                  <a:srgbClr val="79D0E4"/>
                </a:solidFill>
                <a:latin typeface="Roboto"/>
              </a:rPr>
              <a:t>hello@servicedeskplus.com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63666"/>
            <a:ext cx="5710257" cy="2805962"/>
          </a:xfrm>
          <a:prstGeom prst="rect">
            <a:avLst/>
          </a:prstGeom>
          <a:solidFill>
            <a:srgbClr val="0052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9867" y="1990043"/>
            <a:ext cx="4283218" cy="2353208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buFont typeface="Arial"/>
              <a:buNone/>
              <a:defRPr lang="en-US" sz="1400" dirty="0"/>
            </a:pPr>
            <a:r>
              <a:rPr lang="es-ES" sz="1500" i="1">
                <a:solidFill>
                  <a:schemeClr val="bg1"/>
                </a:solidFill>
                <a:latin typeface="Roboto"/>
              </a:rPr>
              <a:t>Marcos de referencia y normas como ITIL, COBIT, ISO/ICE 2000 </a:t>
            </a:r>
          </a:p>
          <a:p>
            <a:pPr marL="0" indent="0" algn="l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buFont typeface="Arial"/>
              <a:buNone/>
              <a:defRPr lang="en-US" sz="1400" dirty="0"/>
            </a:pPr>
            <a:r>
              <a:rPr lang="es-ES" sz="1500" i="1">
                <a:solidFill>
                  <a:schemeClr val="bg1"/>
                </a:solidFill>
                <a:latin typeface="Roboto"/>
              </a:rPr>
              <a:t>Énfasis en el autoservicio   </a:t>
            </a:r>
          </a:p>
          <a:p>
            <a:pPr marL="0" indent="0" algn="l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buFont typeface="Arial"/>
              <a:buNone/>
              <a:defRPr lang="en-US" sz="1400" dirty="0"/>
            </a:pPr>
            <a:r>
              <a:rPr lang="es-ES" sz="1500" i="1">
                <a:solidFill>
                  <a:schemeClr val="bg1"/>
                </a:solidFill>
                <a:latin typeface="Roboto"/>
              </a:rPr>
              <a:t>Procesos y flujos de trabajo automatizados   </a:t>
            </a:r>
          </a:p>
          <a:p>
            <a:pPr marL="0" indent="0" algn="l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buFont typeface="Arial"/>
              <a:buNone/>
              <a:defRPr lang="en-US" sz="1400" dirty="0"/>
            </a:pPr>
            <a:r>
              <a:rPr lang="es-ES" sz="1500" i="1">
                <a:solidFill>
                  <a:schemeClr val="bg1"/>
                </a:solidFill>
                <a:latin typeface="Roboto"/>
              </a:rPr>
              <a:t>Visibilidad basada en métricas e información sobre las operaciones y la experiencia del cliente   </a:t>
            </a:r>
          </a:p>
          <a:p>
            <a:pPr marL="0" indent="0" algn="l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buFont typeface="Arial"/>
              <a:buNone/>
              <a:defRPr lang="en-US" sz="1400" dirty="0"/>
            </a:pPr>
            <a:r>
              <a:rPr lang="es-ES" sz="1500" i="1">
                <a:solidFill>
                  <a:schemeClr val="bg1"/>
                </a:solidFill>
                <a:latin typeface="Roboto"/>
              </a:rPr>
              <a:t>Adopción de tecnología para las funciones de gestión de servicios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7" y="338209"/>
            <a:ext cx="9136224" cy="114262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marL="0" indent="0" algn="ctr">
              <a:buClr>
                <a:schemeClr val="accent1"/>
              </a:buClr>
              <a:buNone/>
              <a:defRPr lang="en-US" sz="1400" dirty="0"/>
            </a:pPr>
            <a:r>
              <a:rPr lang="es-ES" sz="3400" b="1" i="1">
                <a:solidFill>
                  <a:schemeClr val="bg1"/>
                </a:solidFill>
                <a:latin typeface="Roboto-black"/>
              </a:rPr>
              <a:t>Pero tienen diferencias en cuanto a la prestación de servicios</a:t>
            </a:r>
          </a:p>
        </p:txBody>
      </p:sp>
      <p:sp>
        <p:nvSpPr>
          <p:cNvPr id="5" name="Rectangle 4"/>
          <p:cNvSpPr/>
          <p:nvPr/>
        </p:nvSpPr>
        <p:spPr>
          <a:xfrm>
            <a:off x="7436614" y="1763666"/>
            <a:ext cx="1707385" cy="2805962"/>
          </a:xfrm>
          <a:prstGeom prst="rect">
            <a:avLst/>
          </a:prstGeom>
          <a:solidFill>
            <a:srgbClr val="217EB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10257" y="1763666"/>
            <a:ext cx="1726356" cy="2805962"/>
          </a:xfrm>
          <a:prstGeom prst="rect">
            <a:avLst/>
          </a:prstGeom>
          <a:solidFill>
            <a:srgbClr val="D45B2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46099" y="2056649"/>
            <a:ext cx="1697900" cy="501584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s-ES" sz="1600" i="1">
                <a:solidFill>
                  <a:schemeClr val="bg1"/>
                </a:solidFill>
                <a:latin typeface="Roboto-medium"/>
              </a:rPr>
              <a:t>Gestión de servicios en </a:t>
            </a:r>
          </a:p>
          <a:p>
            <a:pPr algn="ctr">
              <a:defRPr lang="en-US" sz="1400" dirty="0"/>
            </a:pPr>
            <a:r>
              <a:rPr lang="es-ES" sz="1600" b="1" i="1">
                <a:solidFill>
                  <a:schemeClr val="bg1"/>
                </a:solidFill>
                <a:latin typeface="Roboto"/>
              </a:rPr>
              <a:t>Equipos que no son de TI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9742" y="1928119"/>
            <a:ext cx="1716871" cy="834844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s-ES" sz="1600" i="1">
                <a:solidFill>
                  <a:schemeClr val="bg1"/>
                </a:solidFill>
                <a:latin typeface="Roboto-medium"/>
              </a:rPr>
              <a:t>Gestión de servicios en </a:t>
            </a:r>
          </a:p>
          <a:p>
            <a:pPr algn="ctr">
              <a:defRPr lang="en-US" sz="1400" dirty="0"/>
            </a:pPr>
            <a:r>
              <a:rPr lang="es-ES" sz="1600" b="1" i="1">
                <a:solidFill>
                  <a:schemeClr val="bg1"/>
                </a:solidFill>
                <a:latin typeface="Roboto"/>
              </a:rPr>
              <a:t>Equipos de TI</a:t>
            </a:r>
          </a:p>
        </p:txBody>
      </p:sp>
      <p:sp>
        <p:nvSpPr>
          <p:cNvPr id="9" name="Oval 8"/>
          <p:cNvSpPr/>
          <p:nvPr/>
        </p:nvSpPr>
        <p:spPr>
          <a:xfrm>
            <a:off x="569128" y="2116289"/>
            <a:ext cx="104340" cy="101968"/>
          </a:xfrm>
          <a:prstGeom prst="ellipse">
            <a:avLst/>
          </a:prstGeom>
          <a:solidFill>
            <a:srgbClr val="E160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69128" y="2682255"/>
            <a:ext cx="104340" cy="101968"/>
          </a:xfrm>
          <a:prstGeom prst="ellipse">
            <a:avLst/>
          </a:prstGeom>
          <a:solidFill>
            <a:srgbClr val="E160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71500" y="3021836"/>
            <a:ext cx="104340" cy="101968"/>
          </a:xfrm>
          <a:prstGeom prst="ellipse">
            <a:avLst/>
          </a:prstGeom>
          <a:solidFill>
            <a:srgbClr val="E160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80985" y="3353195"/>
            <a:ext cx="104340" cy="101968"/>
          </a:xfrm>
          <a:prstGeom prst="ellipse">
            <a:avLst/>
          </a:prstGeom>
          <a:solidFill>
            <a:srgbClr val="E160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69128" y="3914775"/>
            <a:ext cx="104340" cy="101968"/>
          </a:xfrm>
          <a:prstGeom prst="ellipse">
            <a:avLst/>
          </a:prstGeom>
          <a:solidFill>
            <a:srgbClr val="E160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192" y="3040787"/>
            <a:ext cx="1178487" cy="11074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3040" y="3021727"/>
            <a:ext cx="1194532" cy="11225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6224" y="4660906"/>
            <a:ext cx="952500" cy="2221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1076466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marL="0" indent="0" algn="ctr">
              <a:buClr>
                <a:schemeClr val="accent1"/>
              </a:buClr>
              <a:buNone/>
              <a:defRPr lang="en-US" sz="1400" dirty="0"/>
            </a:pPr>
            <a:endParaRPr lang="en-US" sz="3000" dirty="0">
              <a:latin typeface="Raleway-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278" y="1984836"/>
            <a:ext cx="3860589" cy="1171456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marL="0" indent="0" algn="ctr">
              <a:buClr>
                <a:schemeClr val="accent1"/>
              </a:buClr>
              <a:buNone/>
              <a:defRPr lang="en-US" sz="1400" dirty="0"/>
            </a:pPr>
            <a:r>
              <a:rPr lang="es-ES" sz="3400" b="1" i="1">
                <a:solidFill>
                  <a:schemeClr val="bg1"/>
                </a:solidFill>
                <a:latin typeface="Roboto"/>
              </a:rPr>
              <a:t>Porque se ven así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453" y="450451"/>
            <a:ext cx="3708962" cy="4240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224" y="4660906"/>
            <a:ext cx="952500" cy="2221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7075742" y="1499940"/>
            <a:ext cx="952055" cy="952055"/>
            <a:chOff x="1102639" y="1640275"/>
            <a:chExt cx="1143000" cy="1143000"/>
          </a:xfrm>
        </p:grpSpPr>
        <p:sp>
          <p:nvSpPr>
            <p:cNvPr id="3" name="Oval 2"/>
            <p:cNvSpPr/>
            <p:nvPr/>
          </p:nvSpPr>
          <p:spPr>
            <a:xfrm>
              <a:off x="1102639" y="1640275"/>
              <a:ext cx="1143000" cy="1143000"/>
            </a:xfrm>
            <a:prstGeom prst="ellipse">
              <a:avLst/>
            </a:prstGeom>
            <a:solidFill>
              <a:srgbClr val="E160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64709" y="1700242"/>
              <a:ext cx="1009650" cy="10096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715705" y="1523841"/>
            <a:ext cx="952055" cy="952055"/>
            <a:chOff x="1102639" y="1640275"/>
            <a:chExt cx="1143000" cy="1143000"/>
          </a:xfrm>
        </p:grpSpPr>
        <p:sp>
          <p:nvSpPr>
            <p:cNvPr id="6" name="Oval 5"/>
            <p:cNvSpPr/>
            <p:nvPr/>
          </p:nvSpPr>
          <p:spPr>
            <a:xfrm>
              <a:off x="1102639" y="1640275"/>
              <a:ext cx="1143000" cy="1143000"/>
            </a:xfrm>
            <a:prstGeom prst="ellipse">
              <a:avLst/>
            </a:prstGeom>
            <a:solidFill>
              <a:srgbClr val="E160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164709" y="1700242"/>
              <a:ext cx="1009650" cy="10096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675681" y="1523841"/>
            <a:ext cx="952055" cy="952055"/>
            <a:chOff x="1102639" y="1640275"/>
            <a:chExt cx="1143000" cy="1143000"/>
          </a:xfrm>
        </p:grpSpPr>
        <p:sp>
          <p:nvSpPr>
            <p:cNvPr id="9" name="Oval 8"/>
            <p:cNvSpPr/>
            <p:nvPr/>
          </p:nvSpPr>
          <p:spPr>
            <a:xfrm>
              <a:off x="1102639" y="1640275"/>
              <a:ext cx="1143000" cy="1143000"/>
            </a:xfrm>
            <a:prstGeom prst="ellipse">
              <a:avLst/>
            </a:prstGeom>
            <a:solidFill>
              <a:srgbClr val="E160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164709" y="1700242"/>
              <a:ext cx="1009650" cy="10096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35658" y="1509425"/>
            <a:ext cx="952055" cy="952055"/>
            <a:chOff x="1102639" y="1640275"/>
            <a:chExt cx="1143000" cy="1143000"/>
          </a:xfrm>
        </p:grpSpPr>
        <p:sp>
          <p:nvSpPr>
            <p:cNvPr id="12" name="Oval 11"/>
            <p:cNvSpPr/>
            <p:nvPr/>
          </p:nvSpPr>
          <p:spPr>
            <a:xfrm>
              <a:off x="1102639" y="1640275"/>
              <a:ext cx="1143000" cy="1143000"/>
            </a:xfrm>
            <a:prstGeom prst="ellipse">
              <a:avLst/>
            </a:prstGeom>
            <a:solidFill>
              <a:srgbClr val="E160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164709" y="1700242"/>
              <a:ext cx="1009650" cy="10096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0" y="0"/>
            <a:ext cx="9144000" cy="1411675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marL="0" indent="0" algn="ctr">
              <a:buClr>
                <a:schemeClr val="accent1"/>
              </a:buClr>
              <a:buNone/>
              <a:defRPr lang="en-US" sz="1400" dirty="0"/>
            </a:pPr>
            <a:r>
              <a:rPr lang="es-ES" sz="3400" b="1" i="1">
                <a:solidFill>
                  <a:schemeClr val="bg1"/>
                </a:solidFill>
                <a:latin typeface="Roboto"/>
              </a:rPr>
              <a:t>Y esto resulta en...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2830" y="2517712"/>
            <a:ext cx="1765570" cy="1250342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defRPr lang="en-US" sz="1400" dirty="0"/>
            </a:pPr>
            <a:r>
              <a:rPr lang="es-ES" sz="1500" i="1">
                <a:solidFill>
                  <a:schemeClr val="bg1"/>
                </a:solidFill>
                <a:latin typeface="Roboto"/>
              </a:rPr>
              <a:t>Falta de estandarización de los servicios en las distintas funciones empresariales 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67000" y="2571750"/>
            <a:ext cx="1760645" cy="1175426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defRPr lang="en-US" sz="1400" dirty="0"/>
            </a:pPr>
            <a:r>
              <a:rPr lang="es-ES" sz="1500" i="1">
                <a:solidFill>
                  <a:schemeClr val="bg1"/>
                </a:solidFill>
                <a:latin typeface="Roboto"/>
              </a:rPr>
              <a:t>Experiencia de usuario final inconexa al tratar con varios equipos y aplicaciones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15705" y="2514441"/>
            <a:ext cx="1765012" cy="1072232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defRPr lang="en-US" sz="1400" dirty="0"/>
            </a:pPr>
            <a:r>
              <a:rPr lang="es-ES" sz="1500" i="1">
                <a:solidFill>
                  <a:schemeClr val="bg1"/>
                </a:solidFill>
                <a:latin typeface="Roboto"/>
              </a:rPr>
              <a:t>Herramientas desiguales y redundantes que reflejan las brechas subyacentes 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75742" y="3253659"/>
            <a:ext cx="1756023" cy="556569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defRPr lang="en-US" sz="1400" dirty="0"/>
            </a:pPr>
            <a:r>
              <a:rPr lang="es-ES" sz="1500" i="1">
                <a:solidFill>
                  <a:schemeClr val="bg1"/>
                </a:solidFill>
                <a:latin typeface="Roboto"/>
              </a:rPr>
              <a:t>Las inversiones en procesos, herramientas y mejores prácticas de TI que benefician al equipo de TI no benefician a otros equipos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alphaModFix/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7391" y="1721674"/>
            <a:ext cx="508588" cy="5085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9818" y="1767954"/>
            <a:ext cx="463829" cy="4638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alphaModFix/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0951" y="1715149"/>
            <a:ext cx="521636" cy="521636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rot="10800000" flipV="1">
            <a:off x="7075742" y="2578804"/>
            <a:ext cx="0" cy="1883163"/>
          </a:xfrm>
          <a:prstGeom prst="line">
            <a:avLst/>
          </a:prstGeom>
          <a:ln>
            <a:solidFill>
              <a:srgbClr val="394565"/>
            </a:solidFill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4738485" y="2578804"/>
            <a:ext cx="0" cy="1883163"/>
          </a:xfrm>
          <a:prstGeom prst="line">
            <a:avLst/>
          </a:prstGeom>
          <a:ln>
            <a:solidFill>
              <a:srgbClr val="394565"/>
            </a:solidFill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2675681" y="2552700"/>
            <a:ext cx="0" cy="1883163"/>
          </a:xfrm>
          <a:prstGeom prst="line">
            <a:avLst/>
          </a:prstGeom>
          <a:ln>
            <a:solidFill>
              <a:srgbClr val="394565"/>
            </a:solidFill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658439" y="2581275"/>
            <a:ext cx="0" cy="1883163"/>
          </a:xfrm>
          <a:prstGeom prst="line">
            <a:avLst/>
          </a:prstGeom>
          <a:ln>
            <a:solidFill>
              <a:srgbClr val="394565"/>
            </a:solidFill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lum bright="100000" contrast="100000"/>
            <a:extLst>
              <a:ext uri="{FFF1F308-7314-4841-9EE2-9B14074B98AB}">
                <a14:imgProps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>
                  <a14:imgLayer>
                    <a14:imgEffect>
                      <a14:brightnessContrast bright="100000" contrast="100000"/>
                    </a14:imgEffect>
                  </a14:imgLayer>
                </a14:imgProps>
              </a:ext>
              <a:ext uri="{BD2E5DF7-6147-41BD-A518-C96474B6CB56}">
                <a14:useLocalDpi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919" y="1772844"/>
            <a:ext cx="563579" cy="4540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6224" y="4660906"/>
            <a:ext cx="952500" cy="22214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6462032" y="1751251"/>
            <a:ext cx="1003647" cy="1003647"/>
            <a:chOff x="1102639" y="1640275"/>
            <a:chExt cx="1143000" cy="1143000"/>
          </a:xfrm>
        </p:grpSpPr>
        <p:sp>
          <p:nvSpPr>
            <p:cNvPr id="3" name="Oval 2"/>
            <p:cNvSpPr/>
            <p:nvPr/>
          </p:nvSpPr>
          <p:spPr>
            <a:xfrm>
              <a:off x="1102639" y="1640275"/>
              <a:ext cx="1143000" cy="1143000"/>
            </a:xfrm>
            <a:prstGeom prst="ellipse">
              <a:avLst/>
            </a:prstGeom>
            <a:solidFill>
              <a:srgbClr val="E160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64709" y="1700242"/>
              <a:ext cx="1009650" cy="10096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751506" y="1751251"/>
            <a:ext cx="1003647" cy="1003647"/>
            <a:chOff x="1102639" y="1640275"/>
            <a:chExt cx="1143000" cy="1143000"/>
          </a:xfrm>
        </p:grpSpPr>
        <p:sp>
          <p:nvSpPr>
            <p:cNvPr id="6" name="Oval 5"/>
            <p:cNvSpPr/>
            <p:nvPr/>
          </p:nvSpPr>
          <p:spPr>
            <a:xfrm>
              <a:off x="1102639" y="1640275"/>
              <a:ext cx="1143000" cy="1143000"/>
            </a:xfrm>
            <a:prstGeom prst="ellipse">
              <a:avLst/>
            </a:prstGeom>
            <a:solidFill>
              <a:srgbClr val="E160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164709" y="1700242"/>
              <a:ext cx="1009650" cy="10096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76726" y="1751251"/>
            <a:ext cx="1003647" cy="1003647"/>
            <a:chOff x="1102639" y="1640275"/>
            <a:chExt cx="1143000" cy="1143000"/>
          </a:xfrm>
        </p:grpSpPr>
        <p:sp>
          <p:nvSpPr>
            <p:cNvPr id="9" name="Oval 8"/>
            <p:cNvSpPr/>
            <p:nvPr/>
          </p:nvSpPr>
          <p:spPr>
            <a:xfrm>
              <a:off x="1102639" y="1640275"/>
              <a:ext cx="1143000" cy="1143000"/>
            </a:xfrm>
            <a:prstGeom prst="ellipse">
              <a:avLst/>
            </a:prstGeom>
            <a:solidFill>
              <a:srgbClr val="E160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164709" y="1700242"/>
              <a:ext cx="1009650" cy="100965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0"/>
            <a:ext cx="9144000" cy="1408593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s-ES" sz="3400" b="1" i="1">
                <a:solidFill>
                  <a:schemeClr val="bg1"/>
                </a:solidFill>
                <a:latin typeface="Roboto"/>
              </a:rPr>
              <a:t>Pero, ¿por qué son diferentes?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9169" y="752475"/>
            <a:ext cx="9144000" cy="732753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s-ES" sz="1500" i="1">
                <a:solidFill>
                  <a:schemeClr val="bg1"/>
                </a:solidFill>
                <a:latin typeface="Roboto-light"/>
              </a:rPr>
              <a:t>Muchos de los problemas relacionados con la eficiencia operativa en TI se resuelven con la tecnología y la automatización de procesos.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8500" y="2786842"/>
            <a:ext cx="2113949" cy="1689908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lnSpc>
                <a:spcPct val="100000"/>
              </a:lnSpc>
              <a:defRPr lang="en-US" sz="1400" dirty="0"/>
            </a:pPr>
            <a:r>
              <a:rPr lang="es-ES" sz="1500" i="1" dirty="0">
                <a:solidFill>
                  <a:schemeClr val="bg1"/>
                </a:solidFill>
                <a:latin typeface="Roboto"/>
              </a:rPr>
              <a:t>A diferencia de TI, la adopción de tecnología no siempre es una prioridad en otras funciones empresariales </a:t>
            </a:r>
          </a:p>
          <a:p>
            <a:pPr algn="l">
              <a:lnSpc>
                <a:spcPct val="100000"/>
              </a:lnSpc>
              <a:defRPr lang="en-US" sz="1400" dirty="0"/>
            </a:pPr>
            <a:endParaRPr lang="es-ES" sz="1500" i="1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91323" y="2940260"/>
            <a:ext cx="2571614" cy="1380975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endParaRPr lang="en-US" sz="1600" dirty="0">
              <a:solidFill>
                <a:srgbClr val="112E50"/>
              </a:solidFill>
              <a:latin typeface="Raleway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76324" y="2825960"/>
            <a:ext cx="2571614" cy="1380975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endParaRPr lang="en-US" sz="1600" dirty="0">
              <a:solidFill>
                <a:srgbClr val="112E50"/>
              </a:solidFill>
              <a:latin typeface="Raleway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alphaModFix/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2374" y="1982119"/>
            <a:ext cx="541911" cy="5419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alphaModFix/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3924" y="1973143"/>
            <a:ext cx="559862" cy="5598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04627" y="2905402"/>
            <a:ext cx="2110444" cy="1190348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lnSpc>
                <a:spcPct val="100000"/>
              </a:lnSpc>
              <a:defRPr lang="en-US" sz="1400" dirty="0"/>
            </a:pPr>
            <a:r>
              <a:rPr lang="es-ES" sz="1500" i="1" dirty="0">
                <a:solidFill>
                  <a:schemeClr val="bg1"/>
                </a:solidFill>
                <a:latin typeface="Roboto"/>
              </a:rPr>
              <a:t>Las implementaciones complejas, costosas y engorrosas pueden terminar como el Gran Túnel de Boston (proyecto Big </a:t>
            </a:r>
            <a:r>
              <a:rPr lang="es-ES" sz="1500" i="1" dirty="0" err="1">
                <a:solidFill>
                  <a:schemeClr val="bg1"/>
                </a:solidFill>
                <a:latin typeface="Roboto"/>
              </a:rPr>
              <a:t>Dig</a:t>
            </a:r>
            <a:r>
              <a:rPr lang="es-ES" sz="1500" i="1" dirty="0">
                <a:solidFill>
                  <a:schemeClr val="bg1"/>
                </a:solidFill>
                <a:latin typeface="Roboto"/>
              </a:rPr>
              <a:t>)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62032" y="3227556"/>
            <a:ext cx="2115157" cy="791994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lnSpc>
                <a:spcPct val="100000"/>
              </a:lnSpc>
              <a:defRPr lang="en-US" sz="1400" dirty="0"/>
            </a:pPr>
            <a:r>
              <a:rPr lang="es-ES" sz="1500" i="1" dirty="0">
                <a:solidFill>
                  <a:schemeClr val="bg1"/>
                </a:solidFill>
                <a:latin typeface="Roboto"/>
              </a:rPr>
              <a:t>El equipo de TI está tan ocupado con las tareas de contingencia que a menudo los proyectos de tecnología estratégica quedan rezagados 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10800000" flipH="1" flipV="1">
            <a:off x="6484904" y="2875113"/>
            <a:ext cx="0" cy="1284268"/>
          </a:xfrm>
          <a:prstGeom prst="line">
            <a:avLst/>
          </a:prstGeom>
          <a:ln>
            <a:solidFill>
              <a:srgbClr val="394565"/>
            </a:solidFill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3718014" y="2894365"/>
            <a:ext cx="0" cy="1283987"/>
          </a:xfrm>
          <a:prstGeom prst="line">
            <a:avLst/>
          </a:prstGeom>
          <a:ln>
            <a:solidFill>
              <a:srgbClr val="394565"/>
            </a:solidFill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1181886" y="2835199"/>
            <a:ext cx="0" cy="1286240"/>
          </a:xfrm>
          <a:prstGeom prst="line">
            <a:avLst/>
          </a:prstGeom>
          <a:ln>
            <a:solidFill>
              <a:srgbClr val="394565"/>
            </a:solidFill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0313" y="1988313"/>
            <a:ext cx="516475" cy="5164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6224" y="4660906"/>
            <a:ext cx="952500" cy="2221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1076466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marL="0" indent="0" algn="ctr">
              <a:buClr>
                <a:schemeClr val="accent1"/>
              </a:buClr>
              <a:buNone/>
              <a:defRPr lang="en-US" sz="1400" dirty="0"/>
            </a:pPr>
            <a:endParaRPr lang="en-US" sz="3000" dirty="0">
              <a:latin typeface="Raleway-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84836"/>
            <a:ext cx="3553310" cy="1171456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marL="0" indent="0" algn="ctr">
              <a:buClr>
                <a:schemeClr val="accent1"/>
              </a:buClr>
              <a:buNone/>
              <a:defRPr lang="en-US" sz="1400" dirty="0"/>
            </a:pPr>
            <a:r>
              <a:rPr lang="es-ES" sz="3400" b="1" i="1">
                <a:solidFill>
                  <a:schemeClr val="bg1"/>
                </a:solidFill>
                <a:latin typeface="Roboto"/>
              </a:rPr>
              <a:t>¿Y si no fuera así?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715" y="260771"/>
            <a:ext cx="5158153" cy="4619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224" y="4660906"/>
            <a:ext cx="952500" cy="2221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V="1">
            <a:off x="5732752" y="5505625"/>
            <a:ext cx="2371773" cy="702619"/>
          </a:xfrm>
          <a:prstGeom prst="rect">
            <a:avLst/>
          </a:prstGeom>
        </p:spPr>
        <p:txBody>
          <a:bodyPr rot="10800000" vert="horz" lIns="95250" tIns="47625" rIns="95250" bIns="47625" rtlCol="0" anchor="ctr">
            <a:spAutoFit/>
          </a:bodyPr>
          <a:lstStyle/>
          <a:p>
            <a:pPr marL="0" indent="0" algn="l">
              <a:lnSpc>
                <a:spcPct val="100000"/>
              </a:lnSpc>
              <a:spcAft>
                <a:spcPts val="1875"/>
              </a:spcAft>
              <a:buFont typeface="Arial"/>
              <a:buNone/>
              <a:defRPr lang="en-US" sz="1400" dirty="0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8292" y="1999253"/>
            <a:ext cx="3053611" cy="114262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s-ES" sz="3400" b="1" i="1">
                <a:solidFill>
                  <a:schemeClr val="bg1"/>
                </a:solidFill>
                <a:latin typeface="Roboto"/>
              </a:rPr>
              <a:t>Esto significa...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618163" y="203147"/>
            <a:ext cx="2382914" cy="1410639"/>
            <a:chOff x="986327" y="652514"/>
            <a:chExt cx="2614533" cy="1547753"/>
          </a:xfrm>
          <a:solidFill>
            <a:schemeClr val="accent6">
              <a:lumMod val="75000"/>
            </a:schemeClr>
          </a:solidFill>
        </p:grpSpPr>
        <p:sp>
          <p:nvSpPr>
            <p:cNvPr id="5" name="Oval 4"/>
            <p:cNvSpPr/>
            <p:nvPr/>
          </p:nvSpPr>
          <p:spPr>
            <a:xfrm>
              <a:off x="986327" y="1057267"/>
              <a:ext cx="1143000" cy="11430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600765" y="652514"/>
              <a:ext cx="1143000" cy="11430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457861" y="1057267"/>
              <a:ext cx="1143000" cy="11430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00765" y="1324570"/>
              <a:ext cx="1363859" cy="87569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9" name="Oval 8"/>
          <p:cNvSpPr/>
          <p:nvPr/>
        </p:nvSpPr>
        <p:spPr>
          <a:xfrm>
            <a:off x="2913395" y="762473"/>
            <a:ext cx="981071" cy="981071"/>
          </a:xfrm>
          <a:prstGeom prst="ellipse">
            <a:avLst/>
          </a:prstGeom>
          <a:solidFill>
            <a:srgbClr val="00A4B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304972" y="460919"/>
            <a:ext cx="981071" cy="981071"/>
          </a:xfrm>
          <a:prstGeom prst="ellipse">
            <a:avLst/>
          </a:prstGeom>
          <a:solidFill>
            <a:srgbClr val="00A4B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781675" y="640788"/>
            <a:ext cx="981071" cy="981071"/>
          </a:xfrm>
          <a:prstGeom prst="ellipse">
            <a:avLst/>
          </a:prstGeom>
          <a:solidFill>
            <a:srgbClr val="00A4B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200403" y="956512"/>
            <a:ext cx="846092" cy="793036"/>
          </a:xfrm>
          <a:prstGeom prst="ellipse">
            <a:avLst/>
          </a:prstGeom>
          <a:solidFill>
            <a:srgbClr val="00A4B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3304972" y="1150552"/>
            <a:ext cx="1373800" cy="592992"/>
          </a:xfrm>
          <a:custGeom>
            <a:avLst/>
            <a:gdLst/>
            <a:ahLst/>
            <a:cxnLst/>
            <a:rect l="0" t="0" r="r" b="b"/>
            <a:pathLst>
              <a:path w="1373801" h="592992">
                <a:moveTo>
                  <a:pt x="0" y="0"/>
                </a:moveTo>
                <a:lnTo>
                  <a:pt x="1373801" y="0"/>
                </a:lnTo>
                <a:lnTo>
                  <a:pt x="1373801" y="592992"/>
                </a:lnTo>
                <a:lnTo>
                  <a:pt x="5459" y="590033"/>
                </a:lnTo>
                <a:close/>
              </a:path>
            </a:pathLst>
          </a:custGeom>
          <a:solidFill>
            <a:srgbClr val="00A4B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95600" y="838640"/>
            <a:ext cx="1905000" cy="834844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s-ES" sz="1200" i="1" dirty="0">
                <a:solidFill>
                  <a:schemeClr val="bg1"/>
                </a:solidFill>
                <a:latin typeface="Roboto"/>
              </a:rPr>
              <a:t>Una experiencia de usuario final consistente entre los equipos de servicio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43061" y="622618"/>
            <a:ext cx="1905000" cy="773289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s-ES" sz="1100" i="1" dirty="0">
                <a:solidFill>
                  <a:schemeClr val="tx1"/>
                </a:solidFill>
                <a:latin typeface="Roboto"/>
              </a:rPr>
              <a:t>Un portal central para que los usuarios finales puedan notificar y dar seguimiento a los problemas  </a:t>
            </a: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4180091" y="1335881"/>
            <a:ext cx="2309240" cy="1313256"/>
            <a:chOff x="5009097" y="1695220"/>
            <a:chExt cx="2280334" cy="1296818"/>
          </a:xfrm>
        </p:grpSpPr>
        <p:sp>
          <p:nvSpPr>
            <p:cNvPr id="17" name="Oval 16"/>
            <p:cNvSpPr/>
            <p:nvPr/>
          </p:nvSpPr>
          <p:spPr>
            <a:xfrm flipH="1">
              <a:off x="5484509" y="1695220"/>
              <a:ext cx="981071" cy="981071"/>
            </a:xfrm>
            <a:prstGeom prst="ellipse">
              <a:avLst/>
            </a:prstGeom>
            <a:solidFill>
              <a:srgbClr val="E160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 flipH="1">
              <a:off x="5999654" y="1896982"/>
              <a:ext cx="981071" cy="981071"/>
            </a:xfrm>
            <a:prstGeom prst="ellipse">
              <a:avLst/>
            </a:prstGeom>
            <a:solidFill>
              <a:srgbClr val="E160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 flipH="1">
              <a:off x="6434372" y="2204331"/>
              <a:ext cx="855060" cy="787706"/>
            </a:xfrm>
            <a:prstGeom prst="ellipse">
              <a:avLst/>
            </a:prstGeom>
            <a:solidFill>
              <a:srgbClr val="E160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 flipH="1">
              <a:off x="5009097" y="2010966"/>
              <a:ext cx="981071" cy="981071"/>
            </a:xfrm>
            <a:prstGeom prst="ellipse">
              <a:avLst/>
            </a:prstGeom>
            <a:solidFill>
              <a:srgbClr val="E160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 flipH="1">
              <a:off x="5551528" y="2350881"/>
              <a:ext cx="1303508" cy="641156"/>
            </a:xfrm>
            <a:prstGeom prst="rect">
              <a:avLst/>
            </a:prstGeom>
            <a:solidFill>
              <a:srgbClr val="E160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vert="horz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338975" y="1693426"/>
            <a:ext cx="1746194" cy="834844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s-ES" sz="1200" i="1" dirty="0">
                <a:solidFill>
                  <a:schemeClr val="bg1"/>
                </a:solidFill>
                <a:latin typeface="Roboto"/>
              </a:rPr>
              <a:t>   Las normas y mejores prácticas de TI se extienden a otros equipos de servicio  </a:t>
            </a:r>
          </a:p>
        </p:txBody>
      </p:sp>
      <p:sp>
        <p:nvSpPr>
          <p:cNvPr id="23" name="Oval 22"/>
          <p:cNvSpPr/>
          <p:nvPr/>
        </p:nvSpPr>
        <p:spPr>
          <a:xfrm>
            <a:off x="6078279" y="1366431"/>
            <a:ext cx="1076467" cy="1192580"/>
          </a:xfrm>
          <a:prstGeom prst="ellipse">
            <a:avLst/>
          </a:prstGeom>
          <a:solidFill>
            <a:srgbClr val="79D0E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764518" y="1209872"/>
            <a:ext cx="1107049" cy="1107049"/>
          </a:xfrm>
          <a:prstGeom prst="ellipse">
            <a:avLst/>
          </a:prstGeom>
          <a:solidFill>
            <a:srgbClr val="79D0E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377717" y="1485822"/>
            <a:ext cx="1289336" cy="1078207"/>
          </a:xfrm>
          <a:prstGeom prst="ellipse">
            <a:avLst/>
          </a:prstGeom>
          <a:solidFill>
            <a:srgbClr val="79D0E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6580687" y="1838439"/>
            <a:ext cx="1538881" cy="717896"/>
          </a:xfrm>
          <a:custGeom>
            <a:avLst/>
            <a:gdLst/>
            <a:ahLst/>
            <a:cxnLst/>
            <a:rect l="0" t="0" r="r" b="b"/>
            <a:pathLst>
              <a:path w="1538881" h="717897">
                <a:moveTo>
                  <a:pt x="0" y="0"/>
                </a:moveTo>
                <a:lnTo>
                  <a:pt x="1526046" y="0"/>
                </a:lnTo>
                <a:lnTo>
                  <a:pt x="1538881" y="717897"/>
                </a:lnTo>
                <a:lnTo>
                  <a:pt x="78118" y="708411"/>
                </a:lnTo>
                <a:close/>
              </a:path>
            </a:pathLst>
          </a:custGeom>
          <a:solidFill>
            <a:srgbClr val="79D0E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133198" y="1667421"/>
            <a:ext cx="2333427" cy="650178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s-ES" sz="1200" i="1" dirty="0">
                <a:solidFill>
                  <a:schemeClr val="tx1"/>
                </a:solidFill>
                <a:latin typeface="Roboto"/>
              </a:rPr>
              <a:t>Gestión de servicios eficiente con una única herramienta en toda la empresa 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40000">
            <a:off x="3726186" y="2106015"/>
            <a:ext cx="57150" cy="935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40000">
            <a:off x="4561949" y="3008413"/>
            <a:ext cx="57150" cy="9351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srgbClr val="FFFFFF"/>
            </a:duotone>
            <a:lum contrast="46000"/>
            <a:extLst>
              <a:ext uri="{451FA47E-9DB3-4C12-BA23-A0082D753C15}">
                <a14:imgProps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>
                  <a14:imgLayer>
                    <a14:imgEffect>
                      <a14:brightnessContrast contrast="46000"/>
                    </a14:imgEffect>
                  </a14:imgLayer>
                </a14:imgProps>
              </a:ext>
              <a:ext uri="{093022A3-1B74-4C16-BC94-01C85478FAED}">
                <a14:useLocalDpi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5057249" y="3237013"/>
            <a:ext cx="57150" cy="935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srgbClr val="FFFFFF"/>
            </a:duotone>
            <a:lum contrast="46000"/>
            <a:extLst>
              <a:ext uri="{06382CCC-CE2F-4DC1-B4AA-FE98EBF9E1C2}">
                <a14:imgProps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>
                  <a14:imgLayer>
                    <a14:imgEffect>
                      <a14:brightnessContrast contrast="46000"/>
                    </a14:imgEffect>
                  </a14:imgLayer>
                </a14:imgProps>
              </a:ext>
              <a:ext uri="{6443AD15-5C1F-41AA-8736-1EF4FE0819C8}">
                <a14:useLocalDpi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5400149" y="3122713"/>
            <a:ext cx="57150" cy="9351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srgbClr val="FFFFFF"/>
            </a:duotone>
            <a:lum contrast="46000"/>
            <a:extLst>
              <a:ext uri="{67277308-24D6-49FB-A7B2-235694E8D9E4}">
                <a14:imgProps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>
                  <a14:imgLayer>
                    <a14:imgEffect>
                      <a14:brightnessContrast contrast="46000"/>
                    </a14:imgEffect>
                  </a14:imgLayer>
                </a14:imgProps>
              </a:ext>
              <a:ext uri="{07DA3EE2-7140-4D7F-B3DB-FBCFC5A1BB7E}">
                <a14:useLocalDpi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5695464" y="3046513"/>
            <a:ext cx="57150" cy="935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srgbClr val="FFFFFF"/>
            </a:duotone>
            <a:lum contrast="55000"/>
            <a:extLst>
              <a:ext uri="{C1E0C25C-A598-47DB-8086-E5F86913B52C}">
                <a14:imgProps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>
                  <a14:imgLayer>
                    <a14:imgEffect>
                      <a14:brightnessContrast contrast="55000"/>
                    </a14:imgEffect>
                  </a14:imgLayer>
                </a14:imgProps>
              </a:ext>
              <a:ext uri="{DDD9E892-5592-4940-B3CF-1FAE95C2AF14}">
                <a14:useLocalDpi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6979370" y="3140921"/>
            <a:ext cx="57150" cy="9351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40000">
            <a:off x="7672126" y="3135493"/>
            <a:ext cx="57150" cy="9351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srgbClr val="FFFFFF"/>
            </a:duotone>
            <a:lum contrast="49000"/>
            <a:extLst>
              <a:ext uri="{CFD6D48A-95A9-4D1A-8798-EFF1970F81DA}">
                <a14:imgProps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>
                  <a14:imgLayer>
                    <a14:imgEffect>
                      <a14:brightnessContrast contrast="49000"/>
                    </a14:imgEffect>
                  </a14:imgLayer>
                </a14:imgProps>
              </a:ext>
              <a:ext uri="{31B3E2F1-8511-40E8-AB88-3DDB7777433F}">
                <a14:useLocalDpi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6815490" y="2895600"/>
            <a:ext cx="57150" cy="9351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40000">
            <a:off x="8315547" y="2933136"/>
            <a:ext cx="57150" cy="935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40000">
            <a:off x="7544442" y="2785758"/>
            <a:ext cx="57150" cy="9351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40000">
            <a:off x="3474970" y="1905045"/>
            <a:ext cx="57150" cy="9351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40000">
            <a:off x="3942864" y="2322613"/>
            <a:ext cx="57150" cy="9351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40000">
            <a:off x="3703570" y="2514645"/>
            <a:ext cx="57150" cy="9351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40000">
            <a:off x="4133364" y="2627413"/>
            <a:ext cx="57150" cy="9351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40000">
            <a:off x="3904764" y="1903513"/>
            <a:ext cx="57150" cy="9351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40000">
            <a:off x="4714349" y="2817913"/>
            <a:ext cx="57150" cy="9351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40000">
            <a:off x="4359268" y="2762303"/>
            <a:ext cx="57150" cy="9351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srgbClr val="FFFFFF"/>
            </a:duotone>
            <a:lum contrast="46000"/>
            <a:extLst>
              <a:ext uri="{A29B199A-3F4B-4EC5-9AF2-A1C9A7B8204D}">
                <a14:imgProps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>
                  <a14:imgLayer>
                    <a14:imgEffect>
                      <a14:brightnessContrast contrast="46000"/>
                    </a14:imgEffect>
                  </a14:imgLayer>
                </a14:imgProps>
              </a:ext>
              <a:ext uri="{4A52B100-9782-4491-9B80-FCF4EFBA76DE}">
                <a14:useLocalDpi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4828649" y="3084613"/>
            <a:ext cx="57150" cy="9351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srgbClr val="FFFFFF"/>
            </a:duotone>
            <a:lum contrast="46000"/>
            <a:extLst>
              <a:ext uri="{ACD17A79-9DE2-4806-B155-86142550A70A}">
                <a14:imgProps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>
                  <a14:imgLayer>
                    <a14:imgEffect>
                      <a14:brightnessContrast contrast="46000"/>
                    </a14:imgEffect>
                  </a14:imgLayer>
                </a14:imgProps>
              </a:ext>
              <a:ext uri="{610AB944-50B5-4EA8-9F1D-E5C5C0EB16C6}">
                <a14:useLocalDpi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5781149" y="2779813"/>
            <a:ext cx="57150" cy="9351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srgbClr val="FFFFFF"/>
            </a:duotone>
            <a:lum contrast="46000"/>
            <a:extLst>
              <a:ext uri="{320B492F-F786-4113-A248-D54F6D22B81D}">
                <a14:imgProps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>
                  <a14:imgLayer>
                    <a14:imgEffect>
                      <a14:brightnessContrast contrast="46000"/>
                    </a14:imgEffect>
                  </a14:imgLayer>
                </a14:imgProps>
              </a:ext>
              <a:ext uri="{8E375821-73AD-4B45-AC0E-BD3CBE2F2C8E}">
                <a14:useLocalDpi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6466949" y="2856013"/>
            <a:ext cx="57150" cy="9351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srgbClr val="FFFFFF"/>
            </a:duotone>
            <a:lum contrast="46000"/>
            <a:extLst>
              <a:ext uri="{C2F18012-8886-4D3E-BA2E-3446CCBA3895}">
                <a14:imgProps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>
                  <a14:imgLayer>
                    <a14:imgEffect>
                      <a14:brightnessContrast contrast="46000"/>
                    </a14:imgEffect>
                  </a14:imgLayer>
                </a14:imgProps>
              </a:ext>
              <a:ext uri="{3E7A1B53-195F-48FE-9F92-865254A8290B}">
                <a14:useLocalDpi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5171549" y="2970313"/>
            <a:ext cx="57150" cy="9351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40000">
            <a:off x="8504170" y="3086145"/>
            <a:ext cx="57150" cy="9351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40000">
            <a:off x="7895778" y="3000530"/>
            <a:ext cx="57150" cy="9351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40000">
            <a:off x="8086278" y="3191030"/>
            <a:ext cx="57150" cy="9351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40000">
            <a:off x="9305479" y="4105430"/>
            <a:ext cx="57150" cy="9351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40000">
            <a:off x="9495979" y="4295930"/>
            <a:ext cx="57150" cy="9351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srgbClr val="FFFFFF"/>
            </a:duotone>
            <a:lum contrast="49000"/>
            <a:extLst>
              <a:ext uri="{EED3F145-CF79-4268-866C-C51F806D2606}">
                <a14:imgProps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>
                  <a14:imgLayer>
                    <a14:imgEffect>
                      <a14:brightnessContrast contrast="49000"/>
                    </a14:imgEffect>
                  </a14:imgLayer>
                </a14:imgProps>
              </a:ext>
              <a:ext uri="{04704E44-0DF1-4B63-942C-8C9B82539BCC}">
                <a14:useLocalDpi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6152664" y="2924477"/>
            <a:ext cx="57150" cy="9351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srgbClr val="FFFFFF"/>
            </a:duotone>
          </a:blip>
          <a:stretch>
            <a:fillRect/>
          </a:stretch>
        </p:blipFill>
        <p:spPr>
          <a:xfrm rot="21540000">
            <a:off x="7137517" y="2921806"/>
            <a:ext cx="57150" cy="9351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srgbClr val="FFFFFF"/>
            </a:duotone>
            <a:lum contrast="55000"/>
            <a:extLst>
              <a:ext uri="{3B2F5C80-0AAF-4BA9-BE6F-C9397967F9CC}">
                <a14:imgProps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>
                  <a14:imgLayer>
                    <a14:imgEffect>
                      <a14:brightnessContrast contrast="55000"/>
                    </a14:imgEffect>
                  </a14:imgLayer>
                </a14:imgProps>
              </a:ext>
              <a:ext uri="{CA4BB971-87A1-4F16-BBA0-6AF273E33F08}">
                <a14:useLocalDpi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7322270" y="3102821"/>
            <a:ext cx="57150" cy="9351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srgbClr val="FFFFFF"/>
            </a:duotone>
            <a:lum contrast="46000"/>
            <a:extLst>
              <a:ext uri="{8DEA8724-E8A1-444E-AE20-F56AD6418746}">
                <a14:imgProps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>
                  <a14:imgLayer>
                    <a14:imgEffect>
                      <a14:brightnessContrast contrast="46000"/>
                    </a14:imgEffect>
                  </a14:imgLayer>
                </a14:imgProps>
              </a:ext>
              <a:ext uri="{FF2FBC83-DD6F-4630-A696-964FCD7E455A}">
                <a14:useLocalDpi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4981049" y="2703613"/>
            <a:ext cx="57150" cy="9351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srgbClr val="FFFFFF"/>
            </a:duotone>
            <a:lum contrast="46000"/>
            <a:extLst>
              <a:ext uri="{3CABD831-E037-46BD-9785-507216A3FE14}">
                <a14:imgProps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>
                  <a14:imgLayer>
                    <a14:imgEffect>
                      <a14:brightnessContrast contrast="46000"/>
                    </a14:imgEffect>
                  </a14:imgLayer>
                </a14:imgProps>
              </a:ext>
              <a:ext uri="{BE87023E-F470-4789-AA4C-9D7FE198A907}">
                <a14:useLocalDpi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5323949" y="2741713"/>
            <a:ext cx="57150" cy="9351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srgbClr val="FFFFFF"/>
            </a:duotone>
            <a:lum contrast="12000"/>
            <a:extLst>
              <a:ext uri="{50ABE9AA-4BDE-46AE-8618-29F75ADE0840}">
                <a14:imgProps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>
                  <a14:imgLayer>
                    <a14:imgEffect>
                      <a14:brightnessContrast bright="0" contrast="12000"/>
                    </a14:imgEffect>
                  </a14:imgLayer>
                </a14:imgProps>
              </a:ext>
              <a:ext uri="{4A0D394D-59FC-4A95-ACED-7C1FFF5F276F}">
                <a14:useLocalDpi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6190764" y="2703613"/>
            <a:ext cx="57150" cy="9351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srgbClr val="FFFFFF"/>
            </a:duotone>
            <a:lum contrast="49000"/>
            <a:extLst>
              <a:ext uri="{C09A93CB-3E9E-4A14-9B0C-EB21274A90E1}">
                <a14:imgProps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>
                  <a14:imgLayer>
                    <a14:imgEffect>
                      <a14:brightnessContrast contrast="49000"/>
                    </a14:imgEffect>
                  </a14:imgLayer>
                </a14:imgProps>
              </a:ext>
              <a:ext uri="{C14D56C0-B3E0-4369-8C4E-762F11E0B446}">
                <a14:useLocalDpi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6571764" y="2657777"/>
            <a:ext cx="57150" cy="9351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srgbClr val="FFFFFF"/>
            </a:duotone>
          </a:blip>
          <a:stretch>
            <a:fillRect/>
          </a:stretch>
        </p:blipFill>
        <p:spPr>
          <a:xfrm rot="21540000">
            <a:off x="6985117" y="2655106"/>
            <a:ext cx="57150" cy="9351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srgbClr val="FFFFFF"/>
            </a:duotone>
            <a:lum contrast="55000"/>
            <a:extLst>
              <a:ext uri="{333E66DA-E89A-4402-A042-CC6E2C56D5E8}">
                <a14:imgProps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>
                  <a14:imgLayer>
                    <a14:imgEffect>
                      <a14:brightnessContrast contrast="55000"/>
                    </a14:imgEffect>
                  </a14:imgLayer>
                </a14:imgProps>
              </a:ext>
              <a:ext uri="{CB9F08B1-ECC5-4328-9FF3-EEDEC0E52812}">
                <a14:useLocalDpi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7246070" y="2645621"/>
            <a:ext cx="57150" cy="9351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40000">
            <a:off x="8030938" y="2683721"/>
            <a:ext cx="57150" cy="9351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40000">
            <a:off x="8467947" y="2514036"/>
            <a:ext cx="57150" cy="9351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043" y="3141434"/>
            <a:ext cx="3971000" cy="202038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224" y="4660906"/>
            <a:ext cx="952500" cy="22214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4837" y="2674234"/>
            <a:ext cx="4031327" cy="942566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375"/>
              </a:spcBef>
              <a:spcAft>
                <a:spcPts val="750"/>
              </a:spcAft>
              <a:buFont typeface="Arial"/>
              <a:buNone/>
              <a:defRPr lang="en-US" sz="1400" dirty="0"/>
            </a:pPr>
            <a:r>
              <a:rPr lang="es-ES" sz="1500" i="1" dirty="0">
                <a:solidFill>
                  <a:schemeClr val="bg1"/>
                </a:solidFill>
                <a:latin typeface="Open Sans"/>
              </a:rPr>
              <a:t>Aproveche las inversiones en TI para beneficiar a otros equipos de gestión de servicios</a:t>
            </a:r>
          </a:p>
          <a:p>
            <a:pPr marL="0" indent="0" algn="l">
              <a:lnSpc>
                <a:spcPct val="100000"/>
              </a:lnSpc>
              <a:spcBef>
                <a:spcPts val="375"/>
              </a:spcBef>
              <a:spcAft>
                <a:spcPts val="750"/>
              </a:spcAft>
              <a:buFont typeface="Arial"/>
              <a:buNone/>
              <a:defRPr lang="en-US" sz="1400" dirty="0"/>
            </a:pPr>
            <a:r>
              <a:rPr lang="es-ES" sz="1500" i="1" dirty="0">
                <a:solidFill>
                  <a:schemeClr val="bg1"/>
                </a:solidFill>
                <a:latin typeface="Open Sans"/>
              </a:rPr>
              <a:t>Hágalo rápida y fácilmente sin incurrir en gastos generales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8927" y="1285471"/>
            <a:ext cx="3937263" cy="114262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defRPr lang="en-US" sz="1400" dirty="0"/>
            </a:pPr>
            <a:r>
              <a:rPr lang="es-ES" sz="3400" b="1" i="1">
                <a:solidFill>
                  <a:schemeClr val="bg1"/>
                </a:solidFill>
                <a:latin typeface="Roboto"/>
              </a:rPr>
              <a:t>¿Cuál es la mejor forma de hacerlo?</a:t>
            </a:r>
          </a:p>
        </p:txBody>
      </p:sp>
      <p:sp>
        <p:nvSpPr>
          <p:cNvPr id="4" name="Oval 3"/>
          <p:cNvSpPr/>
          <p:nvPr/>
        </p:nvSpPr>
        <p:spPr>
          <a:xfrm>
            <a:off x="4607728" y="2571750"/>
            <a:ext cx="104340" cy="101968"/>
          </a:xfrm>
          <a:prstGeom prst="ellipse">
            <a:avLst/>
          </a:prstGeom>
          <a:solidFill>
            <a:srgbClr val="E160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607728" y="3373589"/>
            <a:ext cx="104340" cy="101968"/>
          </a:xfrm>
          <a:prstGeom prst="ellipse">
            <a:avLst/>
          </a:prstGeom>
          <a:solidFill>
            <a:srgbClr val="E160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589"/>
            <a:ext cx="4421638" cy="4824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200" y="981905"/>
            <a:ext cx="815781" cy="4058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224" y="4660906"/>
            <a:ext cx="952500" cy="22214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EBFONT2" val="Raleway-medium"/>
  <p:tag name="WEBFONT11" val="Roboto-thin"/>
  <p:tag name="WEBFONT7" val="Roboto-black"/>
  <p:tag name="WEBFONT9" val="Roboto-medium"/>
  <p:tag name="WEBFONT4" val="Roboto-light"/>
  <p:tag name="WEBFONT3" val="Roboto-thi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4:0:0" val="9"/>
  <p:tag name="FONTWEIGHT:4:1:0" val="9"/>
  <p:tag name="FONTWEIGHT:4:1:1" val="9"/>
  <p:tag name="FONTWEIGHT:8:0:0" val="5"/>
  <p:tag name="FONTWEIGHT:7:0:2" val="5"/>
  <p:tag name="FONTWEIGHT:7:0:1" val="5"/>
  <p:tag name="FONTWEIGHT:7:0:0" val="5"/>
  <p:tag name="FONTWEIGHT:8:0:1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2:0:0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12:0:2" val="2"/>
  <p:tag name="FONTWEIGHT:12:0:1" val="2"/>
  <p:tag name="FONTWEIGHT:12:0:0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2:0:0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3:1:3" val="2"/>
  <p:tag name="FONTWEIGHT:3:2:2" val="2"/>
  <p:tag name="FONTWEIGHT:3:1:4" val="2"/>
  <p:tag name="FONTWEIGHT:3:2:3" val="2"/>
  <p:tag name="FONTWEIGHT:3:1:1" val="2"/>
  <p:tag name="FONTWEIGHT:3:2:0" val="2"/>
  <p:tag name="FONTWEIGHT:3:1:2" val="2"/>
  <p:tag name="FONTWEIGHT:3:2:1" val="2"/>
  <p:tag name="FONTWEIGHT:3:0:0" val="2"/>
  <p:tag name="FONTWEIGHT:3:1:0" val="2"/>
  <p:tag name="FONTWEIGHT:2:0:0" val="9"/>
  <p:tag name="FONTWEIGHT:2:0:1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3:0:0" val="9"/>
  <p:tag name="FONTWEIGHT:3:0:1" val="9"/>
  <p:tag name="FONTWEIGHT:5:0:0" val="5"/>
  <p:tag name="FONTWEIGHT:5:1:0" val="5"/>
  <p:tag name="FONTWEIGHT:6:0:0" val="5"/>
  <p:tag name="FONTWEIGHT:7:1:0" val="5"/>
  <p:tag name="FONTWEIGHT:7:0:0" val="5"/>
  <p:tag name="FONTWEIGHT:6:1:0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4:0:0" val="9"/>
  <p:tag name="FONTWEIGHT:4:0:1" val="9"/>
  <p:tag name="FONTWEIGHT:2:0:0" val="2"/>
  <p:tag name="FONTWEIGHT:2:1:0" val="2"/>
  <p:tag name="FONTWEIGHT:2:1:1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4:0:0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4:0:0" val="2"/>
  <p:tag name="FONTWEIGHT:4:0:1" val="2"/>
  <p:tag name="FONTWEIGHT:4:0:2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4:0:0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0:0:0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4:0:0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4:0:0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4:1:0" val="5"/>
  <p:tag name="FONTWEIGHT:4:1:1" val="5"/>
  <p:tag name="FONTWEIGHT:4:1:2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4:0:0" val="0"/>
  <p:tag name="FONTWEIGHT:7:0:4" val="2"/>
  <p:tag name="FONTWEIGHT:7:0:3" val="2"/>
  <p:tag name="FONTWEIGHT:7:1:2" val="0"/>
  <p:tag name="FONTWEIGHT:7:0:2" val="2"/>
  <p:tag name="FONTWEIGHT:7:1:1" val="0"/>
  <p:tag name="FONTWEIGHT:6:0:0" val="0"/>
  <p:tag name="FONTWEIGHT:7:0:1" val="2"/>
  <p:tag name="FONTWEIGHT:7:1:0" val="0"/>
  <p:tag name="FONTWEIGHT:7:0:0" val="2"/>
  <p:tag name="FONTWEIGHT:6:0:2" val="0"/>
  <p:tag name="FONTWEIGHT:6:0:1" val="0"/>
  <p:tag name="FONTWEIGHT:6:0:4" val="0"/>
  <p:tag name="FONTWEIGHT:2:0:0" val="9"/>
  <p:tag name="FONTWEIGHT:6:0:3" val="0"/>
  <p:tag name="FONTWEIGHT:2:0:1" val="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2:0:0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2:0:0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threePicAnd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fourP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3:1:1" val="0"/>
  <p:tag name="FONTWEIGHT:3:2:0" val="9"/>
  <p:tag name="FONTWEIGHT:4:0:0" val="2"/>
  <p:tag name="FONTWEIGHT:3:0:0" val="9"/>
  <p:tag name="FONTWEIGHT:3:0:1" val="9"/>
  <p:tag name="FONTWEIGHT:3:1:0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S:NOMODIFY" val="true"/>
  <p:tag name="LOCKERS" val="prop: MODIFY&#10;locker: &quot;21d7a189802e8cfe0b6d00b12c048649562c714c868a302e462287a895f9f553&quot;&#10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17:1:2" val="9"/>
  <p:tag name="FONTWEIGHT:17:1:3" val="9"/>
  <p:tag name="FONTWEIGHT:17:0:1" val="9"/>
  <p:tag name="FONTWEIGHT:17:1:0" val="9"/>
  <p:tag name="FONTWEIGHT:17:0:2" val="9"/>
  <p:tag name="FONTWEIGHT:17:1:1" val="9"/>
  <p:tag name="FONTWEIGHT:17:0:0" val="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2F0F1C"/>
      </a:dk2>
      <a:lt2>
        <a:srgbClr val="F1FAFB"/>
      </a:lt2>
      <a:accent1>
        <a:srgbClr val="A0CB46"/>
      </a:accent1>
      <a:accent2>
        <a:srgbClr val="4FBFC9"/>
      </a:accent2>
      <a:accent3>
        <a:srgbClr val="F7990F"/>
      </a:accent3>
      <a:accent4>
        <a:srgbClr val="ED4F39"/>
      </a:accent4>
      <a:accent5>
        <a:srgbClr val="BD3B70"/>
      </a:accent5>
      <a:accent6>
        <a:srgbClr val="FFCC52"/>
      </a:accent6>
      <a:hlink>
        <a:srgbClr val="4FBFC9"/>
      </a:hlink>
      <a:folHlink>
        <a:srgbClr val="BD3B70"/>
      </a:folHlink>
    </a:clrScheme>
    <a:fontScheme name="Default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>
          <a:solidFill>
            <a:schemeClr val="phClr">
              <a:shade val="95000"/>
              <a:satMod val="104999"/>
            </a:schemeClr>
          </a:solidFill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dpi="0" rotWithShape="1">
          <a:blip xmlns:r="http://schemas.openxmlformats.org/officeDocument/2006/relationships"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tx="0" ty="0" sx="100000" sy="100000" algn="tl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2F0F1C"/>
      </a:dk2>
      <a:lt2>
        <a:srgbClr val="F1FAFB"/>
      </a:lt2>
      <a:accent1>
        <a:srgbClr val="A0CB46"/>
      </a:accent1>
      <a:accent2>
        <a:srgbClr val="4FBFC9"/>
      </a:accent2>
      <a:accent3>
        <a:srgbClr val="F7990F"/>
      </a:accent3>
      <a:accent4>
        <a:srgbClr val="ED4F39"/>
      </a:accent4>
      <a:accent5>
        <a:srgbClr val="BD3B70"/>
      </a:accent5>
      <a:accent6>
        <a:srgbClr val="FFCC52"/>
      </a:accent6>
      <a:hlink>
        <a:srgbClr val="4FBFC9"/>
      </a:hlink>
      <a:folHlink>
        <a:srgbClr val="BD3B70"/>
      </a:folHlink>
    </a:clrScheme>
    <a:fontScheme name="Default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>
          <a:solidFill>
            <a:schemeClr val="phClr">
              <a:shade val="95000"/>
              <a:satMod val="104999"/>
            </a:schemeClr>
          </a:solidFill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dpi="0" rotWithShape="1">
          <a:blip xmlns:r="http://schemas.openxmlformats.org/officeDocument/2006/relationships"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tx="0" ty="0" sx="100000" sy="100000" algn="tl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774</Words>
  <Application>Microsoft Office PowerPoint</Application>
  <PresentationFormat>Presentación en pantalla (16:9)</PresentationFormat>
  <Paragraphs>85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Roboto</vt:lpstr>
      <vt:lpstr>Open Sans</vt:lpstr>
      <vt:lpstr>Raleway</vt:lpstr>
      <vt:lpstr>Raleway-medium</vt:lpstr>
      <vt:lpstr>Roboto-black</vt:lpstr>
      <vt:lpstr>Roboto-medium</vt:lpstr>
      <vt:lpstr>Roboto-light</vt:lpstr>
      <vt:lpstr>Arial</vt:lpstr>
      <vt:lpstr>Default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zoho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ASHWIN</dc:creator>
  <cp:lastModifiedBy>Inglés Bogotá</cp:lastModifiedBy>
  <cp:revision>12</cp:revision>
  <dcterms:created xsi:type="dcterms:W3CDTF">2010-03-09T10:03:29Z</dcterms:created>
  <dcterms:modified xsi:type="dcterms:W3CDTF">2020-10-23T15:27:25Z</dcterms:modified>
</cp:coreProperties>
</file>