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9144000" cy="5143500" type="screen16x9"/>
  <p:notesSz cx="9144000" cy="5143500"/>
  <p:embeddedFontLst>
    <p:embeddedFont>
      <p:font typeface="Roboto-light" panose="020B0604020202020204" charset="0"/>
      <p:regular r:id="rId74"/>
    </p:embeddedFont>
    <p:embeddedFont>
      <p:font typeface="Roboto-thin" panose="020B0604020202020204" charset="0"/>
      <p:regular r:id="rId75"/>
    </p:embeddedFont>
    <p:embeddedFont>
      <p:font typeface="Helvetica" panose="020B0604020202020204" pitchFamily="34" charset="0"/>
      <p:regular r:id="rId76"/>
      <p:bold r:id="rId77"/>
      <p:italic r:id="rId78"/>
      <p:boldItalic r:id="rId79"/>
    </p:embeddedFont>
    <p:embeddedFont>
      <p:font typeface="Roboto-medium" panose="020B0604020202020204" charset="0"/>
      <p:regular r:id="rId80"/>
    </p:embeddedFont>
    <p:embeddedFont>
      <p:font typeface="Roboto" panose="020B0604020202020204" charset="0"/>
      <p:regular r:id="rId81"/>
      <p:bold r:id="rId82"/>
    </p:embeddedFont>
    <p:embeddedFont>
      <p:font typeface="Ink Free" panose="03080402000500000000" pitchFamily="66" charset="0"/>
      <p:regular r:id="rId83"/>
    </p:embeddedFont>
  </p:embeddedFontLst>
  <p:custDataLst>
    <p:tags r:id="rId84"/>
  </p:custDataLst>
  <p:defaultTextStyle>
    <a:defPPr>
      <a:defRPr lang="en-US"/>
    </a:defPPr>
    <a:lvl1pPr marL="0" lvl="0" algn="l" rtl="0">
      <a:defRPr lang="en-US" sz="1800" dirty="0">
        <a:solidFill>
          <a:schemeClr val="tx1"/>
        </a:solidFill>
        <a:latin typeface="+mn-lt"/>
      </a:defRPr>
    </a:lvl1pPr>
    <a:lvl2pPr marL="457200" lvl="1" algn="l" rtl="0">
      <a:defRPr lang="en-US" sz="1800" dirty="0">
        <a:solidFill>
          <a:schemeClr val="tx1"/>
        </a:solidFill>
        <a:latin typeface="+mn-lt"/>
      </a:defRPr>
    </a:lvl2pPr>
    <a:lvl3pPr marL="914400" lvl="2" algn="l" rtl="0">
      <a:defRPr lang="en-US" sz="1800" dirty="0">
        <a:solidFill>
          <a:schemeClr val="tx1"/>
        </a:solidFill>
        <a:latin typeface="+mn-lt"/>
      </a:defRPr>
    </a:lvl3pPr>
    <a:lvl4pPr marL="1371600" lvl="3" algn="l" rtl="0">
      <a:defRPr lang="en-US" sz="1800" dirty="0">
        <a:solidFill>
          <a:schemeClr val="tx1"/>
        </a:solidFill>
        <a:latin typeface="+mn-lt"/>
      </a:defRPr>
    </a:lvl4pPr>
    <a:lvl5pPr marL="1828800" lvl="4" algn="l" rtl="0">
      <a:defRPr lang="en-US" sz="1800" dirty="0">
        <a:solidFill>
          <a:schemeClr val="tx1"/>
        </a:solidFill>
        <a:latin typeface="+mn-lt"/>
      </a:defRPr>
    </a:lvl5pPr>
    <a:lvl6pPr marL="2286000" lvl="5" algn="l" rtl="0">
      <a:defRPr lang="en-US" sz="1800" dirty="0">
        <a:solidFill>
          <a:schemeClr val="tx1"/>
        </a:solidFill>
        <a:latin typeface="+mn-lt"/>
      </a:defRPr>
    </a:lvl6pPr>
    <a:lvl7pPr marL="2743200" lvl="6" algn="l" rtl="0">
      <a:defRPr lang="en-US" sz="1800" dirty="0">
        <a:solidFill>
          <a:schemeClr val="tx1"/>
        </a:solidFill>
        <a:latin typeface="+mn-lt"/>
      </a:defRPr>
    </a:lvl7pPr>
    <a:lvl8pPr marL="3200400" lvl="7" algn="l" rtl="0">
      <a:defRPr lang="en-US" sz="1800" dirty="0">
        <a:solidFill>
          <a:schemeClr val="tx1"/>
        </a:solidFill>
        <a:latin typeface="+mn-lt"/>
      </a:defRPr>
    </a:lvl8pPr>
    <a:lvl9pPr marL="3657600" lvl="8" algn="l" rtl="0">
      <a:defRPr lang="en-US" sz="1800" dirty="0">
        <a:solidFill>
          <a:schemeClr val="tx1"/>
        </a:solidFill>
        <a:latin typeface="+mn-lt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7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643" y="2271771"/>
            <a:ext cx="6436178" cy="776702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defRPr lang="en-US" sz="44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1643" y="3056695"/>
            <a:ext cx="6436178" cy="494945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1400" i="0" baseline="0" dirty="0">
                <a:solidFill>
                  <a:schemeClr val="accent1"/>
                </a:solidFill>
                <a:latin typeface="+mn-l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&lt;#&gt;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Date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/>
          <p:nvPr/>
        </p:nvSpPr>
        <p:spPr>
          <a:xfrm>
            <a:off x="774703" y="1417637"/>
            <a:ext cx="1850529" cy="2192337"/>
          </a:xfrm>
          <a:prstGeom prst="rect">
            <a:avLst/>
          </a:pr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" name="Rectangle 20"/>
          <p:cNvSpPr/>
          <p:nvPr/>
        </p:nvSpPr>
        <p:spPr>
          <a:xfrm>
            <a:off x="2774950" y="1417637"/>
            <a:ext cx="3580319" cy="2192337"/>
          </a:xfrm>
          <a:prstGeom prst="rect">
            <a:avLst/>
          </a:pr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4" name="Rectangle 22"/>
          <p:cNvSpPr/>
          <p:nvPr/>
        </p:nvSpPr>
        <p:spPr>
          <a:xfrm>
            <a:off x="6496050" y="1417637"/>
            <a:ext cx="1882776" cy="2192337"/>
          </a:xfrm>
          <a:custGeom>
            <a:avLst/>
            <a:gdLst/>
            <a:ahLst/>
            <a:cxnLst/>
            <a:rect l="0" t="0" r="r" b="b"/>
            <a:pathLst>
              <a:path w="1882776" h="2192337">
                <a:moveTo>
                  <a:pt x="9525" y="0"/>
                </a:moveTo>
                <a:lnTo>
                  <a:pt x="1882777" y="0"/>
                </a:lnTo>
                <a:lnTo>
                  <a:pt x="1882777" y="2192337"/>
                </a:lnTo>
                <a:lnTo>
                  <a:pt x="9525" y="2192337"/>
                </a:lnTo>
                <a:close/>
              </a:path>
            </a:pathLst>
          </a:cu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835027" y="1474787"/>
            <a:ext cx="1723499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type="body" idx="2"/>
          </p:nvPr>
        </p:nvSpPr>
        <p:spPr>
          <a:xfrm>
            <a:off x="762000" y="3810000"/>
            <a:ext cx="1847850" cy="523875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3"/>
          </p:nvPr>
        </p:nvSpPr>
        <p:spPr>
          <a:xfrm>
            <a:off x="2835275" y="1474787"/>
            <a:ext cx="3459670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type="body" idx="4"/>
          </p:nvPr>
        </p:nvSpPr>
        <p:spPr>
          <a:xfrm>
            <a:off x="2777561" y="3810000"/>
            <a:ext cx="3577708" cy="523875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5"/>
          </p:nvPr>
        </p:nvSpPr>
        <p:spPr>
          <a:xfrm>
            <a:off x="6581774" y="1474787"/>
            <a:ext cx="1724025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type="body" idx="6"/>
          </p:nvPr>
        </p:nvSpPr>
        <p:spPr>
          <a:xfrm>
            <a:off x="6496050" y="3810000"/>
            <a:ext cx="1882775" cy="523875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2"/>
          </p:nvPr>
        </p:nvSpPr>
        <p:spPr>
          <a:xfrm>
            <a:off x="24701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3"/>
          </p:nvPr>
        </p:nvSpPr>
        <p:spPr>
          <a:xfrm>
            <a:off x="46355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4"/>
          </p:nvPr>
        </p:nvSpPr>
        <p:spPr>
          <a:xfrm>
            <a:off x="68008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/>
          </p:nvPr>
        </p:nvSpPr>
        <p:spPr>
          <a:xfrm>
            <a:off x="762000" y="2192059"/>
            <a:ext cx="7620000" cy="511812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sz="1400" i="0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1800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idx="1"/>
          </p:nvPr>
        </p:nvSpPr>
        <p:spPr>
          <a:xfrm>
            <a:off x="762000" y="2735662"/>
            <a:ext cx="7620000" cy="882263"/>
          </a:xfrm>
          <a:prstGeom prst="rect">
            <a:avLst/>
          </a:prstGeom>
        </p:spPr>
        <p:txBody>
          <a:bodyPr vert="horz" rtlCol="0" anchor="t"/>
          <a:lstStyle>
            <a:lvl1pPr lvl="0">
              <a:defRPr lang="en-US" sz="40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&lt;#&gt;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Date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03352"/>
            <a:ext cx="3619500" cy="3069050"/>
          </a:xfrm>
        </p:spPr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4752975" y="1403352"/>
            <a:ext cx="3619500" cy="3069050"/>
          </a:xfrm>
        </p:spPr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/>
          </p:nvPr>
        </p:nvSpPr>
        <p:spPr>
          <a:xfrm>
            <a:off x="762000" y="1400175"/>
            <a:ext cx="3619500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1600" i="0" cap="none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idx="1"/>
          </p:nvPr>
        </p:nvSpPr>
        <p:spPr>
          <a:xfrm>
            <a:off x="4754717" y="1400175"/>
            <a:ext cx="3619500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1600" i="0" cap="none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762000" y="1961537"/>
            <a:ext cx="3619500" cy="2510865"/>
          </a:xfrm>
        </p:spPr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3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"/>
          </p:nvPr>
        </p:nvSpPr>
        <p:spPr>
          <a:xfrm>
            <a:off x="4751443" y="1961537"/>
            <a:ext cx="3619500" cy="2510865"/>
          </a:xfrm>
        </p:spPr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14525"/>
            <a:ext cx="7620000" cy="857250"/>
          </a:xfrm>
        </p:spPr>
        <p:txBody>
          <a:bodyPr vert="horz" rtlCol="0" anchor="ctr"/>
          <a:lstStyle>
            <a:lvl1pPr lvl="0" algn="ctr">
              <a:defRPr lang="en-US" sz="36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idx="1"/>
          </p:nvPr>
        </p:nvSpPr>
        <p:spPr>
          <a:xfrm>
            <a:off x="762000" y="14559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dirty="0">
                <a:latin typeface="+mn-lt"/>
              </a:defRPr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3776758" y="1447800"/>
            <a:ext cx="4605242" cy="3000375"/>
          </a:xfrm>
        </p:spPr>
        <p:txBody>
          <a:bodyPr vert="horz"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/>
          <p:nvPr/>
        </p:nvSpPr>
        <p:spPr>
          <a:xfrm>
            <a:off x="3718307" y="1437411"/>
            <a:ext cx="4663693" cy="3037029"/>
          </a:xfrm>
          <a:prstGeom prst="rect">
            <a:avLst/>
          </a:prstGeom>
          <a:noFill/>
          <a:ln w="6350" cap="flat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 vert="horz"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62000" y="14559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dirty="0">
                <a:latin typeface="+mn-lt"/>
              </a:defRPr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2"/>
          </p:nvPr>
        </p:nvSpPr>
        <p:spPr>
          <a:xfrm>
            <a:off x="3775220" y="1492944"/>
            <a:ext cx="4543283" cy="2925962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Master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 hidden="1"/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3" name="Footer Placeholder 4" hidden="1"/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4" name="Date Placeholder 3" hidden="1"/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5" name="Slide Number Placeholder 5" hidden="1"/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6" name="Footer Placeholder 4" hidden="1"/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7" name="Date Placeholder 3" hidden="1"/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8" name="Slide Number Placeholder 5" hidden="1"/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9" name="Footer Placeholder 4" hidden="1"/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10" name="Date Placeholder 3" hidden="1"/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62000" y="349045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62000" y="1428750"/>
            <a:ext cx="7620000" cy="3048000"/>
          </a:xfrm>
          <a:prstGeom prst="rect">
            <a:avLst/>
          </a:prstGeom>
        </p:spPr>
        <p:txBody>
          <a:bodyPr vert="horz"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7815" y="4695033"/>
            <a:ext cx="61301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&lt;#&gt;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5550" y="4686300"/>
            <a:ext cx="5181600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4695033"/>
            <a:ext cx="1639570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ftr="0" dt="0"/>
  <p:txStyles>
    <p:titleStyle>
      <a:lvl1pPr lvl="0" algn="l" rtl="0">
        <a:lnSpc>
          <a:spcPct val="100000"/>
        </a:lnSpc>
        <a:spcBef>
          <a:spcPct val="0"/>
        </a:spcBef>
        <a:buNone/>
        <a:defRPr lang="en-US" sz="3200" b="1" i="0" dirty="0">
          <a:solidFill>
            <a:schemeClr val="tx1"/>
          </a:solidFill>
          <a:latin typeface="+mj-lt"/>
        </a:defRPr>
      </a:lvl1pPr>
    </p:titleStyle>
    <p:bodyStyle>
      <a:lvl1pPr marL="342900" lvl="0" indent="-342900" algn="l" rtl="0">
        <a:spcBef>
          <a:spcPts val="1200"/>
        </a:spcBef>
        <a:buClr>
          <a:schemeClr val="accent1"/>
        </a:buClr>
        <a:buFont typeface="Arial"/>
        <a:buChar char="•"/>
        <a:defRPr lang="en-US" sz="1600" i="0" dirty="0">
          <a:solidFill>
            <a:schemeClr val="tx1"/>
          </a:solidFill>
          <a:latin typeface="+mn-lt"/>
        </a:defRPr>
      </a:lvl1pPr>
      <a:lvl2pPr marL="742950" lvl="1" indent="-28575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400" i="0" dirty="0">
          <a:solidFill>
            <a:schemeClr val="bg1">
              <a:lumMod val="50000"/>
            </a:schemeClr>
          </a:solidFill>
          <a:latin typeface="+mn-lt"/>
        </a:defRPr>
      </a:lvl2pPr>
      <a:lvl3pPr marL="1143000" lvl="2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200" i="0" dirty="0">
          <a:solidFill>
            <a:schemeClr val="bg1">
              <a:lumMod val="50000"/>
            </a:schemeClr>
          </a:solidFill>
          <a:latin typeface="+mn-lt"/>
        </a:defRPr>
      </a:lvl3pPr>
      <a:lvl4pPr marL="1600200" lvl="3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4pPr>
      <a:lvl5pPr marL="2057400" lvl="4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900" i="0" dirty="0">
          <a:solidFill>
            <a:schemeClr val="bg1">
              <a:lumMod val="50000"/>
            </a:schemeClr>
          </a:solidFill>
          <a:latin typeface="+mn-lt"/>
        </a:defRPr>
      </a:lvl5pPr>
      <a:lvl6pPr marL="2514600" lvl="5" indent="-228600" algn="l" rtl="0">
        <a:spcBef>
          <a:spcPct val="20000"/>
        </a:spcBef>
        <a:buFont typeface="Arial"/>
        <a:buChar char="-"/>
        <a:defRPr lang="en-US" sz="900" i="0" dirty="0">
          <a:solidFill>
            <a:schemeClr val="bg1">
              <a:lumMod val="50000"/>
            </a:schemeClr>
          </a:solidFill>
          <a:latin typeface="+mn-lt"/>
        </a:defRPr>
      </a:lvl6pPr>
      <a:lvl7pPr marL="2971800" lvl="6" indent="-228600" algn="l" rtl="0">
        <a:spcBef>
          <a:spcPct val="20000"/>
        </a:spcBef>
        <a:buFont typeface="Arial"/>
        <a:buChar char="-"/>
        <a:defRPr lang="en-US" sz="900" i="0" dirty="0">
          <a:solidFill>
            <a:schemeClr val="bg1">
              <a:lumMod val="50000"/>
            </a:schemeClr>
          </a:solidFill>
          <a:latin typeface="+mn-lt"/>
        </a:defRPr>
      </a:lvl7pPr>
      <a:lvl8pPr marL="3429000" lvl="7" indent="-228600" algn="l" rtl="0">
        <a:spcBef>
          <a:spcPct val="20000"/>
        </a:spcBef>
        <a:buFont typeface="Arial"/>
        <a:buChar char="-"/>
        <a:defRPr lang="en-US" sz="900" i="0" dirty="0">
          <a:solidFill>
            <a:schemeClr val="bg1">
              <a:lumMod val="50000"/>
            </a:schemeClr>
          </a:solidFill>
          <a:latin typeface="+mn-lt"/>
        </a:defRPr>
      </a:lvl8pPr>
      <a:lvl9pPr marL="3886200" lvl="8" indent="-228600" algn="l" rtl="0">
        <a:spcBef>
          <a:spcPct val="20000"/>
        </a:spcBef>
        <a:buFont typeface="Arial"/>
        <a:buChar char="-"/>
        <a:defRPr lang="en-US" sz="900" i="0" dirty="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marL="0" lvl="0" algn="l" rtl="0">
        <a:defRPr lang="en-US" sz="1800" dirty="0">
          <a:solidFill>
            <a:schemeClr val="tx1"/>
          </a:solidFill>
          <a:latin typeface="+mn-lt"/>
        </a:defRPr>
      </a:lvl1pPr>
      <a:lvl2pPr marL="457200" lvl="1" algn="l" rtl="0">
        <a:defRPr lang="en-US" sz="1800" dirty="0">
          <a:solidFill>
            <a:schemeClr val="tx1"/>
          </a:solidFill>
          <a:latin typeface="+mn-lt"/>
        </a:defRPr>
      </a:lvl2pPr>
      <a:lvl3pPr marL="914400" lvl="2" algn="l" rtl="0">
        <a:defRPr lang="en-US" sz="1800" dirty="0">
          <a:solidFill>
            <a:schemeClr val="tx1"/>
          </a:solidFill>
          <a:latin typeface="+mn-lt"/>
        </a:defRPr>
      </a:lvl3pPr>
      <a:lvl4pPr marL="1371600" lvl="3" algn="l" rtl="0">
        <a:defRPr lang="en-US" sz="1800" dirty="0">
          <a:solidFill>
            <a:schemeClr val="tx1"/>
          </a:solidFill>
          <a:latin typeface="+mn-lt"/>
        </a:defRPr>
      </a:lvl4pPr>
      <a:lvl5pPr marL="1828800" lvl="4" algn="l" rtl="0">
        <a:defRPr lang="en-US" sz="1800" dirty="0">
          <a:solidFill>
            <a:schemeClr val="tx1"/>
          </a:solidFill>
          <a:latin typeface="+mn-lt"/>
        </a:defRPr>
      </a:lvl5pPr>
      <a:lvl6pPr marL="2286000" lvl="5" algn="l" rtl="0">
        <a:defRPr lang="en-US" sz="1800" dirty="0">
          <a:solidFill>
            <a:schemeClr val="tx1"/>
          </a:solidFill>
          <a:latin typeface="+mn-lt"/>
        </a:defRPr>
      </a:lvl6pPr>
      <a:lvl7pPr marL="2743200" lvl="6" algn="l" rtl="0">
        <a:defRPr lang="en-US" sz="1800" dirty="0">
          <a:solidFill>
            <a:schemeClr val="tx1"/>
          </a:solidFill>
          <a:latin typeface="+mn-lt"/>
        </a:defRPr>
      </a:lvl7pPr>
      <a:lvl8pPr marL="3200400" lvl="7" algn="l" rtl="0">
        <a:defRPr lang="en-US" sz="1800" dirty="0">
          <a:solidFill>
            <a:schemeClr val="tx1"/>
          </a:solidFill>
          <a:latin typeface="+mn-lt"/>
        </a:defRPr>
      </a:lvl8pPr>
      <a:lvl9pPr marL="3657600" lvl="8" algn="l" rtl="0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9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9.png"/><Relationship Id="rId5" Type="http://schemas.openxmlformats.org/officeDocument/2006/relationships/image" Target="http://www.clker.com/cliparts/2/k/n/l/C/Q/transparent-green-checkmark-md.png" TargetMode="Externa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9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9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9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9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9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9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121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image" Target="../media/image107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134.png"/><Relationship Id="rId5" Type="http://schemas.openxmlformats.org/officeDocument/2006/relationships/image" Target="../media/image73.png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5" Type="http://schemas.openxmlformats.org/officeDocument/2006/relationships/image" Target="../media/image9.png"/><Relationship Id="rId4" Type="http://schemas.openxmlformats.org/officeDocument/2006/relationships/image" Target="../media/image1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image" Target="../media/image9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9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9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5" Type="http://schemas.openxmlformats.org/officeDocument/2006/relationships/image" Target="../media/image9.png"/><Relationship Id="rId4" Type="http://schemas.openxmlformats.org/officeDocument/2006/relationships/image" Target="../media/image1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9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9.png"/><Relationship Id="rId4" Type="http://schemas.openxmlformats.org/officeDocument/2006/relationships/image" Target="../media/image16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63" y="-30032"/>
            <a:ext cx="9183491" cy="5194792"/>
          </a:xfrm>
          <a:prstGeom prst="rect">
            <a:avLst/>
          </a:prstGeom>
        </p:spPr>
      </p:pic>
      <p:sp>
        <p:nvSpPr>
          <p:cNvPr id="3" name="CuadroTexto 2"/>
          <p:cNvSpPr txBox="1">
            <a:spLocks noGrp="1"/>
          </p:cNvSpPr>
          <p:nvPr/>
        </p:nvSpPr>
        <p:spPr>
          <a:xfrm>
            <a:off x="4713808" y="2909754"/>
            <a:ext cx="3367344" cy="669321"/>
          </a:xfrm>
          <a:prstGeom prst="rect">
            <a:avLst/>
          </a:prstGeom>
        </p:spPr>
        <p:txBody>
          <a:bodyPr vert="horz" anchor="t"/>
          <a:lstStyle/>
          <a:p>
            <a:pPr algn="l"/>
            <a:r>
              <a:rPr lang="en-US" sz="2400" i="0">
                <a:solidFill>
                  <a:schemeClr val="accent2"/>
                </a:solidFill>
                <a:latin typeface="Roboto"/>
              </a:rPr>
              <a:t>Garantice la integridad de la ITSM</a:t>
            </a:r>
            <a:endParaRPr lang="en-US" sz="2400" i="0" dirty="0">
              <a:solidFill>
                <a:schemeClr val="accent2"/>
              </a:solidFill>
              <a:latin typeface="Roboto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857" y="2017261"/>
            <a:ext cx="3336626" cy="7781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en L 1"/>
          <p:cNvSpPr/>
          <p:nvPr/>
        </p:nvSpPr>
        <p:spPr>
          <a:xfrm>
            <a:off x="6705704" y="2700432"/>
            <a:ext cx="495176" cy="471392"/>
          </a:xfrm>
          <a:prstGeom prst="corner">
            <a:avLst>
              <a:gd name="adj1" fmla="val 47979"/>
              <a:gd name="adj2" fmla="val 50000"/>
            </a:avLst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Hexágono 2"/>
          <p:cNvSpPr/>
          <p:nvPr/>
        </p:nvSpPr>
        <p:spPr>
          <a:xfrm>
            <a:off x="4010129" y="2824258"/>
            <a:ext cx="595207" cy="442817"/>
          </a:xfrm>
          <a:prstGeom prst="hexagon">
            <a:avLst/>
          </a:prstGeom>
          <a:solidFill>
            <a:srgbClr val="BF85CB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dondear rectángulo de esquina diagonal 3"/>
          <p:cNvSpPr/>
          <p:nvPr/>
        </p:nvSpPr>
        <p:spPr>
          <a:xfrm>
            <a:off x="1471717" y="2681382"/>
            <a:ext cx="561889" cy="514254"/>
          </a:xfrm>
          <a:prstGeom prst="round2DiagRect">
            <a:avLst>
              <a:gd name="adj1" fmla="val 16000"/>
              <a:gd name="adj2" fmla="val 0"/>
            </a:avLst>
          </a:prstGeom>
          <a:solidFill>
            <a:srgbClr val="ECAF3D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ombo 4"/>
          <p:cNvSpPr/>
          <p:nvPr/>
        </p:nvSpPr>
        <p:spPr>
          <a:xfrm>
            <a:off x="6562829" y="723995"/>
            <a:ext cx="514235" cy="519026"/>
          </a:xfrm>
          <a:prstGeom prst="diamond">
            <a:avLst/>
          </a:prstGeom>
          <a:solidFill>
            <a:srgbClr val="4EAC5B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rapecio 5"/>
          <p:cNvSpPr/>
          <p:nvPr/>
        </p:nvSpPr>
        <p:spPr>
          <a:xfrm>
            <a:off x="4257779" y="719232"/>
            <a:ext cx="557212" cy="438064"/>
          </a:xfrm>
          <a:prstGeom prst="trapezoid">
            <a:avLst/>
          </a:prstGeom>
          <a:solidFill>
            <a:srgbClr val="4CAEE9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ortar rectángulo de esquina sencilla 6"/>
          <p:cNvSpPr/>
          <p:nvPr/>
        </p:nvSpPr>
        <p:spPr>
          <a:xfrm>
            <a:off x="1586017" y="804957"/>
            <a:ext cx="428539" cy="514350"/>
          </a:xfrm>
          <a:prstGeom prst="snip1Rect">
            <a:avLst/>
          </a:prstGeom>
          <a:solidFill>
            <a:srgbClr val="CB2E24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900217" y="1471612"/>
            <a:ext cx="1938337" cy="834844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ctr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-medium"/>
              </a:rPr>
              <a:t>Mejores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prácticas</a:t>
            </a:r>
            <a:r>
              <a:rPr lang="en-US" sz="1200" dirty="0">
                <a:latin typeface="Roboto-medium"/>
              </a:rPr>
              <a:t> de </a:t>
            </a:r>
            <a:r>
              <a:rPr lang="en-US" sz="1200" dirty="0" err="1">
                <a:latin typeface="Roboto-medium"/>
              </a:rPr>
              <a:t>flujo</a:t>
            </a:r>
            <a:r>
              <a:rPr lang="en-US" sz="1200" dirty="0">
                <a:latin typeface="Roboto-medium"/>
              </a:rPr>
              <a:t> de </a:t>
            </a:r>
            <a:r>
              <a:rPr lang="en-US" sz="1200" dirty="0" err="1">
                <a:latin typeface="Roboto-medium"/>
              </a:rPr>
              <a:t>trabajo</a:t>
            </a:r>
            <a:r>
              <a:rPr lang="en-US" sz="1200" dirty="0">
                <a:latin typeface="Roboto-medium"/>
              </a:rPr>
              <a:t> de </a:t>
            </a:r>
            <a:r>
              <a:rPr lang="en-US" sz="1200" dirty="0" err="1">
                <a:latin typeface="Roboto-medium"/>
              </a:rPr>
              <a:t>procesos</a:t>
            </a:r>
            <a:r>
              <a:rPr lang="en-US" sz="1200" dirty="0">
                <a:latin typeface="Roboto-medium"/>
              </a:rPr>
              <a:t> y </a:t>
            </a:r>
            <a:r>
              <a:rPr lang="en-US" sz="1200" dirty="0" err="1">
                <a:latin typeface="Roboto-medium"/>
              </a:rPr>
              <a:t>características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 smtClean="0">
                <a:latin typeface="Roboto-medium"/>
              </a:rPr>
              <a:t>predefinidas</a:t>
            </a:r>
            <a:r>
              <a:rPr lang="en-US" sz="1200" dirty="0" smtClean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disponibles</a:t>
            </a:r>
            <a:endParaRPr lang="en-US" sz="1200" dirty="0">
              <a:latin typeface="Roboto-medium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71965" y="1471612"/>
            <a:ext cx="2106497" cy="65017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ctr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-medium"/>
              </a:rPr>
              <a:t>Altamente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personalizable</a:t>
            </a:r>
            <a:r>
              <a:rPr lang="en-US" sz="1200" dirty="0">
                <a:latin typeface="Roboto-medium"/>
              </a:rPr>
              <a:t> y </a:t>
            </a:r>
            <a:r>
              <a:rPr lang="en-US" sz="1200" dirty="0" smtClean="0">
                <a:latin typeface="Roboto-medium"/>
              </a:rPr>
              <a:t>adaptable </a:t>
            </a:r>
            <a:r>
              <a:rPr lang="en-US" sz="1200" dirty="0">
                <a:latin typeface="Roboto-medium"/>
              </a:rPr>
              <a:t>para </a:t>
            </a:r>
            <a:r>
              <a:rPr lang="en-US" sz="1200" dirty="0" err="1">
                <a:latin typeface="Roboto-medium"/>
              </a:rPr>
              <a:t>diferentes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 smtClean="0">
                <a:latin typeface="Roboto-medium"/>
              </a:rPr>
              <a:t>momentos</a:t>
            </a:r>
            <a:r>
              <a:rPr lang="en-US" sz="1200" dirty="0" smtClean="0">
                <a:latin typeface="Roboto-medium"/>
              </a:rPr>
              <a:t> </a:t>
            </a:r>
            <a:r>
              <a:rPr lang="en-US" sz="1200" dirty="0">
                <a:latin typeface="Roboto-medium"/>
              </a:rPr>
              <a:t>de </a:t>
            </a:r>
            <a:r>
              <a:rPr lang="en-US" sz="1200" dirty="0" err="1">
                <a:latin typeface="Roboto-medium"/>
              </a:rPr>
              <a:t>proceso</a:t>
            </a:r>
            <a:endParaRPr lang="en-US" sz="1200" dirty="0">
              <a:latin typeface="Roboto-medium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964223" y="1471612"/>
            <a:ext cx="2646448" cy="834844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ctr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-medium"/>
              </a:rPr>
              <a:t>Integraciones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estrechas</a:t>
            </a:r>
            <a:r>
              <a:rPr lang="en-US" sz="1200" dirty="0">
                <a:latin typeface="Roboto-medium"/>
              </a:rPr>
              <a:t> y </a:t>
            </a:r>
            <a:r>
              <a:rPr lang="en-US" sz="1200" dirty="0" err="1">
                <a:latin typeface="Roboto-medium"/>
              </a:rPr>
              <a:t>contextuales</a:t>
            </a:r>
            <a:r>
              <a:rPr lang="en-US" sz="1200" dirty="0">
                <a:latin typeface="Roboto-medium"/>
              </a:rPr>
              <a:t> con </a:t>
            </a:r>
            <a:r>
              <a:rPr lang="en-US" sz="1200" dirty="0" err="1">
                <a:latin typeface="Roboto-medium"/>
              </a:rPr>
              <a:t>otras</a:t>
            </a:r>
            <a:r>
              <a:rPr lang="en-US" sz="1200" dirty="0">
                <a:latin typeface="Roboto-medium"/>
              </a:rPr>
              <a:t> </a:t>
            </a:r>
          </a:p>
          <a:p>
            <a:pPr indent="0" algn="ctr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-medium"/>
              </a:rPr>
              <a:t>aplicaciones</a:t>
            </a:r>
            <a:r>
              <a:rPr lang="en-US" sz="1200" dirty="0">
                <a:latin typeface="Roboto-medium"/>
              </a:rPr>
              <a:t> de </a:t>
            </a:r>
            <a:r>
              <a:rPr lang="en-US" sz="1200" dirty="0" err="1">
                <a:latin typeface="Roboto-medium"/>
              </a:rPr>
              <a:t>administración</a:t>
            </a:r>
            <a:r>
              <a:rPr lang="en-US" sz="1200" dirty="0">
                <a:latin typeface="Roboto-medium"/>
              </a:rPr>
              <a:t> de TI y </a:t>
            </a:r>
            <a:r>
              <a:rPr lang="en-US" sz="1200" dirty="0" err="1">
                <a:latin typeface="Roboto-medium"/>
              </a:rPr>
              <a:t>empresariales</a:t>
            </a:r>
            <a:endParaRPr lang="en-US" sz="1200" dirty="0">
              <a:latin typeface="Roboto-medium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38187" y="3448040"/>
            <a:ext cx="2173204" cy="65017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ctr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-medium"/>
              </a:rPr>
              <a:t>Una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interfaz</a:t>
            </a:r>
            <a:r>
              <a:rPr lang="en-US" sz="1200" dirty="0">
                <a:latin typeface="Roboto-medium"/>
              </a:rPr>
              <a:t> flexible y </a:t>
            </a:r>
            <a:r>
              <a:rPr lang="en-US" sz="1200" dirty="0" err="1">
                <a:latin typeface="Roboto-medium"/>
              </a:rPr>
              <a:t>fácil</a:t>
            </a:r>
            <a:r>
              <a:rPr lang="en-US" sz="1200" dirty="0">
                <a:latin typeface="Roboto-medium"/>
              </a:rPr>
              <a:t> de </a:t>
            </a:r>
            <a:r>
              <a:rPr lang="en-US" sz="1200" dirty="0" err="1">
                <a:latin typeface="Roboto-medium"/>
              </a:rPr>
              <a:t>usar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que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resulta</a:t>
            </a:r>
            <a:r>
              <a:rPr lang="en-US" sz="1200" dirty="0">
                <a:latin typeface="Roboto-medium"/>
              </a:rPr>
              <a:t> en </a:t>
            </a:r>
            <a:r>
              <a:rPr lang="en-US" sz="1200" dirty="0" err="1">
                <a:latin typeface="Roboto-medium"/>
              </a:rPr>
              <a:t>una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curva</a:t>
            </a:r>
            <a:r>
              <a:rPr lang="en-US" sz="1200" dirty="0">
                <a:latin typeface="Roboto-medium"/>
              </a:rPr>
              <a:t> de </a:t>
            </a:r>
            <a:r>
              <a:rPr lang="en-US" sz="1200" dirty="0" err="1">
                <a:latin typeface="Roboto-medium"/>
              </a:rPr>
              <a:t>aprendizaje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baja</a:t>
            </a:r>
            <a:endParaRPr lang="en-US" sz="1200" dirty="0">
              <a:latin typeface="Roboto-medium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261017" y="3438515"/>
            <a:ext cx="2317446" cy="834844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ctr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-medium"/>
              </a:rPr>
              <a:t>Aprovecha</a:t>
            </a:r>
            <a:r>
              <a:rPr lang="en-US" sz="1200" dirty="0">
                <a:latin typeface="Roboto-medium"/>
              </a:rPr>
              <a:t> lo </a:t>
            </a:r>
            <a:r>
              <a:rPr lang="en-US" sz="1200" dirty="0" err="1">
                <a:latin typeface="Roboto-medium"/>
              </a:rPr>
              <a:t>último</a:t>
            </a:r>
            <a:r>
              <a:rPr lang="en-US" sz="1200" dirty="0">
                <a:latin typeface="Roboto-medium"/>
              </a:rPr>
              <a:t> en </a:t>
            </a:r>
            <a:r>
              <a:rPr lang="en-US" sz="1200" dirty="0" err="1">
                <a:latin typeface="Roboto-medium"/>
              </a:rPr>
              <a:t>tecnología</a:t>
            </a:r>
            <a:r>
              <a:rPr lang="en-US" sz="1200" dirty="0">
                <a:latin typeface="Roboto-medium"/>
              </a:rPr>
              <a:t>, </a:t>
            </a:r>
            <a:r>
              <a:rPr lang="en-US" sz="1200" dirty="0" err="1">
                <a:latin typeface="Roboto-medium"/>
              </a:rPr>
              <a:t>incluidos</a:t>
            </a:r>
            <a:r>
              <a:rPr lang="en-US" sz="1200" dirty="0">
                <a:latin typeface="Roboto-medium"/>
              </a:rPr>
              <a:t> los </a:t>
            </a:r>
            <a:r>
              <a:rPr lang="en-US" sz="1200" dirty="0" err="1">
                <a:latin typeface="Roboto-medium"/>
              </a:rPr>
              <a:t>asistentes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virtuales</a:t>
            </a:r>
            <a:r>
              <a:rPr lang="en-US" sz="1200" dirty="0">
                <a:latin typeface="Roboto-medium"/>
              </a:rPr>
              <a:t> y </a:t>
            </a:r>
            <a:r>
              <a:rPr lang="en-US" sz="1200" dirty="0" err="1">
                <a:latin typeface="Roboto-medium"/>
              </a:rPr>
              <a:t>funciones</a:t>
            </a:r>
            <a:r>
              <a:rPr lang="en-US" sz="1200" dirty="0">
                <a:latin typeface="Roboto-medium"/>
              </a:rPr>
              <a:t> de </a:t>
            </a:r>
            <a:r>
              <a:rPr lang="en-US" sz="1200" dirty="0" err="1">
                <a:latin typeface="Roboto-medium"/>
              </a:rPr>
              <a:t>inteligencia</a:t>
            </a:r>
            <a:r>
              <a:rPr lang="en-US" sz="1200" dirty="0">
                <a:latin typeface="Roboto-medium"/>
              </a:rPr>
              <a:t> artificial.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943600" y="3438515"/>
            <a:ext cx="2590800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ctr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latin typeface="Roboto-medium"/>
              </a:rPr>
              <a:t>Se </a:t>
            </a:r>
            <a:r>
              <a:rPr lang="en-US" sz="1200" dirty="0" err="1">
                <a:latin typeface="Roboto-medium"/>
              </a:rPr>
              <a:t>puede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elegir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fácilmente</a:t>
            </a:r>
            <a:r>
              <a:rPr lang="en-US" sz="1200" dirty="0">
                <a:latin typeface="Roboto-medium"/>
              </a:rPr>
              <a:t> entre </a:t>
            </a:r>
            <a:r>
              <a:rPr lang="en-US" sz="1200" dirty="0" err="1">
                <a:latin typeface="Roboto-medium"/>
              </a:rPr>
              <a:t>las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versiones</a:t>
            </a:r>
            <a:r>
              <a:rPr lang="en-US" sz="1200" dirty="0">
                <a:latin typeface="Roboto-medium"/>
              </a:rPr>
              <a:t> locales y en la </a:t>
            </a:r>
            <a:r>
              <a:rPr lang="en-US" sz="1200" dirty="0" err="1">
                <a:latin typeface="Roboto-medium"/>
              </a:rPr>
              <a:t>nube</a:t>
            </a:r>
            <a:r>
              <a:rPr lang="en-US" sz="1200" dirty="0">
                <a:latin typeface="Roboto-medium"/>
              </a:rPr>
              <a:t>. 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797" y="847734"/>
            <a:ext cx="535714" cy="43348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712" y="766762"/>
            <a:ext cx="466820" cy="46682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992" y="809720"/>
            <a:ext cx="504748" cy="50474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647" y="2838440"/>
            <a:ext cx="462057" cy="46205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5980" y="2862358"/>
            <a:ext cx="538524" cy="45475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806" y="2767107"/>
            <a:ext cx="474468" cy="476250"/>
          </a:xfrm>
          <a:prstGeom prst="rect">
            <a:avLst/>
          </a:prstGeom>
        </p:spPr>
      </p:pic>
      <p:cxnSp>
        <p:nvCxnSpPr>
          <p:cNvPr id="20" name="Conector recto 19"/>
          <p:cNvCxnSpPr/>
          <p:nvPr/>
        </p:nvCxnSpPr>
        <p:spPr>
          <a:xfrm rot="10800000" flipV="1">
            <a:off x="3086204" y="657320"/>
            <a:ext cx="0" cy="3838575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1" name="Conector recto 20"/>
          <p:cNvCxnSpPr/>
          <p:nvPr/>
        </p:nvCxnSpPr>
        <p:spPr>
          <a:xfrm rot="10800000" flipV="1">
            <a:off x="5848438" y="657320"/>
            <a:ext cx="0" cy="3838575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2" name="Conector recto 21"/>
          <p:cNvCxnSpPr/>
          <p:nvPr/>
        </p:nvCxnSpPr>
        <p:spPr>
          <a:xfrm rot="10800000" flipH="1" flipV="1">
            <a:off x="957367" y="2448020"/>
            <a:ext cx="7334250" cy="0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  <a:headEnd type="none" w="lg" len="sm"/>
            <a:tailEnd type="none" w="sm" len="sm"/>
          </a:ln>
          <a:effectLst>
            <a:outerShdw dir="270000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23" name="Imagen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>
            <a:spLocks noGrp="1"/>
          </p:cNvSpPr>
          <p:nvPr/>
        </p:nvSpPr>
        <p:spPr>
          <a:xfrm>
            <a:off x="3564197" y="1809750"/>
            <a:ext cx="5357402" cy="961739"/>
          </a:xfrm>
          <a:prstGeom prst="rect">
            <a:avLst/>
          </a:prstGeom>
        </p:spPr>
        <p:txBody>
          <a:bodyPr vert="horz" anchor="t"/>
          <a:lstStyle/>
          <a:p>
            <a:pPr algn="ctr"/>
            <a:r>
              <a:rPr lang="en-US" sz="1700" i="0" dirty="0">
                <a:solidFill>
                  <a:schemeClr val="bg1"/>
                </a:solidFill>
                <a:latin typeface="Roboto-thin"/>
              </a:rPr>
              <a:t>Las </a:t>
            </a:r>
            <a:r>
              <a:rPr lang="en-US" sz="1700" i="0" dirty="0" err="1">
                <a:solidFill>
                  <a:schemeClr val="bg1"/>
                </a:solidFill>
                <a:latin typeface="Roboto-thin"/>
              </a:rPr>
              <a:t>seis</a:t>
            </a:r>
            <a:r>
              <a:rPr lang="en-US" sz="1700" i="0" dirty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1700" i="0" dirty="0" err="1">
                <a:solidFill>
                  <a:schemeClr val="bg1"/>
                </a:solidFill>
                <a:latin typeface="Roboto-thin"/>
              </a:rPr>
              <a:t>formas</a:t>
            </a:r>
            <a:r>
              <a:rPr lang="en-US" sz="1700" i="0" dirty="0">
                <a:solidFill>
                  <a:schemeClr val="bg1"/>
                </a:solidFill>
                <a:latin typeface="Roboto-thin"/>
              </a:rPr>
              <a:t> en </a:t>
            </a:r>
            <a:r>
              <a:rPr lang="en-US" sz="1700" i="0" dirty="0" err="1">
                <a:solidFill>
                  <a:schemeClr val="bg1"/>
                </a:solidFill>
                <a:latin typeface="Roboto-thin"/>
              </a:rPr>
              <a:t>que</a:t>
            </a:r>
            <a:r>
              <a:rPr lang="en-US" sz="1700" i="0" dirty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1700" i="0" dirty="0" err="1">
                <a:solidFill>
                  <a:schemeClr val="bg1"/>
                </a:solidFill>
                <a:latin typeface="Roboto-thin"/>
              </a:rPr>
              <a:t>ServiceDesk</a:t>
            </a:r>
            <a:r>
              <a:rPr lang="en-US" sz="1700" i="0" dirty="0">
                <a:solidFill>
                  <a:schemeClr val="bg1"/>
                </a:solidFill>
                <a:latin typeface="Roboto-thin"/>
              </a:rPr>
              <a:t> Plus </a:t>
            </a:r>
            <a:r>
              <a:rPr lang="en-US" sz="1700" i="0" dirty="0" err="1">
                <a:solidFill>
                  <a:schemeClr val="bg1"/>
                </a:solidFill>
                <a:latin typeface="Roboto-thin"/>
              </a:rPr>
              <a:t>garantiza</a:t>
            </a:r>
            <a:r>
              <a:rPr lang="en-US" sz="1700" i="0" dirty="0">
                <a:solidFill>
                  <a:schemeClr val="bg1"/>
                </a:solidFill>
                <a:latin typeface="Roboto-thin"/>
              </a:rPr>
              <a:t> la</a:t>
            </a:r>
            <a:r>
              <a:rPr lang="en-US" sz="3000" i="0" dirty="0">
                <a:solidFill>
                  <a:schemeClr val="bg1"/>
                </a:solidFill>
                <a:latin typeface="Roboto-thin"/>
              </a:rPr>
              <a:t> </a:t>
            </a:r>
          </a:p>
          <a:p>
            <a:pPr algn="ctr"/>
            <a:endParaRPr lang="en-US" sz="40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65" y="1463287"/>
            <a:ext cx="2237232" cy="194877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686002" y="2290619"/>
            <a:ext cx="5076997" cy="711733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4000" dirty="0" err="1">
                <a:solidFill>
                  <a:srgbClr val="FFD052"/>
                </a:solidFill>
                <a:latin typeface="Roboto-medium"/>
              </a:rPr>
              <a:t>i</a:t>
            </a:r>
            <a:r>
              <a:rPr lang="en-US" sz="4000" i="0" dirty="0" err="1">
                <a:solidFill>
                  <a:srgbClr val="FFD052"/>
                </a:solidFill>
                <a:latin typeface="Roboto-medium"/>
              </a:rPr>
              <a:t>ntegridad</a:t>
            </a:r>
            <a:r>
              <a:rPr lang="en-US" sz="4000" i="0" dirty="0">
                <a:solidFill>
                  <a:srgbClr val="FFD052"/>
                </a:solidFill>
                <a:latin typeface="Roboto-medium"/>
              </a:rPr>
              <a:t> de la </a:t>
            </a:r>
            <a:r>
              <a:rPr lang="en-US" sz="4000" i="0" dirty="0" err="1">
                <a:solidFill>
                  <a:srgbClr val="FFD052"/>
                </a:solidFill>
                <a:latin typeface="Roboto-medium"/>
              </a:rPr>
              <a:t>ITSM</a:t>
            </a:r>
            <a:endParaRPr lang="en-US" sz="40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ector fuera de página 1"/>
          <p:cNvSpPr/>
          <p:nvPr/>
        </p:nvSpPr>
        <p:spPr>
          <a:xfrm rot="16200000">
            <a:off x="-889606" y="721785"/>
            <a:ext cx="5343068" cy="3781167"/>
          </a:xfrm>
          <a:prstGeom prst="flowChartOffpageConnector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577900" y="2201322"/>
            <a:ext cx="2714634" cy="1081065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600" dirty="0" err="1">
                <a:solidFill>
                  <a:srgbClr val="FFD052"/>
                </a:solidFill>
                <a:latin typeface="Roboto"/>
              </a:rPr>
              <a:t>Hace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que la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administración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de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servicios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supere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los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límites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con la mesa de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servicios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empresarial</a:t>
            </a:r>
            <a:endParaRPr lang="en-US" sz="1600" dirty="0">
              <a:solidFill>
                <a:srgbClr val="FFD052"/>
              </a:solidFill>
              <a:latin typeface="Roboto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913" y="1122130"/>
            <a:ext cx="1066142" cy="9530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lum/>
            <a:extLst>
              <a:ext uri="{635B6D34-3788-4AA9-8715-9111B7199883}">
                <a14:imgProps xmlns:a14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>
                  <a14:imgLayer>
                    <a14:imgEffect>
                      <a14:brightnessContrast bright="0" contrast="0"/>
                    </a14:imgEffect>
                  </a14:imgLayer>
                </a14:imgProps>
              </a:ext>
              <a:ext uri="{4B100E96-539D-4AE7-B5CB-07330F8DBBEE}">
                <a14:useLocalDpi xmlns:a14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0"/>
              </a:ext>
            </a:extLst>
          </a:blip>
          <a:stretch>
            <a:fillRect/>
          </a:stretch>
        </p:blipFill>
        <p:spPr>
          <a:xfrm>
            <a:off x="4210050" y="1571625"/>
            <a:ext cx="3999909" cy="2011060"/>
          </a:xfrm>
          <a:prstGeom prst="rect">
            <a:avLst/>
          </a:prstGeom>
          <a:ln w="19050" cap="flat">
            <a:solidFill>
              <a:srgbClr val="FFFFFF">
                <a:alpha val="100000"/>
              </a:srgbClr>
            </a:solidFill>
            <a:prstDash val="solid"/>
            <a:miter lim="800000"/>
          </a:ln>
          <a:effectLst>
            <a:outerShdw blurRad="50800" dist="95250" dir="2700000">
              <a:srgbClr val="3F3F3F">
                <a:alpha val="39999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163115" y="2123074"/>
            <a:ext cx="487537" cy="70469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4000">
                <a:solidFill>
                  <a:srgbClr val="FFD052"/>
                </a:solidFill>
                <a:latin typeface="Roboto"/>
              </a:rPr>
              <a:t>1</a:t>
            </a:r>
            <a:endParaRPr lang="en-US" sz="4000" dirty="0">
              <a:solidFill>
                <a:srgbClr val="FFD052"/>
              </a:solidFill>
              <a:latin typeface="Roboto"/>
            </a:endParaRPr>
          </a:p>
        </p:txBody>
      </p:sp>
      <p:cxnSp>
        <p:nvCxnSpPr>
          <p:cNvPr id="7" name="Conector recto 6"/>
          <p:cNvCxnSpPr/>
          <p:nvPr/>
        </p:nvCxnSpPr>
        <p:spPr>
          <a:xfrm rot="10800000" flipV="1">
            <a:off x="583320" y="2298496"/>
            <a:ext cx="4943" cy="617839"/>
          </a:xfrm>
          <a:prstGeom prst="line">
            <a:avLst/>
          </a:prstGeom>
          <a:ln w="9525" cap="flat">
            <a:solidFill>
              <a:srgbClr val="FFD052"/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rcRect l="1730" t="12140" r="-330"/>
          <a:stretch>
            <a:fillRect/>
          </a:stretch>
        </p:blipFill>
        <p:spPr>
          <a:xfrm>
            <a:off x="4072089" y="1305020"/>
            <a:ext cx="4544387" cy="2530649"/>
          </a:xfrm>
          <a:prstGeom prst="rect">
            <a:avLst/>
          </a:prstGeom>
          <a:effectLst>
            <a:outerShdw blurRad="50800" dist="95250" dir="2700000">
              <a:srgbClr val="3F3F3F">
                <a:alpha val="39999"/>
              </a:srgbClr>
            </a:outerShdw>
          </a:effectLst>
        </p:spPr>
      </p:pic>
      <p:sp>
        <p:nvSpPr>
          <p:cNvPr id="3" name="Conector fuera de página 2"/>
          <p:cNvSpPr/>
          <p:nvPr/>
        </p:nvSpPr>
        <p:spPr>
          <a:xfrm rot="16200000">
            <a:off x="-894549" y="721785"/>
            <a:ext cx="5343068" cy="3781167"/>
          </a:xfrm>
          <a:prstGeom prst="flowChartOffpageConnector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236" y="879948"/>
            <a:ext cx="1058856" cy="11344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99916" y="2209038"/>
            <a:ext cx="2348084" cy="1081065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600" dirty="0" err="1">
                <a:solidFill>
                  <a:srgbClr val="FFD052"/>
                </a:solidFill>
                <a:latin typeface="Roboto"/>
              </a:rPr>
              <a:t>Aprovecha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la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tecnología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inteligente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con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automatizaciones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basadas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en IA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01215" y="2123074"/>
            <a:ext cx="487537" cy="70469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4000">
                <a:solidFill>
                  <a:srgbClr val="FFD052"/>
                </a:solidFill>
                <a:latin typeface="Roboto"/>
              </a:rPr>
              <a:t>2</a:t>
            </a:r>
            <a:endParaRPr lang="en-US" sz="4000" dirty="0">
              <a:solidFill>
                <a:srgbClr val="FFD052"/>
              </a:solidFill>
              <a:latin typeface="Roboto"/>
            </a:endParaRPr>
          </a:p>
        </p:txBody>
      </p:sp>
      <p:cxnSp>
        <p:nvCxnSpPr>
          <p:cNvPr id="7" name="Conector recto 6"/>
          <p:cNvCxnSpPr/>
          <p:nvPr/>
        </p:nvCxnSpPr>
        <p:spPr>
          <a:xfrm rot="10800000" flipH="1" flipV="1">
            <a:off x="692067" y="2283666"/>
            <a:ext cx="4933" cy="662330"/>
          </a:xfrm>
          <a:prstGeom prst="line">
            <a:avLst/>
          </a:prstGeom>
          <a:ln w="9525" cap="flat">
            <a:solidFill>
              <a:srgbClr val="FFD052"/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325" y="1374219"/>
            <a:ext cx="4129011" cy="2661618"/>
          </a:xfrm>
          <a:prstGeom prst="rect">
            <a:avLst/>
          </a:prstGeom>
          <a:effectLst>
            <a:outerShdw blurRad="50800" dist="95250" dir="2700000">
              <a:srgbClr val="3F3F3F">
                <a:alpha val="39999"/>
              </a:srgbClr>
            </a:outerShdw>
          </a:effectLst>
        </p:spPr>
      </p:pic>
      <p:sp>
        <p:nvSpPr>
          <p:cNvPr id="3" name="Conector fuera de página 2"/>
          <p:cNvSpPr/>
          <p:nvPr/>
        </p:nvSpPr>
        <p:spPr>
          <a:xfrm rot="16200000">
            <a:off x="-894549" y="721785"/>
            <a:ext cx="5343068" cy="3781167"/>
          </a:xfrm>
          <a:prstGeom prst="flowChartOffpageConnector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04" y="1111196"/>
            <a:ext cx="1235240" cy="99453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33053" y="2226754"/>
            <a:ext cx="2695947" cy="1081065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600" dirty="0" err="1">
                <a:solidFill>
                  <a:srgbClr val="FFD052"/>
                </a:solidFill>
                <a:latin typeface="Roboto"/>
              </a:rPr>
              <a:t>Estandariza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la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prestación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del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servicio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con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flujos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de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trabajo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de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procesos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visuales</a:t>
            </a:r>
            <a:endParaRPr lang="en-US" sz="1600" dirty="0">
              <a:solidFill>
                <a:srgbClr val="FFD052"/>
              </a:solidFill>
              <a:latin typeface="Roboto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30876" y="2152726"/>
            <a:ext cx="487537" cy="70469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4000">
                <a:solidFill>
                  <a:srgbClr val="FFD052"/>
                </a:solidFill>
                <a:latin typeface="Roboto"/>
              </a:rPr>
              <a:t>3</a:t>
            </a:r>
            <a:endParaRPr lang="en-US" sz="4000" dirty="0">
              <a:solidFill>
                <a:srgbClr val="FFD052"/>
              </a:solidFill>
              <a:latin typeface="Roboto"/>
            </a:endParaRPr>
          </a:p>
        </p:txBody>
      </p:sp>
      <p:cxnSp>
        <p:nvCxnSpPr>
          <p:cNvPr id="7" name="Conector recto 6"/>
          <p:cNvCxnSpPr/>
          <p:nvPr/>
        </p:nvCxnSpPr>
        <p:spPr>
          <a:xfrm rot="10800000" flipH="1" flipV="1">
            <a:off x="741502" y="2328148"/>
            <a:ext cx="4933" cy="662330"/>
          </a:xfrm>
          <a:prstGeom prst="line">
            <a:avLst/>
          </a:prstGeom>
          <a:ln w="9525" cap="flat">
            <a:solidFill>
              <a:srgbClr val="FFD052"/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560" y="1574520"/>
            <a:ext cx="4525889" cy="1974437"/>
          </a:xfrm>
          <a:prstGeom prst="rect">
            <a:avLst/>
          </a:prstGeom>
          <a:effectLst>
            <a:outerShdw blurRad="50800" dist="95250" dir="2700000">
              <a:srgbClr val="3F3F3F">
                <a:alpha val="39999"/>
              </a:srgbClr>
            </a:outerShdw>
          </a:effectLst>
        </p:spPr>
      </p:pic>
      <p:sp>
        <p:nvSpPr>
          <p:cNvPr id="3" name="Conector fuera de página 2"/>
          <p:cNvSpPr/>
          <p:nvPr/>
        </p:nvSpPr>
        <p:spPr>
          <a:xfrm rot="16200000">
            <a:off x="-904513" y="760504"/>
            <a:ext cx="5343068" cy="3781167"/>
          </a:xfrm>
          <a:prstGeom prst="flowChartOffpageConnector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758513" y="2208418"/>
            <a:ext cx="2441887" cy="1081065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600" dirty="0" err="1" smtClean="0">
                <a:solidFill>
                  <a:srgbClr val="FFD052"/>
                </a:solidFill>
                <a:latin typeface="Roboto"/>
              </a:rPr>
              <a:t>Haga</a:t>
            </a:r>
            <a:r>
              <a:rPr lang="en-US" sz="1600" dirty="0" smtClean="0">
                <a:solidFill>
                  <a:srgbClr val="FFD052"/>
                </a:solidFill>
                <a:latin typeface="Roboto"/>
              </a:rPr>
              <a:t> 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que la ITSM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funcione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a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su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manera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con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personalizaciones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integrales</a:t>
            </a:r>
            <a:endParaRPr lang="en-US" sz="1600" dirty="0">
              <a:solidFill>
                <a:srgbClr val="FFD052"/>
              </a:solidFill>
              <a:latin typeface="Roboto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292" y="989295"/>
            <a:ext cx="1044054" cy="109667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30876" y="2152726"/>
            <a:ext cx="487537" cy="70469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4000">
                <a:solidFill>
                  <a:srgbClr val="FFD052"/>
                </a:solidFill>
                <a:latin typeface="Roboto"/>
              </a:rPr>
              <a:t>4</a:t>
            </a:r>
            <a:endParaRPr lang="en-US" sz="4000" dirty="0">
              <a:solidFill>
                <a:srgbClr val="FFD052"/>
              </a:solidFill>
              <a:latin typeface="Roboto"/>
            </a:endParaRPr>
          </a:p>
        </p:txBody>
      </p:sp>
      <p:cxnSp>
        <p:nvCxnSpPr>
          <p:cNvPr id="7" name="Conector recto 6"/>
          <p:cNvCxnSpPr/>
          <p:nvPr/>
        </p:nvCxnSpPr>
        <p:spPr>
          <a:xfrm rot="10800000" flipH="1" flipV="1">
            <a:off x="741502" y="2328148"/>
            <a:ext cx="4933" cy="662330"/>
          </a:xfrm>
          <a:prstGeom prst="line">
            <a:avLst/>
          </a:prstGeom>
          <a:ln w="9525" cap="flat">
            <a:solidFill>
              <a:srgbClr val="FFD052"/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ector fuera de página 1"/>
          <p:cNvSpPr/>
          <p:nvPr/>
        </p:nvSpPr>
        <p:spPr>
          <a:xfrm rot="16200000">
            <a:off x="-894549" y="645585"/>
            <a:ext cx="5343068" cy="3781167"/>
          </a:xfrm>
          <a:prstGeom prst="flowChartOffpageConnector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687447" y="2103501"/>
            <a:ext cx="2665647" cy="132728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600" dirty="0">
                <a:solidFill>
                  <a:srgbClr val="FFD052"/>
                </a:solidFill>
                <a:latin typeface="Roboto"/>
              </a:rPr>
              <a:t>‌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Construye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un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enfoque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integrado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para la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administración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del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servicio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con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integraciones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de TI de 360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grados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 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071" y="1098956"/>
            <a:ext cx="977312" cy="902960"/>
          </a:xfrm>
          <a:prstGeom prst="rect">
            <a:avLst/>
          </a:prstGeom>
        </p:spPr>
      </p:pic>
      <p:grpSp>
        <p:nvGrpSpPr>
          <p:cNvPr id="5" name="Grupo 4"/>
          <p:cNvGrpSpPr>
            <a:grpSpLocks noChangeAspect="1"/>
          </p:cNvGrpSpPr>
          <p:nvPr/>
        </p:nvGrpSpPr>
        <p:grpSpPr>
          <a:xfrm>
            <a:off x="4143051" y="1181452"/>
            <a:ext cx="4147470" cy="2752648"/>
            <a:chOff x="2419350" y="1657350"/>
            <a:chExt cx="4312625" cy="2862262"/>
          </a:xfrm>
          <a:effectLst>
            <a:outerShdw blurRad="50800" dist="95250" dir="2700000">
              <a:srgbClr val="3F3F3F">
                <a:alpha val="39999"/>
              </a:srgbClr>
            </a:outerShdw>
          </a:effectLst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lum/>
              <a:extLst>
                <a:ext uri="{A4E34579-8EC8-4456-ADF3-E52F0CCB47EA}">
                  <a14:imgProps xmlns:a14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>
                    <a14:imgLayer>
                      <a14:imgEffect>
                        <a14:brightnessContrast bright="0" contrast="0"/>
                      </a14:imgEffect>
                    </a14:imgLayer>
                  </a14:imgProps>
                </a:ext>
                <a:ext uri="{2A4C98B5-7F27-43E6-B018-FAD05958C7F7}">
                  <a14:useLocalDpi xmlns:a14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0"/>
                </a:ext>
              </a:extLst>
            </a:blip>
            <a:stretch>
              <a:fillRect/>
            </a:stretch>
          </p:blipFill>
          <p:spPr>
            <a:xfrm>
              <a:off x="2419350" y="1657350"/>
              <a:ext cx="4312625" cy="2862262"/>
            </a:xfrm>
            <a:prstGeom prst="rect">
              <a:avLst/>
            </a:prstGeom>
            <a:ln w="9525" cap="flat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>
              <a:outerShdw blurRad="50800" dir="2700000">
                <a:srgbClr val="5B5B5B">
                  <a:alpha val="39999"/>
                </a:srgbClr>
              </a:outerShdw>
            </a:effec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link="rId5"/>
            <a:stretch>
              <a:fillRect/>
            </a:stretch>
          </p:blipFill>
          <p:spPr>
            <a:xfrm>
              <a:off x="4686637" y="2916200"/>
              <a:ext cx="151725" cy="157582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link="rId5"/>
            <a:stretch>
              <a:fillRect/>
            </a:stretch>
          </p:blipFill>
          <p:spPr>
            <a:xfrm>
              <a:off x="4658201" y="3299641"/>
              <a:ext cx="151725" cy="157582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link="rId5"/>
            <a:stretch>
              <a:fillRect/>
            </a:stretch>
          </p:blipFill>
          <p:spPr>
            <a:xfrm>
              <a:off x="4686637" y="4041972"/>
              <a:ext cx="151725" cy="157582"/>
            </a:xfrm>
            <a:prstGeom prst="rect">
              <a:avLst/>
            </a:prstGeom>
          </p:spPr>
        </p:pic>
      </p:grpSp>
      <p:sp>
        <p:nvSpPr>
          <p:cNvPr id="10" name="CuadroTexto 9"/>
          <p:cNvSpPr txBox="1"/>
          <p:nvPr/>
        </p:nvSpPr>
        <p:spPr>
          <a:xfrm>
            <a:off x="211102" y="2039045"/>
            <a:ext cx="487537" cy="70469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4000">
                <a:solidFill>
                  <a:srgbClr val="FFD052"/>
                </a:solidFill>
                <a:latin typeface="Roboto"/>
              </a:rPr>
              <a:t>5</a:t>
            </a:r>
            <a:endParaRPr lang="en-US" sz="4000" dirty="0">
              <a:solidFill>
                <a:srgbClr val="FFD052"/>
              </a:solidFill>
              <a:latin typeface="Roboto"/>
            </a:endParaRPr>
          </a:p>
        </p:txBody>
      </p:sp>
      <p:cxnSp>
        <p:nvCxnSpPr>
          <p:cNvPr id="11" name="Conector recto 10"/>
          <p:cNvCxnSpPr/>
          <p:nvPr/>
        </p:nvCxnSpPr>
        <p:spPr>
          <a:xfrm rot="10800000" flipV="1">
            <a:off x="706888" y="2209533"/>
            <a:ext cx="4943" cy="869908"/>
          </a:xfrm>
          <a:prstGeom prst="line">
            <a:avLst/>
          </a:prstGeom>
          <a:ln w="9525" cap="flat">
            <a:solidFill>
              <a:srgbClr val="FFD052"/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ector fuera de página 1"/>
          <p:cNvSpPr/>
          <p:nvPr/>
        </p:nvSpPr>
        <p:spPr>
          <a:xfrm rot="16200000">
            <a:off x="-889606" y="721785"/>
            <a:ext cx="5343068" cy="3781167"/>
          </a:xfrm>
          <a:prstGeom prst="flowChartOffpageConnector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913590" y="2365095"/>
            <a:ext cx="2351998" cy="83484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600" dirty="0">
                <a:solidFill>
                  <a:srgbClr val="FFD052"/>
                </a:solidFill>
                <a:latin typeface="Roboto"/>
              </a:rPr>
              <a:t>Integra el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ADN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de la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privacidad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con la mesa de </a:t>
            </a:r>
            <a:r>
              <a:rPr lang="en-US" sz="1600" dirty="0" err="1">
                <a:solidFill>
                  <a:srgbClr val="FFD052"/>
                </a:solidFill>
                <a:latin typeface="Roboto"/>
              </a:rPr>
              <a:t>servicio</a:t>
            </a:r>
            <a:r>
              <a:rPr lang="en-US" sz="1600" dirty="0">
                <a:solidFill>
                  <a:srgbClr val="FFD052"/>
                </a:solidFill>
                <a:latin typeface="Roboto"/>
              </a:rPr>
              <a:t> Ops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52" y="1194711"/>
            <a:ext cx="1144609" cy="10093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6571" y="1516999"/>
            <a:ext cx="4439831" cy="2036949"/>
          </a:xfrm>
          <a:prstGeom prst="rect">
            <a:avLst/>
          </a:prstGeom>
          <a:effectLst>
            <a:outerShdw blurRad="50800" dist="95250" dir="2700000">
              <a:srgbClr val="3F3F3F">
                <a:alpha val="39999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428577" y="2271341"/>
            <a:ext cx="487537" cy="70469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4000">
                <a:solidFill>
                  <a:srgbClr val="FFD052"/>
                </a:solidFill>
                <a:latin typeface="Roboto"/>
              </a:rPr>
              <a:t>6</a:t>
            </a:r>
            <a:endParaRPr lang="en-US" sz="4000" dirty="0">
              <a:solidFill>
                <a:srgbClr val="FFD052"/>
              </a:solidFill>
              <a:latin typeface="Roboto"/>
            </a:endParaRPr>
          </a:p>
        </p:txBody>
      </p:sp>
      <p:cxnSp>
        <p:nvCxnSpPr>
          <p:cNvPr id="7" name="Conector recto 6"/>
          <p:cNvCxnSpPr/>
          <p:nvPr/>
        </p:nvCxnSpPr>
        <p:spPr>
          <a:xfrm rot="10800000" flipV="1">
            <a:off x="919429" y="2446772"/>
            <a:ext cx="9" cy="425081"/>
          </a:xfrm>
          <a:prstGeom prst="line">
            <a:avLst/>
          </a:prstGeom>
          <a:ln w="9525" cap="flat">
            <a:solidFill>
              <a:srgbClr val="FFD052"/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8575" y="-19050"/>
            <a:ext cx="3770280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4246737" y="701382"/>
            <a:ext cx="4440063" cy="3963906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marL="342900" indent="-342900" algn="l">
              <a:lnSpc>
                <a:spcPct val="150000"/>
              </a:lnSpc>
              <a:buFont typeface="Source Sans Pro"/>
              <a:buChar char="✪"/>
              <a:defRPr lang="en-US" sz="1400" dirty="0"/>
            </a:pP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Administración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servicios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empresariales</a:t>
            </a:r>
            <a:endParaRPr lang="en-US" sz="1300" i="0" dirty="0">
              <a:solidFill>
                <a:srgbClr val="000000"/>
              </a:solidFill>
              <a:latin typeface="Roboto-medium"/>
            </a:endParaRPr>
          </a:p>
          <a:p>
            <a:pPr marL="342900" indent="-342900" algn="l">
              <a:lnSpc>
                <a:spcPct val="150000"/>
              </a:lnSpc>
              <a:buFont typeface="Source Sans Pro"/>
              <a:buChar char="✪"/>
              <a:defRPr lang="en-US" sz="1400" dirty="0"/>
            </a:pP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Administración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incidencias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y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problemas</a:t>
            </a:r>
            <a:endParaRPr lang="en-US" sz="1300" i="0" dirty="0">
              <a:solidFill>
                <a:srgbClr val="000000"/>
              </a:solidFill>
              <a:latin typeface="Roboto-medium"/>
            </a:endParaRPr>
          </a:p>
          <a:p>
            <a:pPr marL="342900" indent="-342900" algn="l">
              <a:lnSpc>
                <a:spcPct val="150000"/>
              </a:lnSpc>
              <a:buFont typeface="Source Sans Pro"/>
              <a:buChar char="✪"/>
              <a:defRPr lang="en-US" sz="1400" dirty="0"/>
            </a:pP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Administración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cambios</a:t>
            </a:r>
            <a:endParaRPr lang="en-US" sz="1300" i="0" dirty="0">
              <a:solidFill>
                <a:srgbClr val="000000"/>
              </a:solidFill>
              <a:latin typeface="Roboto-medium"/>
            </a:endParaRPr>
          </a:p>
          <a:p>
            <a:pPr marL="342900" indent="-342900" algn="l">
              <a:lnSpc>
                <a:spcPct val="150000"/>
              </a:lnSpc>
              <a:buFont typeface="Source Sans Pro"/>
              <a:buChar char="✪"/>
              <a:defRPr lang="en-US" sz="1400" dirty="0"/>
            </a:pP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Administración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configuración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y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activos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TI</a:t>
            </a:r>
          </a:p>
          <a:p>
            <a:pPr marL="342900" indent="-342900" algn="l">
              <a:lnSpc>
                <a:spcPct val="150000"/>
              </a:lnSpc>
              <a:buFont typeface="Source Sans Pro"/>
              <a:buChar char="✪"/>
              <a:defRPr lang="en-US" sz="1400" dirty="0"/>
            </a:pP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Base de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datos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administración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la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configuración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(CMDB)</a:t>
            </a:r>
          </a:p>
          <a:p>
            <a:pPr marL="342900" indent="-342900" algn="l">
              <a:lnSpc>
                <a:spcPct val="150000"/>
              </a:lnSpc>
              <a:buFont typeface="Source Sans Pro"/>
              <a:buChar char="✪"/>
              <a:defRPr lang="en-US" sz="1400" dirty="0"/>
            </a:pP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Administración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compras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y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contratos</a:t>
            </a:r>
            <a:endParaRPr lang="en-US" sz="1300" i="0" dirty="0">
              <a:solidFill>
                <a:srgbClr val="000000"/>
              </a:solidFill>
              <a:latin typeface="Roboto-medium"/>
            </a:endParaRPr>
          </a:p>
          <a:p>
            <a:pPr marL="342900" indent="-342900" algn="l">
              <a:lnSpc>
                <a:spcPct val="150000"/>
              </a:lnSpc>
              <a:buFont typeface="Source Sans Pro"/>
              <a:buChar char="✪"/>
              <a:defRPr lang="en-US" sz="1400" dirty="0"/>
            </a:pP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Administración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proyectos</a:t>
            </a:r>
            <a:endParaRPr lang="en-US" sz="1300" i="0" dirty="0">
              <a:solidFill>
                <a:srgbClr val="000000"/>
              </a:solidFill>
              <a:latin typeface="Roboto-medium"/>
            </a:endParaRPr>
          </a:p>
          <a:p>
            <a:pPr marL="342900" indent="-342900" algn="l">
              <a:lnSpc>
                <a:spcPct val="150000"/>
              </a:lnSpc>
              <a:buFont typeface="Source Sans Pro"/>
              <a:buChar char="✪"/>
              <a:defRPr lang="en-US" sz="1400" dirty="0"/>
            </a:pP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Solicitudes de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servicio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y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cumplimiento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solicitudes</a:t>
            </a:r>
          </a:p>
          <a:p>
            <a:pPr marL="342900" indent="-342900" algn="l">
              <a:lnSpc>
                <a:spcPct val="150000"/>
              </a:lnSpc>
              <a:buFont typeface="Source Sans Pro"/>
              <a:buChar char="✪"/>
              <a:defRPr lang="en-US" sz="1400" dirty="0"/>
            </a:pP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Administración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del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conocimiento</a:t>
            </a:r>
            <a:endParaRPr lang="en-US" sz="1300" i="0" dirty="0">
              <a:solidFill>
                <a:srgbClr val="000000"/>
              </a:solidFill>
              <a:latin typeface="Roboto-medium"/>
            </a:endParaRPr>
          </a:p>
          <a:p>
            <a:pPr marL="342900" indent="-342900" algn="l">
              <a:lnSpc>
                <a:spcPct val="150000"/>
              </a:lnSpc>
              <a:buFont typeface="Source Sans Pro"/>
              <a:buChar char="✪"/>
              <a:defRPr lang="en-US" sz="1400" dirty="0"/>
            </a:pP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Informes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y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administración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ANS</a:t>
            </a:r>
          </a:p>
          <a:p>
            <a:pPr marL="342900" indent="-342900" algn="l">
              <a:lnSpc>
                <a:spcPct val="150000"/>
              </a:lnSpc>
              <a:buFont typeface="Source Sans Pro"/>
              <a:buChar char="✪"/>
              <a:defRPr lang="en-US" sz="1400" dirty="0"/>
            </a:pP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Diseño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del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flujo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trabajo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visual y de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procesos</a:t>
            </a:r>
            <a:endParaRPr lang="en-US" sz="1300" i="0" dirty="0">
              <a:solidFill>
                <a:srgbClr val="000000"/>
              </a:solidFill>
              <a:latin typeface="Roboto-medium"/>
            </a:endParaRPr>
          </a:p>
          <a:p>
            <a:pPr marL="342900" indent="-342900" algn="l">
              <a:lnSpc>
                <a:spcPct val="150000"/>
              </a:lnSpc>
              <a:buFont typeface="Source Sans Pro"/>
              <a:buChar char="✪"/>
              <a:defRPr lang="en-US" sz="1400" dirty="0"/>
            </a:pP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Integración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con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aplicaciones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</a:t>
            </a:r>
            <a:r>
              <a:rPr lang="en-US" sz="1300" i="0" dirty="0" err="1">
                <a:solidFill>
                  <a:srgbClr val="000000"/>
                </a:solidFill>
                <a:latin typeface="Roboto-medium"/>
              </a:rPr>
              <a:t>administración</a:t>
            </a:r>
            <a:r>
              <a:rPr lang="en-US" sz="1300" i="0" dirty="0">
                <a:solidFill>
                  <a:srgbClr val="000000"/>
                </a:solidFill>
                <a:latin typeface="Roboto-medium"/>
              </a:rPr>
              <a:t> de TI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16983" y="324612"/>
            <a:ext cx="3224722" cy="151195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2800" i="0" dirty="0" err="1">
                <a:solidFill>
                  <a:schemeClr val="bg1"/>
                </a:solidFill>
                <a:latin typeface="Roboto-thin" panose="020B0604020202020204" charset="0"/>
                <a:ea typeface="Roboto-thin" panose="020B0604020202020204" charset="0"/>
              </a:rPr>
              <a:t>Principales</a:t>
            </a:r>
            <a:r>
              <a:rPr lang="en-US" sz="2800" i="0" dirty="0">
                <a:solidFill>
                  <a:schemeClr val="bg1"/>
                </a:solidFill>
                <a:latin typeface="Roboto-thin" panose="020B0604020202020204" charset="0"/>
                <a:ea typeface="Roboto-thin" panose="020B0604020202020204" charset="0"/>
              </a:rPr>
              <a:t> </a:t>
            </a:r>
            <a:r>
              <a:rPr lang="en-US" sz="2800" i="0" dirty="0" err="1">
                <a:solidFill>
                  <a:schemeClr val="bg1"/>
                </a:solidFill>
                <a:latin typeface="Roboto-thin" panose="020B0604020202020204" charset="0"/>
                <a:ea typeface="Roboto-thin" panose="020B0604020202020204" charset="0"/>
              </a:rPr>
              <a:t>funciones</a:t>
            </a:r>
            <a:r>
              <a:rPr lang="en-US" sz="2800" i="0" dirty="0">
                <a:solidFill>
                  <a:schemeClr val="bg1"/>
                </a:solidFill>
                <a:latin typeface="Roboto-thin" panose="020B0604020202020204" charset="0"/>
                <a:ea typeface="Roboto-thin" panose="020B0604020202020204" charset="0"/>
              </a:rPr>
              <a:t> </a:t>
            </a:r>
            <a:r>
              <a:rPr lang="en-US" sz="32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3200" i="0" dirty="0" err="1">
                <a:solidFill>
                  <a:srgbClr val="FFD052"/>
                </a:solidFill>
                <a:latin typeface="Roboto-medium"/>
              </a:rPr>
              <a:t>ITSM</a:t>
            </a:r>
            <a:endParaRPr lang="en-US" sz="32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79" y="1833886"/>
            <a:ext cx="2248366" cy="35404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3163" y="-6581"/>
            <a:ext cx="2838850" cy="523015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593950" y="878405"/>
            <a:ext cx="1924602" cy="552335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3000" i="0">
                <a:solidFill>
                  <a:srgbClr val="FFD052"/>
                </a:solidFill>
                <a:latin typeface="Roboto-medium"/>
              </a:rPr>
              <a:t>Versiones</a:t>
            </a:r>
            <a:endParaRPr lang="en-US" sz="3000" i="0" dirty="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4" name="Triángulo rectángulo 3"/>
          <p:cNvSpPr/>
          <p:nvPr/>
        </p:nvSpPr>
        <p:spPr>
          <a:xfrm rot="13500000">
            <a:off x="2408234" y="889130"/>
            <a:ext cx="534666" cy="521465"/>
          </a:xfrm>
          <a:prstGeom prst="rtTriangle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946" y="361950"/>
            <a:ext cx="5086530" cy="364902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24697" y="590550"/>
            <a:ext cx="1193463" cy="30768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b="1" dirty="0">
                <a:solidFill>
                  <a:schemeClr val="bg1"/>
                </a:solidFill>
                <a:latin typeface="proxima_novasemibold"/>
              </a:rPr>
              <a:t>Standard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433155" y="590550"/>
            <a:ext cx="1298762" cy="30855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b="1" dirty="0">
                <a:solidFill>
                  <a:schemeClr val="bg1"/>
                </a:solidFill>
                <a:latin typeface="proxima_novasemibold"/>
              </a:rPr>
              <a:t>Professional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269051" y="590550"/>
            <a:ext cx="1193463" cy="30768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b="1" dirty="0">
                <a:solidFill>
                  <a:schemeClr val="bg1"/>
                </a:solidFill>
                <a:latin typeface="proxima_novasemibold"/>
              </a:rPr>
              <a:t>Enterprise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789597" y="895350"/>
            <a:ext cx="1193463" cy="31162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ctr">
              <a:defRPr lang="en-US" sz="1400" dirty="0"/>
            </a:pPr>
            <a:r>
              <a:rPr lang="en-US" sz="700" b="1" i="1" dirty="0">
                <a:solidFill>
                  <a:schemeClr val="bg1"/>
                </a:solidFill>
                <a:latin typeface="proxima_novasemibold"/>
              </a:rPr>
              <a:t>Software</a:t>
            </a:r>
            <a:r>
              <a:rPr lang="en-US" sz="700" b="1" dirty="0">
                <a:solidFill>
                  <a:schemeClr val="bg1"/>
                </a:solidFill>
                <a:latin typeface="proxima_novasemibold"/>
              </a:rPr>
              <a:t> de </a:t>
            </a:r>
            <a:r>
              <a:rPr lang="en-US" sz="700" b="1" dirty="0" err="1">
                <a:solidFill>
                  <a:schemeClr val="bg1"/>
                </a:solidFill>
                <a:latin typeface="proxima_novasemibold"/>
              </a:rPr>
              <a:t>servicio</a:t>
            </a:r>
            <a:r>
              <a:rPr lang="en-US" sz="700" b="1" dirty="0">
                <a:solidFill>
                  <a:schemeClr val="bg1"/>
                </a:solidFill>
                <a:latin typeface="proxima_novasemibold"/>
              </a:rPr>
              <a:t> de </a:t>
            </a:r>
            <a:r>
              <a:rPr lang="en-US" sz="700" b="1" dirty="0" err="1">
                <a:solidFill>
                  <a:schemeClr val="bg1"/>
                </a:solidFill>
                <a:latin typeface="proxima_novasemibold"/>
              </a:rPr>
              <a:t>ayuda</a:t>
            </a:r>
            <a:endParaRPr lang="en-US" sz="700" b="1" dirty="0">
              <a:solidFill>
                <a:schemeClr val="bg1"/>
              </a:solidFill>
              <a:latin typeface="proxima_novasemibold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304749" y="888526"/>
            <a:ext cx="1592741" cy="31162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ctr">
              <a:defRPr lang="en-US" sz="1400" dirty="0"/>
            </a:pPr>
            <a:r>
              <a:rPr lang="en-US" sz="700" b="1" dirty="0" err="1">
                <a:solidFill>
                  <a:schemeClr val="bg1"/>
                </a:solidFill>
                <a:latin typeface="proxima_novasemibold"/>
              </a:rPr>
              <a:t>servicio</a:t>
            </a:r>
            <a:r>
              <a:rPr lang="en-US" sz="700" b="1" dirty="0">
                <a:solidFill>
                  <a:schemeClr val="bg1"/>
                </a:solidFill>
                <a:latin typeface="proxima_novasemibold"/>
              </a:rPr>
              <a:t> de </a:t>
            </a:r>
            <a:r>
              <a:rPr lang="en-US" sz="700" b="1" dirty="0" err="1">
                <a:solidFill>
                  <a:schemeClr val="bg1"/>
                </a:solidFill>
                <a:latin typeface="proxima_novasemibold"/>
              </a:rPr>
              <a:t>ayuda</a:t>
            </a:r>
            <a:r>
              <a:rPr lang="en-US" sz="700" b="1" dirty="0">
                <a:solidFill>
                  <a:schemeClr val="bg1"/>
                </a:solidFill>
                <a:latin typeface="proxima_novasemibold"/>
              </a:rPr>
              <a:t> + </a:t>
            </a:r>
            <a:r>
              <a:rPr lang="en-US" sz="700" b="1" dirty="0" err="1">
                <a:solidFill>
                  <a:schemeClr val="bg1"/>
                </a:solidFill>
                <a:latin typeface="proxima_novasemibold"/>
              </a:rPr>
              <a:t>administración</a:t>
            </a:r>
            <a:r>
              <a:rPr lang="en-US" sz="700" b="1" dirty="0">
                <a:solidFill>
                  <a:schemeClr val="bg1"/>
                </a:solidFill>
                <a:latin typeface="proxima_novasemibold"/>
              </a:rPr>
              <a:t> de </a:t>
            </a:r>
            <a:r>
              <a:rPr lang="en-US" sz="700" b="1" dirty="0" err="1">
                <a:solidFill>
                  <a:schemeClr val="bg1"/>
                </a:solidFill>
                <a:latin typeface="proxima_novasemibold"/>
              </a:rPr>
              <a:t>activos</a:t>
            </a:r>
            <a:endParaRPr lang="en-US" sz="700" b="1" dirty="0">
              <a:solidFill>
                <a:schemeClr val="bg1"/>
              </a:solidFill>
              <a:latin typeface="proxima_novasemibold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008790" y="895350"/>
            <a:ext cx="1556032" cy="311624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algn="ctr">
              <a:defRPr lang="en-US" sz="1400" dirty="0"/>
            </a:pPr>
            <a:r>
              <a:rPr lang="en-US" sz="700" b="1" dirty="0" err="1">
                <a:solidFill>
                  <a:schemeClr val="bg1"/>
                </a:solidFill>
                <a:latin typeface="proxima_novasemibold"/>
              </a:rPr>
              <a:t>servicio</a:t>
            </a:r>
            <a:r>
              <a:rPr lang="en-US" sz="700" b="1" dirty="0">
                <a:solidFill>
                  <a:schemeClr val="bg1"/>
                </a:solidFill>
                <a:latin typeface="proxima_novasemibold"/>
              </a:rPr>
              <a:t> de </a:t>
            </a:r>
            <a:r>
              <a:rPr lang="en-US" sz="700" b="1" dirty="0" err="1">
                <a:solidFill>
                  <a:schemeClr val="bg1"/>
                </a:solidFill>
                <a:latin typeface="proxima_novasemibold"/>
              </a:rPr>
              <a:t>ayuda</a:t>
            </a:r>
            <a:r>
              <a:rPr lang="en-US" sz="700" b="1" dirty="0">
                <a:solidFill>
                  <a:schemeClr val="bg1"/>
                </a:solidFill>
                <a:latin typeface="proxima_novasemibold"/>
              </a:rPr>
              <a:t> + </a:t>
            </a:r>
            <a:r>
              <a:rPr lang="en-US" sz="700" b="1" dirty="0" err="1">
                <a:solidFill>
                  <a:schemeClr val="bg1"/>
                </a:solidFill>
                <a:latin typeface="proxima_novasemibold"/>
              </a:rPr>
              <a:t>ITIL</a:t>
            </a:r>
            <a:r>
              <a:rPr lang="en-US" sz="700" b="1" baseline="30000" dirty="0">
                <a:solidFill>
                  <a:schemeClr val="bg1"/>
                </a:solidFill>
                <a:latin typeface="proxima_novasemibold"/>
              </a:rPr>
              <a:t>®</a:t>
            </a:r>
            <a:r>
              <a:rPr lang="en-US" sz="700" b="1" dirty="0">
                <a:solidFill>
                  <a:schemeClr val="bg1"/>
                </a:solidFill>
                <a:latin typeface="proxima_novasemibold"/>
              </a:rPr>
              <a:t> + </a:t>
            </a:r>
            <a:r>
              <a:rPr lang="en-US" sz="700" b="1" dirty="0" err="1">
                <a:solidFill>
                  <a:schemeClr val="bg1"/>
                </a:solidFill>
                <a:latin typeface="proxima_novasemibold"/>
              </a:rPr>
              <a:t>activos</a:t>
            </a:r>
            <a:r>
              <a:rPr lang="en-US" sz="700" b="1" dirty="0">
                <a:solidFill>
                  <a:schemeClr val="bg1"/>
                </a:solidFill>
                <a:latin typeface="proxima_novasemibold"/>
              </a:rPr>
              <a:t>+ </a:t>
            </a:r>
            <a:r>
              <a:rPr lang="en-US" sz="700" b="1" dirty="0" err="1">
                <a:solidFill>
                  <a:schemeClr val="bg1"/>
                </a:solidFill>
                <a:latin typeface="proxima_novasemibold"/>
              </a:rPr>
              <a:t>proyectos</a:t>
            </a:r>
            <a:endParaRPr lang="en-US" sz="700" b="1" dirty="0">
              <a:solidFill>
                <a:schemeClr val="bg1"/>
              </a:solidFill>
              <a:latin typeface="proxima_novasemibold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679898" y="4076777"/>
            <a:ext cx="1336871" cy="54502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ctr">
              <a:lnSpc>
                <a:spcPct val="125000"/>
              </a:lnSpc>
              <a:defRPr lang="en-US" sz="1400" dirty="0"/>
            </a:pPr>
            <a:r>
              <a:rPr lang="en-US" sz="800" dirty="0">
                <a:solidFill>
                  <a:srgbClr val="FF5E84"/>
                </a:solidFill>
                <a:latin typeface="Roboto"/>
              </a:rPr>
              <a:t>El kit de </a:t>
            </a:r>
            <a:r>
              <a:rPr lang="en-US" sz="800" dirty="0" err="1">
                <a:solidFill>
                  <a:srgbClr val="FF5E84"/>
                </a:solidFill>
                <a:latin typeface="Roboto"/>
              </a:rPr>
              <a:t>inicio</a:t>
            </a:r>
            <a:r>
              <a:rPr lang="en-US" sz="800" dirty="0">
                <a:solidFill>
                  <a:srgbClr val="FF5E84"/>
                </a:solidFill>
                <a:latin typeface="Roboto"/>
              </a:rPr>
              <a:t> perfecto para </a:t>
            </a:r>
            <a:r>
              <a:rPr lang="en-US" sz="800" dirty="0" err="1">
                <a:solidFill>
                  <a:srgbClr val="FF5E84"/>
                </a:solidFill>
                <a:latin typeface="Roboto"/>
              </a:rPr>
              <a:t>que</a:t>
            </a:r>
            <a:r>
              <a:rPr lang="en-US" sz="800" dirty="0">
                <a:solidFill>
                  <a:srgbClr val="FF5E84"/>
                </a:solidFill>
                <a:latin typeface="Roboto"/>
              </a:rPr>
              <a:t> los </a:t>
            </a:r>
            <a:r>
              <a:rPr lang="en-US" sz="800" i="1" dirty="0">
                <a:solidFill>
                  <a:srgbClr val="FF5E84"/>
                </a:solidFill>
                <a:latin typeface="Roboto"/>
              </a:rPr>
              <a:t>tickets</a:t>
            </a:r>
            <a:r>
              <a:rPr lang="en-US" sz="800" dirty="0">
                <a:solidFill>
                  <a:srgbClr val="FF5E84"/>
                </a:solidFill>
                <a:latin typeface="Roboto"/>
              </a:rPr>
              <a:t> </a:t>
            </a:r>
            <a:r>
              <a:rPr lang="en-US" sz="800" dirty="0" err="1">
                <a:solidFill>
                  <a:srgbClr val="FF5E84"/>
                </a:solidFill>
                <a:latin typeface="Roboto"/>
              </a:rPr>
              <a:t>sean</a:t>
            </a:r>
            <a:r>
              <a:rPr lang="en-US" sz="800" dirty="0">
                <a:solidFill>
                  <a:srgbClr val="FF5E84"/>
                </a:solidFill>
                <a:latin typeface="Roboto"/>
              </a:rPr>
              <a:t> </a:t>
            </a:r>
            <a:r>
              <a:rPr lang="en-US" sz="800" dirty="0" err="1">
                <a:solidFill>
                  <a:srgbClr val="FF5E84"/>
                </a:solidFill>
                <a:latin typeface="Roboto"/>
              </a:rPr>
              <a:t>correctos</a:t>
            </a:r>
            <a:r>
              <a:rPr lang="en-US" sz="800" dirty="0">
                <a:solidFill>
                  <a:srgbClr val="FF5E84"/>
                </a:solidFill>
                <a:latin typeface="Roboto"/>
              </a:rPr>
              <a:t>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225767" y="4076815"/>
            <a:ext cx="1456724" cy="552335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ctr">
              <a:lnSpc>
                <a:spcPct val="125000"/>
              </a:lnSpc>
              <a:defRPr lang="en-US" sz="1400" dirty="0"/>
            </a:pPr>
            <a:r>
              <a:rPr lang="en-US" sz="800" dirty="0">
                <a:solidFill>
                  <a:srgbClr val="00CCFE"/>
                </a:solidFill>
                <a:latin typeface="Roboto"/>
              </a:rPr>
              <a:t>El </a:t>
            </a:r>
            <a:r>
              <a:rPr lang="en-US" sz="800" dirty="0" err="1">
                <a:solidFill>
                  <a:srgbClr val="00CCFE"/>
                </a:solidFill>
                <a:latin typeface="Roboto"/>
              </a:rPr>
              <a:t>paquete</a:t>
            </a:r>
            <a:r>
              <a:rPr lang="en-US" sz="800" dirty="0">
                <a:solidFill>
                  <a:srgbClr val="00CCFE"/>
                </a:solidFill>
                <a:latin typeface="Roboto"/>
              </a:rPr>
              <a:t> </a:t>
            </a:r>
            <a:r>
              <a:rPr lang="en-US" sz="800" dirty="0" err="1">
                <a:solidFill>
                  <a:srgbClr val="00CCFE"/>
                </a:solidFill>
                <a:latin typeface="Roboto"/>
              </a:rPr>
              <a:t>adecuado</a:t>
            </a:r>
            <a:r>
              <a:rPr lang="en-US" sz="800" dirty="0">
                <a:solidFill>
                  <a:srgbClr val="00CCFE"/>
                </a:solidFill>
                <a:latin typeface="Roboto"/>
              </a:rPr>
              <a:t> para la </a:t>
            </a:r>
            <a:r>
              <a:rPr lang="en-US" sz="800" dirty="0" err="1">
                <a:solidFill>
                  <a:srgbClr val="00CCFE"/>
                </a:solidFill>
                <a:latin typeface="Roboto"/>
              </a:rPr>
              <a:t>administración</a:t>
            </a:r>
            <a:r>
              <a:rPr lang="en-US" sz="800" dirty="0">
                <a:solidFill>
                  <a:srgbClr val="00CCFE"/>
                </a:solidFill>
                <a:latin typeface="Roboto"/>
              </a:rPr>
              <a:t> </a:t>
            </a:r>
            <a:r>
              <a:rPr lang="en-US" sz="800" dirty="0" err="1">
                <a:solidFill>
                  <a:srgbClr val="00CCFE"/>
                </a:solidFill>
                <a:latin typeface="Roboto"/>
              </a:rPr>
              <a:t>integrada</a:t>
            </a:r>
            <a:r>
              <a:rPr lang="en-US" sz="800" dirty="0">
                <a:solidFill>
                  <a:srgbClr val="00CCFE"/>
                </a:solidFill>
                <a:latin typeface="Roboto"/>
              </a:rPr>
              <a:t> de </a:t>
            </a:r>
            <a:r>
              <a:rPr lang="en-US" sz="800" dirty="0" err="1">
                <a:solidFill>
                  <a:srgbClr val="00CCFE"/>
                </a:solidFill>
                <a:latin typeface="Roboto"/>
              </a:rPr>
              <a:t>activos</a:t>
            </a:r>
            <a:r>
              <a:rPr lang="en-US" sz="800" dirty="0">
                <a:solidFill>
                  <a:srgbClr val="00CCFE"/>
                </a:solidFill>
                <a:latin typeface="Roboto"/>
              </a:rPr>
              <a:t> de TI.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781800" y="3993617"/>
            <a:ext cx="1838010" cy="711733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algn="ctr">
              <a:lnSpc>
                <a:spcPct val="125000"/>
              </a:lnSpc>
              <a:defRPr lang="en-US" sz="1400" dirty="0"/>
            </a:pPr>
            <a:r>
              <a:rPr lang="en-US" sz="800" dirty="0">
                <a:solidFill>
                  <a:srgbClr val="9068EA"/>
                </a:solidFill>
                <a:latin typeface="Roboto"/>
              </a:rPr>
              <a:t>La suite </a:t>
            </a:r>
            <a:r>
              <a:rPr lang="en-US" sz="800" dirty="0" err="1">
                <a:solidFill>
                  <a:srgbClr val="9068EA"/>
                </a:solidFill>
                <a:latin typeface="Roboto"/>
              </a:rPr>
              <a:t>ITSM</a:t>
            </a:r>
            <a:r>
              <a:rPr lang="en-US" sz="800" dirty="0">
                <a:solidFill>
                  <a:srgbClr val="9068EA"/>
                </a:solidFill>
                <a:latin typeface="Roboto"/>
              </a:rPr>
              <a:t> integral </a:t>
            </a:r>
            <a:r>
              <a:rPr lang="en-US" sz="800" dirty="0" err="1">
                <a:solidFill>
                  <a:srgbClr val="9068EA"/>
                </a:solidFill>
                <a:latin typeface="Roboto"/>
              </a:rPr>
              <a:t>lista</a:t>
            </a:r>
            <a:r>
              <a:rPr lang="en-US" sz="800" dirty="0">
                <a:solidFill>
                  <a:srgbClr val="9068EA"/>
                </a:solidFill>
                <a:latin typeface="Roboto"/>
              </a:rPr>
              <a:t> para </a:t>
            </a:r>
            <a:r>
              <a:rPr lang="en-US" sz="800" dirty="0" err="1">
                <a:solidFill>
                  <a:srgbClr val="9068EA"/>
                </a:solidFill>
                <a:latin typeface="Roboto"/>
              </a:rPr>
              <a:t>ITIL</a:t>
            </a:r>
            <a:r>
              <a:rPr lang="en-US" sz="800" baseline="30000" dirty="0">
                <a:solidFill>
                  <a:srgbClr val="9068EA"/>
                </a:solidFill>
                <a:latin typeface="Roboto"/>
              </a:rPr>
              <a:t>®</a:t>
            </a:r>
            <a:r>
              <a:rPr lang="en-US" sz="800" dirty="0">
                <a:solidFill>
                  <a:srgbClr val="9068EA"/>
                </a:solidFill>
                <a:latin typeface="Roboto"/>
              </a:rPr>
              <a:t> con </a:t>
            </a:r>
            <a:r>
              <a:rPr lang="en-US" sz="800" dirty="0" err="1">
                <a:solidFill>
                  <a:srgbClr val="9068EA"/>
                </a:solidFill>
                <a:latin typeface="Roboto"/>
              </a:rPr>
              <a:t>todas</a:t>
            </a:r>
            <a:r>
              <a:rPr lang="en-US" sz="800" dirty="0">
                <a:solidFill>
                  <a:srgbClr val="9068EA"/>
                </a:solidFill>
                <a:latin typeface="Roboto"/>
              </a:rPr>
              <a:t> </a:t>
            </a:r>
            <a:r>
              <a:rPr lang="en-US" sz="800" dirty="0" err="1">
                <a:solidFill>
                  <a:srgbClr val="9068EA"/>
                </a:solidFill>
                <a:latin typeface="Roboto"/>
              </a:rPr>
              <a:t>las</a:t>
            </a:r>
            <a:r>
              <a:rPr lang="en-US" sz="800" dirty="0">
                <a:solidFill>
                  <a:srgbClr val="9068EA"/>
                </a:solidFill>
                <a:latin typeface="Roboto"/>
              </a:rPr>
              <a:t> </a:t>
            </a:r>
            <a:r>
              <a:rPr lang="en-US" sz="800" dirty="0" err="1">
                <a:solidFill>
                  <a:srgbClr val="9068EA"/>
                </a:solidFill>
                <a:latin typeface="Roboto"/>
              </a:rPr>
              <a:t>características</a:t>
            </a:r>
            <a:r>
              <a:rPr lang="en-US" sz="800" dirty="0">
                <a:solidFill>
                  <a:srgbClr val="9068EA"/>
                </a:solidFill>
                <a:latin typeface="Roboto"/>
              </a:rPr>
              <a:t> </a:t>
            </a:r>
            <a:r>
              <a:rPr lang="en-US" sz="800" dirty="0" err="1">
                <a:solidFill>
                  <a:srgbClr val="9068EA"/>
                </a:solidFill>
                <a:latin typeface="Roboto"/>
              </a:rPr>
              <a:t>que</a:t>
            </a:r>
            <a:r>
              <a:rPr lang="en-US" sz="800" dirty="0">
                <a:solidFill>
                  <a:srgbClr val="9068EA"/>
                </a:solidFill>
                <a:latin typeface="Roboto"/>
              </a:rPr>
              <a:t> </a:t>
            </a:r>
            <a:r>
              <a:rPr lang="en-US" sz="800" dirty="0" err="1">
                <a:solidFill>
                  <a:srgbClr val="9068EA"/>
                </a:solidFill>
                <a:latin typeface="Roboto"/>
              </a:rPr>
              <a:t>necesita</a:t>
            </a:r>
            <a:r>
              <a:rPr lang="en-US" sz="800" dirty="0">
                <a:solidFill>
                  <a:srgbClr val="9068EA"/>
                </a:solidFill>
                <a:latin typeface="Roboto"/>
              </a:rPr>
              <a:t> </a:t>
            </a:r>
            <a:r>
              <a:rPr lang="en-US" sz="800" dirty="0" err="1">
                <a:solidFill>
                  <a:srgbClr val="9068EA"/>
                </a:solidFill>
                <a:latin typeface="Roboto"/>
              </a:rPr>
              <a:t>una</a:t>
            </a:r>
            <a:r>
              <a:rPr lang="en-US" sz="800" dirty="0">
                <a:solidFill>
                  <a:srgbClr val="9068EA"/>
                </a:solidFill>
                <a:latin typeface="Roboto"/>
              </a:rPr>
              <a:t> mesa de </a:t>
            </a:r>
            <a:r>
              <a:rPr lang="en-US" sz="800" dirty="0" err="1">
                <a:solidFill>
                  <a:srgbClr val="9068EA"/>
                </a:solidFill>
                <a:latin typeface="Roboto"/>
              </a:rPr>
              <a:t>servicio</a:t>
            </a:r>
            <a:r>
              <a:rPr lang="en-US" sz="800" dirty="0">
                <a:solidFill>
                  <a:srgbClr val="9068EA"/>
                </a:solidFill>
                <a:latin typeface="Roboto"/>
              </a:rPr>
              <a:t> de TI.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679898" y="1657350"/>
            <a:ext cx="1382134" cy="1735090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Administración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incidentes</a:t>
            </a:r>
            <a:endParaRPr lang="en-US" sz="900" dirty="0">
              <a:latin typeface="Roboto"/>
            </a:endParaRP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>
                <a:latin typeface="Roboto"/>
              </a:rPr>
              <a:t>Portal de </a:t>
            </a:r>
            <a:r>
              <a:rPr lang="en-US" sz="900" dirty="0" err="1">
                <a:latin typeface="Roboto"/>
              </a:rPr>
              <a:t>autoservicio</a:t>
            </a:r>
            <a:endParaRPr lang="en-US" sz="900" dirty="0">
              <a:latin typeface="Roboto"/>
            </a:endParaRP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>
                <a:latin typeface="Roboto"/>
              </a:rPr>
              <a:t>Base de </a:t>
            </a:r>
            <a:r>
              <a:rPr lang="en-US" sz="900" dirty="0" err="1">
                <a:latin typeface="Roboto"/>
              </a:rPr>
              <a:t>conocimiento</a:t>
            </a:r>
            <a:endParaRPr lang="en-US" sz="900" dirty="0">
              <a:latin typeface="Roboto"/>
            </a:endParaRP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Soporte</a:t>
            </a:r>
            <a:r>
              <a:rPr lang="en-US" sz="900" dirty="0">
                <a:latin typeface="Roboto"/>
              </a:rPr>
              <a:t> multi-</a:t>
            </a:r>
            <a:r>
              <a:rPr lang="en-US" sz="900" dirty="0" err="1">
                <a:latin typeface="Roboto"/>
              </a:rPr>
              <a:t>sitio</a:t>
            </a:r>
            <a:endParaRPr lang="en-US" sz="900" dirty="0">
              <a:latin typeface="Roboto"/>
            </a:endParaRP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Administración</a:t>
            </a:r>
            <a:r>
              <a:rPr lang="en-US" sz="900" dirty="0">
                <a:latin typeface="Roboto"/>
              </a:rPr>
              <a:t> de ANS</a:t>
            </a: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Informes</a:t>
            </a:r>
            <a:r>
              <a:rPr lang="en-US" sz="900" dirty="0">
                <a:latin typeface="Roboto"/>
              </a:rPr>
              <a:t> del </a:t>
            </a:r>
            <a:r>
              <a:rPr lang="en-US" sz="900" dirty="0" err="1">
                <a:latin typeface="Roboto"/>
              </a:rPr>
              <a:t>servicio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ayuda</a:t>
            </a:r>
            <a:endParaRPr lang="en-US" sz="900" dirty="0">
              <a:latin typeface="Roboto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206604" y="1657350"/>
            <a:ext cx="1690886" cy="2150589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Administración</a:t>
            </a:r>
            <a:r>
              <a:rPr lang="en-US" sz="900" dirty="0">
                <a:latin typeface="Roboto"/>
              </a:rPr>
              <a:t> del </a:t>
            </a:r>
            <a:r>
              <a:rPr lang="en-US" sz="900" dirty="0" err="1">
                <a:latin typeface="Roboto"/>
              </a:rPr>
              <a:t>servicio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ayuda</a:t>
            </a:r>
            <a:endParaRPr lang="en-US" sz="900" dirty="0">
              <a:latin typeface="Roboto"/>
            </a:endParaRP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Descubrimiento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activos</a:t>
            </a:r>
            <a:r>
              <a:rPr lang="en-US" sz="900" dirty="0">
                <a:latin typeface="Roboto"/>
              </a:rPr>
              <a:t> de TI</a:t>
            </a: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Administración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activos</a:t>
            </a:r>
            <a:r>
              <a:rPr lang="en-US" sz="900" dirty="0">
                <a:latin typeface="Roboto"/>
              </a:rPr>
              <a:t> de </a:t>
            </a:r>
            <a:r>
              <a:rPr lang="en-US" sz="900" i="1" dirty="0">
                <a:latin typeface="Roboto"/>
              </a:rPr>
              <a:t>software</a:t>
            </a: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Informes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inventario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activos</a:t>
            </a:r>
            <a:endParaRPr lang="en-US" sz="900" dirty="0">
              <a:latin typeface="Roboto"/>
            </a:endParaRP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Administración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compras</a:t>
            </a:r>
            <a:r>
              <a:rPr lang="en-US" sz="900" dirty="0">
                <a:latin typeface="Roboto"/>
              </a:rPr>
              <a:t>  y </a:t>
            </a:r>
            <a:r>
              <a:rPr lang="en-US" sz="900" dirty="0" err="1">
                <a:latin typeface="Roboto"/>
              </a:rPr>
              <a:t>contratos</a:t>
            </a:r>
            <a:endParaRPr lang="en-US" sz="900" dirty="0">
              <a:latin typeface="Roboto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946715" y="1657350"/>
            <a:ext cx="1670761" cy="194284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Administración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incidentes</a:t>
            </a:r>
            <a:endParaRPr lang="en-US" sz="900" dirty="0">
              <a:latin typeface="Roboto"/>
            </a:endParaRP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Administración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problemas</a:t>
            </a:r>
            <a:endParaRPr lang="en-US" sz="900" dirty="0">
              <a:latin typeface="Roboto"/>
            </a:endParaRP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Administración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cambios</a:t>
            </a:r>
            <a:endParaRPr lang="en-US" sz="900" dirty="0">
              <a:latin typeface="Roboto"/>
            </a:endParaRP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Administración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proyectos</a:t>
            </a:r>
            <a:r>
              <a:rPr lang="en-US" sz="900" dirty="0">
                <a:latin typeface="Roboto"/>
              </a:rPr>
              <a:t> de TI</a:t>
            </a: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Catálogo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servicios</a:t>
            </a:r>
            <a:endParaRPr lang="en-US" sz="900" dirty="0">
              <a:latin typeface="Roboto"/>
            </a:endParaRP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Administración</a:t>
            </a:r>
            <a:r>
              <a:rPr lang="en-US" sz="900" dirty="0">
                <a:latin typeface="Roboto"/>
              </a:rPr>
              <a:t> de </a:t>
            </a:r>
            <a:r>
              <a:rPr lang="en-US" sz="900" dirty="0" err="1">
                <a:latin typeface="Roboto"/>
              </a:rPr>
              <a:t>activos</a:t>
            </a:r>
            <a:endParaRPr lang="en-US" sz="900" dirty="0">
              <a:latin typeface="Roboto"/>
            </a:endParaRPr>
          </a:p>
          <a:p>
            <a:pPr>
              <a:lnSpc>
                <a:spcPct val="150000"/>
              </a:lnSpc>
              <a:defRPr lang="en-US" sz="1400" dirty="0"/>
            </a:pPr>
            <a:r>
              <a:rPr lang="en-US" sz="900" dirty="0" err="1">
                <a:latin typeface="Roboto"/>
              </a:rPr>
              <a:t>CMDB</a:t>
            </a:r>
            <a:endParaRPr lang="en-US" sz="900" dirty="0">
              <a:latin typeface="Roboto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98" y="1573244"/>
            <a:ext cx="1388268" cy="149491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cágono 1"/>
          <p:cNvSpPr/>
          <p:nvPr/>
        </p:nvSpPr>
        <p:spPr>
          <a:xfrm>
            <a:off x="5468779" y="3162643"/>
            <a:ext cx="405098" cy="345995"/>
          </a:xfrm>
          <a:prstGeom prst="decagon">
            <a:avLst/>
          </a:prstGeom>
          <a:solidFill>
            <a:srgbClr val="BA82C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ector fuera de página 2"/>
          <p:cNvSpPr/>
          <p:nvPr/>
        </p:nvSpPr>
        <p:spPr>
          <a:xfrm>
            <a:off x="5560838" y="3891705"/>
            <a:ext cx="292350" cy="301247"/>
          </a:xfrm>
          <a:prstGeom prst="flowChartOffpageConnector">
            <a:avLst/>
          </a:prstGeom>
          <a:solidFill>
            <a:srgbClr val="4BA55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Lágrima 3"/>
          <p:cNvSpPr/>
          <p:nvPr/>
        </p:nvSpPr>
        <p:spPr>
          <a:xfrm>
            <a:off x="5521290" y="2438552"/>
            <a:ext cx="358873" cy="402374"/>
          </a:xfrm>
          <a:prstGeom prst="teardrop">
            <a:avLst/>
          </a:prstGeom>
          <a:solidFill>
            <a:srgbClr val="ECAF3D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dondear rectángulo de esquina del mismo lado 4"/>
          <p:cNvSpPr/>
          <p:nvPr/>
        </p:nvSpPr>
        <p:spPr>
          <a:xfrm>
            <a:off x="5506459" y="1653492"/>
            <a:ext cx="299580" cy="285845"/>
          </a:xfrm>
          <a:prstGeom prst="round2SameRect">
            <a:avLst/>
          </a:prstGeom>
          <a:solidFill>
            <a:srgbClr val="4CAEE9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ortar y redondear rectángulo de esquina sencilla 5"/>
          <p:cNvSpPr/>
          <p:nvPr/>
        </p:nvSpPr>
        <p:spPr>
          <a:xfrm>
            <a:off x="5457034" y="836504"/>
            <a:ext cx="331155" cy="326212"/>
          </a:xfrm>
          <a:prstGeom prst="snipRoundRect">
            <a:avLst/>
          </a:prstGeom>
          <a:solidFill>
            <a:srgbClr val="CB2E24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-41995" y="-9153"/>
            <a:ext cx="4505334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538172" y="1917220"/>
            <a:ext cx="3251958" cy="64375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3600" i="0">
                <a:solidFill>
                  <a:srgbClr val="FFD052"/>
                </a:solidFill>
                <a:latin typeface="Roboto-medium"/>
              </a:rPr>
              <a:t>ManageEngine</a:t>
            </a:r>
            <a:endParaRPr lang="en-US" sz="3600" i="0" dirty="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48525" y="2450106"/>
            <a:ext cx="3208010" cy="62851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25000"/>
              </a:lnSpc>
              <a:buNone/>
              <a:defRPr lang="en-US" sz="1400" dirty="0"/>
            </a:pPr>
            <a:r>
              <a:rPr lang="en-US" sz="1400">
                <a:solidFill>
                  <a:schemeClr val="bg1"/>
                </a:solidFill>
                <a:latin typeface="Roboto-thin"/>
              </a:rPr>
              <a:t>Una división de Zoho Corp, una empresa privada, autosuficiente y rentable</a:t>
            </a:r>
            <a:endParaRPr lang="en-US" sz="1400" dirty="0">
              <a:solidFill>
                <a:schemeClr val="bg1"/>
              </a:solidFill>
              <a:latin typeface="Roboto-thin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229569" y="1645681"/>
            <a:ext cx="1878796" cy="46551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latin typeface="Roboto-medium"/>
              </a:rPr>
              <a:t>+180 000 </a:t>
            </a:r>
          </a:p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-medium"/>
              </a:rPr>
              <a:t>clientes</a:t>
            </a:r>
            <a:endParaRPr lang="en-US" sz="1200" dirty="0">
              <a:latin typeface="Roboto-medium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229398" y="2353932"/>
            <a:ext cx="1248198" cy="46551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latin typeface="Roboto-medium"/>
              </a:rPr>
              <a:t>+2500 </a:t>
            </a:r>
            <a:r>
              <a:rPr lang="en-US" sz="1200" dirty="0" err="1">
                <a:latin typeface="Roboto-medium"/>
              </a:rPr>
              <a:t>empleados</a:t>
            </a:r>
            <a:endParaRPr lang="en-US" sz="1200" dirty="0">
              <a:latin typeface="Roboto-medium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229568" y="3110160"/>
            <a:ext cx="2076231" cy="65017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latin typeface="Roboto-medium"/>
              </a:rPr>
              <a:t>+90 </a:t>
            </a:r>
            <a:r>
              <a:rPr lang="en-US" sz="1200" dirty="0" err="1">
                <a:latin typeface="Roboto-medium"/>
              </a:rPr>
              <a:t>productos</a:t>
            </a:r>
            <a:r>
              <a:rPr lang="en-US" sz="1200" dirty="0">
                <a:latin typeface="Roboto-medium"/>
              </a:rPr>
              <a:t> y </a:t>
            </a:r>
            <a:r>
              <a:rPr lang="en-US" sz="1200" dirty="0" err="1">
                <a:latin typeface="Roboto-medium"/>
              </a:rPr>
              <a:t>herramientas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gratuitas</a:t>
            </a:r>
            <a:r>
              <a:rPr lang="en-US" sz="1200" dirty="0">
                <a:latin typeface="Roboto-medium"/>
              </a:rPr>
              <a:t> para la </a:t>
            </a:r>
            <a:r>
              <a:rPr lang="en-US" sz="1200" dirty="0" err="1">
                <a:latin typeface="Roboto-medium"/>
              </a:rPr>
              <a:t>administración</a:t>
            </a:r>
            <a:r>
              <a:rPr lang="en-US" sz="1200" dirty="0">
                <a:latin typeface="Roboto-medium"/>
              </a:rPr>
              <a:t> de TI 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234512" y="3960923"/>
            <a:ext cx="1957882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latin typeface="Roboto-medium"/>
              </a:rPr>
              <a:t>+190 países </a:t>
            </a:r>
            <a:endParaRPr lang="en-US" sz="1200" dirty="0">
              <a:latin typeface="Roboto-medium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084" y="913523"/>
            <a:ext cx="311381" cy="3276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697" y="1715224"/>
            <a:ext cx="365606" cy="33780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961" y="2519101"/>
            <a:ext cx="370770" cy="2866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499" y="3234328"/>
            <a:ext cx="404939" cy="3954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864" y="3934758"/>
            <a:ext cx="372122" cy="372122"/>
          </a:xfrm>
          <a:prstGeom prst="rect">
            <a:avLst/>
          </a:prstGeom>
        </p:spPr>
      </p:pic>
      <p:cxnSp>
        <p:nvCxnSpPr>
          <p:cNvPr id="19" name="Conector recto 18"/>
          <p:cNvCxnSpPr/>
          <p:nvPr/>
        </p:nvCxnSpPr>
        <p:spPr>
          <a:xfrm rot="10800000" flipH="1" flipV="1">
            <a:off x="5448795" y="1501902"/>
            <a:ext cx="2609745" cy="0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0" name="Conector recto 19"/>
          <p:cNvCxnSpPr/>
          <p:nvPr/>
        </p:nvCxnSpPr>
        <p:spPr>
          <a:xfrm rot="10800000" flipH="1" flipV="1">
            <a:off x="5448795" y="2218589"/>
            <a:ext cx="2609745" cy="0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1" name="Conector recto 20"/>
          <p:cNvCxnSpPr/>
          <p:nvPr/>
        </p:nvCxnSpPr>
        <p:spPr>
          <a:xfrm rot="10800000" flipH="1" flipV="1">
            <a:off x="5448795" y="2974818"/>
            <a:ext cx="2609745" cy="0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2" name="Conector recto 21"/>
          <p:cNvCxnSpPr/>
          <p:nvPr/>
        </p:nvCxnSpPr>
        <p:spPr>
          <a:xfrm rot="10800000" flipH="1" flipV="1">
            <a:off x="5448795" y="3726104"/>
            <a:ext cx="2609745" cy="0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23" name="CuadroTexto 22"/>
          <p:cNvSpPr txBox="1"/>
          <p:nvPr/>
        </p:nvSpPr>
        <p:spPr>
          <a:xfrm>
            <a:off x="6229568" y="728609"/>
            <a:ext cx="2000031" cy="65017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latin typeface="Roboto-medium"/>
              </a:rPr>
              <a:t>+18 </a:t>
            </a:r>
            <a:r>
              <a:rPr lang="en-US" sz="1200" dirty="0" err="1">
                <a:latin typeface="Roboto-medium"/>
              </a:rPr>
              <a:t>años</a:t>
            </a:r>
            <a:r>
              <a:rPr lang="en-US" sz="1200" dirty="0">
                <a:latin typeface="Roboto-medium"/>
              </a:rPr>
              <a:t> de </a:t>
            </a:r>
          </a:p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-medium"/>
              </a:rPr>
              <a:t>experiencia</a:t>
            </a:r>
            <a:r>
              <a:rPr lang="en-US" sz="1200" dirty="0">
                <a:latin typeface="Roboto-medium"/>
              </a:rPr>
              <a:t> en </a:t>
            </a:r>
            <a:r>
              <a:rPr lang="en-US" sz="1200" dirty="0" err="1">
                <a:latin typeface="Roboto-medium"/>
              </a:rPr>
              <a:t>soluciones</a:t>
            </a:r>
            <a:r>
              <a:rPr lang="en-US" sz="1200" dirty="0">
                <a:latin typeface="Roboto-medium"/>
              </a:rPr>
              <a:t> de </a:t>
            </a:r>
            <a:r>
              <a:rPr lang="en-US" sz="1200" dirty="0" err="1">
                <a:latin typeface="Roboto-medium"/>
              </a:rPr>
              <a:t>administración</a:t>
            </a:r>
            <a:r>
              <a:rPr lang="en-US" sz="1200" dirty="0">
                <a:latin typeface="Roboto-medium"/>
              </a:rPr>
              <a:t> de TI 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1"/>
          <p:cNvSpPr/>
          <p:nvPr/>
        </p:nvSpPr>
        <p:spPr>
          <a:xfrm>
            <a:off x="4339771" y="2486330"/>
            <a:ext cx="512111" cy="286664"/>
          </a:xfrm>
          <a:prstGeom prst="flowChartInputOutput">
            <a:avLst/>
          </a:prstGeom>
          <a:solidFill>
            <a:srgbClr val="4EAC5B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dondear rectángulo de esquina diagonal 2"/>
          <p:cNvSpPr/>
          <p:nvPr/>
        </p:nvSpPr>
        <p:spPr>
          <a:xfrm>
            <a:off x="4438630" y="929373"/>
            <a:ext cx="366502" cy="350929"/>
          </a:xfrm>
          <a:prstGeom prst="round2DiagRect">
            <a:avLst/>
          </a:prstGeom>
          <a:solidFill>
            <a:srgbClr val="ECAF3D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Elipse 3"/>
          <p:cNvSpPr/>
          <p:nvPr/>
        </p:nvSpPr>
        <p:spPr>
          <a:xfrm>
            <a:off x="4278506" y="3886950"/>
            <a:ext cx="467991" cy="467991"/>
          </a:xfrm>
          <a:prstGeom prst="ellipse">
            <a:avLst/>
          </a:prstGeom>
          <a:solidFill>
            <a:srgbClr val="4CAEE9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-17554" y="-6581"/>
            <a:ext cx="3115284" cy="523015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riángulo rectángulo 6"/>
          <p:cNvSpPr/>
          <p:nvPr/>
        </p:nvSpPr>
        <p:spPr>
          <a:xfrm rot="13500000">
            <a:off x="2716711" y="854021"/>
            <a:ext cx="534666" cy="521465"/>
          </a:xfrm>
          <a:prstGeom prst="rtTriangle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5377977" y="596484"/>
            <a:ext cx="4000214" cy="1019510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500" dirty="0">
                <a:latin typeface="Roboto"/>
              </a:rPr>
              <a:t>Windows Server 2012-2016</a:t>
            </a:r>
          </a:p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500" dirty="0">
                <a:latin typeface="Roboto"/>
              </a:rPr>
              <a:t>Windows 7/8/10</a:t>
            </a:r>
          </a:p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500" dirty="0" err="1">
                <a:latin typeface="Roboto"/>
              </a:rPr>
              <a:t>RHEL</a:t>
            </a:r>
            <a:r>
              <a:rPr lang="en-US" sz="1500" dirty="0">
                <a:latin typeface="Roboto"/>
              </a:rPr>
              <a:t> 8 y superior</a:t>
            </a:r>
          </a:p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500" dirty="0">
                <a:latin typeface="Roboto"/>
              </a:rPr>
              <a:t>Ubuntu 14.0 y superior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399932" y="1877701"/>
            <a:ext cx="1498149" cy="171200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500" dirty="0" err="1">
                <a:latin typeface="Roboto"/>
              </a:rPr>
              <a:t>MSSQL</a:t>
            </a:r>
            <a:r>
              <a:rPr lang="en-US" sz="1500" dirty="0">
                <a:latin typeface="Roboto"/>
              </a:rPr>
              <a:t> 2017 </a:t>
            </a:r>
            <a:r>
              <a:rPr lang="en-US" sz="1500" dirty="0" err="1">
                <a:latin typeface="Roboto"/>
              </a:rPr>
              <a:t>MSSQL</a:t>
            </a:r>
            <a:r>
              <a:rPr lang="en-US" sz="1500" dirty="0">
                <a:latin typeface="Roboto"/>
              </a:rPr>
              <a:t> 2016 </a:t>
            </a:r>
            <a:r>
              <a:rPr lang="en-US" sz="1500" dirty="0" err="1">
                <a:latin typeface="Roboto"/>
              </a:rPr>
              <a:t>MSSQL</a:t>
            </a:r>
            <a:r>
              <a:rPr lang="en-US" sz="1500" dirty="0">
                <a:latin typeface="Roboto"/>
              </a:rPr>
              <a:t> 2014 </a:t>
            </a:r>
            <a:r>
              <a:rPr lang="en-US" sz="1500" dirty="0" err="1">
                <a:latin typeface="Roboto"/>
              </a:rPr>
              <a:t>MSSQL</a:t>
            </a:r>
            <a:r>
              <a:rPr lang="en-US" sz="1500" dirty="0">
                <a:latin typeface="Roboto"/>
              </a:rPr>
              <a:t> 2012 </a:t>
            </a:r>
            <a:r>
              <a:rPr lang="en-US" sz="1500" dirty="0" err="1">
                <a:latin typeface="Roboto"/>
              </a:rPr>
              <a:t>MSSQL</a:t>
            </a:r>
            <a:r>
              <a:rPr lang="en-US" sz="1500" dirty="0">
                <a:latin typeface="Roboto"/>
              </a:rPr>
              <a:t> 2010 </a:t>
            </a:r>
            <a:r>
              <a:rPr lang="en-US" sz="1500" dirty="0" err="1">
                <a:latin typeface="Roboto"/>
              </a:rPr>
              <a:t>MSSQL</a:t>
            </a:r>
            <a:r>
              <a:rPr lang="en-US" sz="1500" dirty="0">
                <a:latin typeface="Roboto"/>
              </a:rPr>
              <a:t> 2008 </a:t>
            </a:r>
            <a:r>
              <a:rPr lang="en-US" sz="1500" dirty="0" err="1">
                <a:latin typeface="Roboto"/>
              </a:rPr>
              <a:t>PostgreSQL</a:t>
            </a:r>
            <a:endParaRPr lang="en-US" sz="1500" dirty="0">
              <a:latin typeface="Roboto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413086" y="3843413"/>
            <a:ext cx="3349761" cy="78867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500" dirty="0" err="1">
                <a:latin typeface="Roboto"/>
              </a:rPr>
              <a:t>InternetExplorer</a:t>
            </a:r>
            <a:r>
              <a:rPr lang="en-US" sz="1500" dirty="0">
                <a:latin typeface="Roboto"/>
              </a:rPr>
              <a:t>: IE11, </a:t>
            </a:r>
            <a:r>
              <a:rPr lang="en-US" sz="1500" dirty="0" err="1">
                <a:latin typeface="Roboto"/>
              </a:rPr>
              <a:t>IEEdge</a:t>
            </a:r>
            <a:endParaRPr lang="en-US" sz="1500" dirty="0">
              <a:latin typeface="Roboto"/>
            </a:endParaRPr>
          </a:p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500" dirty="0">
                <a:latin typeface="Roboto"/>
              </a:rPr>
              <a:t>Firefox</a:t>
            </a:r>
          </a:p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500" dirty="0" err="1">
                <a:latin typeface="Roboto"/>
              </a:rPr>
              <a:t>GoogleChrome</a:t>
            </a:r>
            <a:endParaRPr lang="en-US" sz="1500" dirty="0">
              <a:latin typeface="Roboto"/>
            </a:endParaRPr>
          </a:p>
        </p:txBody>
      </p:sp>
      <p:cxnSp>
        <p:nvCxnSpPr>
          <p:cNvPr id="11" name="Conector recto 10"/>
          <p:cNvCxnSpPr/>
          <p:nvPr/>
        </p:nvCxnSpPr>
        <p:spPr>
          <a:xfrm rot="10800000">
            <a:off x="5334686" y="680904"/>
            <a:ext cx="8772" cy="851211"/>
          </a:xfrm>
          <a:prstGeom prst="line">
            <a:avLst/>
          </a:prstGeom>
          <a:ln w="9525" cap="flat">
            <a:solidFill>
              <a:schemeClr val="bg1">
                <a:alpha val="39999"/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5348116" y="1978275"/>
            <a:ext cx="4381" cy="1465497"/>
          </a:xfrm>
          <a:prstGeom prst="line">
            <a:avLst/>
          </a:prstGeom>
          <a:ln w="9525" cap="flat">
            <a:solidFill>
              <a:schemeClr val="bg1">
                <a:alpha val="39999"/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3" name="Conector recto 12"/>
          <p:cNvCxnSpPr/>
          <p:nvPr/>
        </p:nvCxnSpPr>
        <p:spPr>
          <a:xfrm rot="10800000" flipV="1">
            <a:off x="5334952" y="3917642"/>
            <a:ext cx="4381" cy="666930"/>
          </a:xfrm>
          <a:prstGeom prst="line">
            <a:avLst/>
          </a:prstGeom>
          <a:ln w="9525" cap="flat">
            <a:solidFill>
              <a:schemeClr val="bg1">
                <a:alpha val="39999"/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221" y="999820"/>
            <a:ext cx="446989" cy="34224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008" y="2546537"/>
            <a:ext cx="404164" cy="40416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542" y="4049268"/>
            <a:ext cx="412451" cy="41245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alphaModFix amt="77000"/>
          </a:blip>
          <a:stretch>
            <a:fillRect/>
          </a:stretch>
        </p:blipFill>
        <p:spPr>
          <a:xfrm>
            <a:off x="599684" y="2101253"/>
            <a:ext cx="1823780" cy="120234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-277267" y="778446"/>
            <a:ext cx="3080166" cy="1127232"/>
          </a:xfrm>
          <a:prstGeom prst="rect">
            <a:avLst/>
          </a:prstGeom>
        </p:spPr>
        <p:txBody>
          <a:bodyPr vert="horz" lIns="95250" tIns="47625" rIns="95250" bIns="47625" rtlCol="0" anchor="t">
            <a:spAutoFit/>
          </a:bodyPr>
          <a:lstStyle/>
          <a:p>
            <a:pPr algn="r">
              <a:defRPr lang="en-US" sz="1400" dirty="0"/>
            </a:pPr>
            <a:r>
              <a:rPr lang="en-US" sz="2000" dirty="0">
                <a:solidFill>
                  <a:schemeClr val="bg1"/>
                </a:solidFill>
                <a:latin typeface="Roboto-thin"/>
              </a:rPr>
              <a:t>Bases de </a:t>
            </a:r>
            <a:r>
              <a:rPr lang="en-US" sz="2000" dirty="0" err="1">
                <a:solidFill>
                  <a:schemeClr val="bg1"/>
                </a:solidFill>
                <a:latin typeface="Roboto-thin"/>
              </a:rPr>
              <a:t>datos</a:t>
            </a:r>
            <a:r>
              <a:rPr lang="en-US" sz="2000" dirty="0">
                <a:solidFill>
                  <a:schemeClr val="bg1"/>
                </a:solidFill>
                <a:latin typeface="Roboto-thin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Roboto-thin"/>
              </a:rPr>
              <a:t>navegadores</a:t>
            </a:r>
            <a:r>
              <a:rPr lang="en-US" sz="2000" dirty="0">
                <a:solidFill>
                  <a:schemeClr val="bg1"/>
                </a:solidFill>
                <a:latin typeface="Roboto-thin"/>
              </a:rPr>
              <a:t> y SO</a:t>
            </a:r>
          </a:p>
          <a:p>
            <a:pPr algn="r">
              <a:defRPr lang="en-US" sz="1400" dirty="0"/>
            </a:pPr>
            <a:r>
              <a:rPr lang="en-US" sz="2700" dirty="0">
                <a:solidFill>
                  <a:srgbClr val="FFD052"/>
                </a:solidFill>
                <a:latin typeface="Roboto-medium"/>
              </a:rPr>
              <a:t>c</a:t>
            </a:r>
            <a:r>
              <a:rPr lang="en-US" sz="2700" i="0" dirty="0">
                <a:solidFill>
                  <a:srgbClr val="FFD052"/>
                </a:solidFill>
                <a:latin typeface="Roboto-medium"/>
              </a:rPr>
              <a:t>ompatibles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3163" y="-6581"/>
            <a:ext cx="2838850" cy="523015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310810" y="822759"/>
            <a:ext cx="2174709" cy="557845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ctr">
              <a:defRPr lang="en-US" sz="1400" dirty="0"/>
            </a:pPr>
            <a:r>
              <a:rPr lang="en-US" sz="3000" i="0" dirty="0" err="1">
                <a:solidFill>
                  <a:srgbClr val="FFD052"/>
                </a:solidFill>
                <a:latin typeface="Roboto-medium"/>
              </a:rPr>
              <a:t>Clientes</a:t>
            </a:r>
            <a:endParaRPr lang="en-US" sz="30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942975"/>
            <a:ext cx="5059641" cy="3256778"/>
          </a:xfrm>
          <a:prstGeom prst="rect">
            <a:avLst/>
          </a:prstGeom>
        </p:spPr>
      </p:pic>
      <p:sp>
        <p:nvSpPr>
          <p:cNvPr id="5" name="Triángulo rectángulo 4"/>
          <p:cNvSpPr/>
          <p:nvPr/>
        </p:nvSpPr>
        <p:spPr>
          <a:xfrm rot="13500000">
            <a:off x="2370134" y="889130"/>
            <a:ext cx="534666" cy="521465"/>
          </a:xfrm>
          <a:prstGeom prst="rtTriangle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586" y="1487386"/>
            <a:ext cx="1832800" cy="12308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8575" y="-19050"/>
            <a:ext cx="2796568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3401911" y="887349"/>
            <a:ext cx="1284484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l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1200" i="0">
                <a:solidFill>
                  <a:srgbClr val="0070C0"/>
                </a:solidFill>
                <a:latin typeface="Roboto-medium"/>
              </a:rPr>
              <a:t>Cliente</a:t>
            </a:r>
            <a:endParaRPr lang="en-US" sz="1200" i="0" dirty="0">
              <a:solidFill>
                <a:srgbClr val="0070C0"/>
              </a:solidFill>
              <a:latin typeface="Roboto-medium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-100369" y="1215498"/>
            <a:ext cx="2679163" cy="1081065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ctr">
              <a:defRPr lang="en-US" sz="1400" dirty="0"/>
            </a:pPr>
            <a:r>
              <a:rPr lang="en-US" sz="3200" i="0" dirty="0" err="1">
                <a:solidFill>
                  <a:srgbClr val="FFD052"/>
                </a:solidFill>
                <a:latin typeface="Roboto-medium"/>
              </a:rPr>
              <a:t>Cliente</a:t>
            </a:r>
            <a:r>
              <a:rPr lang="en-US" sz="32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3200" i="0" dirty="0" err="1">
                <a:solidFill>
                  <a:srgbClr val="FFD052"/>
                </a:solidFill>
                <a:latin typeface="Roboto-medium"/>
              </a:rPr>
              <a:t>modelo</a:t>
            </a:r>
            <a:endParaRPr lang="en-US" sz="3200" i="0" dirty="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5" name="CuadroTexto 4"/>
          <p:cNvSpPr txBox="1">
            <a:spLocks noGrp="1"/>
          </p:cNvSpPr>
          <p:nvPr/>
        </p:nvSpPr>
        <p:spPr>
          <a:xfrm>
            <a:off x="93893" y="728175"/>
            <a:ext cx="2512085" cy="750570"/>
          </a:xfrm>
          <a:prstGeom prst="rect">
            <a:avLst/>
          </a:prstGeom>
        </p:spPr>
        <p:txBody>
          <a:bodyPr vert="horz" anchor="t"/>
          <a:lstStyle/>
          <a:p>
            <a:pPr algn="l"/>
            <a:r>
              <a:rPr lang="en-US" sz="2000" i="0" dirty="0" err="1">
                <a:solidFill>
                  <a:schemeClr val="bg1"/>
                </a:solidFill>
                <a:latin typeface="Roboto-thin"/>
              </a:rPr>
              <a:t>Implementaciones</a:t>
            </a:r>
            <a:r>
              <a:rPr lang="en-US" sz="2000" i="0" dirty="0">
                <a:solidFill>
                  <a:schemeClr val="bg1"/>
                </a:solidFill>
                <a:latin typeface="Roboto-thin"/>
              </a:rPr>
              <a:t> de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344723" y="819197"/>
            <a:ext cx="901173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1200" i="0" dirty="0" err="1">
                <a:solidFill>
                  <a:srgbClr val="0070C0"/>
                </a:solidFill>
                <a:latin typeface="Roboto-medium"/>
              </a:rPr>
              <a:t>Recuento</a:t>
            </a:r>
            <a:r>
              <a:rPr lang="en-US" sz="1200" i="0" dirty="0">
                <a:solidFill>
                  <a:srgbClr val="0070C0"/>
                </a:solidFill>
                <a:latin typeface="Roboto-medium"/>
              </a:rPr>
              <a:t> </a:t>
            </a:r>
            <a:r>
              <a:rPr lang="en-US" sz="1200" i="0" dirty="0" err="1">
                <a:solidFill>
                  <a:srgbClr val="0070C0"/>
                </a:solidFill>
                <a:latin typeface="Roboto-medium"/>
              </a:rPr>
              <a:t>tecnol</a:t>
            </a:r>
            <a:r>
              <a:rPr lang="en-US" sz="1200" i="0" dirty="0">
                <a:solidFill>
                  <a:srgbClr val="0070C0"/>
                </a:solidFill>
                <a:latin typeface="Roboto-medium"/>
              </a:rPr>
              <a:t>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261999" y="816092"/>
            <a:ext cx="985171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1200" i="0" dirty="0" err="1">
                <a:solidFill>
                  <a:srgbClr val="0070C0"/>
                </a:solidFill>
                <a:latin typeface="Roboto-medium"/>
              </a:rPr>
              <a:t>Años</a:t>
            </a:r>
            <a:r>
              <a:rPr lang="en-US" sz="1200" i="0" dirty="0">
                <a:solidFill>
                  <a:srgbClr val="0070C0"/>
                </a:solidFill>
                <a:latin typeface="Roboto-medium"/>
              </a:rPr>
              <a:t> con </a:t>
            </a:r>
            <a:r>
              <a:rPr lang="en-US" sz="1200" i="0" dirty="0" err="1">
                <a:solidFill>
                  <a:srgbClr val="0070C0"/>
                </a:solidFill>
                <a:latin typeface="Roboto-medium"/>
              </a:rPr>
              <a:t>SDP</a:t>
            </a:r>
            <a:endParaRPr lang="en-US" sz="1200" i="0" dirty="0">
              <a:solidFill>
                <a:srgbClr val="0070C0"/>
              </a:solidFill>
              <a:latin typeface="Roboto-medium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142818" y="811149"/>
            <a:ext cx="1284484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1200" i="0">
                <a:solidFill>
                  <a:srgbClr val="0070C0"/>
                </a:solidFill>
                <a:latin typeface="Roboto-medium"/>
              </a:rPr>
              <a:t>Módulos más utilizados</a:t>
            </a:r>
            <a:endParaRPr lang="en-US" sz="1200" i="0" dirty="0">
              <a:solidFill>
                <a:srgbClr val="0070C0"/>
              </a:solidFill>
              <a:latin typeface="Roboto-medium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220321" y="887349"/>
            <a:ext cx="1284484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1200" i="0">
                <a:solidFill>
                  <a:srgbClr val="0070C0"/>
                </a:solidFill>
                <a:latin typeface="Roboto-medium"/>
              </a:rPr>
              <a:t>Distribución</a:t>
            </a:r>
            <a:endParaRPr lang="en-US" sz="1200" i="0" dirty="0">
              <a:solidFill>
                <a:srgbClr val="0070C0"/>
              </a:solidFill>
              <a:latin typeface="Roboto-medium"/>
            </a:endParaRPr>
          </a:p>
        </p:txBody>
      </p:sp>
      <p:cxnSp>
        <p:nvCxnSpPr>
          <p:cNvPr id="10" name="Conector recto 9"/>
          <p:cNvCxnSpPr/>
          <p:nvPr/>
        </p:nvCxnSpPr>
        <p:spPr>
          <a:xfrm rot="10800000" flipH="1" flipV="1">
            <a:off x="4344724" y="718289"/>
            <a:ext cx="0" cy="3775386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1" name="Conector recto 10"/>
          <p:cNvCxnSpPr/>
          <p:nvPr/>
        </p:nvCxnSpPr>
        <p:spPr>
          <a:xfrm rot="10800000" flipH="1" flipV="1">
            <a:off x="5209689" y="718289"/>
            <a:ext cx="0" cy="3770442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2" name="Conector recto 11"/>
          <p:cNvCxnSpPr/>
          <p:nvPr/>
        </p:nvCxnSpPr>
        <p:spPr>
          <a:xfrm rot="10800000" flipH="1" flipV="1">
            <a:off x="6282252" y="718289"/>
            <a:ext cx="0" cy="3765499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3" name="Conector recto 12"/>
          <p:cNvCxnSpPr/>
          <p:nvPr/>
        </p:nvCxnSpPr>
        <p:spPr>
          <a:xfrm rot="10800000" flipH="1" flipV="1">
            <a:off x="7310322" y="718289"/>
            <a:ext cx="0" cy="3770442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4" name="Conector recto 13"/>
          <p:cNvCxnSpPr/>
          <p:nvPr/>
        </p:nvCxnSpPr>
        <p:spPr>
          <a:xfrm rot="10800000" flipH="1" flipV="1">
            <a:off x="8412537" y="718289"/>
            <a:ext cx="0" cy="3765499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5" name="Conector recto 14"/>
          <p:cNvCxnSpPr/>
          <p:nvPr/>
        </p:nvCxnSpPr>
        <p:spPr>
          <a:xfrm rot="10800000" flipV="1">
            <a:off x="3237566" y="718289"/>
            <a:ext cx="0" cy="3745725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6" name="Conector recto 15"/>
          <p:cNvCxnSpPr/>
          <p:nvPr/>
        </p:nvCxnSpPr>
        <p:spPr>
          <a:xfrm rot="10800000" flipH="1">
            <a:off x="3242500" y="728176"/>
            <a:ext cx="5179952" cy="0"/>
          </a:xfrm>
          <a:prstGeom prst="line">
            <a:avLst/>
          </a:prstGeom>
          <a:ln w="19050" cap="flat">
            <a:solidFill>
              <a:srgbClr val="0070C0"/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7" name="Conector recto 16"/>
          <p:cNvCxnSpPr/>
          <p:nvPr/>
        </p:nvCxnSpPr>
        <p:spPr>
          <a:xfrm rot="10800000" flipH="1">
            <a:off x="3242500" y="1326242"/>
            <a:ext cx="5179952" cy="0"/>
          </a:xfrm>
          <a:prstGeom prst="line">
            <a:avLst/>
          </a:prstGeom>
          <a:ln w="19050" cap="flat">
            <a:solidFill>
              <a:schemeClr val="bg1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18" name="CuadroTexto 17"/>
          <p:cNvSpPr txBox="1"/>
          <p:nvPr/>
        </p:nvSpPr>
        <p:spPr>
          <a:xfrm>
            <a:off x="4399092" y="1588817"/>
            <a:ext cx="758285" cy="23237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>
                <a:solidFill>
                  <a:schemeClr val="tx1"/>
                </a:solidFill>
                <a:latin typeface="Roboto"/>
              </a:rPr>
              <a:t>1300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553618" y="1555661"/>
            <a:ext cx="338166" cy="24259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l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>
                <a:solidFill>
                  <a:schemeClr val="tx1"/>
                </a:solidFill>
                <a:latin typeface="Roboto"/>
              </a:rPr>
              <a:t>9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317332" y="1585693"/>
            <a:ext cx="965816" cy="23237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>
                <a:solidFill>
                  <a:schemeClr val="tx1"/>
                </a:solidFill>
                <a:latin typeface="Roboto"/>
              </a:rPr>
              <a:t>Solicitudes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7382408" y="1592322"/>
            <a:ext cx="901636" cy="234680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1" dirty="0">
                <a:solidFill>
                  <a:schemeClr val="tx1"/>
                </a:solidFill>
                <a:latin typeface="Roboto"/>
              </a:rPr>
              <a:t>On premises</a:t>
            </a:r>
          </a:p>
        </p:txBody>
      </p:sp>
      <p:cxnSp>
        <p:nvCxnSpPr>
          <p:cNvPr id="22" name="Conector recto 21"/>
          <p:cNvCxnSpPr/>
          <p:nvPr/>
        </p:nvCxnSpPr>
        <p:spPr>
          <a:xfrm rot="10800000" flipH="1">
            <a:off x="3242500" y="2077526"/>
            <a:ext cx="5179952" cy="0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23" name="CuadroTexto 22"/>
          <p:cNvSpPr txBox="1"/>
          <p:nvPr/>
        </p:nvSpPr>
        <p:spPr>
          <a:xfrm>
            <a:off x="4399092" y="2333720"/>
            <a:ext cx="758285" cy="23237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>
                <a:solidFill>
                  <a:schemeClr val="tx1"/>
                </a:solidFill>
                <a:latin typeface="Roboto"/>
              </a:rPr>
              <a:t>780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553618" y="2262463"/>
            <a:ext cx="338166" cy="23237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l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>
                <a:solidFill>
                  <a:schemeClr val="tx1"/>
                </a:solidFill>
                <a:latin typeface="Roboto"/>
              </a:rPr>
              <a:t>9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354337" y="2158669"/>
            <a:ext cx="901636" cy="65017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 dirty="0">
                <a:solidFill>
                  <a:schemeClr val="tx1"/>
                </a:solidFill>
                <a:latin typeface="Roboto"/>
              </a:rPr>
              <a:t>Solicitudes, </a:t>
            </a:r>
            <a:r>
              <a:rPr lang="en-US" sz="900" i="0" dirty="0" err="1">
                <a:solidFill>
                  <a:schemeClr val="tx1"/>
                </a:solidFill>
                <a:latin typeface="Roboto"/>
              </a:rPr>
              <a:t>activos</a:t>
            </a:r>
            <a:r>
              <a:rPr lang="en-US" sz="900" i="0" dirty="0">
                <a:solidFill>
                  <a:schemeClr val="tx1"/>
                </a:solidFill>
                <a:latin typeface="Roboto"/>
              </a:rPr>
              <a:t>, </a:t>
            </a:r>
            <a:r>
              <a:rPr lang="en-US" sz="900" i="0" dirty="0" err="1">
                <a:solidFill>
                  <a:schemeClr val="tx1"/>
                </a:solidFill>
                <a:latin typeface="Roboto"/>
              </a:rPr>
              <a:t>soluciones</a:t>
            </a:r>
            <a:r>
              <a:rPr lang="en-US" sz="900" i="0" dirty="0">
                <a:solidFill>
                  <a:schemeClr val="tx1"/>
                </a:solidFill>
                <a:latin typeface="Roboto"/>
              </a:rPr>
              <a:t> y </a:t>
            </a:r>
            <a:r>
              <a:rPr lang="en-US" sz="900" i="0" dirty="0" err="1">
                <a:solidFill>
                  <a:schemeClr val="tx1"/>
                </a:solidFill>
                <a:latin typeface="Roboto"/>
              </a:rPr>
              <a:t>contratos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7382408" y="2337225"/>
            <a:ext cx="901636" cy="234680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1" dirty="0">
                <a:solidFill>
                  <a:schemeClr val="tx1"/>
                </a:solidFill>
                <a:latin typeface="Roboto"/>
              </a:rPr>
              <a:t>On premises</a:t>
            </a:r>
          </a:p>
        </p:txBody>
      </p:sp>
      <p:cxnSp>
        <p:nvCxnSpPr>
          <p:cNvPr id="27" name="Conector recto 26"/>
          <p:cNvCxnSpPr/>
          <p:nvPr/>
        </p:nvCxnSpPr>
        <p:spPr>
          <a:xfrm rot="10800000" flipH="1">
            <a:off x="3242500" y="2883182"/>
            <a:ext cx="5179952" cy="0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28" name="CuadroTexto 27"/>
          <p:cNvSpPr txBox="1"/>
          <p:nvPr/>
        </p:nvSpPr>
        <p:spPr>
          <a:xfrm>
            <a:off x="4399092" y="3091386"/>
            <a:ext cx="758285" cy="23237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>
                <a:solidFill>
                  <a:schemeClr val="tx1"/>
                </a:solidFill>
                <a:latin typeface="Roboto"/>
              </a:rPr>
              <a:t>300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5553618" y="3058233"/>
            <a:ext cx="338166" cy="23237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l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>
                <a:solidFill>
                  <a:schemeClr val="tx1"/>
                </a:solidFill>
                <a:latin typeface="Roboto"/>
              </a:rPr>
              <a:t>7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6354337" y="2954439"/>
            <a:ext cx="901636" cy="37317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 dirty="0">
                <a:solidFill>
                  <a:schemeClr val="tx1"/>
                </a:solidFill>
                <a:latin typeface="Roboto"/>
              </a:rPr>
              <a:t>Solicitudes y </a:t>
            </a:r>
            <a:r>
              <a:rPr lang="en-US" sz="900" i="0" dirty="0" err="1">
                <a:solidFill>
                  <a:schemeClr val="tx1"/>
                </a:solidFill>
                <a:latin typeface="Roboto"/>
              </a:rPr>
              <a:t>soluciones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382408" y="3056795"/>
            <a:ext cx="901636" cy="23237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>
                <a:solidFill>
                  <a:schemeClr val="tx1"/>
                </a:solidFill>
                <a:latin typeface="Roboto"/>
              </a:rPr>
              <a:t>Nube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cxnSp>
        <p:nvCxnSpPr>
          <p:cNvPr id="32" name="Conector recto 31"/>
          <p:cNvCxnSpPr/>
          <p:nvPr/>
        </p:nvCxnSpPr>
        <p:spPr>
          <a:xfrm rot="10800000" flipH="1">
            <a:off x="3242500" y="3491130"/>
            <a:ext cx="5179952" cy="0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33" name="CuadroTexto 32"/>
          <p:cNvSpPr txBox="1"/>
          <p:nvPr/>
        </p:nvSpPr>
        <p:spPr>
          <a:xfrm>
            <a:off x="4437192" y="3748765"/>
            <a:ext cx="758285" cy="23237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>
                <a:solidFill>
                  <a:schemeClr val="tx1"/>
                </a:solidFill>
                <a:latin typeface="Roboto"/>
              </a:rPr>
              <a:t>98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5553618" y="3715609"/>
            <a:ext cx="338166" cy="23237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l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>
                <a:solidFill>
                  <a:schemeClr val="tx1"/>
                </a:solidFill>
                <a:latin typeface="Roboto"/>
              </a:rPr>
              <a:t>4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6354337" y="3611815"/>
            <a:ext cx="901636" cy="78085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>
                <a:solidFill>
                  <a:schemeClr val="tx1"/>
                </a:solidFill>
                <a:latin typeface="Roboto"/>
              </a:rPr>
              <a:t>Solicitudes, soluciones, CMDB, cambios y activos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7382408" y="3866570"/>
            <a:ext cx="901636" cy="23237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0" algn="ctr">
              <a:lnSpc>
                <a:spcPct val="100000"/>
              </a:lnSpc>
              <a:buFont typeface="Source Sans Pro"/>
              <a:buNone/>
              <a:defRPr lang="en-US" sz="1400" dirty="0"/>
            </a:pPr>
            <a:r>
              <a:rPr lang="en-US" sz="900" i="0">
                <a:solidFill>
                  <a:schemeClr val="tx1"/>
                </a:solidFill>
                <a:latin typeface="Roboto"/>
              </a:rPr>
              <a:t>Nube</a:t>
            </a:r>
            <a:endParaRPr lang="en-US" sz="900" i="0" dirty="0">
              <a:solidFill>
                <a:schemeClr val="tx1"/>
              </a:solidFill>
              <a:latin typeface="Roboto"/>
            </a:endParaRPr>
          </a:p>
        </p:txBody>
      </p:sp>
      <p:cxnSp>
        <p:nvCxnSpPr>
          <p:cNvPr id="37" name="Conector recto 36"/>
          <p:cNvCxnSpPr/>
          <p:nvPr/>
        </p:nvCxnSpPr>
        <p:spPr>
          <a:xfrm rot="10800000" flipH="1" flipV="1">
            <a:off x="3237557" y="4483789"/>
            <a:ext cx="5184895" cy="5762"/>
          </a:xfrm>
          <a:prstGeom prst="line">
            <a:avLst/>
          </a:prstGeom>
          <a:ln w="19050" cap="flat">
            <a:solidFill>
              <a:schemeClr val="bg1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38" name="Imagen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672" y="2292667"/>
            <a:ext cx="775982" cy="342137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096" y="3054162"/>
            <a:ext cx="717623" cy="262528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4023" y="3657895"/>
            <a:ext cx="548078" cy="597903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6"/>
          <a:srcRect t="24220" b="22330"/>
          <a:stretch>
            <a:fillRect/>
          </a:stretch>
        </p:blipFill>
        <p:spPr>
          <a:xfrm>
            <a:off x="3336826" y="1441037"/>
            <a:ext cx="975941" cy="521701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3163" y="-6581"/>
            <a:ext cx="2838850" cy="523015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158410" y="822759"/>
            <a:ext cx="2174709" cy="1019510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r">
              <a:defRPr lang="en-US" sz="1400" dirty="0"/>
            </a:pPr>
            <a:r>
              <a:rPr lang="en-US" sz="3000" dirty="0">
                <a:solidFill>
                  <a:srgbClr val="FFD052"/>
                </a:solidFill>
                <a:latin typeface="Roboto-medium"/>
              </a:rPr>
              <a:t>El </a:t>
            </a:r>
            <a:r>
              <a:rPr lang="en-US" sz="3000" dirty="0" err="1">
                <a:solidFill>
                  <a:srgbClr val="FFD052"/>
                </a:solidFill>
                <a:latin typeface="Roboto-medium"/>
              </a:rPr>
              <a:t>c</a:t>
            </a:r>
            <a:r>
              <a:rPr lang="en-US" sz="3000" i="0" dirty="0" err="1">
                <a:solidFill>
                  <a:srgbClr val="FFD052"/>
                </a:solidFill>
                <a:latin typeface="Roboto-medium"/>
              </a:rPr>
              <a:t>liente</a:t>
            </a:r>
            <a:endParaRPr lang="en-US" sz="3000" i="0" dirty="0">
              <a:solidFill>
                <a:srgbClr val="FFD052"/>
              </a:solidFill>
              <a:latin typeface="Roboto-medium"/>
            </a:endParaRPr>
          </a:p>
          <a:p>
            <a:pPr algn="r">
              <a:defRPr lang="en-US" sz="1400" dirty="0"/>
            </a:pPr>
            <a:endParaRPr lang="en-US" sz="3000" i="0" dirty="0">
              <a:solidFill>
                <a:srgbClr val="FFD052"/>
              </a:solidFill>
              <a:latin typeface="Roboto-thin"/>
            </a:endParaRPr>
          </a:p>
        </p:txBody>
      </p:sp>
      <p:sp>
        <p:nvSpPr>
          <p:cNvPr id="4" name="Triángulo rectángulo 3"/>
          <p:cNvSpPr/>
          <p:nvPr/>
        </p:nvSpPr>
        <p:spPr>
          <a:xfrm rot="13500000">
            <a:off x="2370134" y="889130"/>
            <a:ext cx="534666" cy="521465"/>
          </a:xfrm>
          <a:prstGeom prst="rtTriangle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CuadroTexto 4"/>
          <p:cNvSpPr txBox="1">
            <a:spLocks noGrp="1"/>
          </p:cNvSpPr>
          <p:nvPr/>
        </p:nvSpPr>
        <p:spPr>
          <a:xfrm>
            <a:off x="3486655" y="1352550"/>
            <a:ext cx="4924596" cy="1213923"/>
          </a:xfrm>
          <a:prstGeom prst="rect">
            <a:avLst/>
          </a:prstGeom>
        </p:spPr>
        <p:txBody>
          <a:bodyPr vert="horz" anchor="t"/>
          <a:lstStyle/>
          <a:p>
            <a:pPr algn="l"/>
            <a:r>
              <a:rPr lang="en-US" sz="2200" i="1" dirty="0">
                <a:solidFill>
                  <a:srgbClr val="004E8F"/>
                </a:solidFill>
                <a:latin typeface="Roboto-medium"/>
              </a:rPr>
              <a:t>¡Service Desk Plus </a:t>
            </a:r>
            <a:r>
              <a:rPr lang="en-US" sz="2200" i="1" dirty="0" err="1">
                <a:solidFill>
                  <a:srgbClr val="004E8F"/>
                </a:solidFill>
                <a:latin typeface="Roboto-medium"/>
              </a:rPr>
              <a:t>cambió</a:t>
            </a:r>
            <a:r>
              <a:rPr lang="en-US" sz="2200" i="1" dirty="0">
                <a:solidFill>
                  <a:srgbClr val="004E8F"/>
                </a:solidFill>
                <a:latin typeface="Roboto-medium"/>
              </a:rPr>
              <a:t> </a:t>
            </a:r>
            <a:r>
              <a:rPr lang="en-US" sz="2200" i="1" dirty="0" err="1">
                <a:solidFill>
                  <a:srgbClr val="004E8F"/>
                </a:solidFill>
                <a:latin typeface="Roboto-medium"/>
              </a:rPr>
              <a:t>las</a:t>
            </a:r>
            <a:r>
              <a:rPr lang="en-US" sz="2200" i="1" dirty="0">
                <a:solidFill>
                  <a:srgbClr val="004E8F"/>
                </a:solidFill>
                <a:latin typeface="Roboto-medium"/>
              </a:rPr>
              <a:t> </a:t>
            </a:r>
            <a:r>
              <a:rPr lang="en-US" sz="2200" i="1" dirty="0" err="1">
                <a:solidFill>
                  <a:srgbClr val="004E8F"/>
                </a:solidFill>
                <a:latin typeface="Roboto-medium"/>
              </a:rPr>
              <a:t>reglas</a:t>
            </a:r>
            <a:r>
              <a:rPr lang="en-US" sz="2200" i="1" dirty="0">
                <a:solidFill>
                  <a:srgbClr val="004E8F"/>
                </a:solidFill>
                <a:latin typeface="Roboto-medium"/>
              </a:rPr>
              <a:t>!  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481901" y="1733550"/>
            <a:ext cx="5047811" cy="120417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latin typeface="Roboto"/>
              </a:rPr>
              <a:t>En general, </a:t>
            </a:r>
            <a:r>
              <a:rPr lang="en-US" sz="1200" dirty="0" err="1">
                <a:latin typeface="Roboto"/>
              </a:rPr>
              <a:t>estamos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completamente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satisfechos</a:t>
            </a:r>
            <a:r>
              <a:rPr lang="en-US" sz="1200" dirty="0">
                <a:latin typeface="Roboto"/>
              </a:rPr>
              <a:t> con </a:t>
            </a:r>
            <a:r>
              <a:rPr lang="en-US" sz="1200" dirty="0" err="1">
                <a:latin typeface="Roboto"/>
              </a:rPr>
              <a:t>ServiceDesk</a:t>
            </a:r>
            <a:r>
              <a:rPr lang="en-US" sz="1200" dirty="0">
                <a:latin typeface="Roboto"/>
              </a:rPr>
              <a:t> Plus. Este </a:t>
            </a:r>
            <a:r>
              <a:rPr lang="en-US" sz="1200" dirty="0" err="1">
                <a:latin typeface="Roboto"/>
              </a:rPr>
              <a:t>producto</a:t>
            </a:r>
            <a:r>
              <a:rPr lang="en-US" sz="1200" dirty="0">
                <a:latin typeface="Roboto"/>
              </a:rPr>
              <a:t> no solo </a:t>
            </a:r>
            <a:r>
              <a:rPr lang="en-US" sz="1200" dirty="0" err="1">
                <a:latin typeface="Roboto"/>
              </a:rPr>
              <a:t>ayuda</a:t>
            </a:r>
            <a:r>
              <a:rPr lang="en-US" sz="1200" dirty="0">
                <a:latin typeface="Roboto"/>
              </a:rPr>
              <a:t> a </a:t>
            </a:r>
            <a:r>
              <a:rPr lang="en-US" sz="1200" dirty="0" err="1">
                <a:latin typeface="Roboto"/>
              </a:rPr>
              <a:t>supervisar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incidentes</a:t>
            </a:r>
            <a:r>
              <a:rPr lang="en-US" sz="1200" dirty="0">
                <a:latin typeface="Roboto"/>
              </a:rPr>
              <a:t> en el </a:t>
            </a:r>
            <a:r>
              <a:rPr lang="en-US" sz="1200" dirty="0" err="1">
                <a:latin typeface="Roboto"/>
              </a:rPr>
              <a:t>departamento</a:t>
            </a:r>
            <a:r>
              <a:rPr lang="en-US" sz="1200" dirty="0">
                <a:latin typeface="Roboto"/>
              </a:rPr>
              <a:t> de TI, </a:t>
            </a:r>
            <a:r>
              <a:rPr lang="en-US" sz="1200" dirty="0" err="1">
                <a:latin typeface="Roboto"/>
              </a:rPr>
              <a:t>sino</a:t>
            </a:r>
            <a:r>
              <a:rPr lang="en-US" sz="1200" dirty="0">
                <a:latin typeface="Roboto"/>
              </a:rPr>
              <a:t> que </a:t>
            </a:r>
            <a:r>
              <a:rPr lang="en-US" sz="1200" dirty="0" err="1">
                <a:latin typeface="Roboto"/>
              </a:rPr>
              <a:t>también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hemos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podido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ampliar</a:t>
            </a:r>
            <a:r>
              <a:rPr lang="en-US" sz="1200" dirty="0">
                <a:latin typeface="Roboto"/>
              </a:rPr>
              <a:t> el </a:t>
            </a:r>
            <a:r>
              <a:rPr lang="en-US" sz="1200" dirty="0" err="1">
                <a:latin typeface="Roboto"/>
              </a:rPr>
              <a:t>sistema</a:t>
            </a:r>
            <a:r>
              <a:rPr lang="en-US" sz="1200" dirty="0">
                <a:latin typeface="Roboto"/>
              </a:rPr>
              <a:t> para </a:t>
            </a:r>
            <a:r>
              <a:rPr lang="en-US" sz="1200" dirty="0" err="1">
                <a:latin typeface="Roboto"/>
              </a:rPr>
              <a:t>incluir</a:t>
            </a:r>
            <a:r>
              <a:rPr lang="en-US" sz="1200" dirty="0">
                <a:latin typeface="Roboto"/>
              </a:rPr>
              <a:t> a </a:t>
            </a:r>
            <a:r>
              <a:rPr lang="en-US" sz="1200" dirty="0" err="1">
                <a:latin typeface="Roboto"/>
              </a:rPr>
              <a:t>todos</a:t>
            </a:r>
            <a:r>
              <a:rPr lang="en-US" sz="1200" dirty="0">
                <a:latin typeface="Roboto"/>
              </a:rPr>
              <a:t> los </a:t>
            </a:r>
            <a:r>
              <a:rPr lang="en-US" sz="1200" dirty="0" err="1">
                <a:latin typeface="Roboto"/>
              </a:rPr>
              <a:t>demás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departamentos</a:t>
            </a:r>
            <a:r>
              <a:rPr lang="en-US" sz="1200" dirty="0">
                <a:latin typeface="Roboto"/>
              </a:rPr>
              <a:t> de </a:t>
            </a:r>
            <a:r>
              <a:rPr lang="en-US" sz="1200" dirty="0" err="1">
                <a:latin typeface="Roboto"/>
              </a:rPr>
              <a:t>nuestra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empresa</a:t>
            </a:r>
            <a:r>
              <a:rPr lang="en-US" sz="1200" dirty="0">
                <a:latin typeface="Roboto"/>
              </a:rPr>
              <a:t>. </a:t>
            </a:r>
          </a:p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latin typeface="Roboto"/>
              </a:rPr>
              <a:t>En </a:t>
            </a:r>
            <a:r>
              <a:rPr lang="en-US" sz="1200" dirty="0" err="1">
                <a:latin typeface="Roboto"/>
              </a:rPr>
              <a:t>comparación</a:t>
            </a:r>
            <a:r>
              <a:rPr lang="en-US" sz="1200" dirty="0">
                <a:latin typeface="Roboto"/>
              </a:rPr>
              <a:t> con la </a:t>
            </a:r>
            <a:r>
              <a:rPr lang="en-US" sz="1200" dirty="0" err="1">
                <a:latin typeface="Roboto"/>
              </a:rPr>
              <a:t>última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solución</a:t>
            </a:r>
            <a:r>
              <a:rPr lang="en-US" sz="1200" dirty="0">
                <a:latin typeface="Roboto"/>
              </a:rPr>
              <a:t> de la mesa de </a:t>
            </a:r>
            <a:r>
              <a:rPr lang="en-US" sz="1200" dirty="0" err="1">
                <a:latin typeface="Roboto"/>
              </a:rPr>
              <a:t>ayuda</a:t>
            </a:r>
            <a:r>
              <a:rPr lang="en-US" sz="1200" dirty="0">
                <a:latin typeface="Roboto"/>
              </a:rPr>
              <a:t>, </a:t>
            </a:r>
            <a:r>
              <a:rPr lang="en-US" sz="1200" dirty="0" err="1">
                <a:latin typeface="Roboto"/>
              </a:rPr>
              <a:t>ServiceDesk</a:t>
            </a:r>
            <a:r>
              <a:rPr lang="en-US" sz="1200" dirty="0">
                <a:latin typeface="Roboto"/>
              </a:rPr>
              <a:t> Plus </a:t>
            </a:r>
            <a:r>
              <a:rPr lang="en-US" sz="1200" dirty="0" err="1">
                <a:latin typeface="Roboto"/>
              </a:rPr>
              <a:t>está</a:t>
            </a:r>
            <a:r>
              <a:rPr lang="en-US" sz="1200" dirty="0">
                <a:latin typeface="Roboto"/>
              </a:rPr>
              <a:t> a </a:t>
            </a:r>
            <a:r>
              <a:rPr lang="en-US" sz="1200" dirty="0" err="1">
                <a:latin typeface="Roboto"/>
              </a:rPr>
              <a:t>años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luz</a:t>
            </a:r>
            <a:r>
              <a:rPr lang="en-US" sz="1200" dirty="0">
                <a:latin typeface="Roboto"/>
              </a:rPr>
              <a:t> de </a:t>
            </a:r>
            <a:r>
              <a:rPr lang="en-US" sz="1200" dirty="0" err="1">
                <a:latin typeface="Roboto"/>
              </a:rPr>
              <a:t>donde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estábamos</a:t>
            </a:r>
            <a:r>
              <a:rPr lang="en-US" sz="1200" dirty="0">
                <a:latin typeface="Roboto"/>
              </a:rPr>
              <a:t>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9301" y="1201493"/>
            <a:ext cx="2174709" cy="1019510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r">
              <a:defRPr lang="en-US" sz="1400" dirty="0"/>
            </a:pPr>
            <a:r>
              <a:rPr lang="en-US" sz="3000" i="0" dirty="0" err="1">
                <a:solidFill>
                  <a:schemeClr val="bg1"/>
                </a:solidFill>
                <a:latin typeface="Roboto-thin"/>
              </a:rPr>
              <a:t>habla</a:t>
            </a:r>
            <a:endParaRPr lang="en-US" sz="3000" i="0" dirty="0">
              <a:solidFill>
                <a:schemeClr val="bg1"/>
              </a:solidFill>
              <a:latin typeface="Roboto-thin"/>
            </a:endParaRPr>
          </a:p>
          <a:p>
            <a:pPr algn="r">
              <a:defRPr lang="en-US" sz="1400" dirty="0"/>
            </a:pPr>
            <a:endParaRPr lang="en-US" sz="3000" i="0" dirty="0">
              <a:solidFill>
                <a:srgbClr val="FFD052"/>
              </a:solidFill>
              <a:latin typeface="Roboto-thin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487693" y="2952750"/>
            <a:ext cx="5199107" cy="342401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800" dirty="0" err="1">
                <a:latin typeface="Roboto"/>
              </a:rPr>
              <a:t>Gerente</a:t>
            </a:r>
            <a:r>
              <a:rPr lang="en-US" sz="800" dirty="0">
                <a:latin typeface="Roboto"/>
              </a:rPr>
              <a:t> de </a:t>
            </a:r>
            <a:r>
              <a:rPr lang="en-US" sz="800" dirty="0" err="1">
                <a:latin typeface="Roboto"/>
              </a:rPr>
              <a:t>operaciones</a:t>
            </a:r>
            <a:r>
              <a:rPr lang="en-US" sz="800" dirty="0">
                <a:latin typeface="Roboto"/>
              </a:rPr>
              <a:t> de TI 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Roboto"/>
              </a:rPr>
              <a:t>|</a:t>
            </a:r>
            <a:r>
              <a:rPr lang="en-US" sz="800" dirty="0">
                <a:latin typeface="Roboto"/>
              </a:rPr>
              <a:t>  </a:t>
            </a:r>
            <a:r>
              <a:rPr lang="en-US" sz="800" dirty="0" err="1">
                <a:solidFill>
                  <a:srgbClr val="334444"/>
                </a:solidFill>
                <a:latin typeface="Roboto"/>
              </a:rPr>
              <a:t>Industria</a:t>
            </a:r>
            <a:r>
              <a:rPr lang="en-US" sz="800" dirty="0">
                <a:solidFill>
                  <a:srgbClr val="334444"/>
                </a:solidFill>
                <a:latin typeface="Roboto"/>
              </a:rPr>
              <a:t>: </a:t>
            </a:r>
            <a:r>
              <a:rPr lang="en-US" sz="800" dirty="0" err="1">
                <a:latin typeface="Roboto"/>
              </a:rPr>
              <a:t>Finanzas</a:t>
            </a:r>
            <a:r>
              <a:rPr lang="en-US" sz="800" dirty="0">
                <a:latin typeface="Roboto"/>
              </a:rPr>
              <a:t>  </a:t>
            </a:r>
            <a:r>
              <a:rPr lang="en-US" sz="800" dirty="0">
                <a:solidFill>
                  <a:srgbClr val="A6A6A6"/>
                </a:solidFill>
                <a:latin typeface="Roboto"/>
              </a:rPr>
              <a:t>| </a:t>
            </a:r>
            <a:r>
              <a:rPr lang="en-US" sz="800" dirty="0">
                <a:latin typeface="Roboto"/>
              </a:rPr>
              <a:t> </a:t>
            </a:r>
            <a:r>
              <a:rPr lang="en-US" sz="800" dirty="0" err="1">
                <a:solidFill>
                  <a:srgbClr val="334444"/>
                </a:solidFill>
                <a:latin typeface="Roboto"/>
              </a:rPr>
              <a:t>Rol</a:t>
            </a:r>
            <a:r>
              <a:rPr lang="en-US" sz="800" dirty="0">
                <a:solidFill>
                  <a:srgbClr val="334444"/>
                </a:solidFill>
                <a:latin typeface="Roboto"/>
              </a:rPr>
              <a:t>: </a:t>
            </a:r>
            <a:r>
              <a:rPr lang="en-US" sz="800" dirty="0" err="1">
                <a:latin typeface="Roboto"/>
              </a:rPr>
              <a:t>Infrastructura</a:t>
            </a:r>
            <a:r>
              <a:rPr lang="en-US" sz="800" dirty="0">
                <a:latin typeface="Roboto"/>
              </a:rPr>
              <a:t> y </a:t>
            </a:r>
            <a:r>
              <a:rPr lang="en-US" sz="800" dirty="0" err="1">
                <a:latin typeface="Roboto"/>
              </a:rPr>
              <a:t>Operaciones</a:t>
            </a:r>
            <a:r>
              <a:rPr lang="en-US" sz="800" dirty="0">
                <a:latin typeface="Roboto"/>
              </a:rPr>
              <a:t>  </a:t>
            </a:r>
            <a:r>
              <a:rPr lang="en-US" sz="800" dirty="0">
                <a:solidFill>
                  <a:srgbClr val="A6A6A6"/>
                </a:solidFill>
                <a:latin typeface="Roboto"/>
              </a:rPr>
              <a:t>|  </a:t>
            </a:r>
            <a:r>
              <a:rPr lang="en-US" sz="800" dirty="0" err="1">
                <a:solidFill>
                  <a:srgbClr val="334444"/>
                </a:solidFill>
                <a:latin typeface="Roboto"/>
              </a:rPr>
              <a:t>Tamaño</a:t>
            </a:r>
            <a:r>
              <a:rPr lang="en-US" sz="800" dirty="0">
                <a:solidFill>
                  <a:srgbClr val="334444"/>
                </a:solidFill>
                <a:latin typeface="Roboto"/>
              </a:rPr>
              <a:t> de </a:t>
            </a:r>
            <a:r>
              <a:rPr lang="en-US" sz="800" dirty="0" err="1">
                <a:solidFill>
                  <a:srgbClr val="334444"/>
                </a:solidFill>
                <a:latin typeface="Roboto"/>
              </a:rPr>
              <a:t>emresa</a:t>
            </a:r>
            <a:r>
              <a:rPr lang="en-US" sz="800" dirty="0">
                <a:solidFill>
                  <a:srgbClr val="334444"/>
                </a:solidFill>
                <a:latin typeface="Roboto"/>
              </a:rPr>
              <a:t>: </a:t>
            </a:r>
            <a:r>
              <a:rPr lang="en-US" sz="800" dirty="0">
                <a:latin typeface="Roboto"/>
              </a:rPr>
              <a:t>3 - 10 mil </a:t>
            </a:r>
            <a:r>
              <a:rPr lang="en-US" sz="800" dirty="0" err="1">
                <a:latin typeface="Roboto"/>
              </a:rPr>
              <a:t>millones</a:t>
            </a:r>
            <a:r>
              <a:rPr lang="en-US" sz="800" dirty="0">
                <a:latin typeface="Roboto"/>
              </a:rPr>
              <a:t> USD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418" y="3420727"/>
            <a:ext cx="1657702" cy="37022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558435" y="819150"/>
            <a:ext cx="3127286" cy="49255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516" y="1915801"/>
            <a:ext cx="1089488" cy="109198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3163" y="-6581"/>
            <a:ext cx="2939329" cy="523015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>
            <a:spLocks noGrp="1"/>
          </p:cNvSpPr>
          <p:nvPr/>
        </p:nvSpPr>
        <p:spPr>
          <a:xfrm>
            <a:off x="437187" y="2155974"/>
            <a:ext cx="2752010" cy="471639"/>
          </a:xfrm>
          <a:prstGeom prst="rect">
            <a:avLst/>
          </a:prstGeom>
        </p:spPr>
        <p:txBody>
          <a:bodyPr vert="horz" anchor="t"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Roboto-thin"/>
              </a:rPr>
              <a:t>a </a:t>
            </a:r>
            <a:r>
              <a:rPr lang="en-US" sz="1800" i="0" dirty="0" err="1" smtClean="0">
                <a:solidFill>
                  <a:schemeClr val="bg1"/>
                </a:solidFill>
                <a:latin typeface="Roboto-thin"/>
              </a:rPr>
              <a:t>ServiceDesk</a:t>
            </a:r>
            <a:r>
              <a:rPr lang="en-US" sz="1800" i="0" dirty="0" smtClean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1800" i="0" dirty="0">
                <a:solidFill>
                  <a:schemeClr val="bg1"/>
                </a:solidFill>
                <a:latin typeface="Roboto-thin"/>
              </a:rPr>
              <a:t>Plus</a:t>
            </a:r>
          </a:p>
          <a:p>
            <a:pPr algn="ctr"/>
            <a:endParaRPr lang="en-US" sz="3200" i="0" dirty="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417" y="1634109"/>
            <a:ext cx="2911750" cy="49629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2600" i="0" dirty="0" err="1">
                <a:solidFill>
                  <a:srgbClr val="FFD052"/>
                </a:solidFill>
                <a:latin typeface="Roboto-medium"/>
              </a:rPr>
              <a:t>Reconocimientos</a:t>
            </a:r>
            <a:endParaRPr lang="en-US" sz="26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030" y="2955283"/>
            <a:ext cx="1415176" cy="8349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225" y="3039170"/>
            <a:ext cx="1875301" cy="6826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4977" y="1502864"/>
            <a:ext cx="1216790" cy="9783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200" y="1498568"/>
            <a:ext cx="962834" cy="9628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3638" y="1515284"/>
            <a:ext cx="1054617" cy="9856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58503" y="2434885"/>
            <a:ext cx="3773389" cy="1065676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2100" i="0" dirty="0" err="1">
                <a:solidFill>
                  <a:schemeClr val="bg1"/>
                </a:solidFill>
                <a:latin typeface="Roboto-thin"/>
              </a:rPr>
              <a:t>permite</a:t>
            </a:r>
            <a:r>
              <a:rPr lang="en-US" sz="2100" i="0" dirty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2100" i="0" dirty="0" err="1">
                <a:solidFill>
                  <a:schemeClr val="bg1"/>
                </a:solidFill>
                <a:latin typeface="Roboto-thin"/>
              </a:rPr>
              <a:t>las</a:t>
            </a:r>
            <a:r>
              <a:rPr lang="en-US" sz="2100" i="0" dirty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2100" i="0" dirty="0" err="1">
                <a:solidFill>
                  <a:schemeClr val="bg1"/>
                </a:solidFill>
                <a:latin typeface="Roboto-thin"/>
              </a:rPr>
              <a:t>mejores</a:t>
            </a:r>
            <a:r>
              <a:rPr lang="en-US" sz="2100" i="0" dirty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2100" i="0" dirty="0" err="1">
                <a:solidFill>
                  <a:schemeClr val="bg1"/>
                </a:solidFill>
                <a:latin typeface="Roboto-thin"/>
              </a:rPr>
              <a:t>prácticas</a:t>
            </a:r>
            <a:r>
              <a:rPr lang="en-US" sz="2100" i="0" dirty="0">
                <a:solidFill>
                  <a:schemeClr val="bg1"/>
                </a:solidFill>
                <a:latin typeface="Roboto-thin"/>
              </a:rPr>
              <a:t> de </a:t>
            </a:r>
            <a:r>
              <a:rPr lang="en-US" sz="2100" i="0" dirty="0" err="1">
                <a:solidFill>
                  <a:schemeClr val="bg1"/>
                </a:solidFill>
                <a:latin typeface="Roboto-thin"/>
              </a:rPr>
              <a:t>ITSM</a:t>
            </a:r>
            <a:r>
              <a:rPr lang="en-US" sz="2100" i="0" dirty="0">
                <a:solidFill>
                  <a:schemeClr val="bg1"/>
                </a:solidFill>
                <a:latin typeface="Roboto-thin"/>
              </a:rPr>
              <a:t> para </a:t>
            </a:r>
            <a:r>
              <a:rPr lang="en-US" sz="2100" i="0" dirty="0" err="1">
                <a:solidFill>
                  <a:schemeClr val="bg1"/>
                </a:solidFill>
                <a:latin typeface="Roboto-thin"/>
              </a:rPr>
              <a:t>operaciones</a:t>
            </a:r>
            <a:r>
              <a:rPr lang="en-US" sz="2100" i="0" dirty="0">
                <a:solidFill>
                  <a:schemeClr val="bg1"/>
                </a:solidFill>
                <a:latin typeface="Roboto-thin"/>
              </a:rPr>
              <a:t> de </a:t>
            </a:r>
            <a:r>
              <a:rPr lang="en-US" sz="2100" i="0" dirty="0" err="1">
                <a:solidFill>
                  <a:schemeClr val="bg1"/>
                </a:solidFill>
                <a:latin typeface="Roboto-thin"/>
              </a:rPr>
              <a:t>soporte</a:t>
            </a:r>
            <a:endParaRPr lang="en-US" sz="2100" i="0" dirty="0">
              <a:solidFill>
                <a:schemeClr val="bg1"/>
              </a:solidFill>
              <a:latin typeface="Roboto-thin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276829" y="1721920"/>
            <a:ext cx="1410414" cy="41521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2100" i="0">
                <a:solidFill>
                  <a:schemeClr val="bg1"/>
                </a:solidFill>
                <a:latin typeface="Roboto-thin"/>
              </a:rPr>
              <a:t>Cómo</a:t>
            </a:r>
            <a:endParaRPr lang="en-US" sz="2100" i="0" dirty="0">
              <a:solidFill>
                <a:schemeClr val="bg1"/>
              </a:solidFill>
              <a:latin typeface="Roboto-thi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258503" y="1968424"/>
            <a:ext cx="3772805" cy="58280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3200" i="0">
                <a:solidFill>
                  <a:srgbClr val="FFD052"/>
                </a:solidFill>
                <a:latin typeface="Roboto-medium"/>
              </a:rPr>
              <a:t>ServiceDesk Plus</a:t>
            </a:r>
            <a:endParaRPr lang="en-US" sz="32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698" y="1819056"/>
            <a:ext cx="2333710" cy="13908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21609" y="1866900"/>
            <a:ext cx="3772805" cy="188128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4000" dirty="0" err="1" smtClean="0">
                <a:solidFill>
                  <a:schemeClr val="bg1"/>
                </a:solidFill>
                <a:latin typeface="Roboto-thin"/>
              </a:rPr>
              <a:t>Gestión</a:t>
            </a:r>
            <a:r>
              <a:rPr lang="en-US" sz="4000" dirty="0" smtClean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Roboto-thin"/>
              </a:rPr>
              <a:t>de</a:t>
            </a:r>
            <a:endParaRPr lang="en-US" sz="4000" dirty="0">
              <a:solidFill>
                <a:schemeClr val="bg1"/>
              </a:solidFill>
              <a:latin typeface="Roboto-thin"/>
            </a:endParaRPr>
          </a:p>
          <a:p>
            <a:pPr>
              <a:defRPr lang="en-US" sz="1400" dirty="0"/>
            </a:pPr>
            <a:r>
              <a:rPr lang="en-US" sz="4000" i="0" dirty="0" err="1">
                <a:solidFill>
                  <a:srgbClr val="FFD052"/>
                </a:solidFill>
                <a:latin typeface="Roboto-medium"/>
              </a:rPr>
              <a:t>incidentes</a:t>
            </a:r>
            <a:endParaRPr lang="en-US" sz="4000" i="0" dirty="0">
              <a:solidFill>
                <a:srgbClr val="FFD052"/>
              </a:solidFill>
              <a:latin typeface="Roboto-medium"/>
            </a:endParaRPr>
          </a:p>
          <a:p>
            <a:pPr>
              <a:defRPr lang="en-US" sz="1400" dirty="0"/>
            </a:pPr>
            <a:endParaRPr lang="en-US" sz="3600" i="0" dirty="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067" y="987818"/>
            <a:ext cx="2590800" cy="2590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rcRect l="12710" t="21930" r="16060" b="18570"/>
          <a:stretch>
            <a:fillRect/>
          </a:stretch>
        </p:blipFill>
        <p:spPr>
          <a:xfrm>
            <a:off x="3509400" y="1072448"/>
            <a:ext cx="4949475" cy="32327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2400" y="1065542"/>
            <a:ext cx="2667000" cy="1004121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900" dirty="0" err="1">
                <a:solidFill>
                  <a:schemeClr val="bg2"/>
                </a:solidFill>
                <a:latin typeface="Roboto-thin"/>
              </a:rPr>
              <a:t>F</a:t>
            </a:r>
            <a:r>
              <a:rPr lang="en-US" sz="1900" i="0" dirty="0" err="1">
                <a:solidFill>
                  <a:schemeClr val="bg2"/>
                </a:solidFill>
                <a:latin typeface="Roboto-thin"/>
              </a:rPr>
              <a:t>lujo</a:t>
            </a:r>
            <a:r>
              <a:rPr lang="en-US" sz="1900" i="0" dirty="0">
                <a:solidFill>
                  <a:schemeClr val="bg2"/>
                </a:solidFill>
                <a:latin typeface="Roboto-thin"/>
              </a:rPr>
              <a:t> de </a:t>
            </a:r>
            <a:r>
              <a:rPr lang="en-US" sz="1900" i="0" dirty="0" err="1">
                <a:solidFill>
                  <a:schemeClr val="bg2"/>
                </a:solidFill>
                <a:latin typeface="Roboto-thin"/>
              </a:rPr>
              <a:t>trabajo</a:t>
            </a:r>
            <a:r>
              <a:rPr lang="en-US" sz="1900" i="0" dirty="0">
                <a:solidFill>
                  <a:schemeClr val="bg2"/>
                </a:solidFill>
                <a:latin typeface="Roboto-thin"/>
              </a:rPr>
              <a:t> de la </a:t>
            </a:r>
            <a:r>
              <a:rPr lang="en-US" sz="2000" dirty="0" err="1" smtClean="0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200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200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2000" dirty="0" err="1">
                <a:solidFill>
                  <a:srgbClr val="FFD052"/>
                </a:solidFill>
                <a:latin typeface="Roboto-medium"/>
              </a:rPr>
              <a:t>incidentes</a:t>
            </a:r>
            <a:r>
              <a:rPr lang="en-US" sz="2000" dirty="0">
                <a:solidFill>
                  <a:srgbClr val="FFD052"/>
                </a:solidFill>
                <a:latin typeface="Roboto-medium"/>
              </a:rPr>
              <a:t> </a:t>
            </a:r>
          </a:p>
          <a:p>
            <a:pPr algn="l">
              <a:defRPr lang="en-US" sz="1400" dirty="0"/>
            </a:pPr>
            <a:endParaRPr lang="en-US" sz="1900" i="0" dirty="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ptágono 1"/>
          <p:cNvSpPr/>
          <p:nvPr/>
        </p:nvSpPr>
        <p:spPr>
          <a:xfrm>
            <a:off x="6198050" y="2859919"/>
            <a:ext cx="380085" cy="380085"/>
          </a:xfrm>
          <a:prstGeom prst="heptagon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Lágrima 2"/>
          <p:cNvSpPr/>
          <p:nvPr/>
        </p:nvSpPr>
        <p:spPr>
          <a:xfrm rot="15900000">
            <a:off x="6173486" y="1376600"/>
            <a:ext cx="265461" cy="265461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Medio marco 3"/>
          <p:cNvSpPr/>
          <p:nvPr/>
        </p:nvSpPr>
        <p:spPr>
          <a:xfrm rot="8160000">
            <a:off x="3298364" y="2978229"/>
            <a:ext cx="377006" cy="380085"/>
          </a:xfrm>
          <a:prstGeom prst="halfFrame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Elipse 4"/>
          <p:cNvSpPr/>
          <p:nvPr/>
        </p:nvSpPr>
        <p:spPr>
          <a:xfrm>
            <a:off x="3367887" y="1295295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895658" y="1246031"/>
            <a:ext cx="2210724" cy="46551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Habilitar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múltiples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canales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</a:p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solidFill>
                  <a:srgbClr val="004E8F"/>
                </a:solidFill>
                <a:latin typeface="Roboto"/>
              </a:rPr>
              <a:t>para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notificar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problemas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907145" y="1727311"/>
            <a:ext cx="2255277" cy="942566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Creación</a:t>
            </a:r>
            <a:r>
              <a:rPr lang="en-US" sz="1100" dirty="0">
                <a:latin typeface="Roboto"/>
              </a:rPr>
              <a:t> de </a:t>
            </a:r>
            <a:r>
              <a:rPr lang="en-US" sz="1100" i="1" dirty="0">
                <a:latin typeface="Roboto"/>
              </a:rPr>
              <a:t>tickets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multimodales</a:t>
            </a:r>
            <a:r>
              <a:rPr lang="en-US" sz="1100" dirty="0">
                <a:latin typeface="Roboto"/>
              </a:rPr>
              <a:t> a </a:t>
            </a:r>
            <a:r>
              <a:rPr lang="en-US" sz="1100" dirty="0" err="1">
                <a:latin typeface="Roboto"/>
              </a:rPr>
              <a:t>través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correo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electrónico</a:t>
            </a:r>
            <a:r>
              <a:rPr lang="en-US" sz="1100" dirty="0">
                <a:latin typeface="Roboto"/>
              </a:rPr>
              <a:t>, </a:t>
            </a:r>
            <a:r>
              <a:rPr lang="en-US" sz="1100" dirty="0" err="1">
                <a:latin typeface="Roboto"/>
              </a:rPr>
              <a:t>teléfono</a:t>
            </a:r>
            <a:r>
              <a:rPr lang="en-US" sz="1100" dirty="0">
                <a:latin typeface="Roboto"/>
              </a:rPr>
              <a:t>, portal de </a:t>
            </a:r>
            <a:r>
              <a:rPr lang="en-US" sz="1100" dirty="0" err="1">
                <a:latin typeface="Roboto"/>
              </a:rPr>
              <a:t>autoservicio</a:t>
            </a:r>
            <a:r>
              <a:rPr lang="en-US" sz="1100" dirty="0">
                <a:latin typeface="Roboto"/>
              </a:rPr>
              <a:t>, </a:t>
            </a:r>
            <a:r>
              <a:rPr lang="en-US" sz="1100" dirty="0" err="1">
                <a:latin typeface="Roboto"/>
              </a:rPr>
              <a:t>agente</a:t>
            </a:r>
            <a:r>
              <a:rPr lang="en-US" sz="1100" dirty="0">
                <a:latin typeface="Roboto"/>
              </a:rPr>
              <a:t> virtual y </a:t>
            </a:r>
            <a:r>
              <a:rPr lang="en-US" sz="1100" dirty="0" err="1">
                <a:latin typeface="Roboto"/>
              </a:rPr>
              <a:t>aplicaciones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empresariales</a:t>
            </a:r>
            <a:endParaRPr lang="en-US" sz="1100" dirty="0">
              <a:latin typeface="Roboto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627076" y="1219533"/>
            <a:ext cx="2220477" cy="65017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Recopilar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información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completa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sobre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problema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durante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registro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i="1" dirty="0">
                <a:solidFill>
                  <a:srgbClr val="004E8F"/>
                </a:solidFill>
                <a:latin typeface="Roboto"/>
              </a:rPr>
              <a:t>tickets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638848" y="1895541"/>
            <a:ext cx="2030615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Plantillas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incidentes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personalizables</a:t>
            </a:r>
            <a:endParaRPr lang="en-US" sz="1100" dirty="0">
              <a:latin typeface="Roboto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04800" y="1256042"/>
            <a:ext cx="2528392" cy="88101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Buenas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incidentes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 err="1">
                <a:solidFill>
                  <a:schemeClr val="bg2"/>
                </a:solidFill>
                <a:latin typeface="Roboto-thin"/>
              </a:rPr>
              <a:t>ServiceDesk</a:t>
            </a:r>
            <a:r>
              <a:rPr lang="en-US" sz="1900" i="0" dirty="0">
                <a:solidFill>
                  <a:schemeClr val="bg2"/>
                </a:solidFill>
                <a:latin typeface="Roboto-thin"/>
              </a:rPr>
              <a:t> Plus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905508" y="2773651"/>
            <a:ext cx="2243602" cy="65017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Realizar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categorización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manos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libres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, 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priorización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asignación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910784" y="3495922"/>
            <a:ext cx="2165213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Reglas de negocios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Autoasignar técnico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Matriz de prioridad</a:t>
            </a:r>
            <a:endParaRPr lang="en-US" sz="1100" dirty="0">
              <a:latin typeface="Roboto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619446" y="3491738"/>
            <a:ext cx="2045798" cy="60401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>
                <a:latin typeface="Roboto"/>
              </a:rPr>
              <a:t>Portal de </a:t>
            </a:r>
            <a:r>
              <a:rPr lang="en-US" sz="1100" dirty="0" err="1">
                <a:latin typeface="Roboto"/>
              </a:rPr>
              <a:t>autoservicio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 </a:t>
            </a:r>
            <a:r>
              <a:rPr lang="en-US" sz="1100" dirty="0" err="1">
                <a:latin typeface="Roboto"/>
              </a:rPr>
              <a:t>Sugerencia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automática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solución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 Zia 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627076" y="2786605"/>
            <a:ext cx="2516924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solidFill>
                  <a:srgbClr val="004E8F"/>
                </a:solidFill>
                <a:latin typeface="Roboto"/>
              </a:rPr>
              <a:t>Mover a un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modelo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cambio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a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izquierda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para los </a:t>
            </a:r>
            <a:r>
              <a:rPr lang="en-US" sz="1200" i="1" dirty="0">
                <a:solidFill>
                  <a:srgbClr val="004E8F"/>
                </a:solidFill>
                <a:latin typeface="Roboto"/>
              </a:rPr>
              <a:t>tickets 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L1</a:t>
            </a:r>
          </a:p>
        </p:txBody>
      </p:sp>
      <p:sp>
        <p:nvSpPr>
          <p:cNvPr id="16" name="Rectángulo 15"/>
          <p:cNvSpPr/>
          <p:nvPr/>
        </p:nvSpPr>
        <p:spPr>
          <a:xfrm flipH="1" flipV="1">
            <a:off x="4011568" y="1708051"/>
            <a:ext cx="1649968" cy="6229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ot="10800000"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202" y="1350044"/>
            <a:ext cx="332108" cy="33237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442" y="2839316"/>
            <a:ext cx="314325" cy="31432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450" y="1350048"/>
            <a:ext cx="314073" cy="3138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077" y="2855261"/>
            <a:ext cx="329422" cy="329422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 flipH="1" flipV="1">
            <a:off x="6730860" y="1871157"/>
            <a:ext cx="1649968" cy="6229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ot="10800000"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ángulo 21"/>
          <p:cNvSpPr/>
          <p:nvPr/>
        </p:nvSpPr>
        <p:spPr>
          <a:xfrm flipH="1" flipV="1">
            <a:off x="4011568" y="3427685"/>
            <a:ext cx="1649968" cy="6229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ot="10800000"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ángulo 22"/>
          <p:cNvSpPr/>
          <p:nvPr/>
        </p:nvSpPr>
        <p:spPr>
          <a:xfrm flipH="1">
            <a:off x="6734174" y="3270447"/>
            <a:ext cx="1745532" cy="7191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ptágono 1"/>
          <p:cNvSpPr/>
          <p:nvPr/>
        </p:nvSpPr>
        <p:spPr>
          <a:xfrm>
            <a:off x="6208890" y="2166975"/>
            <a:ext cx="380085" cy="380085"/>
          </a:xfrm>
          <a:prstGeom prst="heptagon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Lágrima 2"/>
          <p:cNvSpPr/>
          <p:nvPr/>
        </p:nvSpPr>
        <p:spPr>
          <a:xfrm rot="15900000">
            <a:off x="6239246" y="827417"/>
            <a:ext cx="265461" cy="265461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Hexágono 3"/>
          <p:cNvSpPr/>
          <p:nvPr/>
        </p:nvSpPr>
        <p:spPr>
          <a:xfrm rot="8160000">
            <a:off x="3335436" y="2236993"/>
            <a:ext cx="377006" cy="380085"/>
          </a:xfrm>
          <a:prstGeom prst="hex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Elipse 4"/>
          <p:cNvSpPr/>
          <p:nvPr/>
        </p:nvSpPr>
        <p:spPr>
          <a:xfrm>
            <a:off x="3281248" y="708012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809019" y="514350"/>
            <a:ext cx="2372968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Minimizar los tiempos de resolución 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13390" y="981075"/>
            <a:ext cx="2040636" cy="942566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Solicitar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ciclo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vida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Base de </a:t>
            </a:r>
            <a:r>
              <a:rPr lang="en-US" sz="1100" dirty="0" err="1">
                <a:latin typeface="Roboto"/>
              </a:rPr>
              <a:t>conocimientos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integrada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Plantillas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resolución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Solicitud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intercambio</a:t>
            </a:r>
            <a:r>
              <a:rPr lang="en-US" sz="1100" dirty="0">
                <a:latin typeface="Roboto"/>
              </a:rPr>
              <a:t> y </a:t>
            </a:r>
            <a:r>
              <a:rPr lang="en-US" sz="1100" dirty="0" err="1">
                <a:latin typeface="Roboto"/>
              </a:rPr>
              <a:t>colaboración</a:t>
            </a:r>
            <a:endParaRPr lang="en-US" sz="1100" dirty="0">
              <a:latin typeface="Roboto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692836" y="616934"/>
            <a:ext cx="2220477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Supervisar y administrar ANS 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730898" y="981075"/>
            <a:ext cx="1759962" cy="65017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latin typeface="Roboto"/>
              </a:rPr>
              <a:t>ANS para </a:t>
            </a:r>
            <a:r>
              <a:rPr lang="en-US" sz="1200" dirty="0" err="1">
                <a:latin typeface="Roboto"/>
              </a:rPr>
              <a:t>respuesta</a:t>
            </a:r>
            <a:r>
              <a:rPr lang="en-US" sz="1200" dirty="0">
                <a:latin typeface="Roboto"/>
              </a:rPr>
              <a:t> y </a:t>
            </a:r>
            <a:r>
              <a:rPr lang="en-US" sz="1200" dirty="0" err="1">
                <a:latin typeface="Roboto"/>
              </a:rPr>
              <a:t>resolución</a:t>
            </a:r>
            <a:r>
              <a:rPr lang="en-US" sz="1200" dirty="0">
                <a:solidFill>
                  <a:srgbClr val="A6A6A6"/>
                </a:solidFill>
                <a:latin typeface="Roboto"/>
              </a:rPr>
              <a:t> |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 smtClean="0">
                <a:latin typeface="Roboto"/>
              </a:rPr>
              <a:t>Acciones</a:t>
            </a:r>
            <a:r>
              <a:rPr lang="en-US" sz="1200" dirty="0" smtClean="0">
                <a:latin typeface="Roboto"/>
              </a:rPr>
              <a:t> </a:t>
            </a:r>
            <a:r>
              <a:rPr lang="en-US" sz="1200" dirty="0">
                <a:latin typeface="Roboto"/>
              </a:rPr>
              <a:t>y </a:t>
            </a:r>
            <a:r>
              <a:rPr lang="en-US" sz="1200" dirty="0" err="1">
                <a:latin typeface="Roboto"/>
              </a:rPr>
              <a:t>escalaciones</a:t>
            </a:r>
            <a:r>
              <a:rPr lang="en-US" sz="1200" dirty="0">
                <a:latin typeface="Roboto"/>
              </a:rPr>
              <a:t> de ANS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808428" y="2170585"/>
            <a:ext cx="2360361" cy="65017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Garantizar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una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comunicación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rápida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relevante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sobre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progreso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del </a:t>
            </a:r>
            <a:r>
              <a:rPr lang="en-US" sz="1200" i="1" dirty="0">
                <a:solidFill>
                  <a:srgbClr val="004E8F"/>
                </a:solidFill>
                <a:latin typeface="Roboto"/>
              </a:rPr>
              <a:t>ticket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791550" y="2848384"/>
            <a:ext cx="2165213" cy="60401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Reglas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notificación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Respuestas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 smtClean="0">
                <a:latin typeface="Roboto"/>
              </a:rPr>
              <a:t>predeterminadas</a:t>
            </a:r>
            <a:r>
              <a:rPr lang="en-US" sz="1100" dirty="0" smtClean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Notas</a:t>
            </a:r>
            <a:endParaRPr lang="en-US" sz="1100" dirty="0">
              <a:latin typeface="Robot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705600" y="2800350"/>
            <a:ext cx="2207713" cy="773289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Cierre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automatizado</a:t>
            </a:r>
            <a:r>
              <a:rPr lang="en-US" sz="1100" dirty="0">
                <a:latin typeface="Roboto"/>
              </a:rPr>
              <a:t> de </a:t>
            </a:r>
            <a:r>
              <a:rPr lang="en-US" sz="1100" i="1" dirty="0">
                <a:latin typeface="Roboto"/>
              </a:rPr>
              <a:t>tickets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 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KPI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incidentes</a:t>
            </a:r>
            <a:r>
              <a:rPr lang="en-US" sz="1100" dirty="0">
                <a:latin typeface="Roboto"/>
              </a:rPr>
              <a:t> | </a:t>
            </a:r>
            <a:r>
              <a:rPr lang="en-US" sz="1100" dirty="0" err="1">
                <a:latin typeface="Roboto"/>
              </a:rPr>
              <a:t>Informes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personalizados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Analítica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avanzada</a:t>
            </a:r>
            <a:endParaRPr lang="en-US" sz="1100" dirty="0">
              <a:latin typeface="Roboto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682397" y="2187036"/>
            <a:ext cx="1932365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Reducir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las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tasas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reapertura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atrasos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incidentes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ángulo 14"/>
          <p:cNvSpPr/>
          <p:nvPr/>
        </p:nvSpPr>
        <p:spPr>
          <a:xfrm flipH="1">
            <a:off x="3895725" y="2828925"/>
            <a:ext cx="1352550" cy="9371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 flipH="1">
            <a:off x="3904107" y="952500"/>
            <a:ext cx="16573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 flipH="1">
            <a:off x="6830863" y="952500"/>
            <a:ext cx="1352550" cy="9447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 flipH="1">
            <a:off x="6789458" y="2800350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572" y="762762"/>
            <a:ext cx="313571" cy="3138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364" y="2274350"/>
            <a:ext cx="314325" cy="3143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144" y="762762"/>
            <a:ext cx="313822" cy="31382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144" y="2265606"/>
            <a:ext cx="313822" cy="314073"/>
          </a:xfrm>
          <a:prstGeom prst="rect">
            <a:avLst/>
          </a:prstGeom>
        </p:spPr>
      </p:pic>
      <p:sp>
        <p:nvSpPr>
          <p:cNvPr id="23" name="Heptágono 22"/>
          <p:cNvSpPr/>
          <p:nvPr/>
        </p:nvSpPr>
        <p:spPr>
          <a:xfrm>
            <a:off x="3318052" y="3610489"/>
            <a:ext cx="380085" cy="380085"/>
          </a:xfrm>
          <a:prstGeom prst="heptagon">
            <a:avLst/>
          </a:prstGeom>
          <a:solidFill>
            <a:srgbClr val="BA82C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808228" y="4124325"/>
            <a:ext cx="2045798" cy="26285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Encuestas de usuarios</a:t>
            </a:r>
            <a:endParaRPr lang="en-US" sz="1100" dirty="0">
              <a:latin typeface="Roboto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791550" y="3482436"/>
            <a:ext cx="2079145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Maximizar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niveles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satisfacción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usuario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final</a:t>
            </a:r>
          </a:p>
        </p:txBody>
      </p:sp>
      <p:sp>
        <p:nvSpPr>
          <p:cNvPr id="26" name="Rectángulo 25"/>
          <p:cNvSpPr/>
          <p:nvPr/>
        </p:nvSpPr>
        <p:spPr>
          <a:xfrm flipH="1">
            <a:off x="3908193" y="4088292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182" y="3709120"/>
            <a:ext cx="314073" cy="314073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304800" y="646442"/>
            <a:ext cx="2528392" cy="88101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Buenas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incidentes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 err="1">
                <a:solidFill>
                  <a:schemeClr val="bg2"/>
                </a:solidFill>
                <a:latin typeface="Roboto-thin"/>
              </a:rPr>
              <a:t>ServiceDesk</a:t>
            </a:r>
            <a:r>
              <a:rPr lang="en-US" sz="1900" i="0" dirty="0">
                <a:solidFill>
                  <a:schemeClr val="bg2"/>
                </a:solidFill>
                <a:latin typeface="Roboto-thin"/>
              </a:rPr>
              <a:t> Plus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>
            <a:spLocks noGrp="1"/>
          </p:cNvSpPr>
          <p:nvPr/>
        </p:nvSpPr>
        <p:spPr>
          <a:xfrm>
            <a:off x="4575810" y="2760821"/>
            <a:ext cx="2600868" cy="544963"/>
          </a:xfrm>
          <a:prstGeom prst="rect">
            <a:avLst/>
          </a:prstGeom>
        </p:spPr>
        <p:txBody>
          <a:bodyPr vert="horz" anchor="t"/>
          <a:lstStyle/>
          <a:p>
            <a:pPr algn="l"/>
            <a:r>
              <a:rPr lang="en-US" sz="2000" dirty="0" smtClean="0">
                <a:solidFill>
                  <a:schemeClr val="bg1"/>
                </a:solidFill>
                <a:latin typeface="Roboto-thin"/>
              </a:rPr>
              <a:t>que </a:t>
            </a:r>
            <a:r>
              <a:rPr lang="en-US" sz="2000" dirty="0" err="1" smtClean="0">
                <a:solidFill>
                  <a:schemeClr val="bg1"/>
                </a:solidFill>
                <a:latin typeface="Roboto-thin"/>
              </a:rPr>
              <a:t>enfrentan</a:t>
            </a:r>
            <a:r>
              <a:rPr lang="en-US" sz="2000" i="0" dirty="0" smtClean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latin typeface="Roboto-thin"/>
              </a:rPr>
              <a:t>los</a:t>
            </a:r>
            <a:r>
              <a:rPr lang="en-US" sz="2000" i="0" dirty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latin typeface="Roboto-thin"/>
              </a:rPr>
              <a:t>equipos</a:t>
            </a:r>
            <a:r>
              <a:rPr lang="en-US" sz="2000" i="0" dirty="0">
                <a:solidFill>
                  <a:schemeClr val="bg1"/>
                </a:solidFill>
                <a:latin typeface="Roboto-thin"/>
              </a:rPr>
              <a:t> de ITSM</a:t>
            </a:r>
          </a:p>
          <a:p>
            <a:pPr algn="ctr"/>
            <a:endParaRPr lang="en-US" sz="3200" i="0" dirty="0">
              <a:solidFill>
                <a:schemeClr val="bg1"/>
              </a:solidFill>
              <a:latin typeface="Roboto-thin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566637" y="1848535"/>
            <a:ext cx="5051726" cy="117339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3500" i="0" dirty="0" err="1">
                <a:solidFill>
                  <a:srgbClr val="FFD052"/>
                </a:solidFill>
                <a:latin typeface="Roboto-medium"/>
              </a:rPr>
              <a:t>retos</a:t>
            </a:r>
            <a:endParaRPr lang="en-US" sz="3500" i="0" dirty="0">
              <a:solidFill>
                <a:srgbClr val="FFD052"/>
              </a:solidFill>
              <a:latin typeface="Roboto-medium"/>
            </a:endParaRPr>
          </a:p>
          <a:p>
            <a:pPr>
              <a:defRPr lang="en-US" sz="1400" dirty="0"/>
            </a:pPr>
            <a:endParaRPr lang="en-US" sz="3500" i="0" dirty="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4" name="CuadroTexto 3"/>
          <p:cNvSpPr txBox="1">
            <a:spLocks noGrp="1"/>
          </p:cNvSpPr>
          <p:nvPr/>
        </p:nvSpPr>
        <p:spPr>
          <a:xfrm>
            <a:off x="4578896" y="1723272"/>
            <a:ext cx="706374" cy="477192"/>
          </a:xfrm>
          <a:prstGeom prst="rect">
            <a:avLst/>
          </a:prstGeom>
        </p:spPr>
        <p:txBody>
          <a:bodyPr vert="horz" anchor="t"/>
          <a:lstStyle/>
          <a:p>
            <a:pPr algn="l"/>
            <a:r>
              <a:rPr lang="en-US" sz="2000" i="1" dirty="0">
                <a:solidFill>
                  <a:schemeClr val="bg1"/>
                </a:solidFill>
                <a:latin typeface="Roboto-thin"/>
              </a:rPr>
              <a:t>Los</a:t>
            </a:r>
          </a:p>
          <a:p>
            <a:pPr algn="ctr"/>
            <a:endParaRPr lang="en-US" sz="3200" i="0" dirty="0">
              <a:solidFill>
                <a:schemeClr val="bg1"/>
              </a:solidFill>
              <a:latin typeface="Roboto-thin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56750" y="2229905"/>
            <a:ext cx="5061613" cy="117339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3500" i="0" dirty="0" err="1" smtClean="0">
                <a:solidFill>
                  <a:srgbClr val="FFD052"/>
                </a:solidFill>
                <a:latin typeface="Roboto-medium"/>
              </a:rPr>
              <a:t>comunes</a:t>
            </a:r>
            <a:endParaRPr lang="en-US" sz="3500" i="0" dirty="0">
              <a:solidFill>
                <a:srgbClr val="FFD052"/>
              </a:solidFill>
              <a:latin typeface="Roboto-medium"/>
            </a:endParaRPr>
          </a:p>
          <a:p>
            <a:pPr>
              <a:defRPr lang="en-US" sz="1400" dirty="0"/>
            </a:pPr>
            <a:endParaRPr lang="en-US" sz="35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040" y="1363780"/>
            <a:ext cx="2144972" cy="25349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88309" y="1943100"/>
            <a:ext cx="4232778" cy="2496837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4000" dirty="0" err="1" smtClean="0">
                <a:solidFill>
                  <a:schemeClr val="bg1"/>
                </a:solidFill>
                <a:latin typeface="Roboto-thin"/>
              </a:rPr>
              <a:t>Gesti</a:t>
            </a:r>
            <a:r>
              <a:rPr lang="en-US" sz="4000" dirty="0" err="1" smtClean="0">
                <a:solidFill>
                  <a:schemeClr val="bg1"/>
                </a:solidFill>
                <a:latin typeface="Roboto-thin"/>
              </a:rPr>
              <a:t>ón</a:t>
            </a:r>
            <a:r>
              <a:rPr lang="en-US" sz="4000" dirty="0" smtClean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Roboto-thin"/>
              </a:rPr>
              <a:t>de</a:t>
            </a:r>
          </a:p>
          <a:p>
            <a:pPr>
              <a:defRPr lang="en-US" sz="1400" dirty="0"/>
            </a:pPr>
            <a:r>
              <a:rPr lang="en-US" sz="4000" i="0" dirty="0">
                <a:solidFill>
                  <a:srgbClr val="FFD052"/>
                </a:solidFill>
                <a:latin typeface="Roboto-medium"/>
              </a:rPr>
              <a:t>solicitudes de </a:t>
            </a:r>
            <a:r>
              <a:rPr lang="en-US" sz="4000" i="0" dirty="0" err="1">
                <a:solidFill>
                  <a:srgbClr val="FFD052"/>
                </a:solidFill>
                <a:latin typeface="Roboto-medium"/>
              </a:rPr>
              <a:t>servicio</a:t>
            </a:r>
            <a:endParaRPr lang="en-US" sz="4000" i="0" dirty="0">
              <a:solidFill>
                <a:srgbClr val="FFD052"/>
              </a:solidFill>
              <a:latin typeface="Roboto-medium"/>
            </a:endParaRPr>
          </a:p>
          <a:p>
            <a:pPr>
              <a:defRPr lang="en-US" sz="1400" dirty="0"/>
            </a:pPr>
            <a:endParaRPr lang="en-US" sz="3600" i="0" dirty="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067" y="1102118"/>
            <a:ext cx="2590800" cy="2590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rcRect l="24980" t="27040" r="24920" b="24970"/>
          <a:stretch>
            <a:fillRect/>
          </a:stretch>
        </p:blipFill>
        <p:spPr>
          <a:xfrm>
            <a:off x="6326105" y="1665322"/>
            <a:ext cx="2603677" cy="19497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rcRect l="22520" t="15230" r="17680" b="9320"/>
          <a:stretch>
            <a:fillRect/>
          </a:stretch>
        </p:blipFill>
        <p:spPr>
          <a:xfrm>
            <a:off x="2725226" y="1062980"/>
            <a:ext cx="3197733" cy="31545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24300" y="633002"/>
            <a:ext cx="1285979" cy="24761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ctr">
              <a:defRPr lang="en-US" sz="1400" dirty="0"/>
            </a:pPr>
            <a:r>
              <a:rPr lang="en-US" sz="1000" i="0">
                <a:solidFill>
                  <a:schemeClr val="tx1"/>
                </a:solidFill>
                <a:latin typeface="Roboto-medium"/>
              </a:rPr>
              <a:t>Técnicos</a:t>
            </a:r>
            <a:endParaRPr lang="en-US" sz="1000" i="0" dirty="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932818" y="633002"/>
            <a:ext cx="1285979" cy="24761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ctr">
              <a:defRPr lang="en-US" sz="1400" dirty="0"/>
            </a:pPr>
            <a:r>
              <a:rPr lang="en-US" sz="1000" i="0">
                <a:solidFill>
                  <a:schemeClr val="tx1"/>
                </a:solidFill>
                <a:latin typeface="Roboto-medium"/>
              </a:rPr>
              <a:t>Usuarios finales</a:t>
            </a:r>
            <a:endParaRPr lang="en-US" sz="1000" i="0" dirty="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7" name="CuadroTexto 6"/>
          <p:cNvSpPr txBox="1"/>
          <p:nvPr/>
        </p:nvSpPr>
        <p:spPr>
          <a:xfrm rot="16200000">
            <a:off x="4714875" y="2466975"/>
            <a:ext cx="2684287" cy="21714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ctr">
              <a:defRPr lang="en-US" sz="1400" dirty="0"/>
            </a:pPr>
            <a:r>
              <a:rPr lang="en-US" sz="800" i="0">
                <a:solidFill>
                  <a:schemeClr val="tx1"/>
                </a:solidFill>
                <a:latin typeface="Roboto-light"/>
              </a:rPr>
              <a:t>Portal de autoservicio</a:t>
            </a:r>
            <a:endParaRPr lang="en-US" sz="800" i="0" dirty="0">
              <a:solidFill>
                <a:schemeClr val="tx1"/>
              </a:solidFill>
              <a:latin typeface="Roboto-light"/>
            </a:endParaRPr>
          </a:p>
        </p:txBody>
      </p:sp>
      <p:cxnSp>
        <p:nvCxnSpPr>
          <p:cNvPr id="8" name="Conector recto 7"/>
          <p:cNvCxnSpPr/>
          <p:nvPr/>
        </p:nvCxnSpPr>
        <p:spPr>
          <a:xfrm rot="5400000" flipH="1" flipV="1">
            <a:off x="5332314" y="1300362"/>
            <a:ext cx="1456763" cy="7753"/>
          </a:xfrm>
          <a:prstGeom prst="line">
            <a:avLst/>
          </a:prstGeom>
          <a:ln w="19050" cap="flat">
            <a:solidFill>
              <a:schemeClr val="bg1">
                <a:lumMod val="8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9" name="Conector recto 8"/>
          <p:cNvCxnSpPr/>
          <p:nvPr/>
        </p:nvCxnSpPr>
        <p:spPr>
          <a:xfrm rot="5400000" flipH="1">
            <a:off x="5343525" y="3792988"/>
            <a:ext cx="1459506" cy="17411"/>
          </a:xfrm>
          <a:prstGeom prst="line">
            <a:avLst/>
          </a:prstGeom>
          <a:ln w="19050" cap="flat">
            <a:solidFill>
              <a:schemeClr val="bg1">
                <a:lumMod val="8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10" name="CuadroTexto 9"/>
          <p:cNvSpPr txBox="1"/>
          <p:nvPr/>
        </p:nvSpPr>
        <p:spPr>
          <a:xfrm>
            <a:off x="352291" y="793023"/>
            <a:ext cx="2209419" cy="83484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dirty="0" err="1">
                <a:solidFill>
                  <a:schemeClr val="bg2"/>
                </a:solidFill>
                <a:latin typeface="Roboto-thin"/>
              </a:rPr>
              <a:t>Flujo</a:t>
            </a:r>
            <a:r>
              <a:rPr lang="en-US" sz="1600" dirty="0">
                <a:solidFill>
                  <a:schemeClr val="bg2"/>
                </a:solidFill>
                <a:latin typeface="Roboto-thin"/>
              </a:rPr>
              <a:t> de </a:t>
            </a:r>
            <a:r>
              <a:rPr lang="en-US" sz="1600" dirty="0" err="1">
                <a:solidFill>
                  <a:schemeClr val="bg2"/>
                </a:solidFill>
                <a:latin typeface="Roboto-thin"/>
              </a:rPr>
              <a:t>trabajo</a:t>
            </a:r>
            <a:r>
              <a:rPr lang="en-US" sz="1600" dirty="0">
                <a:solidFill>
                  <a:schemeClr val="bg2"/>
                </a:solidFill>
                <a:latin typeface="Roboto-thin"/>
              </a:rPr>
              <a:t> de la</a:t>
            </a:r>
          </a:p>
          <a:p>
            <a:pPr>
              <a:defRPr lang="en-US" sz="1400" dirty="0"/>
            </a:pP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solicitudes 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servicio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ptágono 1"/>
          <p:cNvSpPr/>
          <p:nvPr/>
        </p:nvSpPr>
        <p:spPr>
          <a:xfrm>
            <a:off x="6229769" y="2794892"/>
            <a:ext cx="380085" cy="380085"/>
          </a:xfrm>
          <a:prstGeom prst="heptagon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ángulo redondeado 2"/>
          <p:cNvSpPr/>
          <p:nvPr/>
        </p:nvSpPr>
        <p:spPr>
          <a:xfrm>
            <a:off x="6211586" y="1300400"/>
            <a:ext cx="327307" cy="199805"/>
          </a:xfrm>
          <a:prstGeom prst="roundRect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Octágono 3"/>
          <p:cNvSpPr/>
          <p:nvPr/>
        </p:nvSpPr>
        <p:spPr>
          <a:xfrm>
            <a:off x="3319729" y="2810084"/>
            <a:ext cx="359673" cy="359673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Elipse 4"/>
          <p:cNvSpPr/>
          <p:nvPr/>
        </p:nvSpPr>
        <p:spPr>
          <a:xfrm>
            <a:off x="3291687" y="1295295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819458" y="1246031"/>
            <a:ext cx="2210724" cy="64374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Mostrar la amplia gama de servicios de TI ofrecidos y mejorar la visibilidad de TI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11171" y="1932736"/>
            <a:ext cx="1903399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Categorías de servicio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Plantillas de servicio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 </a:t>
            </a:r>
            <a:r>
              <a:rPr lang="en-US" sz="1100">
                <a:latin typeface="Roboto"/>
              </a:rPr>
              <a:t>Recursos</a:t>
            </a:r>
            <a:endParaRPr lang="en-US" sz="1100" dirty="0">
              <a:latin typeface="Roboto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629400" y="1268038"/>
            <a:ext cx="2516924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Presentar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servicios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adecuados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a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usuarios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adecuados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719992" y="1722986"/>
            <a:ext cx="2030615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"/>
              </a:rPr>
              <a:t>Acceso</a:t>
            </a:r>
            <a:r>
              <a:rPr lang="en-US" sz="1200" dirty="0">
                <a:latin typeface="Roboto"/>
              </a:rPr>
              <a:t> de </a:t>
            </a:r>
            <a:r>
              <a:rPr lang="en-US" sz="1200" dirty="0" err="1">
                <a:latin typeface="Roboto"/>
              </a:rPr>
              <a:t>usuario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basado</a:t>
            </a:r>
            <a:r>
              <a:rPr lang="en-US" sz="1200" dirty="0">
                <a:latin typeface="Roboto"/>
              </a:rPr>
              <a:t> en roles </a:t>
            </a:r>
            <a:r>
              <a:rPr lang="en-US" sz="12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Grupos</a:t>
            </a:r>
            <a:r>
              <a:rPr lang="en-US" sz="1200" dirty="0">
                <a:latin typeface="Roboto"/>
              </a:rPr>
              <a:t> de </a:t>
            </a:r>
            <a:r>
              <a:rPr lang="en-US" sz="1200" dirty="0" err="1">
                <a:latin typeface="Roboto"/>
              </a:rPr>
              <a:t>usuarios</a:t>
            </a:r>
            <a:endParaRPr lang="en-US" sz="1200" dirty="0">
              <a:latin typeface="Roboto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829307" y="2647950"/>
            <a:ext cx="2185682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Involucrar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las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partes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interesadas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adecuadas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822839" y="3137049"/>
            <a:ext cx="2165213" cy="77328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Grupos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técnicos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Grupos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usuarios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Funciones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organizativas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Aprobadores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solicitud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servicio</a:t>
            </a:r>
            <a:endParaRPr lang="en-US" sz="1100" dirty="0">
              <a:latin typeface="Robot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712400" y="3299374"/>
            <a:ext cx="1861994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Reglas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negocios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Solicitar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ciclo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vida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Tareas</a:t>
            </a:r>
            <a:r>
              <a:rPr lang="en-US" sz="1100" dirty="0">
                <a:latin typeface="Roboto"/>
              </a:rPr>
              <a:t> 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703276" y="2647950"/>
            <a:ext cx="2185682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Aumentar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eficiencia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prestación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servicios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15" name="Rectángulo 14"/>
          <p:cNvSpPr/>
          <p:nvPr/>
        </p:nvSpPr>
        <p:spPr>
          <a:xfrm flipH="1">
            <a:off x="3937139" y="3092482"/>
            <a:ext cx="1352550" cy="9371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 flipH="1">
            <a:off x="3915594" y="1906276"/>
            <a:ext cx="12001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 flipH="1">
            <a:off x="6819956" y="1704594"/>
            <a:ext cx="1352550" cy="9447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 flipH="1">
            <a:off x="6819956" y="3263350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880" y="1350048"/>
            <a:ext cx="313822" cy="3138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242" y="2902267"/>
            <a:ext cx="314325" cy="3143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576" y="1273723"/>
            <a:ext cx="313822" cy="31407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466" y="2893523"/>
            <a:ext cx="314073" cy="314073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385600" y="1217942"/>
            <a:ext cx="2209419" cy="112723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solicitudes 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servicio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>
                <a:solidFill>
                  <a:schemeClr val="bg2"/>
                </a:solidFill>
                <a:latin typeface="Roboto-thin"/>
              </a:rPr>
              <a:t>ServiceDesk Plus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ortar rectángulo de esquina del mismo lado 1"/>
          <p:cNvSpPr/>
          <p:nvPr/>
        </p:nvSpPr>
        <p:spPr>
          <a:xfrm>
            <a:off x="4233015" y="3472662"/>
            <a:ext cx="309362" cy="380085"/>
          </a:xfrm>
          <a:prstGeom prst="snip2SameRect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4714408" y="928678"/>
            <a:ext cx="3430762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Definir políticas de autorización, escalamiento y notificación.  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715294" y="1422606"/>
            <a:ext cx="2757877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Proceso de aprobación de 5 etapas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ANS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Reglas de notificación</a:t>
            </a:r>
            <a:endParaRPr lang="en-US" sz="1100" dirty="0">
              <a:latin typeface="Roboto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714408" y="3409950"/>
            <a:ext cx="3621052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Supervisar los costos de prestación del servicio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738887" y="3715988"/>
            <a:ext cx="1997602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latin typeface="Roboto"/>
              </a:rPr>
              <a:t>Costos de servicio </a:t>
            </a:r>
            <a:r>
              <a:rPr lang="en-US" sz="12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200">
                <a:latin typeface="Roboto"/>
              </a:rPr>
              <a:t> Costos de recursos </a:t>
            </a:r>
            <a:endParaRPr lang="en-US" sz="1200" dirty="0">
              <a:latin typeface="Robot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700254" y="2150268"/>
            <a:ext cx="3459061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Establecer las expectativas de nivel de servicio correctas para usuarios finales y técnicos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688167" y="2661694"/>
            <a:ext cx="3350609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ANS para respuesta y resolución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Acciones y notificaciones de escalamiento de ANS</a:t>
            </a:r>
            <a:endParaRPr lang="en-US" sz="1100" dirty="0">
              <a:latin typeface="Roboto"/>
            </a:endParaRPr>
          </a:p>
        </p:txBody>
      </p:sp>
      <p:sp>
        <p:nvSpPr>
          <p:cNvPr id="10" name="Rectángulo 9"/>
          <p:cNvSpPr/>
          <p:nvPr/>
        </p:nvSpPr>
        <p:spPr>
          <a:xfrm flipH="1">
            <a:off x="4818135" y="1411357"/>
            <a:ext cx="213360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 flipH="1">
            <a:off x="4805153" y="2640701"/>
            <a:ext cx="3095625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 flipH="1">
            <a:off x="4826279" y="3686175"/>
            <a:ext cx="20002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rapecio 12"/>
          <p:cNvSpPr/>
          <p:nvPr/>
        </p:nvSpPr>
        <p:spPr>
          <a:xfrm>
            <a:off x="4195000" y="964672"/>
            <a:ext cx="380085" cy="380085"/>
          </a:xfrm>
          <a:prstGeom prst="trapezoid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028" y="1019298"/>
            <a:ext cx="371178" cy="371475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4238596" y="2211343"/>
            <a:ext cx="347157" cy="253517"/>
          </a:xfrm>
          <a:prstGeom prst="roundRect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775" y="2232498"/>
            <a:ext cx="314325" cy="3143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461" y="3600575"/>
            <a:ext cx="314073" cy="3140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59873" y="931049"/>
            <a:ext cx="2209419" cy="112723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solicitudes 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servicio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>
                <a:solidFill>
                  <a:schemeClr val="bg2"/>
                </a:solidFill>
                <a:latin typeface="Roboto-thin"/>
              </a:rPr>
              <a:t>ServiceDesk Plus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48200" y="1885950"/>
            <a:ext cx="4196687" cy="1881284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4000" dirty="0" err="1" smtClean="0">
                <a:solidFill>
                  <a:schemeClr val="bg1"/>
                </a:solidFill>
                <a:latin typeface="Roboto-thin"/>
              </a:rPr>
              <a:t>Gestión</a:t>
            </a:r>
            <a:r>
              <a:rPr lang="en-US" sz="4000" dirty="0" smtClean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Roboto-thin"/>
              </a:rPr>
              <a:t>del </a:t>
            </a:r>
            <a:r>
              <a:rPr lang="en-US" sz="4000" dirty="0" err="1">
                <a:solidFill>
                  <a:srgbClr val="FFD052"/>
                </a:solidFill>
                <a:latin typeface="Roboto-medium"/>
              </a:rPr>
              <a:t>c</a:t>
            </a:r>
            <a:r>
              <a:rPr lang="en-US" sz="4000" i="0" dirty="0" err="1">
                <a:solidFill>
                  <a:srgbClr val="FFD052"/>
                </a:solidFill>
                <a:latin typeface="Roboto-medium"/>
              </a:rPr>
              <a:t>onocimiento</a:t>
            </a:r>
            <a:endParaRPr lang="en-US" sz="4000" i="0" dirty="0">
              <a:solidFill>
                <a:srgbClr val="FFD052"/>
              </a:solidFill>
              <a:latin typeface="Roboto-medium"/>
            </a:endParaRPr>
          </a:p>
          <a:p>
            <a:pPr>
              <a:defRPr lang="en-US" sz="1400" dirty="0"/>
            </a:pPr>
            <a:endParaRPr lang="en-US" sz="3600" i="0" dirty="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067" y="1102118"/>
            <a:ext cx="2590800" cy="2590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rcRect l="36550" t="19260" r="24330" b="17630"/>
          <a:stretch>
            <a:fillRect/>
          </a:stretch>
        </p:blipFill>
        <p:spPr>
          <a:xfrm>
            <a:off x="4626254" y="763266"/>
            <a:ext cx="2866967" cy="36169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5600" y="1065542"/>
            <a:ext cx="2528392" cy="588623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dirty="0" err="1">
                <a:solidFill>
                  <a:schemeClr val="bg2"/>
                </a:solidFill>
                <a:latin typeface="Roboto-thin"/>
              </a:rPr>
              <a:t>Flujo</a:t>
            </a:r>
            <a:r>
              <a:rPr lang="en-US" sz="1600" dirty="0">
                <a:solidFill>
                  <a:schemeClr val="bg2"/>
                </a:solidFill>
                <a:latin typeface="Roboto-thin"/>
              </a:rPr>
              <a:t> de </a:t>
            </a:r>
            <a:r>
              <a:rPr lang="en-US" sz="1600" dirty="0" err="1">
                <a:solidFill>
                  <a:schemeClr val="bg2"/>
                </a:solidFill>
                <a:latin typeface="Roboto-thin"/>
              </a:rPr>
              <a:t>trabajo</a:t>
            </a:r>
            <a:r>
              <a:rPr lang="en-US" sz="1600" dirty="0">
                <a:solidFill>
                  <a:schemeClr val="bg2"/>
                </a:solidFill>
                <a:latin typeface="Roboto-thin"/>
              </a:rPr>
              <a:t> de la</a:t>
            </a:r>
          </a:p>
          <a:p>
            <a:pPr>
              <a:defRPr lang="en-US" sz="1400" dirty="0"/>
            </a:pP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del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conocimiento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6229769" y="2884341"/>
            <a:ext cx="289645" cy="282387"/>
          </a:xfrm>
          <a:prstGeom prst="ellipse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ángulo redondeado 2"/>
          <p:cNvSpPr/>
          <p:nvPr/>
        </p:nvSpPr>
        <p:spPr>
          <a:xfrm rot="16200000">
            <a:off x="6213538" y="1218952"/>
            <a:ext cx="333041" cy="265461"/>
          </a:xfrm>
          <a:prstGeom prst="roundRect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ortar y redondear rectángulo de esquina sencilla 3"/>
          <p:cNvSpPr/>
          <p:nvPr/>
        </p:nvSpPr>
        <p:spPr>
          <a:xfrm>
            <a:off x="3334921" y="2825829"/>
            <a:ext cx="310524" cy="380085"/>
          </a:xfrm>
          <a:prstGeom prst="snipRoundRect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dondear rectángulo de esquina del mismo lado 4"/>
          <p:cNvSpPr/>
          <p:nvPr/>
        </p:nvSpPr>
        <p:spPr>
          <a:xfrm>
            <a:off x="3318748" y="1108319"/>
            <a:ext cx="292141" cy="344385"/>
          </a:xfrm>
          <a:prstGeom prst="round2SameRect">
            <a:avLst>
              <a:gd name="adj1" fmla="val 18471"/>
              <a:gd name="adj2" fmla="val 0"/>
            </a:avLst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819458" y="1084116"/>
            <a:ext cx="2279075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Estructurar y organizar la base de conocimientos 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30583" y="1597104"/>
            <a:ext cx="2226449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Editor de texto enriquecido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Temas | Búsqueda por palabra clave </a:t>
            </a:r>
            <a:endParaRPr lang="en-US" sz="1100" dirty="0">
              <a:latin typeface="Roboto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703276" y="1095594"/>
            <a:ext cx="2220477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Mantener información de autoría y versión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704400" y="1554708"/>
            <a:ext cx="2030615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latin typeface="Roboto"/>
              </a:rPr>
              <a:t>Propietario de la solución </a:t>
            </a:r>
            <a:r>
              <a:rPr lang="en-US" sz="12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200">
                <a:latin typeface="Roboto"/>
              </a:rPr>
              <a:t> Historial </a:t>
            </a:r>
            <a:endParaRPr lang="en-US" sz="1200" dirty="0">
              <a:latin typeface="Roboto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829307" y="2811751"/>
            <a:ext cx="2094547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Mantener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un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proceso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revisión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aprobación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819525" y="3312899"/>
            <a:ext cx="2008689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Revisión y aprobación de soluciones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Vencimiento de la solución</a:t>
            </a:r>
            <a:endParaRPr lang="en-US" sz="1100" dirty="0">
              <a:latin typeface="Robot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710962" y="3316500"/>
            <a:ext cx="1719138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Roles técnicos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Grupos de usuarios</a:t>
            </a:r>
            <a:endParaRPr lang="en-US" sz="1100" dirty="0">
              <a:latin typeface="Roboto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703276" y="2647950"/>
            <a:ext cx="1932365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Definir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privilegios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acceso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sobre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artefactos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conocimiento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ángulo 14"/>
          <p:cNvSpPr/>
          <p:nvPr/>
        </p:nvSpPr>
        <p:spPr>
          <a:xfrm flipH="1">
            <a:off x="3938254" y="3286125"/>
            <a:ext cx="1352550" cy="9371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 flipH="1">
            <a:off x="3938254" y="1556194"/>
            <a:ext cx="12001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 flipH="1">
            <a:off x="6804364" y="1552879"/>
            <a:ext cx="1352550" cy="9447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 flipH="1">
            <a:off x="6811965" y="3290116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012" y="1188129"/>
            <a:ext cx="313571" cy="3138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242" y="2915516"/>
            <a:ext cx="314325" cy="3143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582" y="1187881"/>
            <a:ext cx="313822" cy="31407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898" y="2906774"/>
            <a:ext cx="314073" cy="314073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375075" y="1072972"/>
            <a:ext cx="2209419" cy="112723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del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conocimiento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>
                <a:solidFill>
                  <a:schemeClr val="bg2"/>
                </a:solidFill>
                <a:latin typeface="Roboto-thin"/>
              </a:rPr>
              <a:t>ServiceDesk Plus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ctágono 1"/>
          <p:cNvSpPr/>
          <p:nvPr/>
        </p:nvSpPr>
        <p:spPr>
          <a:xfrm>
            <a:off x="4194915" y="3510762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4676308" y="1081078"/>
            <a:ext cx="3430762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Preservar el conocimiento sobre incidentes y problemas 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677194" y="1573587"/>
            <a:ext cx="2720663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Convertir resoluciones en artículos de base de conocimientos </a:t>
            </a:r>
            <a:endParaRPr lang="en-US" sz="1100" dirty="0" err="1">
              <a:latin typeface="Roboto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676308" y="3448050"/>
            <a:ext cx="3621052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Supervisar métricas de uso y eficiencia 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683899" y="3758517"/>
            <a:ext cx="3025082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latin typeface="Roboto"/>
              </a:rPr>
              <a:t>Solicitudes resueltas por una solución específica</a:t>
            </a:r>
            <a:endParaRPr lang="en-US" sz="1200" dirty="0">
              <a:latin typeface="Robot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662154" y="2114550"/>
            <a:ext cx="3459061" cy="65017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Proporcionar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a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usuarios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finales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una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referencia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contextual a la base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conocimientos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,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durante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creación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del </a:t>
            </a:r>
            <a:r>
              <a:rPr lang="en-US" sz="1200" i="1" dirty="0">
                <a:solidFill>
                  <a:srgbClr val="004E8F"/>
                </a:solidFill>
                <a:latin typeface="Roboto"/>
              </a:rPr>
              <a:t>ticket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678413" y="2797921"/>
            <a:ext cx="3350609" cy="26285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Sugerencia automática de solución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Portal de autoservicio </a:t>
            </a:r>
            <a:endParaRPr lang="en-US" sz="1100" dirty="0">
              <a:latin typeface="Roboto"/>
            </a:endParaRPr>
          </a:p>
        </p:txBody>
      </p:sp>
      <p:sp>
        <p:nvSpPr>
          <p:cNvPr id="10" name="Rectángulo 9"/>
          <p:cNvSpPr/>
          <p:nvPr/>
        </p:nvSpPr>
        <p:spPr>
          <a:xfrm flipH="1">
            <a:off x="4780035" y="1547164"/>
            <a:ext cx="213360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 flipH="1">
            <a:off x="4767757" y="2769260"/>
            <a:ext cx="2905125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 flipH="1">
            <a:off x="4788179" y="3728132"/>
            <a:ext cx="213360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Elipse 12"/>
          <p:cNvSpPr/>
          <p:nvPr/>
        </p:nvSpPr>
        <p:spPr>
          <a:xfrm>
            <a:off x="4156900" y="1117072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775" y="1171698"/>
            <a:ext cx="371475" cy="37147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 rot="19080000">
            <a:off x="4209716" y="2418673"/>
            <a:ext cx="297046" cy="167354"/>
          </a:xfrm>
          <a:prstGeom prst="rect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675" y="2384898"/>
            <a:ext cx="314325" cy="3143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744" y="3615890"/>
            <a:ext cx="314073" cy="3140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78009" y="1065542"/>
            <a:ext cx="2209419" cy="112723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del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conocimiento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>
                <a:solidFill>
                  <a:schemeClr val="bg2"/>
                </a:solidFill>
                <a:latin typeface="Roboto-thin"/>
              </a:rPr>
              <a:t>ServiceDesk Plus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43400" y="1943100"/>
            <a:ext cx="4343400" cy="1881284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4000" dirty="0" err="1" smtClean="0">
                <a:solidFill>
                  <a:schemeClr val="bg1"/>
                </a:solidFill>
                <a:latin typeface="Roboto-thin"/>
              </a:rPr>
              <a:t>Gestión</a:t>
            </a:r>
            <a:r>
              <a:rPr lang="en-US" sz="4000" dirty="0" smtClean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Roboto-thin"/>
              </a:rPr>
              <a:t>de </a:t>
            </a:r>
            <a:r>
              <a:rPr lang="en-US" sz="4000" dirty="0" err="1">
                <a:solidFill>
                  <a:srgbClr val="FFD052"/>
                </a:solidFill>
                <a:latin typeface="Roboto-medium"/>
              </a:rPr>
              <a:t>p</a:t>
            </a:r>
            <a:r>
              <a:rPr lang="en-US" sz="4000" i="0" dirty="0" err="1">
                <a:solidFill>
                  <a:srgbClr val="FFD052"/>
                </a:solidFill>
                <a:latin typeface="Roboto-medium"/>
              </a:rPr>
              <a:t>roblemas</a:t>
            </a:r>
            <a:endParaRPr lang="en-US" sz="4000" i="0" dirty="0">
              <a:solidFill>
                <a:srgbClr val="FFD052"/>
              </a:solidFill>
              <a:latin typeface="Roboto-medium"/>
            </a:endParaRPr>
          </a:p>
          <a:p>
            <a:pPr>
              <a:defRPr lang="en-US" sz="1400" dirty="0"/>
            </a:pPr>
            <a:endParaRPr lang="en-US" sz="3600" i="0" dirty="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476" y="1056551"/>
            <a:ext cx="2590800" cy="2590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rcRect l="20410" t="16590" r="21040" b="7570"/>
          <a:stretch>
            <a:fillRect/>
          </a:stretch>
        </p:blipFill>
        <p:spPr>
          <a:xfrm>
            <a:off x="3843128" y="462334"/>
            <a:ext cx="4083329" cy="41360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9144" y="1065542"/>
            <a:ext cx="2209419" cy="58862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dirty="0" err="1">
                <a:solidFill>
                  <a:schemeClr val="bg2"/>
                </a:solidFill>
                <a:latin typeface="Roboto-thin"/>
              </a:rPr>
              <a:t>Flujo</a:t>
            </a:r>
            <a:r>
              <a:rPr lang="en-US" sz="1600" dirty="0">
                <a:solidFill>
                  <a:schemeClr val="bg2"/>
                </a:solidFill>
                <a:latin typeface="Roboto-thin"/>
              </a:rPr>
              <a:t> de </a:t>
            </a:r>
            <a:r>
              <a:rPr lang="en-US" sz="1600" dirty="0" err="1">
                <a:solidFill>
                  <a:schemeClr val="bg2"/>
                </a:solidFill>
                <a:latin typeface="Roboto-thin"/>
              </a:rPr>
              <a:t>trabajo</a:t>
            </a:r>
            <a:r>
              <a:rPr lang="en-US" sz="1600" dirty="0">
                <a:solidFill>
                  <a:schemeClr val="bg2"/>
                </a:solidFill>
                <a:latin typeface="Roboto-thin"/>
              </a:rPr>
              <a:t> de la</a:t>
            </a:r>
          </a:p>
          <a:p>
            <a:pPr>
              <a:defRPr lang="en-US" sz="1400" dirty="0"/>
            </a:pP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problemas</a:t>
            </a:r>
            <a:endParaRPr lang="en-US" sz="16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isósceles 1"/>
          <p:cNvSpPr/>
          <p:nvPr/>
        </p:nvSpPr>
        <p:spPr>
          <a:xfrm flipV="1">
            <a:off x="6154383" y="2892647"/>
            <a:ext cx="528856" cy="350939"/>
          </a:xfrm>
          <a:prstGeom prst="triangle">
            <a:avLst>
              <a:gd name="adj" fmla="val 49568"/>
            </a:avLst>
          </a:prstGeom>
          <a:solidFill>
            <a:srgbClr val="92D05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ot="10800000"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Acorde 2"/>
          <p:cNvSpPr/>
          <p:nvPr/>
        </p:nvSpPr>
        <p:spPr>
          <a:xfrm flipH="1">
            <a:off x="3952612" y="2884217"/>
            <a:ext cx="385524" cy="380580"/>
          </a:xfrm>
          <a:prstGeom prst="chord">
            <a:avLst/>
          </a:prstGeom>
          <a:solidFill>
            <a:srgbClr val="FFC00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ortar rectángulo de esquina diagonal 3"/>
          <p:cNvSpPr/>
          <p:nvPr/>
        </p:nvSpPr>
        <p:spPr>
          <a:xfrm>
            <a:off x="1763327" y="2874073"/>
            <a:ext cx="309600" cy="258708"/>
          </a:xfrm>
          <a:prstGeom prst="snip2DiagRect">
            <a:avLst>
              <a:gd name="adj1" fmla="val 0"/>
              <a:gd name="adj2" fmla="val 16000"/>
            </a:avLst>
          </a:prstGeom>
          <a:solidFill>
            <a:srgbClr val="FF000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Heptágono 4"/>
          <p:cNvSpPr/>
          <p:nvPr/>
        </p:nvSpPr>
        <p:spPr>
          <a:xfrm>
            <a:off x="6118027" y="1078887"/>
            <a:ext cx="383362" cy="391706"/>
          </a:xfrm>
          <a:prstGeom prst="heptagon">
            <a:avLst/>
          </a:prstGeom>
          <a:solidFill>
            <a:srgbClr val="00B0F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ircular 5"/>
          <p:cNvSpPr/>
          <p:nvPr/>
        </p:nvSpPr>
        <p:spPr>
          <a:xfrm>
            <a:off x="3857810" y="1034205"/>
            <a:ext cx="431511" cy="425062"/>
          </a:xfrm>
          <a:prstGeom prst="pie">
            <a:avLst/>
          </a:prstGeom>
          <a:solidFill>
            <a:srgbClr val="92D05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anja diagonal 6"/>
          <p:cNvSpPr/>
          <p:nvPr/>
        </p:nvSpPr>
        <p:spPr>
          <a:xfrm>
            <a:off x="1668182" y="1054169"/>
            <a:ext cx="464067" cy="455523"/>
          </a:xfrm>
          <a:prstGeom prst="diagStripe">
            <a:avLst/>
          </a:prstGeom>
          <a:solidFill>
            <a:srgbClr val="FFC00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600205" y="1557061"/>
            <a:ext cx="1470740" cy="991047"/>
          </a:xfrm>
          <a:prstGeom prst="rect">
            <a:avLst/>
          </a:prstGeom>
        </p:spPr>
        <p:txBody>
          <a:bodyPr vert="horz" lIns="95250" tIns="47625" rIns="95250" bIns="47625">
            <a:noAutofit/>
          </a:bodyPr>
          <a:lstStyle/>
          <a:p>
            <a:pPr>
              <a:defRPr lang="en-US" sz="1400" dirty="0"/>
            </a:pPr>
            <a:r>
              <a:rPr lang="en-US" sz="1400" dirty="0" err="1">
                <a:solidFill>
                  <a:schemeClr val="tx1"/>
                </a:solidFill>
                <a:latin typeface="Helvetica"/>
              </a:rPr>
              <a:t>Prestación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 </a:t>
            </a:r>
            <a:r>
              <a:rPr lang="en-US" sz="1400" dirty="0" err="1"/>
              <a:t>inconsistente</a:t>
            </a:r>
            <a:r>
              <a:rPr lang="en-US" sz="1400" dirty="0"/>
              <a:t> de </a:t>
            </a:r>
            <a:r>
              <a:rPr lang="en-US" sz="1400" dirty="0" err="1">
                <a:solidFill>
                  <a:schemeClr val="tx1"/>
                </a:solidFill>
                <a:latin typeface="Helvetica"/>
              </a:rPr>
              <a:t>servicios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 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796628" y="1599589"/>
            <a:ext cx="1905000" cy="450151"/>
          </a:xfrm>
          <a:prstGeom prst="rect">
            <a:avLst/>
          </a:prstGeom>
        </p:spPr>
        <p:txBody>
          <a:bodyPr vert="horz" lIns="95250" tIns="47625" rIns="95250" bIns="47625">
            <a:noAutofit/>
          </a:bodyPr>
          <a:lstStyle/>
          <a:p>
            <a:pPr>
              <a:defRPr lang="en-US" sz="1400" dirty="0"/>
            </a:pPr>
            <a:r>
              <a:rPr lang="en-US" sz="1400" dirty="0" err="1">
                <a:solidFill>
                  <a:schemeClr val="tx1"/>
                </a:solidFill>
                <a:latin typeface="Helvetica"/>
              </a:rPr>
              <a:t>Brechas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 en la </a:t>
            </a:r>
            <a:r>
              <a:rPr lang="en-US" sz="1400" dirty="0" err="1">
                <a:solidFill>
                  <a:schemeClr val="tx1"/>
                </a:solidFill>
                <a:latin typeface="Helvetica"/>
              </a:rPr>
              <a:t>automatización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 de </a:t>
            </a:r>
            <a:r>
              <a:rPr lang="en-US" sz="1400" dirty="0" err="1">
                <a:solidFill>
                  <a:schemeClr val="tx1"/>
                </a:solidFill>
                <a:latin typeface="Helvetica"/>
              </a:rPr>
              <a:t>procesos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 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070189" y="1634621"/>
            <a:ext cx="2018277" cy="521855"/>
          </a:xfrm>
          <a:prstGeom prst="rect">
            <a:avLst/>
          </a:prstGeom>
        </p:spPr>
        <p:txBody>
          <a:bodyPr vert="horz" lIns="95250" tIns="47625" rIns="95250" bIns="47625">
            <a:noAutofit/>
          </a:bodyPr>
          <a:lstStyle/>
          <a:p>
            <a:pPr>
              <a:defRPr lang="en-US" sz="1400" dirty="0"/>
            </a:pPr>
            <a:r>
              <a:rPr lang="en-US" sz="1400" dirty="0" err="1">
                <a:solidFill>
                  <a:schemeClr val="tx1"/>
                </a:solidFill>
                <a:latin typeface="Helvetica"/>
              </a:rPr>
              <a:t>Experiencia</a:t>
            </a:r>
            <a:r>
              <a:rPr lang="en-US" sz="1400" dirty="0"/>
              <a:t>  </a:t>
            </a:r>
            <a:r>
              <a:rPr lang="en-US" sz="1400" dirty="0" err="1"/>
              <a:t>insuficiente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del </a:t>
            </a:r>
            <a:r>
              <a:rPr lang="en-US" sz="1400" dirty="0" err="1">
                <a:solidFill>
                  <a:schemeClr val="tx1"/>
                </a:solidFill>
                <a:latin typeface="Helvetica"/>
              </a:rPr>
              <a:t>cliente</a:t>
            </a:r>
            <a:endParaRPr lang="en-US" sz="1400" dirty="0">
              <a:solidFill>
                <a:schemeClr val="tx1"/>
              </a:solidFill>
              <a:latin typeface="Helvetic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600205" y="3316033"/>
            <a:ext cx="1897050" cy="521855"/>
          </a:xfrm>
          <a:prstGeom prst="rect">
            <a:avLst/>
          </a:prstGeom>
        </p:spPr>
        <p:txBody>
          <a:bodyPr vert="horz" lIns="95250" tIns="47625" rIns="95250" bIns="47625">
            <a:noAutofit/>
          </a:bodyPr>
          <a:lstStyle/>
          <a:p>
            <a:pPr>
              <a:defRPr lang="en-US" sz="1400" dirty="0"/>
            </a:pPr>
            <a:r>
              <a:rPr lang="en-US" sz="1400" dirty="0" err="1">
                <a:solidFill>
                  <a:schemeClr val="tx1"/>
                </a:solidFill>
                <a:latin typeface="Helvetica"/>
              </a:rPr>
              <a:t>Enfoque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Helvetica"/>
              </a:rPr>
              <a:t>aislado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 para la </a:t>
            </a:r>
            <a:r>
              <a:rPr lang="en-US" sz="1400" dirty="0" err="1">
                <a:solidFill>
                  <a:schemeClr val="tx1"/>
                </a:solidFill>
                <a:latin typeface="Helvetica"/>
              </a:rPr>
              <a:t>administración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 de </a:t>
            </a:r>
            <a:r>
              <a:rPr lang="en-US" sz="1400" dirty="0" err="1">
                <a:solidFill>
                  <a:schemeClr val="tx1"/>
                </a:solidFill>
                <a:latin typeface="Helvetica"/>
              </a:rPr>
              <a:t>servicios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 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743179" y="3337865"/>
            <a:ext cx="2022762" cy="735158"/>
          </a:xfrm>
          <a:prstGeom prst="rect">
            <a:avLst/>
          </a:prstGeom>
        </p:spPr>
        <p:txBody>
          <a:bodyPr vert="horz" lIns="95250" tIns="47625" rIns="95250" bIns="47625">
            <a:noAutofit/>
          </a:bodyPr>
          <a:lstStyle/>
          <a:p>
            <a:pPr>
              <a:defRPr lang="en-US" sz="1400" dirty="0"/>
            </a:pPr>
            <a:r>
              <a:rPr lang="en-US" sz="1400" dirty="0" err="1">
                <a:solidFill>
                  <a:schemeClr val="tx1"/>
                </a:solidFill>
                <a:latin typeface="Helvetica"/>
              </a:rPr>
              <a:t>Llevar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 la </a:t>
            </a:r>
            <a:r>
              <a:rPr lang="en-US" sz="1400" dirty="0" err="1">
                <a:solidFill>
                  <a:schemeClr val="tx1"/>
                </a:solidFill>
                <a:latin typeface="Helvetica"/>
              </a:rPr>
              <a:t>administración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 de </a:t>
            </a:r>
            <a:r>
              <a:rPr lang="en-US" sz="1400" dirty="0" err="1">
                <a:solidFill>
                  <a:schemeClr val="tx1"/>
                </a:solidFill>
                <a:latin typeface="Helvetica"/>
              </a:rPr>
              <a:t>servicios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 </a:t>
            </a:r>
          </a:p>
          <a:p>
            <a:pPr>
              <a:defRPr lang="en-US" sz="1400" dirty="0"/>
            </a:pPr>
            <a:r>
              <a:rPr lang="en-US" sz="1400" dirty="0" err="1">
                <a:solidFill>
                  <a:schemeClr val="tx1"/>
                </a:solidFill>
                <a:latin typeface="Helvetica"/>
              </a:rPr>
              <a:t>más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Helvetica"/>
              </a:rPr>
              <a:t>allá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 de TI 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118027" y="3337865"/>
            <a:ext cx="1905000" cy="521855"/>
          </a:xfrm>
          <a:prstGeom prst="rect">
            <a:avLst/>
          </a:prstGeom>
        </p:spPr>
        <p:txBody>
          <a:bodyPr vert="horz" lIns="95250" tIns="47625" rIns="95250" bIns="47625">
            <a:noAutofit/>
          </a:bodyPr>
          <a:lstStyle/>
          <a:p>
            <a:pPr>
              <a:defRPr lang="en-US" sz="1400" dirty="0"/>
            </a:pPr>
            <a:r>
              <a:rPr lang="en-US" sz="1400" dirty="0" err="1">
                <a:solidFill>
                  <a:schemeClr val="tx1"/>
                </a:solidFill>
                <a:latin typeface="Helvetica"/>
              </a:rPr>
              <a:t>Cumplir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 </a:t>
            </a:r>
          </a:p>
          <a:p>
            <a:pPr>
              <a:defRPr lang="en-US" sz="1400" dirty="0"/>
            </a:pPr>
            <a:r>
              <a:rPr lang="en-US" sz="1400" dirty="0">
                <a:solidFill>
                  <a:schemeClr val="tx1"/>
                </a:solidFill>
                <a:latin typeface="Helvetica"/>
              </a:rPr>
              <a:t>las </a:t>
            </a:r>
            <a:r>
              <a:rPr lang="en-US" sz="1400" dirty="0" err="1">
                <a:solidFill>
                  <a:schemeClr val="tx1"/>
                </a:solidFill>
                <a:latin typeface="Helvetica"/>
              </a:rPr>
              <a:t>normas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 de </a:t>
            </a:r>
            <a:r>
              <a:rPr lang="en-US" sz="1400" dirty="0" err="1">
                <a:solidFill>
                  <a:schemeClr val="tx1"/>
                </a:solidFill>
                <a:latin typeface="Helvetica"/>
              </a:rPr>
              <a:t>privacidad</a:t>
            </a:r>
            <a:r>
              <a:rPr lang="en-US" sz="1400" dirty="0">
                <a:solidFill>
                  <a:schemeClr val="tx1"/>
                </a:solidFill>
                <a:latin typeface="Helvetica"/>
              </a:rPr>
              <a:t> 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956" y="998077"/>
            <a:ext cx="586168" cy="39839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661" y="1049302"/>
            <a:ext cx="417480" cy="42704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863" y="1189110"/>
            <a:ext cx="660577" cy="21006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192" y="2829386"/>
            <a:ext cx="412680" cy="41268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3867" y="2832725"/>
            <a:ext cx="357197" cy="44203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2439" y="2876645"/>
            <a:ext cx="328374" cy="410470"/>
          </a:xfrm>
          <a:prstGeom prst="rect">
            <a:avLst/>
          </a:prstGeom>
        </p:spPr>
      </p:pic>
      <p:cxnSp>
        <p:nvCxnSpPr>
          <p:cNvPr id="20" name="Conector recto 19"/>
          <p:cNvCxnSpPr/>
          <p:nvPr/>
        </p:nvCxnSpPr>
        <p:spPr>
          <a:xfrm rot="10800000" flipH="1" flipV="1">
            <a:off x="1880987" y="2576522"/>
            <a:ext cx="5491343" cy="0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1" name="Conector recto 20"/>
          <p:cNvCxnSpPr/>
          <p:nvPr/>
        </p:nvCxnSpPr>
        <p:spPr>
          <a:xfrm rot="10800000" flipV="1">
            <a:off x="3497256" y="1024518"/>
            <a:ext cx="0" cy="3183102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2" name="Conector recto 21"/>
          <p:cNvCxnSpPr/>
          <p:nvPr/>
        </p:nvCxnSpPr>
        <p:spPr>
          <a:xfrm rot="10800000" flipV="1">
            <a:off x="5765942" y="1024518"/>
            <a:ext cx="0" cy="3183102"/>
          </a:xfrm>
          <a:prstGeom prst="line">
            <a:avLst/>
          </a:prstGeom>
          <a:ln w="9525" cap="flat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23" name="Imagen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ptágono 1"/>
          <p:cNvSpPr/>
          <p:nvPr/>
        </p:nvSpPr>
        <p:spPr>
          <a:xfrm>
            <a:off x="6229769" y="3090033"/>
            <a:ext cx="380085" cy="380085"/>
          </a:xfrm>
          <a:prstGeom prst="heptagon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Lágrima 2"/>
          <p:cNvSpPr/>
          <p:nvPr/>
        </p:nvSpPr>
        <p:spPr>
          <a:xfrm rot="15900000">
            <a:off x="6249686" y="1353692"/>
            <a:ext cx="265461" cy="265461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Octágono 3"/>
          <p:cNvSpPr/>
          <p:nvPr/>
        </p:nvSpPr>
        <p:spPr>
          <a:xfrm>
            <a:off x="3334921" y="3069621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Elipse 4"/>
          <p:cNvSpPr/>
          <p:nvPr/>
        </p:nvSpPr>
        <p:spPr>
          <a:xfrm>
            <a:off x="3291687" y="1234287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819458" y="1185024"/>
            <a:ext cx="1944909" cy="82657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Identificar incidentes de un problema subyacente, que requieren una investigación exhaustiva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18067" y="2038350"/>
            <a:ext cx="1650101" cy="598055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Convertir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incidentes</a:t>
            </a:r>
            <a:r>
              <a:rPr lang="en-US" sz="1100" dirty="0">
                <a:latin typeface="Roboto"/>
              </a:rPr>
              <a:t> en </a:t>
            </a:r>
            <a:r>
              <a:rPr lang="en-US" sz="1100" dirty="0" err="1">
                <a:latin typeface="Roboto"/>
              </a:rPr>
              <a:t>problemas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Registro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problemas</a:t>
            </a:r>
            <a:r>
              <a:rPr lang="en-US" sz="1100" dirty="0">
                <a:latin typeface="Roboto"/>
              </a:rPr>
              <a:t> 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703276" y="1211694"/>
            <a:ext cx="2364524" cy="65017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Definir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con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precisión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cada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problema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principal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cuantificar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impacto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en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negocio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703276" y="2034636"/>
            <a:ext cx="2030615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"/>
              </a:rPr>
              <a:t>Servicios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afectados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Plantillas</a:t>
            </a:r>
            <a:r>
              <a:rPr lang="en-US" sz="1200" dirty="0">
                <a:latin typeface="Roboto"/>
              </a:rPr>
              <a:t> de </a:t>
            </a:r>
            <a:r>
              <a:rPr lang="en-US" sz="1200" dirty="0" err="1">
                <a:latin typeface="Roboto"/>
              </a:rPr>
              <a:t>activos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involucrados</a:t>
            </a:r>
            <a:endParaRPr lang="en-US" sz="1200" dirty="0">
              <a:latin typeface="Roboto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829307" y="3093643"/>
            <a:ext cx="2122056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Estandarizar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formato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para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definición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problemas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839232" y="3680499"/>
            <a:ext cx="2008689" cy="26285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Plantillas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problemas</a:t>
            </a:r>
            <a:endParaRPr lang="en-US" sz="1100" dirty="0">
              <a:latin typeface="Robot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703276" y="3680499"/>
            <a:ext cx="2045798" cy="43473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Funciones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problemas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Técnicos</a:t>
            </a:r>
            <a:endParaRPr lang="en-US" sz="1100" dirty="0">
              <a:latin typeface="Roboto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703276" y="3090033"/>
            <a:ext cx="1932365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Identificar el propietario del problema 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ángulo 14"/>
          <p:cNvSpPr/>
          <p:nvPr/>
        </p:nvSpPr>
        <p:spPr>
          <a:xfrm flipH="1">
            <a:off x="3947331" y="3552825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 flipH="1">
            <a:off x="3918156" y="2016661"/>
            <a:ext cx="12001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 flipH="1">
            <a:off x="6796897" y="1872567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 flipH="1">
            <a:off x="6812489" y="3552825"/>
            <a:ext cx="962025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755" y="1288913"/>
            <a:ext cx="314073" cy="31407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242" y="3197533"/>
            <a:ext cx="314325" cy="31407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324" y="1288913"/>
            <a:ext cx="314325" cy="31407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898" y="3188665"/>
            <a:ext cx="314073" cy="314073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228600" y="1173527"/>
            <a:ext cx="2551037" cy="88101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i="0" dirty="0" err="1" smtClean="0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problemas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 err="1">
                <a:solidFill>
                  <a:schemeClr val="bg2"/>
                </a:solidFill>
                <a:latin typeface="Roboto-thin"/>
              </a:rPr>
              <a:t>ServiceDesk</a:t>
            </a:r>
            <a:r>
              <a:rPr lang="en-US" sz="1900" i="0" dirty="0">
                <a:solidFill>
                  <a:schemeClr val="bg2"/>
                </a:solidFill>
                <a:latin typeface="Roboto-thin"/>
              </a:rPr>
              <a:t> Plus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ptágono 1"/>
          <p:cNvSpPr/>
          <p:nvPr/>
        </p:nvSpPr>
        <p:spPr>
          <a:xfrm>
            <a:off x="6229769" y="2655865"/>
            <a:ext cx="380085" cy="380085"/>
          </a:xfrm>
          <a:prstGeom prst="heptagon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Lágrima 2"/>
          <p:cNvSpPr/>
          <p:nvPr/>
        </p:nvSpPr>
        <p:spPr>
          <a:xfrm rot="15900000">
            <a:off x="6249686" y="1376724"/>
            <a:ext cx="265461" cy="265461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Octágono 3"/>
          <p:cNvSpPr/>
          <p:nvPr/>
        </p:nvSpPr>
        <p:spPr>
          <a:xfrm>
            <a:off x="3334921" y="2635453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Elipse 4"/>
          <p:cNvSpPr/>
          <p:nvPr/>
        </p:nvSpPr>
        <p:spPr>
          <a:xfrm>
            <a:off x="3291687" y="1257319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819458" y="1047750"/>
            <a:ext cx="2279075" cy="64374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Asignar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implementación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solución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usuarios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específicos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con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fechas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vencimiento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815400" y="1893798"/>
            <a:ext cx="2226449" cy="26285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Tareas</a:t>
            </a:r>
            <a:endParaRPr lang="en-US" sz="1100" dirty="0">
              <a:latin typeface="Roboto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703276" y="1047750"/>
            <a:ext cx="2220477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Mantener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una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base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datos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errores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conocidos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717268" y="1683619"/>
            <a:ext cx="1819160" cy="457180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latin typeface="Roboto"/>
              </a:rPr>
              <a:t>Marcar el problema como un error conocido </a:t>
            </a:r>
            <a:endParaRPr lang="en-US" sz="1200" dirty="0">
              <a:latin typeface="Roboto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829307" y="2659475"/>
            <a:ext cx="2094547" cy="64374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Supervisar la implementación y efectividad de la solución </a:t>
            </a:r>
            <a:endParaRPr lang="en-US" sz="1200" dirty="0" err="1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804285" y="3350990"/>
            <a:ext cx="2008689" cy="258610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Análisis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Soluciones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RCA</a:t>
            </a:r>
            <a:endParaRPr lang="en-US" sz="1100" dirty="0">
              <a:latin typeface="Robot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702818" y="3500504"/>
            <a:ext cx="2045798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Reglas de notificación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Anuncios</a:t>
            </a:r>
            <a:endParaRPr lang="en-US" sz="1100" dirty="0">
              <a:latin typeface="Roboto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703276" y="2655865"/>
            <a:ext cx="1932365" cy="82657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Mantener mecanismos de notificación para mantener informados a los interesados  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ángulo 14"/>
          <p:cNvSpPr/>
          <p:nvPr/>
        </p:nvSpPr>
        <p:spPr>
          <a:xfrm flipH="1">
            <a:off x="3910907" y="3318681"/>
            <a:ext cx="1352550" cy="9371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 flipH="1">
            <a:off x="3916966" y="1851764"/>
            <a:ext cx="12001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 flipH="1">
            <a:off x="6809641" y="1659016"/>
            <a:ext cx="1352550" cy="9447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 flipH="1">
            <a:off x="6810374" y="3467938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755" y="1312078"/>
            <a:ext cx="314073" cy="3138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242" y="2763240"/>
            <a:ext cx="314325" cy="3143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324" y="1311954"/>
            <a:ext cx="314325" cy="31407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898" y="2754372"/>
            <a:ext cx="314073" cy="314325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228600" y="1172384"/>
            <a:ext cx="2542384" cy="88101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i="0" dirty="0" err="1" smtClean="0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problemas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 err="1">
                <a:solidFill>
                  <a:schemeClr val="bg2"/>
                </a:solidFill>
                <a:latin typeface="Roboto-thin"/>
              </a:rPr>
              <a:t>ServiceDesk</a:t>
            </a:r>
            <a:r>
              <a:rPr lang="en-US" sz="1900" i="0" dirty="0">
                <a:solidFill>
                  <a:schemeClr val="bg2"/>
                </a:solidFill>
                <a:latin typeface="Roboto-thin"/>
              </a:rPr>
              <a:t> Plus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5332618" y="1871014"/>
            <a:ext cx="2515982" cy="65017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Hacer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que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administración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problemas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funcione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junto con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otros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procesos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ITSM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39667" y="2732865"/>
            <a:ext cx="1732883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Asociar incidentes y cambios con problemas</a:t>
            </a:r>
            <a:endParaRPr lang="en-US" sz="1100" dirty="0">
              <a:latin typeface="Roboto"/>
            </a:endParaRPr>
          </a:p>
        </p:txBody>
      </p:sp>
      <p:sp>
        <p:nvSpPr>
          <p:cNvPr id="5" name="Rectángulo 4"/>
          <p:cNvSpPr/>
          <p:nvPr/>
        </p:nvSpPr>
        <p:spPr>
          <a:xfrm flipH="1">
            <a:off x="5423725" y="2697594"/>
            <a:ext cx="1657350" cy="944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Elipse 5"/>
          <p:cNvSpPr/>
          <p:nvPr/>
        </p:nvSpPr>
        <p:spPr>
          <a:xfrm>
            <a:off x="4735858" y="1920278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926" y="1974904"/>
            <a:ext cx="371475" cy="3714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28600" y="1820084"/>
            <a:ext cx="2528392" cy="88101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i="0" dirty="0" err="1" smtClean="0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problemas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 err="1">
                <a:solidFill>
                  <a:schemeClr val="bg2"/>
                </a:solidFill>
                <a:latin typeface="Roboto-thin"/>
              </a:rPr>
              <a:t>ServiceDesk</a:t>
            </a:r>
            <a:r>
              <a:rPr lang="en-US" sz="1900" i="0" dirty="0">
                <a:solidFill>
                  <a:schemeClr val="bg2"/>
                </a:solidFill>
                <a:latin typeface="Roboto-thin"/>
              </a:rPr>
              <a:t> Plus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95800" y="1943100"/>
            <a:ext cx="4074691" cy="1881284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4000" dirty="0" err="1" smtClean="0">
                <a:solidFill>
                  <a:schemeClr val="bg1"/>
                </a:solidFill>
                <a:latin typeface="Roboto-thin"/>
              </a:rPr>
              <a:t>Gestión</a:t>
            </a:r>
            <a:r>
              <a:rPr lang="en-US" sz="4000" dirty="0" smtClean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Roboto-thin"/>
              </a:rPr>
              <a:t>de </a:t>
            </a:r>
            <a:r>
              <a:rPr lang="en-US" sz="4000" i="0" dirty="0" err="1">
                <a:solidFill>
                  <a:srgbClr val="FFD052"/>
                </a:solidFill>
                <a:latin typeface="Roboto-medium"/>
              </a:rPr>
              <a:t>cambios</a:t>
            </a:r>
            <a:endParaRPr lang="en-US" sz="4000" i="0" dirty="0">
              <a:solidFill>
                <a:srgbClr val="FFD052"/>
              </a:solidFill>
              <a:latin typeface="Roboto-medium"/>
            </a:endParaRPr>
          </a:p>
          <a:p>
            <a:pPr>
              <a:defRPr lang="en-US" sz="1400" dirty="0"/>
            </a:pPr>
            <a:endParaRPr lang="en-US" sz="3600" i="0" dirty="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476" y="1056551"/>
            <a:ext cx="2590800" cy="2590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663" y="75704"/>
            <a:ext cx="6327562" cy="494708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5600" y="1065542"/>
            <a:ext cx="2209419" cy="58862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dirty="0" err="1">
                <a:solidFill>
                  <a:schemeClr val="bg2"/>
                </a:solidFill>
                <a:latin typeface="Roboto-thin"/>
              </a:rPr>
              <a:t>Flujo</a:t>
            </a:r>
            <a:r>
              <a:rPr lang="en-US" sz="1600" dirty="0">
                <a:solidFill>
                  <a:schemeClr val="bg2"/>
                </a:solidFill>
                <a:latin typeface="Roboto-thin"/>
              </a:rPr>
              <a:t> de </a:t>
            </a:r>
            <a:r>
              <a:rPr lang="en-US" sz="1600" dirty="0" err="1">
                <a:solidFill>
                  <a:schemeClr val="bg2"/>
                </a:solidFill>
                <a:latin typeface="Roboto-thin"/>
              </a:rPr>
              <a:t>trabajo</a:t>
            </a:r>
            <a:r>
              <a:rPr lang="en-US" sz="1600" dirty="0">
                <a:solidFill>
                  <a:schemeClr val="bg2"/>
                </a:solidFill>
                <a:latin typeface="Roboto-thin"/>
              </a:rPr>
              <a:t> de la</a:t>
            </a:r>
          </a:p>
          <a:p>
            <a:pPr>
              <a:defRPr lang="en-US" sz="1400" dirty="0"/>
            </a:pP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cambios</a:t>
            </a:r>
            <a:endParaRPr lang="en-US" sz="16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6159036" y="2749658"/>
            <a:ext cx="311381" cy="339718"/>
          </a:xfrm>
          <a:prstGeom prst="roundRect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Elipse 2"/>
          <p:cNvSpPr/>
          <p:nvPr/>
        </p:nvSpPr>
        <p:spPr>
          <a:xfrm rot="15900000">
            <a:off x="6173486" y="1300400"/>
            <a:ext cx="265461" cy="265461"/>
          </a:xfrm>
          <a:prstGeom prst="ellipse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ortar y redondear rectángulo de esquina sencilla 3"/>
          <p:cNvSpPr/>
          <p:nvPr/>
        </p:nvSpPr>
        <p:spPr>
          <a:xfrm rot="10800000">
            <a:off x="3372040" y="2749629"/>
            <a:ext cx="258222" cy="380085"/>
          </a:xfrm>
          <a:prstGeom prst="snipRoundRect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Elipse 4"/>
          <p:cNvSpPr/>
          <p:nvPr/>
        </p:nvSpPr>
        <p:spPr>
          <a:xfrm>
            <a:off x="3291687" y="1287446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819458" y="1169831"/>
            <a:ext cx="1587960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Identificar los tipos de cambio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19525" y="1676400"/>
            <a:ext cx="2008689" cy="26285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Tipos de cambio</a:t>
            </a:r>
            <a:endParaRPr lang="en-US" sz="1100" dirty="0">
              <a:latin typeface="Roboto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627075" y="1181176"/>
            <a:ext cx="2038207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Definir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roles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responsabilidades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clave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642354" y="1676400"/>
            <a:ext cx="1662064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latin typeface="Roboto"/>
              </a:rPr>
              <a:t>Roles de cambios</a:t>
            </a:r>
            <a:endParaRPr lang="en-US" sz="1200" dirty="0">
              <a:latin typeface="Roboto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829307" y="2659351"/>
            <a:ext cx="2097328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Diseñar procesos para diferentes tipos de cambio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848100" y="3143250"/>
            <a:ext cx="2008689" cy="598055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Flujos de trabajo de cambios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Ciclo de vida visual de cambios con procesos multietapa </a:t>
            </a:r>
            <a:endParaRPr lang="en-US" sz="1100" dirty="0">
              <a:latin typeface="Robot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627076" y="3143250"/>
            <a:ext cx="2060990" cy="76565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Plantillas de cambio personalizadas </a:t>
            </a:r>
            <a:r>
              <a:rPr lang="en-US" sz="1100">
                <a:solidFill>
                  <a:schemeClr val="bg1">
                    <a:lumMod val="65000"/>
                  </a:schemeClr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Registro de incidentes o registros de problemas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Cronograma de cambios</a:t>
            </a:r>
            <a:endParaRPr lang="en-US" sz="1100" dirty="0">
              <a:latin typeface="Roboto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627076" y="2655741"/>
            <a:ext cx="2291775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solidFill>
                  <a:srgbClr val="004E8F"/>
                </a:solidFill>
                <a:latin typeface="Roboto"/>
              </a:rPr>
              <a:t>Registrar,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gestionar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priorizar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propuestas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cambio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15" name="Rectángulo 14"/>
          <p:cNvSpPr/>
          <p:nvPr/>
        </p:nvSpPr>
        <p:spPr>
          <a:xfrm flipH="1">
            <a:off x="3939616" y="3105150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 flipH="1">
            <a:off x="3933825" y="1628775"/>
            <a:ext cx="12001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 flipH="1">
            <a:off x="6728650" y="1628775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 flipH="1">
            <a:off x="6714696" y="3114675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755" y="1341948"/>
            <a:ext cx="314073" cy="3143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242" y="2839316"/>
            <a:ext cx="314325" cy="3143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124" y="1235497"/>
            <a:ext cx="314325" cy="31432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698" y="2830582"/>
            <a:ext cx="314073" cy="314325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304800" y="1141742"/>
            <a:ext cx="2433800" cy="88101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la </a:t>
            </a: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cambios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 err="1">
                <a:solidFill>
                  <a:schemeClr val="bg2"/>
                </a:solidFill>
                <a:latin typeface="Roboto-thin"/>
              </a:rPr>
              <a:t>ServiceDesk</a:t>
            </a:r>
            <a:r>
              <a:rPr lang="en-US" sz="1900" i="0" dirty="0">
                <a:solidFill>
                  <a:schemeClr val="bg2"/>
                </a:solidFill>
                <a:latin typeface="Roboto-thin"/>
              </a:rPr>
              <a:t> Plus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ptágono 1"/>
          <p:cNvSpPr/>
          <p:nvPr/>
        </p:nvSpPr>
        <p:spPr>
          <a:xfrm>
            <a:off x="6229769" y="2823715"/>
            <a:ext cx="380085" cy="380085"/>
          </a:xfrm>
          <a:prstGeom prst="heptagon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Lágrima 2"/>
          <p:cNvSpPr/>
          <p:nvPr/>
        </p:nvSpPr>
        <p:spPr>
          <a:xfrm rot="10800000">
            <a:off x="6248256" y="1298009"/>
            <a:ext cx="297046" cy="297046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Octágono 3"/>
          <p:cNvSpPr/>
          <p:nvPr/>
        </p:nvSpPr>
        <p:spPr>
          <a:xfrm>
            <a:off x="3352142" y="2808979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Elipse 4"/>
          <p:cNvSpPr/>
          <p:nvPr/>
        </p:nvSpPr>
        <p:spPr>
          <a:xfrm>
            <a:off x="3291687" y="1219095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819458" y="1047750"/>
            <a:ext cx="2051237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Obtener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información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clara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sobre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riesgos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impacto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cambios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34650" y="1661131"/>
            <a:ext cx="2413606" cy="942566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Riesgos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Planificación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cambios</a:t>
            </a:r>
            <a:r>
              <a:rPr lang="en-US" sz="1100" dirty="0">
                <a:latin typeface="Roboto"/>
              </a:rPr>
              <a:t>, </a:t>
            </a:r>
            <a:r>
              <a:rPr lang="en-US" sz="1100" dirty="0" err="1">
                <a:latin typeface="Roboto"/>
              </a:rPr>
              <a:t>incluyendo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análisis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impacto</a:t>
            </a:r>
            <a:r>
              <a:rPr lang="en-US" sz="1100" dirty="0">
                <a:latin typeface="Roboto"/>
              </a:rPr>
              <a:t> y planes de </a:t>
            </a:r>
            <a:r>
              <a:rPr lang="en-US" sz="1100" dirty="0" err="1">
                <a:latin typeface="Roboto"/>
              </a:rPr>
              <a:t>implementación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 </a:t>
            </a:r>
            <a:r>
              <a:rPr lang="en-US" sz="1100" dirty="0" err="1">
                <a:latin typeface="Roboto"/>
              </a:rPr>
              <a:t>Integración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CMDB</a:t>
            </a:r>
            <a:r>
              <a:rPr lang="en-US" sz="1100" dirty="0">
                <a:latin typeface="Roboto"/>
              </a:rPr>
              <a:t> para el </a:t>
            </a:r>
            <a:r>
              <a:rPr lang="en-US" sz="1100" dirty="0" err="1">
                <a:latin typeface="Roboto"/>
              </a:rPr>
              <a:t>impacto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descendente</a:t>
            </a:r>
            <a:r>
              <a:rPr lang="en-US" sz="1100" dirty="0">
                <a:latin typeface="Roboto"/>
              </a:rPr>
              <a:t>  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703276" y="1047750"/>
            <a:ext cx="1924288" cy="64374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Comunicar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horarios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cualquier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tiempo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inactividad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las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partes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interesadas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703275" y="1859308"/>
            <a:ext cx="1885235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"/>
              </a:rPr>
              <a:t>Horario</a:t>
            </a:r>
            <a:r>
              <a:rPr lang="en-US" sz="1200" dirty="0">
                <a:latin typeface="Roboto"/>
              </a:rPr>
              <a:t> de </a:t>
            </a:r>
            <a:r>
              <a:rPr lang="en-US" sz="1200" dirty="0" err="1">
                <a:latin typeface="Roboto"/>
              </a:rPr>
              <a:t>inactividad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200" dirty="0">
                <a:latin typeface="Roboto"/>
              </a:rPr>
              <a:t> </a:t>
            </a:r>
            <a:r>
              <a:rPr lang="en-US" sz="1200" dirty="0" err="1">
                <a:latin typeface="Roboto"/>
              </a:rPr>
              <a:t>Anuncios</a:t>
            </a:r>
            <a:endParaRPr lang="en-US" sz="1200" dirty="0">
              <a:latin typeface="Roboto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846528" y="2647950"/>
            <a:ext cx="2206437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Poner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marcha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un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mecanismo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aprobación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efectivo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865321" y="3335807"/>
            <a:ext cx="2008689" cy="26285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CAB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administrador de cambios </a:t>
            </a:r>
            <a:endParaRPr lang="en-US" sz="1100" dirty="0">
              <a:latin typeface="Robot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717782" y="3502618"/>
            <a:ext cx="1870729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Lista de verificación de implementación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Tareas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Asociación de proyectos </a:t>
            </a:r>
            <a:endParaRPr lang="en-US" sz="1100" dirty="0">
              <a:latin typeface="Roboto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703276" y="2647950"/>
            <a:ext cx="1931879" cy="64374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Medir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progreso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efectividad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las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implementaciones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cambios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ángulo 14"/>
          <p:cNvSpPr/>
          <p:nvPr/>
        </p:nvSpPr>
        <p:spPr>
          <a:xfrm flipH="1">
            <a:off x="3941521" y="3299650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 flipH="1">
            <a:off x="3933948" y="1629032"/>
            <a:ext cx="12001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 flipH="1">
            <a:off x="6811756" y="1830733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 flipH="1">
            <a:off x="6825338" y="3462471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755" y="1273597"/>
            <a:ext cx="314073" cy="3143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464" y="2936767"/>
            <a:ext cx="314325" cy="3143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324" y="1342205"/>
            <a:ext cx="314325" cy="31432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898" y="2922222"/>
            <a:ext cx="314073" cy="31432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304800" y="1141742"/>
            <a:ext cx="2424122" cy="88101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cambios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 err="1">
                <a:solidFill>
                  <a:schemeClr val="bg2"/>
                </a:solidFill>
                <a:latin typeface="Roboto-thin"/>
              </a:rPr>
              <a:t>ServiceDesk</a:t>
            </a:r>
            <a:r>
              <a:rPr lang="en-US" sz="1900" i="0" dirty="0">
                <a:solidFill>
                  <a:schemeClr val="bg2"/>
                </a:solidFill>
                <a:latin typeface="Roboto-thin"/>
              </a:rPr>
              <a:t> Plus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ctágono 1"/>
          <p:cNvSpPr/>
          <p:nvPr/>
        </p:nvSpPr>
        <p:spPr>
          <a:xfrm>
            <a:off x="3737715" y="2710662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4232186" y="1154753"/>
            <a:ext cx="1478632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Mantener planes de contingencia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232186" y="1670266"/>
            <a:ext cx="3325530" cy="26285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Planes de retroceso</a:t>
            </a:r>
            <a:endParaRPr lang="en-US" sz="1100" dirty="0">
              <a:latin typeface="Roboto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219108" y="2647950"/>
            <a:ext cx="2105492" cy="65017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Hacer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que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administración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cambios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funcione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con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otros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procesos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ITSM 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219994" y="3324225"/>
            <a:ext cx="1908028" cy="1019510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"/>
              </a:rPr>
              <a:t>Integración</a:t>
            </a:r>
            <a:r>
              <a:rPr lang="en-US" sz="1200" dirty="0">
                <a:latin typeface="Roboto"/>
              </a:rPr>
              <a:t> con </a:t>
            </a:r>
            <a:r>
              <a:rPr lang="en-US" sz="1200" dirty="0" err="1" smtClean="0">
                <a:latin typeface="Roboto"/>
              </a:rPr>
              <a:t>administración</a:t>
            </a:r>
            <a:r>
              <a:rPr lang="en-US" sz="1200" dirty="0" smtClean="0">
                <a:latin typeface="Roboto"/>
              </a:rPr>
              <a:t> </a:t>
            </a:r>
            <a:r>
              <a:rPr lang="en-US" sz="1200" dirty="0">
                <a:latin typeface="Roboto"/>
              </a:rPr>
              <a:t>de </a:t>
            </a:r>
            <a:r>
              <a:rPr lang="en-US" sz="1200" dirty="0" err="1">
                <a:latin typeface="Roboto"/>
              </a:rPr>
              <a:t>incidentes</a:t>
            </a:r>
            <a:r>
              <a:rPr lang="en-US" sz="1200" dirty="0">
                <a:latin typeface="Roboto"/>
              </a:rPr>
              <a:t>, </a:t>
            </a:r>
            <a:r>
              <a:rPr lang="en-US" sz="1200" dirty="0" err="1">
                <a:latin typeface="Roboto"/>
              </a:rPr>
              <a:t>problemas</a:t>
            </a:r>
            <a:r>
              <a:rPr lang="en-US" sz="1200" dirty="0">
                <a:latin typeface="Roboto"/>
              </a:rPr>
              <a:t>, </a:t>
            </a:r>
            <a:r>
              <a:rPr lang="en-US" sz="1200" dirty="0" err="1">
                <a:latin typeface="Roboto"/>
              </a:rPr>
              <a:t>activos</a:t>
            </a:r>
            <a:r>
              <a:rPr lang="en-US" sz="1200" dirty="0">
                <a:latin typeface="Roboto"/>
              </a:rPr>
              <a:t>, </a:t>
            </a:r>
            <a:r>
              <a:rPr lang="en-US" sz="1200" dirty="0" err="1">
                <a:latin typeface="Roboto"/>
              </a:rPr>
              <a:t>proyectos</a:t>
            </a:r>
            <a:r>
              <a:rPr lang="en-US" sz="1200" dirty="0">
                <a:latin typeface="Roboto"/>
              </a:rPr>
              <a:t> y CMDB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666138" y="1160992"/>
            <a:ext cx="1968636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Implementar la mejora continua del servicio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667033" y="1639624"/>
            <a:ext cx="1762687" cy="60401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Comentarios</a:t>
            </a:r>
            <a:r>
              <a:rPr lang="en-US" sz="1100" dirty="0">
                <a:latin typeface="Roboto"/>
              </a:rPr>
              <a:t> posteriors a la </a:t>
            </a:r>
            <a:r>
              <a:rPr lang="en-US" sz="1100" dirty="0" err="1">
                <a:latin typeface="Roboto"/>
              </a:rPr>
              <a:t>implementación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 smtClean="0">
                <a:latin typeface="Roboto"/>
              </a:rPr>
              <a:t>Cambio</a:t>
            </a:r>
            <a:r>
              <a:rPr lang="en-US" sz="1100" dirty="0" smtClean="0">
                <a:latin typeface="Roboto"/>
              </a:rPr>
              <a:t> de KPIs</a:t>
            </a:r>
            <a:endParaRPr lang="en-US" sz="1100" dirty="0">
              <a:latin typeface="Roboto"/>
            </a:endParaRPr>
          </a:p>
        </p:txBody>
      </p:sp>
      <p:sp>
        <p:nvSpPr>
          <p:cNvPr id="10" name="Rectángulo 9"/>
          <p:cNvSpPr/>
          <p:nvPr/>
        </p:nvSpPr>
        <p:spPr>
          <a:xfrm flipH="1">
            <a:off x="4335913" y="1624698"/>
            <a:ext cx="13144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 flipH="1">
            <a:off x="6784019" y="1611049"/>
            <a:ext cx="13144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 flipH="1">
            <a:off x="4362450" y="3295650"/>
            <a:ext cx="1266825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Elipse 12"/>
          <p:cNvSpPr/>
          <p:nvPr/>
        </p:nvSpPr>
        <p:spPr>
          <a:xfrm>
            <a:off x="3712778" y="1243907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653" y="1298533"/>
            <a:ext cx="371475" cy="371475"/>
          </a:xfrm>
          <a:prstGeom prst="rect">
            <a:avLst/>
          </a:prstGeom>
        </p:spPr>
      </p:pic>
      <p:sp>
        <p:nvSpPr>
          <p:cNvPr id="15" name="Lágrima 14"/>
          <p:cNvSpPr/>
          <p:nvPr/>
        </p:nvSpPr>
        <p:spPr>
          <a:xfrm rot="15900000">
            <a:off x="6254591" y="1252442"/>
            <a:ext cx="297046" cy="297046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658" y="1220438"/>
            <a:ext cx="314325" cy="3143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161" y="2838450"/>
            <a:ext cx="314073" cy="31432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28600" y="1141742"/>
            <a:ext cx="2523049" cy="88101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cambios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 err="1">
                <a:solidFill>
                  <a:schemeClr val="bg2"/>
                </a:solidFill>
                <a:latin typeface="Roboto-thin"/>
              </a:rPr>
              <a:t>ServiceDesk</a:t>
            </a:r>
            <a:r>
              <a:rPr lang="en-US" sz="1900" i="0" dirty="0">
                <a:solidFill>
                  <a:schemeClr val="bg2"/>
                </a:solidFill>
                <a:latin typeface="Roboto-thin"/>
              </a:rPr>
              <a:t> Plus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91000" y="1943100"/>
            <a:ext cx="4114800" cy="1881284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4000" dirty="0" err="1" smtClean="0">
                <a:solidFill>
                  <a:schemeClr val="bg1"/>
                </a:solidFill>
                <a:latin typeface="Roboto-thin"/>
              </a:rPr>
              <a:t>Gestión</a:t>
            </a:r>
            <a:r>
              <a:rPr lang="en-US" sz="4000" dirty="0" smtClean="0">
                <a:solidFill>
                  <a:schemeClr val="bg1"/>
                </a:solidFill>
                <a:latin typeface="Roboto-thin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Roboto-thin"/>
              </a:rPr>
              <a:t>de </a:t>
            </a:r>
            <a:r>
              <a:rPr lang="en-US" sz="4000" dirty="0" err="1">
                <a:solidFill>
                  <a:srgbClr val="FFD052"/>
                </a:solidFill>
                <a:latin typeface="Roboto-medium"/>
              </a:rPr>
              <a:t>p</a:t>
            </a:r>
            <a:r>
              <a:rPr lang="en-US" sz="4000" i="0" dirty="0" err="1">
                <a:solidFill>
                  <a:srgbClr val="FFD052"/>
                </a:solidFill>
                <a:latin typeface="Roboto-medium"/>
              </a:rPr>
              <a:t>royectos</a:t>
            </a:r>
            <a:endParaRPr lang="en-US" sz="4000" i="0" dirty="0">
              <a:solidFill>
                <a:srgbClr val="FFD052"/>
              </a:solidFill>
              <a:latin typeface="Roboto-medium"/>
            </a:endParaRPr>
          </a:p>
          <a:p>
            <a:pPr>
              <a:defRPr lang="en-US" sz="1400" dirty="0"/>
            </a:pPr>
            <a:endParaRPr lang="en-US" sz="3600" i="0" dirty="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476" y="1056551"/>
            <a:ext cx="2590800" cy="2590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272" y="624220"/>
            <a:ext cx="5757682" cy="38926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5600" y="1065542"/>
            <a:ext cx="2209419" cy="58862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dirty="0" err="1">
                <a:solidFill>
                  <a:schemeClr val="bg2"/>
                </a:solidFill>
                <a:latin typeface="Roboto-thin"/>
              </a:rPr>
              <a:t>Flujo</a:t>
            </a:r>
            <a:r>
              <a:rPr lang="en-US" sz="1600" dirty="0">
                <a:solidFill>
                  <a:schemeClr val="bg2"/>
                </a:solidFill>
                <a:latin typeface="Roboto-thin"/>
              </a:rPr>
              <a:t> de </a:t>
            </a:r>
            <a:r>
              <a:rPr lang="en-US" sz="1600" dirty="0" err="1">
                <a:solidFill>
                  <a:schemeClr val="bg2"/>
                </a:solidFill>
                <a:latin typeface="Roboto-thin"/>
              </a:rPr>
              <a:t>trabajo</a:t>
            </a:r>
            <a:r>
              <a:rPr lang="en-US" sz="1600" dirty="0">
                <a:solidFill>
                  <a:schemeClr val="bg2"/>
                </a:solidFill>
                <a:latin typeface="Roboto-thin"/>
              </a:rPr>
              <a:t> de la</a:t>
            </a:r>
          </a:p>
          <a:p>
            <a:pPr>
              <a:defRPr lang="en-US" sz="1400" dirty="0"/>
            </a:pP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proyectos</a:t>
            </a:r>
            <a:endParaRPr lang="en-US" sz="16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8575" y="-19050"/>
            <a:ext cx="3537975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609600" y="2380945"/>
            <a:ext cx="1894988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2400" i="0" dirty="0">
                <a:solidFill>
                  <a:srgbClr val="FFD052"/>
                </a:solidFill>
                <a:latin typeface="Roboto-medium"/>
              </a:rPr>
              <a:t>El </a:t>
            </a:r>
            <a:r>
              <a:rPr lang="en-US" sz="2400" i="0" dirty="0" err="1">
                <a:solidFill>
                  <a:srgbClr val="FFD052"/>
                </a:solidFill>
                <a:latin typeface="Roboto-medium"/>
              </a:rPr>
              <a:t>resultado</a:t>
            </a:r>
            <a:r>
              <a:rPr lang="en-US" sz="2400" i="0" dirty="0">
                <a:solidFill>
                  <a:srgbClr val="FFD052"/>
                </a:solidFill>
                <a:latin typeface="Roboto-medium"/>
              </a:rPr>
              <a:t> 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691058" y="1981200"/>
            <a:ext cx="3498216" cy="119226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800" dirty="0">
                <a:latin typeface="Roboto-light"/>
              </a:rPr>
              <a:t>La </a:t>
            </a:r>
            <a:r>
              <a:rPr lang="en-US" sz="1800" dirty="0" err="1">
                <a:latin typeface="Roboto-light"/>
              </a:rPr>
              <a:t>ausencia</a:t>
            </a:r>
            <a:r>
              <a:rPr lang="en-US" sz="1800" dirty="0">
                <a:latin typeface="Roboto-light"/>
              </a:rPr>
              <a:t> de una </a:t>
            </a:r>
            <a:r>
              <a:rPr lang="en-US" sz="1800" dirty="0" err="1">
                <a:latin typeface="Roboto-light"/>
              </a:rPr>
              <a:t>experiencia</a:t>
            </a:r>
            <a:r>
              <a:rPr lang="en-US" sz="1800" dirty="0">
                <a:latin typeface="Roboto-light"/>
              </a:rPr>
              <a:t> de </a:t>
            </a:r>
            <a:r>
              <a:rPr lang="en-US" sz="1800" dirty="0" err="1">
                <a:latin typeface="Roboto-light"/>
              </a:rPr>
              <a:t>prestación</a:t>
            </a:r>
            <a:r>
              <a:rPr lang="en-US" sz="1800" dirty="0">
                <a:latin typeface="Roboto-light"/>
              </a:rPr>
              <a:t> de </a:t>
            </a:r>
            <a:r>
              <a:rPr lang="en-US" sz="1800" dirty="0" err="1">
                <a:latin typeface="Roboto-light"/>
              </a:rPr>
              <a:t>servicios</a:t>
            </a:r>
            <a:r>
              <a:rPr lang="en-US" sz="1800" dirty="0">
                <a:latin typeface="Roboto-light"/>
              </a:rPr>
              <a:t> </a:t>
            </a:r>
            <a:r>
              <a:rPr lang="en-US" sz="1800" b="1" dirty="0">
                <a:solidFill>
                  <a:srgbClr val="0070C0"/>
                </a:solidFill>
                <a:latin typeface="Roboto"/>
              </a:rPr>
              <a:t>integral</a:t>
            </a:r>
            <a:r>
              <a:rPr lang="en-US" sz="1800" dirty="0">
                <a:latin typeface="Roboto-light"/>
              </a:rPr>
              <a:t> para </a:t>
            </a:r>
            <a:r>
              <a:rPr dirty="0"/>
              <a:t> </a:t>
            </a:r>
          </a:p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800" dirty="0" err="1">
                <a:latin typeface="Roboto-light"/>
              </a:rPr>
              <a:t>todos</a:t>
            </a:r>
            <a:r>
              <a:rPr lang="en-US" sz="1800" dirty="0">
                <a:latin typeface="Roboto-light"/>
              </a:rPr>
              <a:t> los </a:t>
            </a:r>
            <a:r>
              <a:rPr lang="en-US" sz="1800" dirty="0" err="1">
                <a:latin typeface="Roboto-light"/>
              </a:rPr>
              <a:t>actores</a:t>
            </a:r>
            <a:r>
              <a:rPr lang="en-US" sz="1800" dirty="0">
                <a:latin typeface="Roboto-light"/>
              </a:rPr>
              <a:t> </a:t>
            </a:r>
            <a:r>
              <a:rPr lang="en-US" sz="1800" dirty="0" err="1">
                <a:latin typeface="Roboto-light"/>
              </a:rPr>
              <a:t>involucrados</a:t>
            </a:r>
            <a:r>
              <a:rPr lang="en-US" sz="1800" dirty="0">
                <a:latin typeface="Roboto-light"/>
              </a:rPr>
              <a:t>: </a:t>
            </a:r>
            <a:r>
              <a:rPr lang="en-US" sz="1800" i="1" dirty="0" err="1">
                <a:solidFill>
                  <a:schemeClr val="tx1"/>
                </a:solidFill>
                <a:latin typeface="Roboto-light"/>
              </a:rPr>
              <a:t>usuarios</a:t>
            </a:r>
            <a:r>
              <a:rPr lang="en-US" sz="1800" i="1" dirty="0">
                <a:solidFill>
                  <a:schemeClr val="tx1"/>
                </a:solidFill>
                <a:latin typeface="Roboto-light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Roboto-light"/>
              </a:rPr>
              <a:t>agentes</a:t>
            </a:r>
            <a:r>
              <a:rPr lang="en-US" sz="1800" i="1" dirty="0">
                <a:solidFill>
                  <a:schemeClr val="tx1"/>
                </a:solidFill>
                <a:latin typeface="Roboto-light"/>
              </a:rPr>
              <a:t> y </a:t>
            </a:r>
            <a:r>
              <a:rPr lang="en-US" sz="1800" i="1" dirty="0" err="1">
                <a:solidFill>
                  <a:schemeClr val="tx1"/>
                </a:solidFill>
                <a:latin typeface="Roboto-light"/>
              </a:rPr>
              <a:t>gerencia</a:t>
            </a:r>
            <a:r>
              <a:rPr lang="en-US" sz="1800" i="1" dirty="0">
                <a:solidFill>
                  <a:schemeClr val="tx1"/>
                </a:solidFill>
                <a:latin typeface="Roboto-light"/>
              </a:rPr>
              <a:t> </a:t>
            </a:r>
            <a:r>
              <a:rPr lang="en-US" sz="1800" dirty="0">
                <a:latin typeface="Roboto-light"/>
              </a:rPr>
              <a:t> </a:t>
            </a:r>
            <a:endParaRPr lang="en-US" sz="1800" i="1" dirty="0">
              <a:solidFill>
                <a:schemeClr val="tx1"/>
              </a:solidFill>
              <a:latin typeface="Roboto-ligh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cio 1"/>
          <p:cNvSpPr/>
          <p:nvPr/>
        </p:nvSpPr>
        <p:spPr>
          <a:xfrm>
            <a:off x="6298378" y="3051676"/>
            <a:ext cx="380085" cy="380085"/>
          </a:xfrm>
          <a:prstGeom prst="trapezoid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Lágrima 2"/>
          <p:cNvSpPr/>
          <p:nvPr/>
        </p:nvSpPr>
        <p:spPr>
          <a:xfrm rot="15900000">
            <a:off x="6325886" y="1262300"/>
            <a:ext cx="265461" cy="265461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Elipse 3"/>
          <p:cNvSpPr/>
          <p:nvPr/>
        </p:nvSpPr>
        <p:spPr>
          <a:xfrm>
            <a:off x="3411255" y="3038865"/>
            <a:ext cx="380085" cy="380085"/>
          </a:xfrm>
          <a:prstGeom prst="ellipse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ángulo redondeado 4"/>
          <p:cNvSpPr/>
          <p:nvPr/>
        </p:nvSpPr>
        <p:spPr>
          <a:xfrm>
            <a:off x="3405987" y="1245527"/>
            <a:ext cx="308190" cy="338089"/>
          </a:xfrm>
          <a:prstGeom prst="roundRect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933758" y="1154268"/>
            <a:ext cx="1853774" cy="82657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Identificar el alcance, el presupuesto y el tiempo, y recopilar información relevante de antemano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925624" y="2021615"/>
            <a:ext cx="1636976" cy="265457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Plantillas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proyecto</a:t>
            </a:r>
            <a:endParaRPr lang="en-US" sz="1100" dirty="0">
              <a:latin typeface="Roboto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779476" y="1158144"/>
            <a:ext cx="1658473" cy="64374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Desglosar los proyectos en sub-actividades 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781800" y="1792566"/>
            <a:ext cx="2030615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latin typeface="Roboto"/>
              </a:rPr>
              <a:t>Hitos </a:t>
            </a:r>
            <a:r>
              <a:rPr lang="en-US" sz="12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200">
                <a:latin typeface="Roboto"/>
              </a:rPr>
              <a:t> Tareas</a:t>
            </a:r>
            <a:endParaRPr lang="en-US" sz="1200" dirty="0">
              <a:latin typeface="Roboto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943607" y="2800350"/>
            <a:ext cx="2094547" cy="46551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Definir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diferentes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funciones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responsabilidades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941292" y="3461937"/>
            <a:ext cx="2008689" cy="43473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Funciones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proyecto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Miembros</a:t>
            </a:r>
            <a:endParaRPr lang="en-US" sz="1100" dirty="0">
              <a:latin typeface="Robot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794373" y="3462070"/>
            <a:ext cx="1635975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Estado del proyecto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Diagramas de Gantt</a:t>
            </a:r>
            <a:endParaRPr lang="en-US" sz="1100" dirty="0">
              <a:latin typeface="Roboto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779476" y="2800350"/>
            <a:ext cx="1932365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Supervisar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progreso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proyectos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forma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efectiva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ángulo 14"/>
          <p:cNvSpPr/>
          <p:nvPr/>
        </p:nvSpPr>
        <p:spPr>
          <a:xfrm flipH="1">
            <a:off x="4055592" y="3421532"/>
            <a:ext cx="1352550" cy="9371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 flipH="1">
            <a:off x="4017140" y="1973989"/>
            <a:ext cx="12001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 flipH="1">
            <a:off x="6886574" y="1767954"/>
            <a:ext cx="1352550" cy="944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 flipH="1">
            <a:off x="6896100" y="3438525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055" y="1258281"/>
            <a:ext cx="314073" cy="3138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951" y="3128676"/>
            <a:ext cx="314325" cy="3143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650" y="1197522"/>
            <a:ext cx="314073" cy="31407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506" y="3135125"/>
            <a:ext cx="314073" cy="314073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228600" y="1135170"/>
            <a:ext cx="2483454" cy="88101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proyectos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 err="1">
                <a:solidFill>
                  <a:schemeClr val="bg2"/>
                </a:solidFill>
                <a:latin typeface="Roboto-thin"/>
              </a:rPr>
              <a:t>ServiceDesk</a:t>
            </a:r>
            <a:r>
              <a:rPr lang="en-US" sz="1900" i="0" dirty="0">
                <a:solidFill>
                  <a:schemeClr val="bg2"/>
                </a:solidFill>
                <a:latin typeface="Roboto-thin"/>
              </a:rPr>
              <a:t> Plus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ctágono 1"/>
          <p:cNvSpPr/>
          <p:nvPr/>
        </p:nvSpPr>
        <p:spPr>
          <a:xfrm>
            <a:off x="3737715" y="2710662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4232186" y="1047750"/>
            <a:ext cx="1711414" cy="65017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Mantener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un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registro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esfuerzo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realizado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a un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nivel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granular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232186" y="1822666"/>
            <a:ext cx="3325530" cy="26285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Registro de trabajo</a:t>
            </a:r>
            <a:endParaRPr lang="en-US" sz="1100" dirty="0" err="1">
              <a:latin typeface="Roboto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219108" y="2647950"/>
            <a:ext cx="1962083" cy="65017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Integrar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administración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proyectos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con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otros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módulos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ITSM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227461" y="3324225"/>
            <a:ext cx="1908028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latin typeface="Roboto"/>
              </a:rPr>
              <a:t>Asociar solicitudes y modificaciones a proyectos</a:t>
            </a:r>
            <a:endParaRPr lang="en-US" sz="1200" dirty="0">
              <a:latin typeface="Robot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666138" y="1083372"/>
            <a:ext cx="2477862" cy="65017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Usar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datos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para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tomar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mejores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decisiones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sobre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marcha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667033" y="1836497"/>
            <a:ext cx="1762687" cy="43045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Mapa</a:t>
            </a:r>
            <a:r>
              <a:rPr lang="en-US" sz="1100" dirty="0">
                <a:latin typeface="Roboto"/>
              </a:rPr>
              <a:t> general del </a:t>
            </a:r>
            <a:r>
              <a:rPr lang="en-US" sz="1100" dirty="0" err="1">
                <a:latin typeface="Roboto"/>
              </a:rPr>
              <a:t>proyecto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Informes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proyectos</a:t>
            </a:r>
            <a:endParaRPr lang="en-US" sz="1100" dirty="0">
              <a:latin typeface="Roboto"/>
            </a:endParaRPr>
          </a:p>
        </p:txBody>
      </p:sp>
      <p:sp>
        <p:nvSpPr>
          <p:cNvPr id="10" name="Rectángulo 9"/>
          <p:cNvSpPr/>
          <p:nvPr/>
        </p:nvSpPr>
        <p:spPr>
          <a:xfrm flipH="1">
            <a:off x="4335913" y="1777098"/>
            <a:ext cx="13144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 flipH="1">
            <a:off x="6784019" y="1800225"/>
            <a:ext cx="13144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 flipH="1">
            <a:off x="4324350" y="3295650"/>
            <a:ext cx="1266825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Elipse 12"/>
          <p:cNvSpPr/>
          <p:nvPr/>
        </p:nvSpPr>
        <p:spPr>
          <a:xfrm>
            <a:off x="3712778" y="1243907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lecha arriba 13"/>
          <p:cNvSpPr/>
          <p:nvPr/>
        </p:nvSpPr>
        <p:spPr>
          <a:xfrm>
            <a:off x="6254591" y="1252442"/>
            <a:ext cx="297046" cy="297046"/>
          </a:xfrm>
          <a:prstGeom prst="upArrow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228600" y="1141742"/>
            <a:ext cx="2455174" cy="88101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dirty="0" err="1">
                <a:solidFill>
                  <a:srgbClr val="FFD052"/>
                </a:solidFill>
                <a:latin typeface="Roboto-medium"/>
              </a:rPr>
              <a:t>gestión</a:t>
            </a:r>
            <a:r>
              <a:rPr lang="en-US" sz="16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proyectos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 err="1">
                <a:solidFill>
                  <a:schemeClr val="bg2"/>
                </a:solidFill>
                <a:latin typeface="Roboto-thin"/>
              </a:rPr>
              <a:t>ServiceDesk</a:t>
            </a:r>
            <a:r>
              <a:rPr lang="en-US" sz="1900" i="0" dirty="0">
                <a:solidFill>
                  <a:schemeClr val="bg2"/>
                </a:solidFill>
                <a:latin typeface="Roboto-thin"/>
              </a:rPr>
              <a:t> Plus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369" y="1264891"/>
            <a:ext cx="371475" cy="37147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189" y="1272387"/>
            <a:ext cx="314073" cy="31432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1373" y="2743543"/>
            <a:ext cx="314073" cy="314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88308" y="1943100"/>
            <a:ext cx="4074691" cy="1881284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4000" dirty="0" err="1">
                <a:solidFill>
                  <a:schemeClr val="bg1"/>
                </a:solidFill>
                <a:latin typeface="Roboto-thin"/>
              </a:rPr>
              <a:t>Administración</a:t>
            </a:r>
            <a:r>
              <a:rPr lang="en-US" sz="4000" dirty="0">
                <a:solidFill>
                  <a:schemeClr val="bg1"/>
                </a:solidFill>
                <a:latin typeface="Roboto-thin"/>
              </a:rPr>
              <a:t> de </a:t>
            </a:r>
            <a:r>
              <a:rPr lang="en-US" sz="4000" dirty="0" err="1">
                <a:solidFill>
                  <a:srgbClr val="FFD052"/>
                </a:solidFill>
                <a:latin typeface="Roboto-medium"/>
              </a:rPr>
              <a:t>a</a:t>
            </a:r>
            <a:r>
              <a:rPr lang="en-US" sz="4000" i="0" dirty="0" err="1">
                <a:solidFill>
                  <a:srgbClr val="FFD052"/>
                </a:solidFill>
                <a:latin typeface="Roboto-medium"/>
              </a:rPr>
              <a:t>ctivos</a:t>
            </a:r>
            <a:endParaRPr lang="en-US" sz="4000" i="0" dirty="0">
              <a:solidFill>
                <a:srgbClr val="FFD052"/>
              </a:solidFill>
              <a:latin typeface="Roboto-medium"/>
            </a:endParaRPr>
          </a:p>
          <a:p>
            <a:pPr>
              <a:defRPr lang="en-US" sz="1400" dirty="0"/>
            </a:pPr>
            <a:endParaRPr lang="en-US" sz="3600" i="0" dirty="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476" y="1056551"/>
            <a:ext cx="2590800" cy="2590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rcRect l="27340" t="11360" r="27720" b="6680"/>
          <a:stretch>
            <a:fillRect/>
          </a:stretch>
        </p:blipFill>
        <p:spPr>
          <a:xfrm>
            <a:off x="4373213" y="378866"/>
            <a:ext cx="3122542" cy="445203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98255" y="1065542"/>
            <a:ext cx="2209419" cy="83484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600" dirty="0" err="1">
                <a:solidFill>
                  <a:schemeClr val="bg2"/>
                </a:solidFill>
                <a:latin typeface="Roboto-thin"/>
              </a:rPr>
              <a:t>Flujo</a:t>
            </a:r>
            <a:r>
              <a:rPr lang="en-US" sz="1600" dirty="0">
                <a:solidFill>
                  <a:schemeClr val="bg2"/>
                </a:solidFill>
                <a:latin typeface="Roboto-thin"/>
              </a:rPr>
              <a:t> de </a:t>
            </a:r>
            <a:r>
              <a:rPr lang="en-US" sz="1600" dirty="0" err="1">
                <a:solidFill>
                  <a:schemeClr val="bg2"/>
                </a:solidFill>
                <a:latin typeface="Roboto-thin"/>
              </a:rPr>
              <a:t>trabajo</a:t>
            </a:r>
            <a:r>
              <a:rPr lang="en-US" sz="1600" dirty="0">
                <a:solidFill>
                  <a:schemeClr val="bg2"/>
                </a:solidFill>
                <a:latin typeface="Roboto-thin"/>
              </a:rPr>
              <a:t> de la</a:t>
            </a:r>
          </a:p>
          <a:p>
            <a:pPr algn="l"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administración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 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activos</a:t>
            </a:r>
            <a:endParaRPr lang="en-US" sz="16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cio 1"/>
          <p:cNvSpPr/>
          <p:nvPr/>
        </p:nvSpPr>
        <p:spPr>
          <a:xfrm rot="16200000">
            <a:off x="6260182" y="2838135"/>
            <a:ext cx="256032" cy="240906"/>
          </a:xfrm>
          <a:prstGeom prst="trapezoid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rapecio 2"/>
          <p:cNvSpPr/>
          <p:nvPr/>
        </p:nvSpPr>
        <p:spPr>
          <a:xfrm rot="10560000">
            <a:off x="6286004" y="1178223"/>
            <a:ext cx="275482" cy="214588"/>
          </a:xfrm>
          <a:prstGeom prst="trapezoid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Lágrima 3"/>
          <p:cNvSpPr/>
          <p:nvPr/>
        </p:nvSpPr>
        <p:spPr>
          <a:xfrm rot="7860000">
            <a:off x="3349085" y="2825810"/>
            <a:ext cx="345186" cy="318192"/>
          </a:xfrm>
          <a:prstGeom prst="teardrop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Elipse 4"/>
          <p:cNvSpPr/>
          <p:nvPr/>
        </p:nvSpPr>
        <p:spPr>
          <a:xfrm>
            <a:off x="3291687" y="1104795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819457" y="971550"/>
            <a:ext cx="2531527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 smtClean="0">
                <a:solidFill>
                  <a:srgbClr val="004E8F"/>
                </a:solidFill>
                <a:latin typeface="Roboto"/>
              </a:rPr>
              <a:t>Obtener</a:t>
            </a:r>
            <a:r>
              <a:rPr lang="en-US" sz="1200" dirty="0" smtClean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control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sobre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todo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inventario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i="1" dirty="0">
                <a:solidFill>
                  <a:srgbClr val="004E8F"/>
                </a:solidFill>
                <a:latin typeface="Roboto"/>
              </a:rPr>
              <a:t>hardware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i="1" dirty="0">
                <a:solidFill>
                  <a:srgbClr val="004E8F"/>
                </a:solidFill>
                <a:latin typeface="Roboto"/>
              </a:rPr>
              <a:t>software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822992" y="1543050"/>
            <a:ext cx="2176805" cy="76565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Modos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descubrimiento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múltiples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fuentes</a:t>
            </a:r>
            <a:r>
              <a:rPr lang="en-US" sz="1100" dirty="0">
                <a:latin typeface="Roboto"/>
              </a:rPr>
              <a:t> (</a:t>
            </a:r>
            <a:r>
              <a:rPr lang="en-US" sz="1100" dirty="0" err="1">
                <a:latin typeface="Roboto"/>
              </a:rPr>
              <a:t>Agentes</a:t>
            </a:r>
            <a:r>
              <a:rPr lang="en-US" sz="1100" dirty="0">
                <a:latin typeface="Roboto"/>
              </a:rPr>
              <a:t>, Windows / Red / </a:t>
            </a:r>
            <a:r>
              <a:rPr lang="en-US" sz="1100" dirty="0" err="1">
                <a:latin typeface="Roboto"/>
              </a:rPr>
              <a:t>Análisis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distribuidos</a:t>
            </a:r>
            <a:r>
              <a:rPr lang="en-US" sz="1100" dirty="0">
                <a:latin typeface="Roboto"/>
              </a:rPr>
              <a:t>) | </a:t>
            </a:r>
            <a:r>
              <a:rPr lang="en-US" sz="1100" dirty="0" err="1">
                <a:latin typeface="Roboto"/>
              </a:rPr>
              <a:t>Descubrimiento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basado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en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código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barras</a:t>
            </a:r>
            <a:endParaRPr lang="en-US" sz="1100" dirty="0">
              <a:latin typeface="Roboto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703276" y="971550"/>
            <a:ext cx="2220477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Clasificar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activos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tipos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productos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719992" y="1550774"/>
            <a:ext cx="2030615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latin typeface="Roboto"/>
              </a:rPr>
              <a:t>Tipos de activos </a:t>
            </a:r>
            <a:r>
              <a:rPr lang="en-US" sz="12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200">
                <a:latin typeface="Roboto"/>
              </a:rPr>
              <a:t> Tipos de productos</a:t>
            </a:r>
            <a:endParaRPr lang="en-US" sz="1200" dirty="0">
              <a:latin typeface="Roboto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829307" y="2735551"/>
            <a:ext cx="2185682" cy="82657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Supervisar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activos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a lo largo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su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ciclo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vida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desde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solicitud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hasta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su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retiro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, junto con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propiedad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819525" y="3600450"/>
            <a:ext cx="2005593" cy="598055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Estados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activos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Mapeo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usuario-estación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trabajo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Préstamos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activos</a:t>
            </a:r>
            <a:endParaRPr lang="en-US" sz="1100" dirty="0">
              <a:latin typeface="Robot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695646" y="3409950"/>
            <a:ext cx="1400289" cy="598055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CMDB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Tipos de CI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Relaciones de CI | Vistas de negocios</a:t>
            </a:r>
            <a:endParaRPr lang="en-US" sz="1100" dirty="0">
              <a:latin typeface="Roboto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703276" y="2731941"/>
            <a:ext cx="1932365" cy="64374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Trazar las relaciones entre activos y servicios empresariales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ángulo 14"/>
          <p:cNvSpPr/>
          <p:nvPr/>
        </p:nvSpPr>
        <p:spPr>
          <a:xfrm flipH="1">
            <a:off x="3933825" y="3562350"/>
            <a:ext cx="1352550" cy="9371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 flipH="1">
            <a:off x="3921976" y="1528105"/>
            <a:ext cx="12001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 flipH="1">
            <a:off x="6819956" y="1531762"/>
            <a:ext cx="1352550" cy="944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 flipH="1">
            <a:off x="6803202" y="3375717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006" y="1159548"/>
            <a:ext cx="313571" cy="3138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950" y="2915516"/>
            <a:ext cx="352425" cy="3524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74" y="1113729"/>
            <a:ext cx="313822" cy="31407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898" y="2868549"/>
            <a:ext cx="314073" cy="314325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352282" y="1024680"/>
            <a:ext cx="2209419" cy="112723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administración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activos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>
                <a:solidFill>
                  <a:schemeClr val="bg2"/>
                </a:solidFill>
                <a:latin typeface="Roboto-thin"/>
              </a:rPr>
              <a:t>ServiceDesk Plus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ortar rectángulo de esquina del mismo lado 1"/>
          <p:cNvSpPr/>
          <p:nvPr/>
        </p:nvSpPr>
        <p:spPr>
          <a:xfrm>
            <a:off x="6229769" y="3036741"/>
            <a:ext cx="294065" cy="380085"/>
          </a:xfrm>
          <a:prstGeom prst="snip2SameRect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Hexágono 2"/>
          <p:cNvSpPr/>
          <p:nvPr/>
        </p:nvSpPr>
        <p:spPr>
          <a:xfrm>
            <a:off x="6176686" y="1163193"/>
            <a:ext cx="309171" cy="265461"/>
          </a:xfrm>
          <a:prstGeom prst="hexagon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dondear rectángulo de esquina del mismo lado 3"/>
          <p:cNvSpPr/>
          <p:nvPr/>
        </p:nvSpPr>
        <p:spPr>
          <a:xfrm>
            <a:off x="3387099" y="3054429"/>
            <a:ext cx="289807" cy="380085"/>
          </a:xfrm>
          <a:prstGeom prst="round2SameRect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Lágrima 4"/>
          <p:cNvSpPr/>
          <p:nvPr/>
        </p:nvSpPr>
        <p:spPr>
          <a:xfrm rot="18900000">
            <a:off x="3299279" y="1211370"/>
            <a:ext cx="319325" cy="281235"/>
          </a:xfrm>
          <a:prstGeom prst="teardrop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819458" y="895350"/>
            <a:ext cx="2210724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Mantener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un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registro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depreciación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activos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otros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costos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 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845776" y="1552813"/>
            <a:ext cx="1903399" cy="43473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Depreciación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Centro de </a:t>
            </a:r>
            <a:r>
              <a:rPr lang="en-US" sz="1100" dirty="0" err="1">
                <a:latin typeface="Roboto"/>
              </a:rPr>
              <a:t>costos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Códigos</a:t>
            </a:r>
            <a:r>
              <a:rPr lang="en-US" sz="1100" dirty="0">
                <a:latin typeface="Roboto"/>
              </a:rPr>
              <a:t> GL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703276" y="895350"/>
            <a:ext cx="2220477" cy="65017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Administrar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todas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inversiones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licencias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i="1" dirty="0">
                <a:solidFill>
                  <a:srgbClr val="004E8F"/>
                </a:solidFill>
                <a:latin typeface="Roboto"/>
              </a:rPr>
              <a:t>software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704800" y="1512674"/>
            <a:ext cx="2030615" cy="46551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"/>
              </a:rPr>
              <a:t>Tipos</a:t>
            </a:r>
            <a:r>
              <a:rPr lang="en-US" sz="1200" dirty="0">
                <a:latin typeface="Roboto"/>
              </a:rPr>
              <a:t> de </a:t>
            </a:r>
            <a:r>
              <a:rPr lang="en-US" sz="1200" dirty="0" err="1">
                <a:latin typeface="Roboto"/>
              </a:rPr>
              <a:t>acuerdos</a:t>
            </a:r>
            <a:r>
              <a:rPr lang="en-US" sz="1200" dirty="0">
                <a:latin typeface="Roboto"/>
              </a:rPr>
              <a:t>, </a:t>
            </a:r>
            <a:r>
              <a:rPr lang="en-US" sz="1200" i="1" dirty="0">
                <a:latin typeface="Roboto"/>
              </a:rPr>
              <a:t>software</a:t>
            </a:r>
            <a:r>
              <a:rPr lang="en-US" sz="1200" dirty="0">
                <a:latin typeface="Roboto"/>
              </a:rPr>
              <a:t> y </a:t>
            </a:r>
            <a:r>
              <a:rPr lang="en-US" sz="1200" dirty="0" err="1">
                <a:latin typeface="Roboto"/>
              </a:rPr>
              <a:t>licencia</a:t>
            </a:r>
            <a:endParaRPr lang="en-US" sz="1200" dirty="0">
              <a:latin typeface="Roboto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829307" y="2964151"/>
            <a:ext cx="2185682" cy="46551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Supervisar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uso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cumplimiento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del </a:t>
            </a:r>
            <a:r>
              <a:rPr lang="en-US" sz="1200" i="1" dirty="0">
                <a:solidFill>
                  <a:srgbClr val="004E8F"/>
                </a:solidFill>
                <a:latin typeface="Roboto"/>
              </a:rPr>
              <a:t>software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842213" y="3429000"/>
            <a:ext cx="2165213" cy="60401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Medición</a:t>
            </a:r>
            <a:r>
              <a:rPr lang="en-US" sz="1100" dirty="0">
                <a:latin typeface="Roboto"/>
              </a:rPr>
              <a:t> de </a:t>
            </a:r>
            <a:r>
              <a:rPr lang="en-US" sz="1100" i="1" dirty="0">
                <a:latin typeface="Roboto"/>
              </a:rPr>
              <a:t>software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Dashboards de </a:t>
            </a:r>
            <a:r>
              <a:rPr lang="en-US" sz="1100" dirty="0" err="1">
                <a:latin typeface="Roboto"/>
              </a:rPr>
              <a:t>licencias</a:t>
            </a:r>
            <a:r>
              <a:rPr lang="en-US" sz="1100" dirty="0">
                <a:latin typeface="Roboto"/>
              </a:rPr>
              <a:t> y </a:t>
            </a:r>
            <a:r>
              <a:rPr lang="en-US" sz="1100" i="1" dirty="0">
                <a:latin typeface="Roboto"/>
              </a:rPr>
              <a:t>software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710962" y="3448050"/>
            <a:ext cx="2045798" cy="77328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Administración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compras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Lista de </a:t>
            </a:r>
            <a:r>
              <a:rPr lang="en-US" sz="1100" dirty="0" err="1">
                <a:latin typeface="Roboto"/>
              </a:rPr>
              <a:t>proveedores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Aprobaciones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Facturación</a:t>
            </a:r>
            <a:r>
              <a:rPr lang="en-US" sz="1100" dirty="0">
                <a:latin typeface="Roboto"/>
              </a:rPr>
              <a:t> y </a:t>
            </a:r>
            <a:r>
              <a:rPr lang="en-US" sz="1100" dirty="0" err="1">
                <a:latin typeface="Roboto"/>
              </a:rPr>
              <a:t>pagos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Activos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asociados</a:t>
            </a:r>
            <a:endParaRPr lang="en-US" sz="1100" dirty="0">
              <a:latin typeface="Roboto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703276" y="2960541"/>
            <a:ext cx="1932365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Mantenerse al tanto de las compras de TI 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ángulo 14"/>
          <p:cNvSpPr/>
          <p:nvPr/>
        </p:nvSpPr>
        <p:spPr>
          <a:xfrm flipH="1">
            <a:off x="3948884" y="3409950"/>
            <a:ext cx="1352550" cy="9371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 flipH="1">
            <a:off x="3960076" y="1520380"/>
            <a:ext cx="12001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 flipH="1">
            <a:off x="6819956" y="1493662"/>
            <a:ext cx="1352550" cy="944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 flipH="1">
            <a:off x="6810374" y="3419475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006" y="1235748"/>
            <a:ext cx="313571" cy="3138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368" y="3144116"/>
            <a:ext cx="314073" cy="3143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324" y="1174613"/>
            <a:ext cx="314325" cy="31407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682" y="3135373"/>
            <a:ext cx="314073" cy="31407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352282" y="1024680"/>
            <a:ext cx="2209419" cy="112723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administración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activos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>
                <a:solidFill>
                  <a:schemeClr val="bg2"/>
                </a:solidFill>
                <a:latin typeface="Roboto-thin"/>
              </a:rPr>
              <a:t>ServiceDesk Plus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5171608" y="895350"/>
            <a:ext cx="2257891" cy="65017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Centralizar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proceso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administración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contratos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activos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172494" y="1558490"/>
            <a:ext cx="2059543" cy="76565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Detalles de contrato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Detalles de renovación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Contratos secundarios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 </a:t>
            </a:r>
            <a:r>
              <a:rPr lang="en-US" sz="1100">
                <a:latin typeface="Roboto"/>
              </a:rPr>
              <a:t>Notificaciones de expiración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 | </a:t>
            </a:r>
            <a:r>
              <a:rPr lang="en-US" sz="1100">
                <a:latin typeface="Roboto"/>
              </a:rPr>
              <a:t>Activos asociados</a:t>
            </a:r>
            <a:endParaRPr lang="en-US" sz="1100" dirty="0">
              <a:latin typeface="Roboto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57454" y="2647950"/>
            <a:ext cx="2249262" cy="65017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Garantizar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que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ITAM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sea compatible con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otros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procesos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ITSM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191563" y="3267551"/>
            <a:ext cx="2172424" cy="77328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Información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activos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en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incidentes</a:t>
            </a:r>
            <a:r>
              <a:rPr lang="en-US" sz="1100" dirty="0">
                <a:latin typeface="Roboto"/>
              </a:rPr>
              <a:t>, </a:t>
            </a:r>
            <a:r>
              <a:rPr lang="en-US" sz="1100" dirty="0" err="1">
                <a:latin typeface="Roboto"/>
              </a:rPr>
              <a:t>problemas</a:t>
            </a:r>
            <a:r>
              <a:rPr lang="en-US" sz="1100" dirty="0">
                <a:latin typeface="Roboto"/>
              </a:rPr>
              <a:t>, </a:t>
            </a:r>
            <a:r>
              <a:rPr lang="en-US" sz="1100" dirty="0" err="1">
                <a:latin typeface="Roboto"/>
              </a:rPr>
              <a:t>cambios</a:t>
            </a:r>
            <a:r>
              <a:rPr lang="en-US" sz="1100" dirty="0">
                <a:latin typeface="Roboto"/>
              </a:rPr>
              <a:t> y </a:t>
            </a:r>
            <a:r>
              <a:rPr lang="en-US" sz="1100" dirty="0" err="1">
                <a:latin typeface="Roboto"/>
              </a:rPr>
              <a:t>proyectos</a:t>
            </a:r>
            <a:r>
              <a:rPr lang="en-US" sz="1100" dirty="0">
                <a:latin typeface="Roboto"/>
              </a:rPr>
              <a:t> y </a:t>
            </a:r>
            <a:r>
              <a:rPr lang="en-US" sz="1100" dirty="0" err="1">
                <a:latin typeface="Roboto"/>
              </a:rPr>
              <a:t>asignación</a:t>
            </a:r>
            <a:r>
              <a:rPr lang="en-US" sz="1100" dirty="0">
                <a:latin typeface="Roboto"/>
              </a:rPr>
              <a:t> a CMDB</a:t>
            </a:r>
          </a:p>
        </p:txBody>
      </p:sp>
      <p:sp>
        <p:nvSpPr>
          <p:cNvPr id="7" name="Rectángulo 6"/>
          <p:cNvSpPr/>
          <p:nvPr/>
        </p:nvSpPr>
        <p:spPr>
          <a:xfrm flipH="1">
            <a:off x="5286375" y="1510865"/>
            <a:ext cx="19240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 flipH="1">
            <a:off x="5278783" y="3234890"/>
            <a:ext cx="1266825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Elipse 8"/>
          <p:cNvSpPr/>
          <p:nvPr/>
        </p:nvSpPr>
        <p:spPr>
          <a:xfrm>
            <a:off x="4652200" y="1170613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75" y="1225238"/>
            <a:ext cx="371475" cy="371475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4682594" y="2852118"/>
            <a:ext cx="248631" cy="270071"/>
          </a:xfrm>
          <a:prstGeom prst="roundRect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099" y="2857538"/>
            <a:ext cx="314073" cy="3143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52282" y="1024680"/>
            <a:ext cx="2314718" cy="112723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Mejores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prácticas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la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administración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1600" i="0" dirty="0" err="1">
                <a:solidFill>
                  <a:srgbClr val="FFD052"/>
                </a:solidFill>
                <a:latin typeface="Roboto-medium"/>
              </a:rPr>
              <a:t>activos</a:t>
            </a:r>
            <a:r>
              <a:rPr lang="en-US" sz="1600" i="0" dirty="0">
                <a:solidFill>
                  <a:srgbClr val="FFD052"/>
                </a:solidFill>
                <a:latin typeface="Roboto-medium"/>
              </a:rPr>
              <a:t> con</a:t>
            </a:r>
          </a:p>
          <a:p>
            <a:pPr algn="l">
              <a:defRPr lang="en-US" sz="1400" dirty="0"/>
            </a:pPr>
            <a:r>
              <a:rPr lang="en-US" sz="1900" i="0" dirty="0" err="1">
                <a:solidFill>
                  <a:schemeClr val="bg2"/>
                </a:solidFill>
                <a:latin typeface="Roboto-thin"/>
              </a:rPr>
              <a:t>ServiceDesk</a:t>
            </a:r>
            <a:r>
              <a:rPr lang="en-US" sz="1900" i="0" dirty="0">
                <a:solidFill>
                  <a:schemeClr val="bg2"/>
                </a:solidFill>
                <a:latin typeface="Roboto-thin"/>
              </a:rPr>
              <a:t> Plus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88309" y="2180348"/>
            <a:ext cx="2679163" cy="70469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4000" i="0">
                <a:solidFill>
                  <a:srgbClr val="FFD052"/>
                </a:solidFill>
                <a:latin typeface="Roboto-medium"/>
              </a:rPr>
              <a:t>Informes</a:t>
            </a:r>
            <a:endParaRPr lang="en-US" sz="40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067" y="1102118"/>
            <a:ext cx="2590800" cy="2590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9177" y="2517371"/>
            <a:ext cx="1553251" cy="82659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600">
                <a:solidFill>
                  <a:srgbClr val="004E8F"/>
                </a:solidFill>
                <a:latin typeface="Roboto-light"/>
              </a:rPr>
              <a:t>Habilitar múltiples canales para reportar problemas </a:t>
            </a:r>
            <a:endParaRPr lang="en-US" sz="1600" dirty="0" err="1">
              <a:solidFill>
                <a:srgbClr val="004E8F"/>
              </a:solidFill>
              <a:latin typeface="Roboto-ligh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93226" y="3345627"/>
            <a:ext cx="1662064" cy="100941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latin typeface="Roboto"/>
              </a:rPr>
              <a:t>Creación de tickets multimodales a través de correo electrónico, teléfono, portal de autoservicio, agente virtual y aplicaciones empresariales</a:t>
            </a:r>
            <a:endParaRPr lang="en-US" sz="1200" dirty="0">
              <a:latin typeface="Roboto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-219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rcRect l="30740" t="10790" r="30490" b="8210"/>
          <a:stretch>
            <a:fillRect/>
          </a:stretch>
        </p:blipFill>
        <p:spPr>
          <a:xfrm>
            <a:off x="4552312" y="619277"/>
            <a:ext cx="2408844" cy="393391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5600" y="570242"/>
            <a:ext cx="2209419" cy="62851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1600" i="0">
                <a:solidFill>
                  <a:srgbClr val="FFD052"/>
                </a:solidFill>
                <a:latin typeface="Roboto-medium"/>
              </a:rPr>
              <a:t>Informes en</a:t>
            </a:r>
          </a:p>
          <a:p>
            <a:pPr algn="l">
              <a:defRPr lang="en-US" sz="1400" dirty="0"/>
            </a:pPr>
            <a:r>
              <a:rPr lang="en-US" sz="1900" i="0">
                <a:solidFill>
                  <a:schemeClr val="bg2"/>
                </a:solidFill>
                <a:latin typeface="Roboto-thin"/>
              </a:rPr>
              <a:t>ServiceDesk Plus</a:t>
            </a:r>
            <a:endParaRPr lang="en-US" sz="1900" i="0" dirty="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ctágono 1"/>
          <p:cNvSpPr/>
          <p:nvPr/>
        </p:nvSpPr>
        <p:spPr>
          <a:xfrm>
            <a:off x="3367106" y="2983716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rapecio 2"/>
          <p:cNvSpPr/>
          <p:nvPr/>
        </p:nvSpPr>
        <p:spPr>
          <a:xfrm rot="16200000">
            <a:off x="6026610" y="1097689"/>
            <a:ext cx="301809" cy="331593"/>
          </a:xfrm>
          <a:prstGeom prst="trapezoid">
            <a:avLst>
              <a:gd name="adj" fmla="val 21998"/>
            </a:avLst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3299279" y="1112262"/>
            <a:ext cx="380085" cy="380085"/>
          </a:xfrm>
          <a:prstGeom prst="roundRect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579177" y="2517371"/>
            <a:ext cx="1553251" cy="82659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600">
                <a:solidFill>
                  <a:srgbClr val="004E8F"/>
                </a:solidFill>
                <a:latin typeface="Roboto-light"/>
              </a:rPr>
              <a:t>Habilitar múltiples canales para reportar problemas </a:t>
            </a:r>
            <a:endParaRPr lang="en-US" sz="1600" dirty="0" err="1">
              <a:solidFill>
                <a:srgbClr val="004E8F"/>
              </a:solidFill>
              <a:latin typeface="Roboto-light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93226" y="3345627"/>
            <a:ext cx="1662064" cy="100941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latin typeface="Roboto"/>
              </a:rPr>
              <a:t>Creación de tickets multimodales a través de correo electrónico, teléfono, portal de autoservicio, agente virtual y aplicaciones empresariales</a:t>
            </a:r>
            <a:endParaRPr lang="en-US" sz="1200" dirty="0">
              <a:latin typeface="Robot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892334" y="778572"/>
            <a:ext cx="2119384" cy="65017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Mantener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un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registro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las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métricas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clave del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servicio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atención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 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903526" y="1476375"/>
            <a:ext cx="1807673" cy="94256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Informes</a:t>
            </a:r>
            <a:r>
              <a:rPr lang="en-US" sz="1100" dirty="0">
                <a:latin typeface="Roboto"/>
              </a:rPr>
              <a:t> </a:t>
            </a:r>
            <a:r>
              <a:rPr lang="en-US" sz="1100" i="1" dirty="0" err="1" smtClean="0">
                <a:latin typeface="Roboto"/>
              </a:rPr>
              <a:t>predeterminados</a:t>
            </a:r>
            <a:r>
              <a:rPr lang="en-US" sz="1100" dirty="0" smtClean="0">
                <a:latin typeface="Roboto"/>
              </a:rPr>
              <a:t> </a:t>
            </a:r>
            <a:r>
              <a:rPr lang="en-US" sz="1100" dirty="0">
                <a:latin typeface="Roboto"/>
              </a:rPr>
              <a:t>| </a:t>
            </a:r>
            <a:r>
              <a:rPr lang="en-US" sz="1100" i="1" dirty="0">
                <a:latin typeface="Roboto"/>
              </a:rPr>
              <a:t>Dashboards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en</a:t>
            </a:r>
            <a:r>
              <a:rPr lang="en-US" sz="1100" dirty="0">
                <a:latin typeface="Roboto"/>
              </a:rPr>
              <a:t> vivo | </a:t>
            </a:r>
            <a:r>
              <a:rPr lang="en-US" sz="1100" i="1" dirty="0">
                <a:latin typeface="Roboto"/>
              </a:rPr>
              <a:t>Widgets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personalizados</a:t>
            </a:r>
            <a:r>
              <a:rPr lang="en-US" sz="1100" dirty="0">
                <a:latin typeface="Roboto"/>
              </a:rPr>
              <a:t> de </a:t>
            </a:r>
            <a:r>
              <a:rPr lang="en-US" sz="1100" i="1" dirty="0" err="1">
                <a:latin typeface="Roboto"/>
              </a:rPr>
              <a:t>dasboard</a:t>
            </a:r>
            <a:endParaRPr lang="en-US" sz="1100" i="1" dirty="0">
              <a:latin typeface="Roboto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07593" y="2905125"/>
            <a:ext cx="2213724" cy="64374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Extraer información sobre la mesa de servicio a partir de los datos disponibles 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915880" y="3568093"/>
            <a:ext cx="2152269" cy="76565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>
                <a:latin typeface="Roboto"/>
              </a:rPr>
              <a:t>Informes personalizados (Tabular, matriz, resumen e informes de auditoría)</a:t>
            </a:r>
            <a:r>
              <a:rPr lang="en-US" sz="1100">
                <a:solidFill>
                  <a:schemeClr val="bg1">
                    <a:lumMod val="65000"/>
                  </a:schemeClr>
                </a:solidFill>
                <a:latin typeface="Roboto"/>
              </a:rPr>
              <a:t> | </a:t>
            </a:r>
            <a:r>
              <a:rPr lang="en-US" sz="1100">
                <a:latin typeface="Roboto"/>
              </a:rPr>
              <a:t>Informes de consulta </a:t>
            </a:r>
            <a:r>
              <a:rPr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>
                <a:latin typeface="Roboto"/>
              </a:rPr>
              <a:t> Informes de CI personalizados</a:t>
            </a:r>
            <a:endParaRPr lang="en-US" sz="1100" dirty="0">
              <a:latin typeface="Roboto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0" y="-219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534035" y="895350"/>
            <a:ext cx="2279923" cy="65017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Mantener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 smtClean="0">
                <a:solidFill>
                  <a:srgbClr val="004E8F"/>
                </a:solidFill>
                <a:latin typeface="Roboto"/>
              </a:rPr>
              <a:t>informados</a:t>
            </a:r>
            <a:r>
              <a:rPr lang="en-US" sz="1200" dirty="0" smtClean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a </a:t>
            </a:r>
            <a:r>
              <a:rPr lang="en-US" sz="1200" dirty="0" err="1" smtClean="0">
                <a:solidFill>
                  <a:srgbClr val="004E8F"/>
                </a:solidFill>
                <a:latin typeface="Roboto"/>
              </a:rPr>
              <a:t>los</a:t>
            </a:r>
            <a:r>
              <a:rPr lang="en-US" sz="1200" dirty="0" smtClean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 smtClean="0">
                <a:solidFill>
                  <a:srgbClr val="004E8F"/>
                </a:solidFill>
                <a:latin typeface="Roboto"/>
              </a:rPr>
              <a:t>grupos</a:t>
            </a:r>
            <a:r>
              <a:rPr lang="en-US" sz="1200" dirty="0" smtClean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 smtClean="0">
                <a:solidFill>
                  <a:srgbClr val="004E8F"/>
                </a:solidFill>
                <a:latin typeface="Roboto"/>
              </a:rPr>
              <a:t>interés</a:t>
            </a:r>
            <a:r>
              <a:rPr lang="en-US" sz="1200" dirty="0" smtClean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y </a:t>
            </a:r>
            <a:r>
              <a:rPr lang="en-US" sz="1200" dirty="0" smtClean="0">
                <a:solidFill>
                  <a:srgbClr val="004E8F"/>
                </a:solidFill>
                <a:latin typeface="Roboto"/>
              </a:rPr>
              <a:t>a </a:t>
            </a:r>
            <a:r>
              <a:rPr lang="en-US" sz="1200" dirty="0" err="1" smtClean="0">
                <a:solidFill>
                  <a:srgbClr val="004E8F"/>
                </a:solidFill>
                <a:latin typeface="Roboto"/>
              </a:rPr>
              <a:t>los</a:t>
            </a:r>
            <a:r>
              <a:rPr lang="en-US" sz="1200" dirty="0" smtClean="0">
                <a:solidFill>
                  <a:srgbClr val="004E8F"/>
                </a:solidFill>
                <a:latin typeface="Roboto"/>
              </a:rPr>
              <a:t> CXO 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de forma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periódica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537826" y="1535211"/>
            <a:ext cx="1947881" cy="76565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100" dirty="0" err="1">
                <a:latin typeface="Roboto"/>
              </a:rPr>
              <a:t>Informes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programados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Envío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informes</a:t>
            </a:r>
            <a:r>
              <a:rPr lang="en-US" sz="1100" dirty="0">
                <a:latin typeface="Roboto"/>
              </a:rPr>
              <a:t> por </a:t>
            </a:r>
            <a:r>
              <a:rPr lang="en-US" sz="1100" dirty="0" err="1">
                <a:latin typeface="Roboto"/>
              </a:rPr>
              <a:t>correo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electrónico</a:t>
            </a:r>
            <a:r>
              <a:rPr lang="en-US" sz="1100" dirty="0">
                <a:latin typeface="Roboto"/>
              </a:rPr>
              <a:t> de forma </a:t>
            </a:r>
            <a:r>
              <a:rPr lang="en-US" sz="1100" dirty="0" err="1">
                <a:latin typeface="Roboto"/>
              </a:rPr>
              <a:t>automática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>
                <a:solidFill>
                  <a:srgbClr val="A6A6A6"/>
                </a:solidFill>
                <a:latin typeface="Roboto"/>
              </a:rPr>
              <a:t>|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Exportación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informes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como</a:t>
            </a:r>
            <a:r>
              <a:rPr lang="en-US" sz="1100" dirty="0">
                <a:latin typeface="Roboto"/>
              </a:rPr>
              <a:t> HTML, PDFs, XLS y CSV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365" y="1229344"/>
            <a:ext cx="295322" cy="29532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206" y="3020425"/>
            <a:ext cx="381304" cy="381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418" y="1125178"/>
            <a:ext cx="314576" cy="314325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010025" y="1457325"/>
            <a:ext cx="15430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06860" y="1112577"/>
            <a:ext cx="2209419" cy="62851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1600" i="0">
                <a:solidFill>
                  <a:srgbClr val="FFD052"/>
                </a:solidFill>
                <a:latin typeface="Roboto-medium"/>
              </a:rPr>
              <a:t>Informes en</a:t>
            </a:r>
          </a:p>
          <a:p>
            <a:pPr algn="l">
              <a:defRPr lang="en-US" sz="1400" dirty="0"/>
            </a:pPr>
            <a:r>
              <a:rPr lang="en-US" sz="1900" i="0">
                <a:solidFill>
                  <a:schemeClr val="bg2"/>
                </a:solidFill>
                <a:latin typeface="Roboto-thin"/>
              </a:rPr>
              <a:t>ServiceDesk Plus</a:t>
            </a:r>
            <a:endParaRPr lang="en-US" sz="1900" i="0" dirty="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6645354" y="1494663"/>
            <a:ext cx="15430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ángulo 20"/>
          <p:cNvSpPr/>
          <p:nvPr/>
        </p:nvSpPr>
        <p:spPr>
          <a:xfrm>
            <a:off x="4014463" y="3532098"/>
            <a:ext cx="15430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8575" y="-19050"/>
            <a:ext cx="3537975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4302185" y="1148657"/>
            <a:ext cx="4277811" cy="40395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000" i="0" dirty="0">
                <a:latin typeface="Roboto"/>
              </a:rPr>
              <a:t>con </a:t>
            </a:r>
            <a:r>
              <a:rPr lang="en-US" sz="1000" i="0" dirty="0" err="1">
                <a:latin typeface="Roboto"/>
              </a:rPr>
              <a:t>automatizaciones</a:t>
            </a:r>
            <a:r>
              <a:rPr lang="en-US" sz="1000" i="0" dirty="0">
                <a:latin typeface="Roboto"/>
              </a:rPr>
              <a:t> y </a:t>
            </a:r>
            <a:r>
              <a:rPr lang="en-US" sz="1000" i="0" dirty="0" err="1">
                <a:latin typeface="Roboto"/>
              </a:rPr>
              <a:t>predicciones</a:t>
            </a:r>
            <a:r>
              <a:rPr lang="en-US" sz="1000" i="0" dirty="0">
                <a:latin typeface="Roboto"/>
              </a:rPr>
              <a:t> </a:t>
            </a:r>
            <a:r>
              <a:rPr lang="en-US" sz="1000" i="0" dirty="0" err="1">
                <a:latin typeface="Roboto"/>
              </a:rPr>
              <a:t>inteligentes</a:t>
            </a:r>
            <a:r>
              <a:rPr lang="en-US" sz="1000" i="0" dirty="0">
                <a:latin typeface="Roboto"/>
              </a:rPr>
              <a:t>, </a:t>
            </a:r>
            <a:r>
              <a:rPr lang="en-US" sz="1000" i="0" dirty="0" err="1">
                <a:latin typeface="Roboto"/>
              </a:rPr>
              <a:t>flujos</a:t>
            </a:r>
            <a:r>
              <a:rPr lang="en-US" sz="1000" i="0" dirty="0">
                <a:latin typeface="Roboto"/>
              </a:rPr>
              <a:t> de </a:t>
            </a:r>
            <a:r>
              <a:rPr lang="en-US" sz="1000" i="0" dirty="0" err="1">
                <a:latin typeface="Roboto"/>
              </a:rPr>
              <a:t>trabajo</a:t>
            </a:r>
            <a:r>
              <a:rPr lang="en-US" sz="1000" i="0" dirty="0">
                <a:latin typeface="Roboto"/>
              </a:rPr>
              <a:t> </a:t>
            </a:r>
            <a:r>
              <a:rPr lang="en-US" sz="1000" i="0" dirty="0" err="1">
                <a:latin typeface="Roboto"/>
              </a:rPr>
              <a:t>estandarizados</a:t>
            </a:r>
            <a:r>
              <a:rPr lang="en-US" sz="1000" i="0" dirty="0">
                <a:latin typeface="Roboto"/>
              </a:rPr>
              <a:t> e </a:t>
            </a:r>
            <a:r>
              <a:rPr lang="en-US" sz="1000" i="0" dirty="0" err="1">
                <a:latin typeface="Roboto"/>
              </a:rPr>
              <a:t>información</a:t>
            </a:r>
            <a:r>
              <a:rPr lang="en-US" sz="1000" i="0" dirty="0">
                <a:latin typeface="Roboto"/>
              </a:rPr>
              <a:t> </a:t>
            </a:r>
            <a:r>
              <a:rPr lang="en-US" sz="1000" i="0" dirty="0" err="1">
                <a:latin typeface="Roboto"/>
              </a:rPr>
              <a:t>detallada</a:t>
            </a:r>
            <a:r>
              <a:rPr lang="en-US" sz="1000" i="0" dirty="0">
                <a:latin typeface="Roboto"/>
              </a:rPr>
              <a:t> </a:t>
            </a:r>
            <a:r>
              <a:rPr lang="en-US" sz="1000" i="0" dirty="0" err="1">
                <a:latin typeface="Roboto"/>
              </a:rPr>
              <a:t>sobre</a:t>
            </a:r>
            <a:r>
              <a:rPr lang="en-US" sz="1000" i="0" dirty="0">
                <a:latin typeface="Roboto"/>
              </a:rPr>
              <a:t> los </a:t>
            </a:r>
            <a:r>
              <a:rPr lang="en-US" sz="1000" i="0" dirty="0" err="1">
                <a:latin typeface="Roboto"/>
              </a:rPr>
              <a:t>datos</a:t>
            </a:r>
            <a:r>
              <a:rPr lang="en-US" sz="1000" i="0" dirty="0">
                <a:latin typeface="Roboto"/>
              </a:rPr>
              <a:t>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294365" y="910837"/>
            <a:ext cx="4305404" cy="28084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200" b="1" i="0" dirty="0" err="1">
                <a:solidFill>
                  <a:srgbClr val="0070C0"/>
                </a:solidFill>
                <a:latin typeface="Roboto"/>
              </a:rPr>
              <a:t>Convertir</a:t>
            </a:r>
            <a:r>
              <a:rPr lang="en-US" sz="1200" b="1" i="0" dirty="0">
                <a:solidFill>
                  <a:srgbClr val="0070C0"/>
                </a:solidFill>
                <a:latin typeface="Roboto"/>
              </a:rPr>
              <a:t> la </a:t>
            </a:r>
            <a:r>
              <a:rPr lang="en-US" sz="1200" b="1" i="0" dirty="0" err="1">
                <a:solidFill>
                  <a:srgbClr val="0070C0"/>
                </a:solidFill>
                <a:latin typeface="Roboto"/>
              </a:rPr>
              <a:t>prestación</a:t>
            </a:r>
            <a:r>
              <a:rPr lang="en-US" sz="1200" b="1" i="0" dirty="0">
                <a:solidFill>
                  <a:srgbClr val="0070C0"/>
                </a:solidFill>
                <a:latin typeface="Roboto"/>
              </a:rPr>
              <a:t> de </a:t>
            </a:r>
            <a:r>
              <a:rPr lang="en-US" sz="1200" b="1" i="0" dirty="0" err="1">
                <a:solidFill>
                  <a:srgbClr val="0070C0"/>
                </a:solidFill>
                <a:latin typeface="Roboto"/>
              </a:rPr>
              <a:t>servicios</a:t>
            </a:r>
            <a:r>
              <a:rPr lang="en-US" sz="1200" b="1" i="0" dirty="0">
                <a:solidFill>
                  <a:srgbClr val="0070C0"/>
                </a:solidFill>
                <a:latin typeface="Roboto"/>
              </a:rPr>
              <a:t> </a:t>
            </a:r>
            <a:r>
              <a:rPr lang="en-US" sz="1200" b="1" i="0" dirty="0" err="1">
                <a:solidFill>
                  <a:srgbClr val="0070C0"/>
                </a:solidFill>
                <a:latin typeface="Roboto"/>
              </a:rPr>
              <a:t>operativa</a:t>
            </a:r>
            <a:r>
              <a:rPr lang="en-US" sz="1200" b="1" i="0" dirty="0">
                <a:solidFill>
                  <a:srgbClr val="0070C0"/>
                </a:solidFill>
                <a:latin typeface="Roboto"/>
              </a:rPr>
              <a:t> en </a:t>
            </a:r>
            <a:r>
              <a:rPr lang="en-US" sz="1200" b="1" i="0" dirty="0" err="1">
                <a:solidFill>
                  <a:srgbClr val="0070C0"/>
                </a:solidFill>
                <a:latin typeface="Roboto"/>
              </a:rPr>
              <a:t>estratégica</a:t>
            </a:r>
            <a:endParaRPr lang="en-US" sz="1200" b="1" i="0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294365" y="1677152"/>
            <a:ext cx="4008844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200" b="1" i="0">
                <a:solidFill>
                  <a:srgbClr val="0070C0"/>
                </a:solidFill>
                <a:latin typeface="Roboto"/>
              </a:rPr>
              <a:t>Cerrar la brecha entre negocios y TI</a:t>
            </a:r>
            <a:endParaRPr lang="en-US" sz="1200" b="1" i="0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02185" y="1914972"/>
            <a:ext cx="3986193" cy="557845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000" i="0" dirty="0">
                <a:latin typeface="Roboto"/>
              </a:rPr>
              <a:t>al </a:t>
            </a:r>
            <a:r>
              <a:rPr lang="en-US" sz="1000" i="0" dirty="0" err="1">
                <a:latin typeface="Roboto"/>
              </a:rPr>
              <a:t>agilizar</a:t>
            </a:r>
            <a:r>
              <a:rPr lang="en-US" sz="1000" i="0" dirty="0">
                <a:latin typeface="Roboto"/>
              </a:rPr>
              <a:t> la </a:t>
            </a:r>
            <a:r>
              <a:rPr lang="en-US" sz="1000" i="0" dirty="0" err="1">
                <a:latin typeface="Roboto"/>
              </a:rPr>
              <a:t>administración</a:t>
            </a:r>
            <a:r>
              <a:rPr lang="en-US" sz="1000" i="0" dirty="0">
                <a:latin typeface="Roboto"/>
              </a:rPr>
              <a:t> de </a:t>
            </a:r>
            <a:r>
              <a:rPr lang="en-US" sz="1000" i="0" dirty="0" err="1">
                <a:latin typeface="Roboto"/>
              </a:rPr>
              <a:t>servicios</a:t>
            </a:r>
            <a:r>
              <a:rPr lang="en-US" sz="1000" i="0" dirty="0">
                <a:latin typeface="Roboto"/>
              </a:rPr>
              <a:t> con </a:t>
            </a:r>
            <a:r>
              <a:rPr lang="en-US" sz="1000" i="0" dirty="0" err="1">
                <a:latin typeface="Roboto"/>
              </a:rPr>
              <a:t>mejores</a:t>
            </a:r>
            <a:r>
              <a:rPr lang="en-US" sz="1000" i="0" dirty="0">
                <a:latin typeface="Roboto"/>
              </a:rPr>
              <a:t> </a:t>
            </a:r>
            <a:r>
              <a:rPr lang="en-US" sz="1000" i="0" dirty="0" err="1">
                <a:latin typeface="Roboto"/>
              </a:rPr>
              <a:t>prácticas</a:t>
            </a:r>
            <a:r>
              <a:rPr lang="en-US" sz="1000" i="0" dirty="0">
                <a:latin typeface="Roboto"/>
              </a:rPr>
              <a:t> en </a:t>
            </a:r>
            <a:r>
              <a:rPr lang="en-US" sz="1000" i="0" dirty="0" err="1">
                <a:latin typeface="Roboto"/>
              </a:rPr>
              <a:t>toda</a:t>
            </a:r>
            <a:r>
              <a:rPr lang="en-US" sz="1000" i="0" dirty="0">
                <a:latin typeface="Roboto"/>
              </a:rPr>
              <a:t> la </a:t>
            </a:r>
            <a:r>
              <a:rPr lang="en-US" sz="1000" i="0" dirty="0" err="1">
                <a:latin typeface="Roboto"/>
              </a:rPr>
              <a:t>empresa</a:t>
            </a:r>
            <a:r>
              <a:rPr lang="en-US" sz="1000" i="0" dirty="0">
                <a:latin typeface="Roboto"/>
              </a:rPr>
              <a:t> y </a:t>
            </a:r>
            <a:r>
              <a:rPr lang="en-US" sz="1000" i="0" dirty="0" err="1">
                <a:latin typeface="Roboto"/>
              </a:rPr>
              <a:t>realizar</a:t>
            </a:r>
            <a:r>
              <a:rPr lang="en-US" sz="1000" i="0" dirty="0">
                <a:latin typeface="Roboto"/>
              </a:rPr>
              <a:t> </a:t>
            </a:r>
            <a:r>
              <a:rPr lang="en-US" sz="1000" i="0" dirty="0" err="1">
                <a:latin typeface="Roboto"/>
              </a:rPr>
              <a:t>integraciones</a:t>
            </a:r>
            <a:r>
              <a:rPr lang="en-US" sz="1000" i="0" dirty="0">
                <a:latin typeface="Roboto"/>
              </a:rPr>
              <a:t> </a:t>
            </a:r>
            <a:r>
              <a:rPr lang="en-US" sz="1000" i="0" dirty="0" err="1">
                <a:latin typeface="Roboto"/>
              </a:rPr>
              <a:t>contextuales</a:t>
            </a:r>
            <a:r>
              <a:rPr lang="en-US" sz="1000" i="0" dirty="0">
                <a:latin typeface="Roboto"/>
              </a:rPr>
              <a:t> con las </a:t>
            </a:r>
            <a:r>
              <a:rPr lang="en-US" sz="1000" i="0" dirty="0" err="1">
                <a:latin typeface="Roboto"/>
              </a:rPr>
              <a:t>aplicaciones</a:t>
            </a:r>
            <a:r>
              <a:rPr lang="en-US" sz="1000" i="0" dirty="0">
                <a:latin typeface="Roboto"/>
              </a:rPr>
              <a:t> </a:t>
            </a:r>
            <a:r>
              <a:rPr lang="en-US" sz="1000" i="0" dirty="0" err="1">
                <a:latin typeface="Roboto"/>
              </a:rPr>
              <a:t>empresariales</a:t>
            </a:r>
            <a:r>
              <a:rPr lang="en-US" sz="1000" i="0" dirty="0">
                <a:latin typeface="Roboto"/>
              </a:rPr>
              <a:t>. 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294364" y="2439352"/>
            <a:ext cx="4925836" cy="280846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200" b="1" i="0" dirty="0">
                <a:solidFill>
                  <a:srgbClr val="0070C0"/>
                </a:solidFill>
                <a:latin typeface="Roboto"/>
              </a:rPr>
              <a:t>Ser el </a:t>
            </a:r>
            <a:r>
              <a:rPr lang="en-US" sz="1200" b="1" i="0" dirty="0" err="1">
                <a:solidFill>
                  <a:srgbClr val="0070C0"/>
                </a:solidFill>
                <a:latin typeface="Roboto"/>
              </a:rPr>
              <a:t>epicentro</a:t>
            </a:r>
            <a:r>
              <a:rPr lang="en-US" sz="1200" b="1" i="0" dirty="0">
                <a:solidFill>
                  <a:srgbClr val="0070C0"/>
                </a:solidFill>
                <a:latin typeface="Roboto"/>
              </a:rPr>
              <a:t> de la </a:t>
            </a:r>
            <a:r>
              <a:rPr lang="en-US" sz="1200" b="1" i="0" dirty="0" err="1">
                <a:solidFill>
                  <a:srgbClr val="0070C0"/>
                </a:solidFill>
                <a:latin typeface="Roboto"/>
              </a:rPr>
              <a:t>administración</a:t>
            </a:r>
            <a:r>
              <a:rPr lang="en-US" sz="1200" b="1" i="0" dirty="0">
                <a:solidFill>
                  <a:srgbClr val="0070C0"/>
                </a:solidFill>
                <a:latin typeface="Roboto"/>
              </a:rPr>
              <a:t> de la </a:t>
            </a:r>
            <a:r>
              <a:rPr lang="en-US" sz="1200" b="1" i="0" dirty="0" err="1">
                <a:solidFill>
                  <a:srgbClr val="0070C0"/>
                </a:solidFill>
                <a:latin typeface="Roboto"/>
              </a:rPr>
              <a:t>infraestructura</a:t>
            </a:r>
            <a:r>
              <a:rPr lang="en-US" sz="1200" b="1" i="0" dirty="0">
                <a:solidFill>
                  <a:srgbClr val="0070C0"/>
                </a:solidFill>
                <a:latin typeface="Roboto"/>
              </a:rPr>
              <a:t> de TI,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294364" y="2725887"/>
            <a:ext cx="4213554" cy="403957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000" i="0" dirty="0">
                <a:latin typeface="Roboto"/>
              </a:rPr>
              <a:t>al </a:t>
            </a:r>
            <a:r>
              <a:rPr lang="en-US" sz="1000" i="0" dirty="0" err="1">
                <a:latin typeface="Roboto"/>
              </a:rPr>
              <a:t>ofrecer</a:t>
            </a:r>
            <a:r>
              <a:rPr lang="en-US" sz="1000" i="0" dirty="0">
                <a:latin typeface="Roboto"/>
              </a:rPr>
              <a:t> </a:t>
            </a:r>
            <a:r>
              <a:rPr lang="en-US" sz="1000" i="0" dirty="0" err="1">
                <a:latin typeface="Roboto"/>
              </a:rPr>
              <a:t>integraciones</a:t>
            </a:r>
            <a:r>
              <a:rPr lang="en-US" sz="1000" i="0" dirty="0">
                <a:latin typeface="Roboto"/>
              </a:rPr>
              <a:t> </a:t>
            </a:r>
            <a:r>
              <a:rPr lang="en-US" sz="1000" i="0" dirty="0" err="1">
                <a:latin typeface="Roboto"/>
              </a:rPr>
              <a:t>profundas</a:t>
            </a:r>
            <a:r>
              <a:rPr lang="en-US" sz="1000" i="0" dirty="0">
                <a:latin typeface="Roboto"/>
              </a:rPr>
              <a:t> con </a:t>
            </a:r>
            <a:r>
              <a:rPr lang="en-US" sz="1000" i="0" dirty="0" err="1">
                <a:latin typeface="Roboto"/>
              </a:rPr>
              <a:t>otro</a:t>
            </a:r>
            <a:r>
              <a:rPr lang="en-US" sz="1000" i="0" dirty="0">
                <a:latin typeface="Roboto"/>
              </a:rPr>
              <a:t> </a:t>
            </a:r>
            <a:r>
              <a:rPr lang="en-US" sz="1000" i="1" dirty="0">
                <a:latin typeface="Roboto"/>
              </a:rPr>
              <a:t>software</a:t>
            </a:r>
            <a:r>
              <a:rPr lang="en-US" sz="1000" i="0" dirty="0">
                <a:latin typeface="Roboto"/>
              </a:rPr>
              <a:t> de </a:t>
            </a:r>
            <a:r>
              <a:rPr lang="en-US" sz="1000" i="0" dirty="0" err="1">
                <a:latin typeface="Roboto"/>
              </a:rPr>
              <a:t>administración</a:t>
            </a:r>
            <a:r>
              <a:rPr lang="en-US" sz="1000" i="0" dirty="0">
                <a:latin typeface="Roboto"/>
              </a:rPr>
              <a:t> de TI. 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294365" y="3081900"/>
            <a:ext cx="4003900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200" b="1" i="0">
                <a:solidFill>
                  <a:srgbClr val="0070C0"/>
                </a:solidFill>
                <a:latin typeface="Roboto"/>
              </a:rPr>
              <a:t>Transformar la experiencia del cliente</a:t>
            </a:r>
            <a:endParaRPr lang="en-US" sz="1200" b="1" i="0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302185" y="3281619"/>
            <a:ext cx="4213555" cy="24761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000" i="0">
                <a:latin typeface="Roboto"/>
              </a:rPr>
              <a:t>al crear canales de apoyo y colaboración nuevos y efectivos. </a:t>
            </a:r>
            <a:endParaRPr lang="en-US" sz="1000" i="0" dirty="0">
              <a:latin typeface="Roboto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94365" y="3704676"/>
            <a:ext cx="4003900" cy="27808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200" b="1" i="0">
                <a:solidFill>
                  <a:srgbClr val="0070C0"/>
                </a:solidFill>
                <a:latin typeface="Roboto"/>
              </a:rPr>
              <a:t>Lograr una flexibilidad ilimitada</a:t>
            </a:r>
            <a:endParaRPr lang="en-US" sz="1200" b="1" i="0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302185" y="3904396"/>
            <a:ext cx="4213555" cy="24761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>
              <a:lnSpc>
                <a:spcPct val="100000"/>
              </a:lnSpc>
              <a:buNone/>
              <a:defRPr lang="en-US" sz="1400" dirty="0"/>
            </a:pPr>
            <a:r>
              <a:rPr lang="en-US" sz="1000" i="0" dirty="0">
                <a:latin typeface="Roboto"/>
              </a:rPr>
              <a:t>con </a:t>
            </a:r>
            <a:r>
              <a:rPr lang="en-US" sz="1000" i="0" dirty="0" err="1">
                <a:latin typeface="Roboto"/>
              </a:rPr>
              <a:t>personalizaciones</a:t>
            </a:r>
            <a:r>
              <a:rPr lang="en-US" sz="1000" i="0" dirty="0">
                <a:latin typeface="Roboto"/>
              </a:rPr>
              <a:t> que </a:t>
            </a:r>
            <a:r>
              <a:rPr lang="en-US" sz="1000" i="0" dirty="0" err="1">
                <a:latin typeface="Roboto"/>
              </a:rPr>
              <a:t>integren</a:t>
            </a:r>
            <a:r>
              <a:rPr lang="en-US" sz="1000" i="0" dirty="0">
                <a:latin typeface="Roboto"/>
              </a:rPr>
              <a:t> TI y </a:t>
            </a:r>
            <a:r>
              <a:rPr lang="en-US" sz="1000" i="0" dirty="0" err="1">
                <a:latin typeface="Roboto"/>
              </a:rPr>
              <a:t>procesos</a:t>
            </a:r>
            <a:r>
              <a:rPr lang="en-US" sz="1000" i="0" dirty="0">
                <a:latin typeface="Roboto"/>
              </a:rPr>
              <a:t> de </a:t>
            </a:r>
            <a:r>
              <a:rPr lang="en-US" sz="1000" i="0" dirty="0" err="1">
                <a:latin typeface="Roboto"/>
              </a:rPr>
              <a:t>negocio</a:t>
            </a:r>
            <a:r>
              <a:rPr lang="en-US" sz="1000" i="0" dirty="0">
                <a:latin typeface="Roboto"/>
              </a:rPr>
              <a:t>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78217" y="1616124"/>
            <a:ext cx="2500236" cy="1573508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2400" i="0" dirty="0">
                <a:solidFill>
                  <a:srgbClr val="FFD052"/>
                </a:solidFill>
                <a:latin typeface="Roboto-light"/>
              </a:rPr>
              <a:t>La </a:t>
            </a:r>
            <a:r>
              <a:rPr lang="en-US" sz="2400" i="0" dirty="0" err="1">
                <a:solidFill>
                  <a:srgbClr val="FFD052"/>
                </a:solidFill>
                <a:latin typeface="Roboto-light"/>
              </a:rPr>
              <a:t>diferencia</a:t>
            </a:r>
            <a:r>
              <a:rPr lang="en-US" sz="2400" i="0" dirty="0">
                <a:solidFill>
                  <a:srgbClr val="FFD052"/>
                </a:solidFill>
                <a:latin typeface="Roboto-light"/>
              </a:rPr>
              <a:t> </a:t>
            </a:r>
            <a:r>
              <a:rPr lang="en-US" sz="2400" i="0" dirty="0" err="1">
                <a:solidFill>
                  <a:srgbClr val="FFD052"/>
                </a:solidFill>
                <a:latin typeface="Roboto-light"/>
              </a:rPr>
              <a:t>que</a:t>
            </a:r>
            <a:r>
              <a:rPr lang="en-US" sz="2400" i="0" dirty="0">
                <a:solidFill>
                  <a:srgbClr val="FFD052"/>
                </a:solidFill>
                <a:latin typeface="Roboto-light"/>
              </a:rPr>
              <a:t> </a:t>
            </a:r>
            <a:r>
              <a:rPr lang="en-US" sz="2400" i="0" dirty="0" err="1">
                <a:solidFill>
                  <a:srgbClr val="FFD052"/>
                </a:solidFill>
                <a:latin typeface="Roboto-light"/>
              </a:rPr>
              <a:t>una</a:t>
            </a:r>
            <a:r>
              <a:rPr lang="en-US" sz="2400" i="0" dirty="0">
                <a:solidFill>
                  <a:srgbClr val="FFD052"/>
                </a:solidFill>
                <a:latin typeface="Roboto-light"/>
              </a:rPr>
              <a:t> </a:t>
            </a:r>
            <a:r>
              <a:rPr lang="en-US" sz="2400" b="1" i="0" dirty="0" err="1">
                <a:solidFill>
                  <a:srgbClr val="FFD052"/>
                </a:solidFill>
                <a:latin typeface="Roboto"/>
              </a:rPr>
              <a:t>herramienta</a:t>
            </a:r>
            <a:r>
              <a:rPr lang="en-US" sz="2400" b="1" i="0" dirty="0">
                <a:solidFill>
                  <a:srgbClr val="FFD052"/>
                </a:solidFill>
                <a:latin typeface="Roboto"/>
              </a:rPr>
              <a:t> </a:t>
            </a:r>
            <a:r>
              <a:rPr lang="en-US" sz="2400" b="1" i="0" dirty="0" err="1">
                <a:solidFill>
                  <a:srgbClr val="FFD052"/>
                </a:solidFill>
                <a:latin typeface="Roboto"/>
              </a:rPr>
              <a:t>ITSM</a:t>
            </a:r>
            <a:r>
              <a:rPr lang="en-US" sz="2400" b="1" i="0" dirty="0">
                <a:solidFill>
                  <a:srgbClr val="FFD052"/>
                </a:solidFill>
                <a:latin typeface="Roboto"/>
              </a:rPr>
              <a:t> integral </a:t>
            </a:r>
            <a:r>
              <a:rPr dirty="0"/>
              <a:t> </a:t>
            </a:r>
          </a:p>
          <a:p>
            <a:pPr>
              <a:defRPr lang="en-US" sz="1400" dirty="0"/>
            </a:pPr>
            <a:r>
              <a:rPr lang="en-US" sz="2400" i="0" dirty="0" err="1">
                <a:solidFill>
                  <a:srgbClr val="FFD052"/>
                </a:solidFill>
                <a:latin typeface="Roboto-light"/>
              </a:rPr>
              <a:t>puede</a:t>
            </a:r>
            <a:r>
              <a:rPr lang="en-US" sz="2400" i="0" dirty="0">
                <a:solidFill>
                  <a:srgbClr val="FFD052"/>
                </a:solidFill>
                <a:latin typeface="Roboto-light"/>
              </a:rPr>
              <a:t> </a:t>
            </a:r>
            <a:r>
              <a:rPr lang="en-US" sz="2400" i="0" dirty="0" err="1">
                <a:solidFill>
                  <a:srgbClr val="FFD052"/>
                </a:solidFill>
                <a:latin typeface="Roboto-light"/>
              </a:rPr>
              <a:t>ofrecer</a:t>
            </a:r>
            <a:r>
              <a:rPr dirty="0"/>
              <a:t> </a:t>
            </a:r>
            <a:endParaRPr lang="en-US" sz="2400" i="0" dirty="0">
              <a:solidFill>
                <a:srgbClr val="FFD052"/>
              </a:solidFill>
              <a:latin typeface="Roboto-light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4124067" y="996886"/>
            <a:ext cx="97088" cy="97088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Elipse 14"/>
          <p:cNvSpPr/>
          <p:nvPr/>
        </p:nvSpPr>
        <p:spPr>
          <a:xfrm>
            <a:off x="4124067" y="1772886"/>
            <a:ext cx="97088" cy="97088"/>
          </a:xfrm>
          <a:prstGeom prst="ellipse">
            <a:avLst/>
          </a:prstGeom>
          <a:solidFill>
            <a:srgbClr val="00B05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Elipse 15"/>
          <p:cNvSpPr/>
          <p:nvPr/>
        </p:nvSpPr>
        <p:spPr>
          <a:xfrm>
            <a:off x="4124067" y="2539000"/>
            <a:ext cx="97088" cy="97088"/>
          </a:xfrm>
          <a:prstGeom prst="ellipse">
            <a:avLst/>
          </a:prstGeom>
          <a:solidFill>
            <a:srgbClr val="00B0F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Elipse 16"/>
          <p:cNvSpPr/>
          <p:nvPr/>
        </p:nvSpPr>
        <p:spPr>
          <a:xfrm>
            <a:off x="4124067" y="3186490"/>
            <a:ext cx="97088" cy="97088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Elipse 17"/>
          <p:cNvSpPr/>
          <p:nvPr/>
        </p:nvSpPr>
        <p:spPr>
          <a:xfrm>
            <a:off x="4124067" y="3804324"/>
            <a:ext cx="97088" cy="97088"/>
          </a:xfrm>
          <a:prstGeom prst="ellipse">
            <a:avLst/>
          </a:prstGeom>
          <a:solidFill>
            <a:srgbClr val="7030A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88308" y="2180348"/>
            <a:ext cx="3465091" cy="711733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4000" i="0" dirty="0" err="1">
                <a:solidFill>
                  <a:srgbClr val="FFD052"/>
                </a:solidFill>
                <a:latin typeface="Roboto-medium"/>
              </a:rPr>
              <a:t>Integraciones</a:t>
            </a:r>
            <a:endParaRPr lang="en-US" sz="40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067" y="1102118"/>
            <a:ext cx="2590800" cy="2590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rcRect t="4430" b="16180"/>
          <a:stretch>
            <a:fillRect/>
          </a:stretch>
        </p:blipFill>
        <p:spPr>
          <a:xfrm>
            <a:off x="2982439" y="554555"/>
            <a:ext cx="5948619" cy="36921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7773" y="872566"/>
            <a:ext cx="2209419" cy="70469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2100" i="0">
                <a:solidFill>
                  <a:srgbClr val="FFD052"/>
                </a:solidFill>
                <a:latin typeface="Roboto-medium"/>
              </a:rPr>
              <a:t>Integraciones en</a:t>
            </a:r>
          </a:p>
          <a:p>
            <a:pPr algn="l">
              <a:defRPr lang="en-US" sz="1400" dirty="0"/>
            </a:pPr>
            <a:r>
              <a:rPr lang="en-US" sz="1900" i="0">
                <a:solidFill>
                  <a:schemeClr val="bg2"/>
                </a:solidFill>
                <a:latin typeface="Roboto-thin"/>
              </a:rPr>
              <a:t>ServiceDesk Plus</a:t>
            </a:r>
            <a:endParaRPr lang="en-US" sz="1900" i="0" dirty="0">
              <a:solidFill>
                <a:schemeClr val="bg2"/>
              </a:solidFill>
              <a:latin typeface="Roboto-thin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traso 2"/>
          <p:cNvSpPr/>
          <p:nvPr/>
        </p:nvSpPr>
        <p:spPr>
          <a:xfrm rot="16200000">
            <a:off x="4651876" y="1095136"/>
            <a:ext cx="380085" cy="334451"/>
          </a:xfrm>
          <a:prstGeom prst="flowChartDelay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4747317" y="2905525"/>
            <a:ext cx="297484" cy="350367"/>
          </a:xfrm>
          <a:prstGeom prst="roundRect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5180857" y="948766"/>
            <a:ext cx="2667743" cy="65017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Convertir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las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alarmas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red en </a:t>
            </a:r>
            <a:r>
              <a:rPr lang="en-US" sz="1200" i="1" dirty="0">
                <a:solidFill>
                  <a:srgbClr val="004E8F"/>
                </a:solidFill>
                <a:latin typeface="Roboto"/>
              </a:rPr>
              <a:t>tickets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,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clasificarlas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asignarlas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automáticamente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a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técnicos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180856" y="2800350"/>
            <a:ext cx="2362944" cy="101951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Supervisar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continuamente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servidores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,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las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bases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datos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registrar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las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alarmas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instantáneamente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en los </a:t>
            </a:r>
            <a:r>
              <a:rPr lang="en-US" sz="1200" i="1" dirty="0">
                <a:solidFill>
                  <a:srgbClr val="004E8F"/>
                </a:solidFill>
                <a:latin typeface="Roboto"/>
              </a:rPr>
              <a:t>tickets 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de la mesa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servicio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25" y="1163183"/>
            <a:ext cx="314325" cy="3143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419" y="2996717"/>
            <a:ext cx="314576" cy="3143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367" y="1842801"/>
            <a:ext cx="1219200" cy="44645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776" y="3892735"/>
            <a:ext cx="1784108" cy="35541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97773" y="872566"/>
            <a:ext cx="2209419" cy="70469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2100" i="0">
                <a:solidFill>
                  <a:srgbClr val="FFD052"/>
                </a:solidFill>
                <a:latin typeface="Roboto-medium"/>
              </a:rPr>
              <a:t>Integraciones en</a:t>
            </a:r>
          </a:p>
          <a:p>
            <a:pPr algn="l">
              <a:defRPr lang="en-US" sz="1400" dirty="0"/>
            </a:pPr>
            <a:r>
              <a:rPr lang="en-US" sz="1900" i="0">
                <a:solidFill>
                  <a:schemeClr val="bg2"/>
                </a:solidFill>
                <a:latin typeface="Roboto-thin"/>
              </a:rPr>
              <a:t>ServiceDesk Plus</a:t>
            </a:r>
            <a:endParaRPr lang="en-US" sz="1900" i="0" dirty="0">
              <a:solidFill>
                <a:schemeClr val="bg2"/>
              </a:solidFill>
              <a:latin typeface="Roboto-thin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4324473" y="3160499"/>
            <a:ext cx="380085" cy="380085"/>
          </a:xfrm>
          <a:prstGeom prst="ellipse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ecágono 2"/>
          <p:cNvSpPr/>
          <p:nvPr/>
        </p:nvSpPr>
        <p:spPr>
          <a:xfrm>
            <a:off x="4331941" y="551907"/>
            <a:ext cx="380085" cy="380085"/>
          </a:xfrm>
          <a:prstGeom prst="decagon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4810125" y="487975"/>
            <a:ext cx="3343275" cy="1019510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Habilitar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implementación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automatizada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parches,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desinstalaciones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instalaciones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i="1" dirty="0">
                <a:solidFill>
                  <a:srgbClr val="004E8F"/>
                </a:solidFill>
                <a:latin typeface="Roboto"/>
              </a:rPr>
              <a:t>software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,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sesiones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control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remoto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funciones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administración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dispositivos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móviles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desde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 mesa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servicio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852168" y="3145926"/>
            <a:ext cx="3301232" cy="650178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Permitir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a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usuarios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finales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desbloquear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sus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cuentas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AD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restablecer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las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contraseñas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desde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el portal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autoservicio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-9525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339" y="1758572"/>
            <a:ext cx="1485900" cy="3937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645" y="2252138"/>
            <a:ext cx="2428875" cy="37474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531" y="3982288"/>
            <a:ext cx="2133600" cy="4504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8967" y="577195"/>
            <a:ext cx="314576" cy="3143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191" y="3235080"/>
            <a:ext cx="314325" cy="31432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85600" y="501891"/>
            <a:ext cx="2209419" cy="62851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1600" i="0">
                <a:solidFill>
                  <a:srgbClr val="FFD052"/>
                </a:solidFill>
                <a:latin typeface="Roboto-medium"/>
              </a:rPr>
              <a:t>Integraciones en</a:t>
            </a:r>
          </a:p>
          <a:p>
            <a:pPr algn="l">
              <a:defRPr lang="en-US" sz="1400" dirty="0"/>
            </a:pPr>
            <a:r>
              <a:rPr lang="en-US" sz="1900" i="0">
                <a:solidFill>
                  <a:schemeClr val="bg2"/>
                </a:solidFill>
                <a:latin typeface="Roboto-thin"/>
              </a:rPr>
              <a:t>ServiceDesk Plus</a:t>
            </a:r>
            <a:endParaRPr lang="en-US" sz="1900" i="0" dirty="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ágono regular 1"/>
          <p:cNvSpPr/>
          <p:nvPr/>
        </p:nvSpPr>
        <p:spPr>
          <a:xfrm>
            <a:off x="4255741" y="853801"/>
            <a:ext cx="380085" cy="380085"/>
          </a:xfrm>
          <a:prstGeom prst="pentagon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Lágrima 2"/>
          <p:cNvSpPr/>
          <p:nvPr/>
        </p:nvSpPr>
        <p:spPr>
          <a:xfrm rot="8400000">
            <a:off x="4222613" y="2953988"/>
            <a:ext cx="380085" cy="380085"/>
          </a:xfrm>
          <a:prstGeom prst="teardrop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4719123" y="853801"/>
            <a:ext cx="3364363" cy="82657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004E8F"/>
                </a:solidFill>
                <a:latin typeface="Roboto"/>
              </a:rPr>
              <a:t>Permitir que los equipos de la mesa de servicio realicen una amplia variedad de tareas de administración de AD, como agregar, eliminar, habilitar o deshabilitar las cuentas de AD desde ServiceDesk Plus</a:t>
            </a:r>
            <a:endParaRPr lang="en-US" sz="12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749498" y="2943225"/>
            <a:ext cx="3012776" cy="82657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Permitir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que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técnicos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la mesa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servicio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tengan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acceso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remoto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a las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cuentas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dispositivos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los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usuarios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forma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segura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desde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 mesa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servicio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sin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ningún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registro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manual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060" y="1970812"/>
            <a:ext cx="1400175" cy="3723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060" y="4001050"/>
            <a:ext cx="2105025" cy="3995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739" y="934907"/>
            <a:ext cx="314073" cy="3143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615" y="3051838"/>
            <a:ext cx="314325" cy="31432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52291" y="853801"/>
            <a:ext cx="2209419" cy="62851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1600" i="0">
                <a:solidFill>
                  <a:srgbClr val="FFD052"/>
                </a:solidFill>
                <a:latin typeface="Roboto-medium"/>
              </a:rPr>
              <a:t>Integraciones en</a:t>
            </a:r>
          </a:p>
          <a:p>
            <a:pPr algn="l">
              <a:defRPr lang="en-US" sz="1400" dirty="0"/>
            </a:pPr>
            <a:r>
              <a:rPr lang="en-US" sz="1900" i="0">
                <a:solidFill>
                  <a:schemeClr val="bg2"/>
                </a:solidFill>
                <a:latin typeface="Roboto-thin"/>
              </a:rPr>
              <a:t>ServiceDesk Plus</a:t>
            </a:r>
            <a:endParaRPr lang="en-US" sz="1900" i="0" dirty="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ortar y redondear rectángulo de esquina sencilla 1"/>
          <p:cNvSpPr/>
          <p:nvPr/>
        </p:nvSpPr>
        <p:spPr>
          <a:xfrm>
            <a:off x="4459357" y="1232096"/>
            <a:ext cx="320773" cy="380085"/>
          </a:xfrm>
          <a:prstGeom prst="snipRoundRect">
            <a:avLst>
              <a:gd name="adj1" fmla="val 16000"/>
              <a:gd name="adj2" fmla="val 0"/>
            </a:avLst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5008607" y="1176918"/>
            <a:ext cx="3364363" cy="1019510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004E8F"/>
                </a:solidFill>
                <a:latin typeface="Roboto"/>
              </a:rPr>
              <a:t>Comprender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mejor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las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operaciones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la mesa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servicio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TI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mediante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creación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informes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y </a:t>
            </a:r>
            <a:r>
              <a:rPr lang="en-US" sz="1200" i="1" dirty="0">
                <a:solidFill>
                  <a:srgbClr val="004E8F"/>
                </a:solidFill>
                <a:latin typeface="Roboto"/>
              </a:rPr>
              <a:t>dashboards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manera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instantánea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sin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necesidad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realizar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consultas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complejas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en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 las bases de </a:t>
            </a:r>
            <a:r>
              <a:rPr lang="en-US" sz="1200" dirty="0" err="1">
                <a:solidFill>
                  <a:srgbClr val="004E8F"/>
                </a:solidFill>
                <a:latin typeface="Roboto"/>
              </a:rPr>
              <a:t>datos</a:t>
            </a:r>
            <a:r>
              <a:rPr lang="en-US" sz="1200" dirty="0">
                <a:solidFill>
                  <a:srgbClr val="004E8F"/>
                </a:solidFill>
                <a:latin typeface="Roboto"/>
              </a:rPr>
              <a:t>. 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925" y="2264321"/>
            <a:ext cx="1495777" cy="476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390" y="2929928"/>
            <a:ext cx="1297115" cy="4762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225" y="1303077"/>
            <a:ext cx="314325" cy="31432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52291" y="1232096"/>
            <a:ext cx="2209419" cy="62851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1600" i="0">
                <a:solidFill>
                  <a:srgbClr val="FFD052"/>
                </a:solidFill>
                <a:latin typeface="Roboto-medium"/>
              </a:rPr>
              <a:t>Integraciones en</a:t>
            </a:r>
          </a:p>
          <a:p>
            <a:pPr algn="l">
              <a:defRPr lang="en-US" sz="1400" dirty="0"/>
            </a:pPr>
            <a:r>
              <a:rPr lang="en-US" sz="1900" i="0">
                <a:solidFill>
                  <a:schemeClr val="bg2"/>
                </a:solidFill>
                <a:latin typeface="Roboto-thin"/>
              </a:rPr>
              <a:t>ServiceDesk Plus</a:t>
            </a:r>
            <a:endParaRPr lang="en-US" sz="1900" i="0" dirty="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88309" y="2180348"/>
            <a:ext cx="2952578" cy="70469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4000" i="0">
                <a:solidFill>
                  <a:srgbClr val="FFD052"/>
                </a:solidFill>
                <a:latin typeface="Roboto-medium"/>
              </a:rPr>
              <a:t>Hoja de ruta</a:t>
            </a:r>
            <a:endParaRPr lang="en-US" sz="40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067" y="1102118"/>
            <a:ext cx="2590800" cy="2590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523779" y="609352"/>
            <a:ext cx="2476023" cy="70469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2000" i="0">
                <a:solidFill>
                  <a:srgbClr val="FFD052"/>
                </a:solidFill>
                <a:latin typeface="Roboto-medium"/>
              </a:rPr>
              <a:t>Plataforma y mercado</a:t>
            </a:r>
            <a:endParaRPr lang="en-US" sz="2000" i="0" dirty="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23779" y="1297419"/>
            <a:ext cx="1710070" cy="137507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FFFFFF"/>
                </a:solidFill>
                <a:latin typeface="Roboto-thin"/>
              </a:rPr>
              <a:t>Mejore las funciones existentes para personalizar, ampliar e integrar ServiceDesk Plus, aprovechando la tecnología de código bajo creada por ManageEngine.</a:t>
            </a:r>
            <a:endParaRPr lang="en-US" sz="1200" dirty="0">
              <a:solidFill>
                <a:srgbClr val="FFFFFF"/>
              </a:solidFill>
              <a:latin typeface="Roboto-thin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780121" y="725986"/>
            <a:ext cx="3430762" cy="30855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400">
                <a:solidFill>
                  <a:srgbClr val="004E8F"/>
                </a:solidFill>
                <a:latin typeface="Roboto"/>
              </a:rPr>
              <a:t>Integrar</a:t>
            </a:r>
            <a:endParaRPr lang="en-US" sz="14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772720" y="1085850"/>
            <a:ext cx="3764994" cy="43473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-142875" algn="l">
              <a:lnSpc>
                <a:spcPct val="100000"/>
              </a:lnSpc>
              <a:buClr>
                <a:srgbClr val="004E8F"/>
              </a:buClr>
              <a:buFont typeface="Arial"/>
              <a:buChar char="•"/>
              <a:defRPr lang="en-US" sz="1400" dirty="0"/>
            </a:pPr>
            <a:r>
              <a:rPr lang="en-US" sz="1100" dirty="0" err="1">
                <a:latin typeface="Roboto"/>
              </a:rPr>
              <a:t>Aplicaciones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administración</a:t>
            </a:r>
            <a:r>
              <a:rPr lang="en-US" sz="1100" dirty="0">
                <a:latin typeface="Roboto"/>
              </a:rPr>
              <a:t> de TI (</a:t>
            </a:r>
            <a:r>
              <a:rPr lang="en-US" sz="1100" dirty="0" err="1">
                <a:latin typeface="Roboto"/>
              </a:rPr>
              <a:t>Nube</a:t>
            </a:r>
            <a:r>
              <a:rPr lang="en-US" sz="1100" dirty="0">
                <a:latin typeface="Roboto"/>
              </a:rPr>
              <a:t>)</a:t>
            </a:r>
          </a:p>
          <a:p>
            <a:pPr marL="0" indent="-142875" algn="l">
              <a:lnSpc>
                <a:spcPct val="100000"/>
              </a:lnSpc>
              <a:buClr>
                <a:srgbClr val="004E8F"/>
              </a:buClr>
              <a:buFont typeface="Arial"/>
              <a:buChar char="•"/>
              <a:defRPr lang="en-US" sz="1400" dirty="0"/>
            </a:pPr>
            <a:r>
              <a:rPr lang="en-US" sz="1100" dirty="0" err="1">
                <a:latin typeface="Roboto"/>
              </a:rPr>
              <a:t>Aplicaciones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empresariales</a:t>
            </a:r>
            <a:r>
              <a:rPr lang="en-US" sz="1100" dirty="0">
                <a:latin typeface="Roboto"/>
              </a:rPr>
              <a:t> y de </a:t>
            </a:r>
            <a:r>
              <a:rPr lang="en-US" sz="1100" dirty="0" err="1">
                <a:latin typeface="Roboto"/>
              </a:rPr>
              <a:t>colaboración</a:t>
            </a:r>
            <a:r>
              <a:rPr lang="en-US" sz="1100" dirty="0">
                <a:latin typeface="Roboto"/>
              </a:rPr>
              <a:t> (</a:t>
            </a:r>
            <a:r>
              <a:rPr lang="en-US" sz="1100" dirty="0" err="1">
                <a:latin typeface="Roboto"/>
              </a:rPr>
              <a:t>Nube</a:t>
            </a:r>
            <a:r>
              <a:rPr lang="en-US" sz="1100" dirty="0">
                <a:latin typeface="Roboto"/>
              </a:rPr>
              <a:t>)</a:t>
            </a:r>
          </a:p>
        </p:txBody>
      </p:sp>
      <p:sp>
        <p:nvSpPr>
          <p:cNvPr id="7" name="Elipse 6"/>
          <p:cNvSpPr/>
          <p:nvPr/>
        </p:nvSpPr>
        <p:spPr>
          <a:xfrm>
            <a:off x="4252426" y="687438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302" y="742064"/>
            <a:ext cx="371475" cy="37147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780121" y="2066925"/>
            <a:ext cx="3430762" cy="30855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400">
                <a:solidFill>
                  <a:srgbClr val="004E8F"/>
                </a:solidFill>
                <a:latin typeface="Roboto"/>
              </a:rPr>
              <a:t>Ampliar</a:t>
            </a:r>
            <a:endParaRPr lang="en-US" sz="14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260713" y="2028377"/>
            <a:ext cx="380085" cy="380085"/>
          </a:xfrm>
          <a:prstGeom prst="rect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588" y="2083003"/>
            <a:ext cx="371475" cy="37147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253312" y="3471243"/>
            <a:ext cx="380085" cy="346919"/>
          </a:xfrm>
          <a:prstGeom prst="rect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336" y="3568903"/>
            <a:ext cx="371178" cy="37147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772720" y="3590925"/>
            <a:ext cx="3430762" cy="30855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400">
                <a:solidFill>
                  <a:srgbClr val="004E8F"/>
                </a:solidFill>
                <a:latin typeface="Roboto"/>
              </a:rPr>
              <a:t>Probar</a:t>
            </a:r>
            <a:endParaRPr lang="en-US" sz="14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788398" y="2400709"/>
            <a:ext cx="3764994" cy="60401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-142875" algn="l">
              <a:lnSpc>
                <a:spcPct val="100000"/>
              </a:lnSpc>
              <a:buClr>
                <a:srgbClr val="004E8F"/>
              </a:buClr>
              <a:buFont typeface="Arial"/>
              <a:buChar char="•"/>
              <a:defRPr lang="en-US" sz="1400" dirty="0"/>
            </a:pPr>
            <a:r>
              <a:rPr lang="en-US" sz="1100" i="1" dirty="0">
                <a:latin typeface="Roboto"/>
              </a:rPr>
              <a:t>Widgets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personalizados</a:t>
            </a:r>
            <a:r>
              <a:rPr lang="en-US" sz="1100" dirty="0">
                <a:latin typeface="Roboto"/>
              </a:rPr>
              <a:t> (</a:t>
            </a:r>
            <a:r>
              <a:rPr lang="en-US" sz="1100" dirty="0" err="1">
                <a:latin typeface="Roboto"/>
              </a:rPr>
              <a:t>Nube</a:t>
            </a:r>
            <a:r>
              <a:rPr lang="en-US" sz="1100" dirty="0">
                <a:latin typeface="Roboto"/>
              </a:rPr>
              <a:t>)</a:t>
            </a:r>
          </a:p>
          <a:p>
            <a:pPr marL="0" indent="-142875" algn="l">
              <a:lnSpc>
                <a:spcPct val="100000"/>
              </a:lnSpc>
              <a:buClr>
                <a:srgbClr val="004E8F"/>
              </a:buClr>
              <a:buFont typeface="Arial"/>
              <a:buChar char="•"/>
              <a:defRPr lang="en-US" sz="1400" dirty="0"/>
            </a:pPr>
            <a:r>
              <a:rPr lang="en-US" sz="1100" i="1" dirty="0">
                <a:latin typeface="Roboto"/>
              </a:rPr>
              <a:t>Widget</a:t>
            </a:r>
            <a:r>
              <a:rPr lang="en-US" sz="1100" dirty="0">
                <a:latin typeface="Roboto"/>
              </a:rPr>
              <a:t> de chat </a:t>
            </a:r>
            <a:r>
              <a:rPr lang="en-US" sz="1100" dirty="0" err="1">
                <a:latin typeface="Roboto"/>
              </a:rPr>
              <a:t>externo</a:t>
            </a:r>
            <a:r>
              <a:rPr lang="en-US" sz="1100" dirty="0">
                <a:latin typeface="Roboto"/>
              </a:rPr>
              <a:t> (</a:t>
            </a:r>
            <a:r>
              <a:rPr lang="en-US" sz="1100" i="1" dirty="0" smtClean="0">
                <a:latin typeface="Roboto"/>
              </a:rPr>
              <a:t>on-premises</a:t>
            </a:r>
            <a:r>
              <a:rPr lang="en-US" sz="1100" dirty="0" smtClean="0">
                <a:latin typeface="Roboto"/>
              </a:rPr>
              <a:t>)</a:t>
            </a:r>
            <a:endParaRPr lang="en-US" sz="1100" dirty="0">
              <a:latin typeface="Roboto"/>
            </a:endParaRPr>
          </a:p>
          <a:p>
            <a:pPr marL="0" indent="-142875" algn="l">
              <a:lnSpc>
                <a:spcPct val="100000"/>
              </a:lnSpc>
              <a:buClr>
                <a:srgbClr val="004E8F"/>
              </a:buClr>
              <a:buFont typeface="Arial"/>
              <a:buChar char="•"/>
              <a:defRPr lang="en-US" sz="1400" dirty="0"/>
            </a:pPr>
            <a:r>
              <a:rPr lang="en-US" sz="1100" dirty="0">
                <a:latin typeface="Roboto"/>
              </a:rPr>
              <a:t>Mercado (ambos)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772720" y="3853479"/>
            <a:ext cx="3764994" cy="34665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-142875" algn="l">
              <a:lnSpc>
                <a:spcPct val="150000"/>
              </a:lnSpc>
              <a:buClr>
                <a:srgbClr val="004E8F"/>
              </a:buClr>
              <a:buFont typeface="Arial"/>
              <a:buChar char="•"/>
              <a:defRPr lang="en-US" sz="1400" dirty="0"/>
            </a:pPr>
            <a:r>
              <a:rPr lang="en-US" sz="1100">
                <a:latin typeface="Roboto"/>
              </a:rPr>
              <a:t>Entorno de pruebas (Nube)</a:t>
            </a:r>
            <a:endParaRPr lang="en-US" sz="1100" dirty="0">
              <a:latin typeface="Roboto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2940996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530380" y="1119835"/>
            <a:ext cx="2476023" cy="71173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2000" i="0" dirty="0" smtClean="0">
                <a:solidFill>
                  <a:srgbClr val="FFD052"/>
                </a:solidFill>
                <a:latin typeface="Roboto-medium"/>
              </a:rPr>
              <a:t>ITSM </a:t>
            </a:r>
            <a:r>
              <a:rPr lang="en-US" sz="2000" i="0" dirty="0" err="1" smtClean="0">
                <a:solidFill>
                  <a:srgbClr val="FFD052"/>
                </a:solidFill>
                <a:latin typeface="Roboto-medium"/>
              </a:rPr>
              <a:t>gestionado</a:t>
            </a:r>
            <a:r>
              <a:rPr lang="en-US" sz="2000" i="0" dirty="0" smtClean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2000" i="0" dirty="0" err="1" smtClean="0">
                <a:solidFill>
                  <a:srgbClr val="FFD052"/>
                </a:solidFill>
                <a:latin typeface="Roboto-medium"/>
              </a:rPr>
              <a:t>por</a:t>
            </a:r>
            <a:r>
              <a:rPr lang="en-US" sz="2000" i="0" dirty="0" smtClean="0">
                <a:solidFill>
                  <a:srgbClr val="FFD052"/>
                </a:solidFill>
                <a:latin typeface="Roboto-medium"/>
              </a:rPr>
              <a:t> IA (Zia</a:t>
            </a:r>
            <a:r>
              <a:rPr lang="en-US" sz="2000" i="0" dirty="0">
                <a:solidFill>
                  <a:srgbClr val="FFD052"/>
                </a:solidFill>
                <a:latin typeface="Roboto-medium"/>
              </a:rPr>
              <a:t>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29275" y="1897713"/>
            <a:ext cx="1996525" cy="138884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solidFill>
                  <a:srgbClr val="FFFFFF"/>
                </a:solidFill>
                <a:latin typeface="Roboto-thin"/>
              </a:rPr>
              <a:t>Conjunto de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tecnologías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de IA y ML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creadas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exclusivamente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por ManageEngine para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integrar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la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inteligencia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y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automatización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en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la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administración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de TI.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880200" y="1094746"/>
            <a:ext cx="4080615" cy="52706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400" dirty="0">
                <a:solidFill>
                  <a:srgbClr val="004E8F"/>
                </a:solidFill>
                <a:latin typeface="Roboto"/>
              </a:rPr>
              <a:t>Bots de chat y </a:t>
            </a:r>
            <a:r>
              <a:rPr lang="en-US" sz="1400" dirty="0" err="1">
                <a:solidFill>
                  <a:srgbClr val="004E8F"/>
                </a:solidFill>
                <a:latin typeface="Roboto"/>
              </a:rPr>
              <a:t>voz</a:t>
            </a:r>
            <a:r>
              <a:rPr lang="en-US" sz="1400" dirty="0">
                <a:solidFill>
                  <a:srgbClr val="004E8F"/>
                </a:solidFill>
                <a:latin typeface="Roboto"/>
              </a:rPr>
              <a:t> Zia con PNL </a:t>
            </a:r>
          </a:p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400" dirty="0">
                <a:solidFill>
                  <a:srgbClr val="004E8F"/>
                </a:solidFill>
                <a:latin typeface="Roboto"/>
              </a:rPr>
              <a:t>(</a:t>
            </a:r>
            <a:r>
              <a:rPr lang="en-US" sz="1400" i="1" dirty="0">
                <a:solidFill>
                  <a:srgbClr val="004E8F"/>
                </a:solidFill>
                <a:latin typeface="Roboto"/>
              </a:rPr>
              <a:t>on-premises</a:t>
            </a:r>
            <a:r>
              <a:rPr lang="en-US" sz="1400" dirty="0">
                <a:solidFill>
                  <a:srgbClr val="004E8F"/>
                </a:solidFill>
                <a:latin typeface="Roboto"/>
              </a:rPr>
              <a:t>)</a:t>
            </a:r>
            <a:r>
              <a:rPr lang="en-US" sz="1400" dirty="0">
                <a:solidFill>
                  <a:srgbClr val="004E8F"/>
                </a:solidFill>
                <a:latin typeface="Roboto-light"/>
              </a:rPr>
              <a:t> </a:t>
            </a:r>
          </a:p>
        </p:txBody>
      </p:sp>
      <p:sp>
        <p:nvSpPr>
          <p:cNvPr id="6" name="Recortar rectángulo de esquina del mismo lado 5"/>
          <p:cNvSpPr/>
          <p:nvPr/>
        </p:nvSpPr>
        <p:spPr>
          <a:xfrm>
            <a:off x="4320825" y="1152410"/>
            <a:ext cx="396935" cy="343071"/>
          </a:xfrm>
          <a:prstGeom prst="snip2SameRect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324" y="1234392"/>
            <a:ext cx="371475" cy="371475"/>
          </a:xfrm>
          <a:prstGeom prst="rect">
            <a:avLst/>
          </a:prstGeom>
        </p:spPr>
      </p:pic>
      <p:sp>
        <p:nvSpPr>
          <p:cNvPr id="8" name="Estrella de 10 puntas 7"/>
          <p:cNvSpPr/>
          <p:nvPr/>
        </p:nvSpPr>
        <p:spPr>
          <a:xfrm>
            <a:off x="4302061" y="2677344"/>
            <a:ext cx="380085" cy="380085"/>
          </a:xfrm>
          <a:prstGeom prst="star10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040" y="2754382"/>
            <a:ext cx="371475" cy="37147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916243" y="2676525"/>
            <a:ext cx="2958389" cy="521855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400">
                <a:solidFill>
                  <a:srgbClr val="004E8F"/>
                </a:solidFill>
                <a:latin typeface="Roboto"/>
              </a:rPr>
              <a:t>Zia ML como asistente inteligente (ambos)</a:t>
            </a:r>
            <a:endParaRPr lang="en-US" sz="14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890087" y="3273504"/>
            <a:ext cx="3764994" cy="942566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-142875" algn="l">
              <a:lnSpc>
                <a:spcPct val="100000"/>
              </a:lnSpc>
              <a:buClr>
                <a:srgbClr val="0070C0"/>
              </a:buClr>
              <a:buFont typeface="Arial"/>
              <a:buChar char="•"/>
              <a:defRPr lang="en-US" sz="1400" dirty="0"/>
            </a:pPr>
            <a:r>
              <a:rPr lang="en-US" sz="1100" dirty="0" err="1">
                <a:latin typeface="Roboto"/>
              </a:rPr>
              <a:t>Asignación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automática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categoría</a:t>
            </a:r>
            <a:endParaRPr lang="en-US" sz="1100" dirty="0">
              <a:latin typeface="Roboto"/>
            </a:endParaRPr>
          </a:p>
          <a:p>
            <a:pPr marL="0" indent="-142875" algn="l">
              <a:lnSpc>
                <a:spcPct val="100000"/>
              </a:lnSpc>
              <a:buClr>
                <a:srgbClr val="0070C0"/>
              </a:buClr>
              <a:buFont typeface="Arial"/>
              <a:buChar char="•"/>
              <a:defRPr lang="en-US" sz="1400" dirty="0"/>
            </a:pPr>
            <a:r>
              <a:rPr lang="en-US" sz="1100" dirty="0" err="1">
                <a:latin typeface="Roboto"/>
              </a:rPr>
              <a:t>Asignación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automática</a:t>
            </a:r>
            <a:r>
              <a:rPr lang="en-US" sz="1100" dirty="0">
                <a:latin typeface="Roboto"/>
              </a:rPr>
              <a:t> de </a:t>
            </a:r>
            <a:r>
              <a:rPr lang="en-US" sz="1100" dirty="0" err="1">
                <a:latin typeface="Roboto"/>
              </a:rPr>
              <a:t>técnicos</a:t>
            </a:r>
            <a:r>
              <a:rPr lang="en-US" sz="1100" dirty="0">
                <a:latin typeface="Roboto"/>
              </a:rPr>
              <a:t> </a:t>
            </a:r>
          </a:p>
          <a:p>
            <a:pPr marL="0" indent="-142875" algn="l">
              <a:lnSpc>
                <a:spcPct val="100000"/>
              </a:lnSpc>
              <a:buClr>
                <a:srgbClr val="0070C0"/>
              </a:buClr>
              <a:buFont typeface="Arial"/>
              <a:buChar char="•"/>
              <a:defRPr lang="en-US" sz="1400" dirty="0"/>
            </a:pPr>
            <a:r>
              <a:rPr lang="en-US" sz="1100" dirty="0" err="1" smtClean="0">
                <a:latin typeface="Roboto"/>
              </a:rPr>
              <a:t>Anticipar</a:t>
            </a:r>
            <a:r>
              <a:rPr lang="en-US" sz="1100" dirty="0" smtClean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violaciones</a:t>
            </a:r>
            <a:r>
              <a:rPr lang="en-US" sz="1100" dirty="0">
                <a:latin typeface="Roboto"/>
              </a:rPr>
              <a:t> del ANS</a:t>
            </a:r>
          </a:p>
          <a:p>
            <a:pPr marL="0" indent="-142875" algn="l">
              <a:lnSpc>
                <a:spcPct val="100000"/>
              </a:lnSpc>
              <a:buClr>
                <a:srgbClr val="0070C0"/>
              </a:buClr>
              <a:buFont typeface="Arial"/>
              <a:buChar char="•"/>
              <a:defRPr lang="en-US" sz="1400" dirty="0"/>
            </a:pPr>
            <a:r>
              <a:rPr lang="en-US" sz="1100" dirty="0" err="1">
                <a:latin typeface="Roboto"/>
              </a:rPr>
              <a:t>Sugerir</a:t>
            </a:r>
            <a:r>
              <a:rPr lang="en-US" sz="1100" dirty="0">
                <a:latin typeface="Roboto"/>
              </a:rPr>
              <a:t> </a:t>
            </a:r>
            <a:r>
              <a:rPr lang="en-US" sz="1100" dirty="0" err="1">
                <a:latin typeface="Roboto"/>
              </a:rPr>
              <a:t>artículos</a:t>
            </a:r>
            <a:r>
              <a:rPr lang="en-US" sz="1100" dirty="0">
                <a:latin typeface="Roboto"/>
              </a:rPr>
              <a:t> de la base de </a:t>
            </a:r>
            <a:r>
              <a:rPr lang="en-US" sz="1100" dirty="0" err="1">
                <a:latin typeface="Roboto"/>
              </a:rPr>
              <a:t>conocimiento</a:t>
            </a:r>
            <a:r>
              <a:rPr lang="en-US" sz="1100" dirty="0">
                <a:latin typeface="Roboto"/>
              </a:rPr>
              <a:t> de forma </a:t>
            </a:r>
            <a:r>
              <a:rPr lang="en-US" sz="1100" dirty="0" err="1">
                <a:latin typeface="Roboto"/>
              </a:rPr>
              <a:t>automática</a:t>
            </a:r>
            <a:r>
              <a:rPr lang="en-US" sz="1100" dirty="0">
                <a:latin typeface="Roboto-medium"/>
              </a:rPr>
              <a:t> 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891173" y="1660436"/>
            <a:ext cx="3764994" cy="60401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marL="0" indent="-142875" algn="l">
              <a:lnSpc>
                <a:spcPct val="100000"/>
              </a:lnSpc>
              <a:buClr>
                <a:srgbClr val="0070C0"/>
              </a:buClr>
              <a:buFont typeface="Arial"/>
              <a:buChar char="•"/>
              <a:defRPr lang="en-US" sz="1400" dirty="0"/>
            </a:pPr>
            <a:r>
              <a:rPr lang="en-US" sz="1100" dirty="0">
                <a:solidFill>
                  <a:schemeClr val="tx1"/>
                </a:solidFill>
                <a:latin typeface="Roboto"/>
              </a:rPr>
              <a:t>Responder a </a:t>
            </a:r>
            <a:r>
              <a:rPr lang="en-US" sz="1100" dirty="0" err="1">
                <a:solidFill>
                  <a:schemeClr val="tx1"/>
                </a:solidFill>
                <a:latin typeface="Roboto"/>
              </a:rPr>
              <a:t>preguntas</a:t>
            </a:r>
            <a:r>
              <a:rPr lang="en-US" sz="1100" dirty="0">
                <a:solidFill>
                  <a:schemeClr val="tx1"/>
                </a:solidFill>
                <a:latin typeface="Roboto"/>
              </a:rPr>
              <a:t> simples</a:t>
            </a:r>
          </a:p>
          <a:p>
            <a:pPr marL="0" indent="-142875" algn="l">
              <a:lnSpc>
                <a:spcPct val="100000"/>
              </a:lnSpc>
              <a:buClr>
                <a:srgbClr val="0070C0"/>
              </a:buClr>
              <a:buFont typeface="Arial"/>
              <a:buChar char="•"/>
              <a:defRPr lang="en-US" sz="1400" dirty="0"/>
            </a:pPr>
            <a:r>
              <a:rPr lang="en-US" sz="1100" dirty="0" err="1">
                <a:solidFill>
                  <a:schemeClr val="tx1"/>
                </a:solidFill>
                <a:latin typeface="Roboto"/>
              </a:rPr>
              <a:t>Realizar</a:t>
            </a:r>
            <a:r>
              <a:rPr lang="en-US" sz="11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Roboto"/>
              </a:rPr>
              <a:t>operaciones</a:t>
            </a:r>
            <a:r>
              <a:rPr lang="en-US" sz="1100" dirty="0">
                <a:solidFill>
                  <a:schemeClr val="tx1"/>
                </a:solidFill>
                <a:latin typeface="Roboto"/>
              </a:rPr>
              <a:t> de </a:t>
            </a:r>
            <a:r>
              <a:rPr lang="en-US" sz="1100" dirty="0" err="1">
                <a:solidFill>
                  <a:schemeClr val="tx1"/>
                </a:solidFill>
                <a:latin typeface="Roboto"/>
              </a:rPr>
              <a:t>servicio</a:t>
            </a:r>
            <a:r>
              <a:rPr lang="en-US" sz="1100" dirty="0">
                <a:solidFill>
                  <a:schemeClr val="tx1"/>
                </a:solidFill>
                <a:latin typeface="Roboto"/>
              </a:rPr>
              <a:t> al </a:t>
            </a:r>
            <a:r>
              <a:rPr lang="en-US" sz="1100" dirty="0" err="1">
                <a:solidFill>
                  <a:schemeClr val="tx1"/>
                </a:solidFill>
                <a:latin typeface="Roboto"/>
              </a:rPr>
              <a:t>cliente</a:t>
            </a:r>
            <a:r>
              <a:rPr lang="en-US" sz="1100" dirty="0">
                <a:solidFill>
                  <a:schemeClr val="tx1"/>
                </a:solidFill>
                <a:latin typeface="Roboto"/>
              </a:rPr>
              <a:t> </a:t>
            </a:r>
          </a:p>
          <a:p>
            <a:pPr marL="0" indent="-142875" algn="l">
              <a:lnSpc>
                <a:spcPct val="100000"/>
              </a:lnSpc>
              <a:buClr>
                <a:srgbClr val="0070C0"/>
              </a:buClr>
              <a:buFont typeface="Arial"/>
              <a:buChar char="•"/>
              <a:defRPr lang="en-US" sz="1400" dirty="0"/>
            </a:pPr>
            <a:r>
              <a:rPr lang="en-US" sz="1100" dirty="0" err="1">
                <a:solidFill>
                  <a:schemeClr val="tx1"/>
                </a:solidFill>
                <a:latin typeface="Roboto"/>
              </a:rPr>
              <a:t>interactuar</a:t>
            </a:r>
            <a:r>
              <a:rPr lang="en-US" sz="1100" dirty="0">
                <a:solidFill>
                  <a:schemeClr val="tx1"/>
                </a:solidFill>
                <a:latin typeface="Roboto"/>
              </a:rPr>
              <a:t> con </a:t>
            </a:r>
            <a:r>
              <a:rPr lang="en-US" sz="1100" dirty="0" err="1">
                <a:solidFill>
                  <a:schemeClr val="tx1"/>
                </a:solidFill>
                <a:latin typeface="Roboto"/>
              </a:rPr>
              <a:t>aplicaciones</a:t>
            </a:r>
            <a:r>
              <a:rPr lang="en-US" sz="1100" dirty="0">
                <a:solidFill>
                  <a:schemeClr val="tx1"/>
                </a:solidFill>
                <a:latin typeface="Roboto"/>
              </a:rPr>
              <a:t> de </a:t>
            </a:r>
            <a:r>
              <a:rPr lang="en-US" sz="1100" dirty="0" err="1">
                <a:solidFill>
                  <a:schemeClr val="tx1"/>
                </a:solidFill>
                <a:latin typeface="Roboto"/>
              </a:rPr>
              <a:t>terceros</a:t>
            </a:r>
            <a:endParaRPr lang="en-US" sz="1100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a 1"/>
          <p:cNvSpPr/>
          <p:nvPr/>
        </p:nvSpPr>
        <p:spPr>
          <a:xfrm>
            <a:off x="4933283" y="3192970"/>
            <a:ext cx="380085" cy="346919"/>
          </a:xfrm>
          <a:prstGeom prst="plaque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ángulo redondeado 2"/>
          <p:cNvSpPr/>
          <p:nvPr/>
        </p:nvSpPr>
        <p:spPr>
          <a:xfrm>
            <a:off x="4903470" y="2236327"/>
            <a:ext cx="380085" cy="380085"/>
          </a:xfrm>
          <a:prstGeom prst="roundRect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517902" y="1132055"/>
            <a:ext cx="2563977" cy="704697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2000" i="0">
                <a:solidFill>
                  <a:srgbClr val="FFD052"/>
                </a:solidFill>
                <a:latin typeface="Roboto-medium"/>
              </a:rPr>
              <a:t>Experiencia de usuario mejorada</a:t>
            </a:r>
            <a:endParaRPr lang="en-US" sz="2000" i="0" dirty="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17902" y="1810664"/>
            <a:ext cx="1852088" cy="1009411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solidFill>
                  <a:srgbClr val="FFFFFF"/>
                </a:solidFill>
                <a:latin typeface="Roboto-thin"/>
              </a:rPr>
              <a:t>Ayude a los clientes a obtener más valor del producto al hacer que cualquier acción sea más fácil e intuitiva</a:t>
            </a:r>
            <a:endParaRPr lang="en-US" sz="1200" dirty="0">
              <a:solidFill>
                <a:srgbClr val="FFFFFF"/>
              </a:solidFill>
              <a:latin typeface="Roboto-thin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458558" y="1266024"/>
            <a:ext cx="2847242" cy="527067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400" dirty="0" err="1">
                <a:solidFill>
                  <a:srgbClr val="004E8F"/>
                </a:solidFill>
                <a:latin typeface="Roboto"/>
              </a:rPr>
              <a:t>Constructores</a:t>
            </a:r>
            <a:r>
              <a:rPr lang="en-US" sz="14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400" dirty="0" err="1">
                <a:solidFill>
                  <a:srgbClr val="004E8F"/>
                </a:solidFill>
                <a:latin typeface="Roboto"/>
              </a:rPr>
              <a:t>flujo</a:t>
            </a:r>
            <a:r>
              <a:rPr lang="en-US" sz="14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400" dirty="0" err="1">
                <a:solidFill>
                  <a:srgbClr val="004E8F"/>
                </a:solidFill>
                <a:latin typeface="Roboto"/>
              </a:rPr>
              <a:t>trabajo</a:t>
            </a:r>
            <a:r>
              <a:rPr lang="en-US" sz="1400" dirty="0">
                <a:solidFill>
                  <a:srgbClr val="004E8F"/>
                </a:solidFill>
                <a:latin typeface="Roboto"/>
              </a:rPr>
              <a:t> visual </a:t>
            </a:r>
            <a:r>
              <a:rPr lang="en-US" sz="1400" dirty="0" err="1">
                <a:solidFill>
                  <a:srgbClr val="004E8F"/>
                </a:solidFill>
                <a:latin typeface="Roboto"/>
              </a:rPr>
              <a:t>integrados</a:t>
            </a:r>
            <a:r>
              <a:rPr lang="en-US" sz="1400" dirty="0">
                <a:solidFill>
                  <a:srgbClr val="004E8F"/>
                </a:solidFill>
                <a:latin typeface="Roboto"/>
              </a:rPr>
              <a:t> (ambos)</a:t>
            </a:r>
          </a:p>
        </p:txBody>
      </p:sp>
      <p:sp>
        <p:nvSpPr>
          <p:cNvPr id="8" name="Recortar rectángulo de esquina sencilla 7"/>
          <p:cNvSpPr/>
          <p:nvPr/>
        </p:nvSpPr>
        <p:spPr>
          <a:xfrm>
            <a:off x="4930864" y="1273044"/>
            <a:ext cx="380085" cy="380085"/>
          </a:xfrm>
          <a:prstGeom prst="snip1Rect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882" y="1327670"/>
            <a:ext cx="371178" cy="37147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458558" y="2315060"/>
            <a:ext cx="2040036" cy="30855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400">
                <a:solidFill>
                  <a:srgbClr val="004E8F"/>
                </a:solidFill>
                <a:latin typeface="Roboto"/>
              </a:rPr>
              <a:t>Vista Kanban (ambos)</a:t>
            </a:r>
            <a:endParaRPr lang="en-US" sz="1400" dirty="0">
              <a:solidFill>
                <a:srgbClr val="004E8F"/>
              </a:solidFill>
              <a:latin typeface="Roboto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739" y="2298011"/>
            <a:ext cx="371475" cy="3714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706" y="3208220"/>
            <a:ext cx="371475" cy="37147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494238" y="3154041"/>
            <a:ext cx="2659161" cy="527067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400" dirty="0" err="1">
                <a:solidFill>
                  <a:srgbClr val="004E8F"/>
                </a:solidFill>
                <a:latin typeface="Roboto"/>
              </a:rPr>
              <a:t>Personalización</a:t>
            </a:r>
            <a:r>
              <a:rPr lang="en-US" sz="1400" dirty="0">
                <a:solidFill>
                  <a:srgbClr val="004E8F"/>
                </a:solidFill>
                <a:latin typeface="Roboto"/>
              </a:rPr>
              <a:t> del portal de </a:t>
            </a:r>
            <a:r>
              <a:rPr lang="en-US" sz="1400" dirty="0" err="1">
                <a:solidFill>
                  <a:srgbClr val="004E8F"/>
                </a:solidFill>
                <a:latin typeface="Roboto"/>
              </a:rPr>
              <a:t>autoservicio</a:t>
            </a:r>
            <a:endParaRPr lang="en-US" sz="1400" dirty="0">
              <a:solidFill>
                <a:srgbClr val="004E8F"/>
              </a:solidFill>
              <a:latin typeface="Roboto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8575" y="-19050"/>
            <a:ext cx="3770280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021" y="2607973"/>
            <a:ext cx="1371209" cy="4303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582" y="3614775"/>
            <a:ext cx="1677657" cy="37086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25" y="762704"/>
            <a:ext cx="1544212" cy="34792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84473" y="1102366"/>
            <a:ext cx="4059527" cy="511679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350" i="0" dirty="0" err="1">
                <a:solidFill>
                  <a:srgbClr val="004E8F"/>
                </a:solidFill>
                <a:latin typeface="Roboto-light"/>
              </a:rPr>
              <a:t>Administración</a:t>
            </a:r>
            <a:r>
              <a:rPr lang="en-US" sz="1350" i="0" dirty="0">
                <a:solidFill>
                  <a:srgbClr val="004E8F"/>
                </a:solidFill>
                <a:latin typeface="Roboto-light"/>
              </a:rPr>
              <a:t> de </a:t>
            </a:r>
            <a:r>
              <a:rPr lang="en-US" sz="1350" i="0" dirty="0" err="1">
                <a:solidFill>
                  <a:srgbClr val="004E8F"/>
                </a:solidFill>
                <a:latin typeface="Roboto-light"/>
              </a:rPr>
              <a:t>servicios</a:t>
            </a:r>
            <a:r>
              <a:rPr lang="en-US" sz="1350" i="0" dirty="0">
                <a:solidFill>
                  <a:srgbClr val="004E8F"/>
                </a:solidFill>
                <a:latin typeface="Roboto-light"/>
              </a:rPr>
              <a:t> </a:t>
            </a:r>
            <a:r>
              <a:rPr lang="en-US" sz="1350" i="0" dirty="0" err="1">
                <a:solidFill>
                  <a:srgbClr val="004E8F"/>
                </a:solidFill>
                <a:latin typeface="Roboto-light"/>
              </a:rPr>
              <a:t>informáticos</a:t>
            </a:r>
            <a:r>
              <a:rPr lang="en-US" sz="1350" i="0" dirty="0">
                <a:solidFill>
                  <a:srgbClr val="004E8F"/>
                </a:solidFill>
                <a:latin typeface="Roboto-light"/>
              </a:rPr>
              <a:t> y </a:t>
            </a:r>
            <a:r>
              <a:rPr lang="en-US" sz="1350" i="0" dirty="0" err="1">
                <a:solidFill>
                  <a:srgbClr val="004E8F"/>
                </a:solidFill>
                <a:latin typeface="Roboto-light"/>
              </a:rPr>
              <a:t>empresariales</a:t>
            </a:r>
            <a:r>
              <a:rPr lang="en-US" sz="1350" i="0" dirty="0">
                <a:solidFill>
                  <a:srgbClr val="004E8F"/>
                </a:solidFill>
                <a:latin typeface="Roboto-light"/>
              </a:rPr>
              <a:t> 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52400" y="1217761"/>
            <a:ext cx="3452079" cy="1204176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3600" i="0" dirty="0" err="1">
                <a:solidFill>
                  <a:srgbClr val="FFD052"/>
                </a:solidFill>
                <a:latin typeface="Roboto-medium"/>
              </a:rPr>
              <a:t>Administración</a:t>
            </a:r>
            <a:r>
              <a:rPr lang="en-US" sz="36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3600" i="0" dirty="0" err="1">
                <a:solidFill>
                  <a:srgbClr val="FFD052"/>
                </a:solidFill>
                <a:latin typeface="Roboto-medium"/>
              </a:rPr>
              <a:t>servicios</a:t>
            </a:r>
            <a:r>
              <a:rPr lang="en-US" sz="3600" i="0" dirty="0">
                <a:solidFill>
                  <a:srgbClr val="FFD052"/>
                </a:solidFill>
                <a:latin typeface="Roboto-medium"/>
              </a:rPr>
              <a:t> </a:t>
            </a:r>
          </a:p>
        </p:txBody>
      </p:sp>
      <p:sp>
        <p:nvSpPr>
          <p:cNvPr id="8" name="CuadroTexto 7"/>
          <p:cNvSpPr txBox="1">
            <a:spLocks noGrp="1"/>
          </p:cNvSpPr>
          <p:nvPr/>
        </p:nvSpPr>
        <p:spPr>
          <a:xfrm>
            <a:off x="168288" y="2278239"/>
            <a:ext cx="2833163" cy="607952"/>
          </a:xfrm>
          <a:prstGeom prst="rect">
            <a:avLst/>
          </a:prstGeom>
        </p:spPr>
        <p:txBody>
          <a:bodyPr vert="horz" anchor="t"/>
          <a:lstStyle/>
          <a:p>
            <a:pPr algn="l"/>
            <a:r>
              <a:rPr lang="en-US" sz="2200" i="0" dirty="0" err="1">
                <a:solidFill>
                  <a:schemeClr val="bg1"/>
                </a:solidFill>
                <a:latin typeface="Roboto-thin"/>
              </a:rPr>
              <a:t>en</a:t>
            </a:r>
            <a:r>
              <a:rPr lang="en-US" sz="2200" i="0" dirty="0">
                <a:solidFill>
                  <a:schemeClr val="bg1"/>
                </a:solidFill>
                <a:latin typeface="Roboto-thin"/>
              </a:rPr>
              <a:t> ManageEngine</a:t>
            </a:r>
          </a:p>
          <a:p>
            <a:pPr algn="ctr"/>
            <a:endParaRPr lang="en-US" sz="32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163" y="1668599"/>
            <a:ext cx="2133933" cy="38626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094360" y="2074631"/>
            <a:ext cx="2822286" cy="51167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350" i="0" dirty="0" err="1">
                <a:solidFill>
                  <a:srgbClr val="004E8F"/>
                </a:solidFill>
                <a:latin typeface="Roboto-light"/>
              </a:rPr>
              <a:t>Administración</a:t>
            </a:r>
            <a:r>
              <a:rPr lang="en-US" sz="1350" i="0" dirty="0">
                <a:solidFill>
                  <a:srgbClr val="004E8F"/>
                </a:solidFill>
                <a:latin typeface="Roboto-light"/>
              </a:rPr>
              <a:t> de </a:t>
            </a:r>
            <a:r>
              <a:rPr lang="en-US" sz="1350" i="0" dirty="0" err="1">
                <a:solidFill>
                  <a:srgbClr val="004E8F"/>
                </a:solidFill>
                <a:latin typeface="Roboto-light"/>
              </a:rPr>
              <a:t>servicios</a:t>
            </a:r>
            <a:r>
              <a:rPr lang="en-US" sz="1350" i="0" dirty="0">
                <a:solidFill>
                  <a:srgbClr val="004E8F"/>
                </a:solidFill>
                <a:latin typeface="Roboto-light"/>
              </a:rPr>
              <a:t> para MSP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089417" y="3032064"/>
            <a:ext cx="2822286" cy="30392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350" i="0" dirty="0" err="1">
                <a:solidFill>
                  <a:srgbClr val="004E8F"/>
                </a:solidFill>
                <a:latin typeface="Roboto-light"/>
              </a:rPr>
              <a:t>Administración</a:t>
            </a:r>
            <a:r>
              <a:rPr lang="en-US" sz="1350" i="0" dirty="0">
                <a:solidFill>
                  <a:srgbClr val="004E8F"/>
                </a:solidFill>
                <a:latin typeface="Roboto-light"/>
              </a:rPr>
              <a:t> de </a:t>
            </a:r>
            <a:r>
              <a:rPr lang="en-US" sz="1350" i="0" dirty="0" err="1">
                <a:solidFill>
                  <a:srgbClr val="004E8F"/>
                </a:solidFill>
                <a:latin typeface="Roboto-light"/>
              </a:rPr>
              <a:t>activos</a:t>
            </a:r>
            <a:r>
              <a:rPr lang="en-US" sz="1350" i="0" dirty="0">
                <a:solidFill>
                  <a:srgbClr val="004E8F"/>
                </a:solidFill>
                <a:latin typeface="Roboto-light"/>
              </a:rPr>
              <a:t> de TI 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094360" y="3981059"/>
            <a:ext cx="2822286" cy="303929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350" i="0" dirty="0" err="1">
                <a:solidFill>
                  <a:srgbClr val="004E8F"/>
                </a:solidFill>
                <a:latin typeface="Roboto-light"/>
              </a:rPr>
              <a:t>Soporte</a:t>
            </a:r>
            <a:r>
              <a:rPr lang="en-US" sz="1350" i="0" dirty="0">
                <a:solidFill>
                  <a:srgbClr val="004E8F"/>
                </a:solidFill>
                <a:latin typeface="Roboto-light"/>
              </a:rPr>
              <a:t> al </a:t>
            </a:r>
            <a:r>
              <a:rPr lang="en-US" sz="1350" i="0" dirty="0" err="1">
                <a:solidFill>
                  <a:srgbClr val="004E8F"/>
                </a:solidFill>
                <a:latin typeface="Roboto-light"/>
              </a:rPr>
              <a:t>cliente</a:t>
            </a:r>
            <a:endParaRPr lang="en-US" sz="1350" i="0" dirty="0">
              <a:solidFill>
                <a:srgbClr val="004E8F"/>
              </a:solidFill>
              <a:latin typeface="Roboto-light"/>
            </a:endParaRPr>
          </a:p>
        </p:txBody>
      </p:sp>
      <p:cxnSp>
        <p:nvCxnSpPr>
          <p:cNvPr id="13" name="Conector recto 12"/>
          <p:cNvCxnSpPr/>
          <p:nvPr/>
        </p:nvCxnSpPr>
        <p:spPr>
          <a:xfrm rot="10800000" flipH="1" flipV="1">
            <a:off x="5188277" y="1516113"/>
            <a:ext cx="2688831" cy="0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4" name="Conector recto 13"/>
          <p:cNvCxnSpPr/>
          <p:nvPr/>
        </p:nvCxnSpPr>
        <p:spPr>
          <a:xfrm rot="10800000" flipH="1" flipV="1">
            <a:off x="5188277" y="2455221"/>
            <a:ext cx="2688831" cy="0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5" name="Conector recto 14"/>
          <p:cNvCxnSpPr/>
          <p:nvPr/>
        </p:nvCxnSpPr>
        <p:spPr>
          <a:xfrm rot="10800000" flipH="1" flipV="1">
            <a:off x="5188277" y="3433870"/>
            <a:ext cx="2688831" cy="0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333" y="830513"/>
            <a:ext cx="271891" cy="2529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333" y="1759735"/>
            <a:ext cx="271891" cy="25299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333" y="2684015"/>
            <a:ext cx="271891" cy="25299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333" y="3672550"/>
            <a:ext cx="271891" cy="25299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en L 1"/>
          <p:cNvSpPr/>
          <p:nvPr/>
        </p:nvSpPr>
        <p:spPr>
          <a:xfrm rot="10800000">
            <a:off x="6221892" y="2176357"/>
            <a:ext cx="380085" cy="380085"/>
          </a:xfrm>
          <a:prstGeom prst="corner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289302" y="1352550"/>
            <a:ext cx="2563977" cy="1019510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algn="l">
              <a:defRPr lang="en-US" sz="1400" dirty="0"/>
            </a:pPr>
            <a:r>
              <a:rPr lang="en-US" sz="2000" i="0" dirty="0" err="1">
                <a:solidFill>
                  <a:srgbClr val="FFD052"/>
                </a:solidFill>
                <a:latin typeface="Roboto-medium"/>
              </a:rPr>
              <a:t>Administración</a:t>
            </a:r>
            <a:r>
              <a:rPr lang="en-US" sz="2000" i="0" dirty="0">
                <a:solidFill>
                  <a:srgbClr val="FFD052"/>
                </a:solidFill>
                <a:latin typeface="Roboto-medium"/>
              </a:rPr>
              <a:t> de </a:t>
            </a:r>
            <a:r>
              <a:rPr lang="en-US" sz="2000" i="0" dirty="0" err="1">
                <a:solidFill>
                  <a:srgbClr val="FFD052"/>
                </a:solidFill>
                <a:latin typeface="Roboto-medium"/>
              </a:rPr>
              <a:t>servicios</a:t>
            </a:r>
            <a:r>
              <a:rPr lang="en-US" sz="20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2000" i="0" dirty="0" err="1">
                <a:solidFill>
                  <a:srgbClr val="FFD052"/>
                </a:solidFill>
                <a:latin typeface="Roboto-medium"/>
              </a:rPr>
              <a:t>empresariales</a:t>
            </a:r>
            <a:endParaRPr lang="en-US" sz="2000" i="0" dirty="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13410" y="2400147"/>
            <a:ext cx="2094099" cy="1019510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Integre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los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procesos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de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administración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de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servicios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de TI y las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mejores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prácticas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en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otras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funciones</a:t>
            </a:r>
            <a:r>
              <a:rPr lang="en-US" sz="1200" dirty="0">
                <a:solidFill>
                  <a:srgbClr val="FFFFFF"/>
                </a:solidFill>
                <a:latin typeface="Roboto-thin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Roboto-thin"/>
              </a:rPr>
              <a:t>empresariales</a:t>
            </a:r>
            <a:endParaRPr lang="en-US" sz="1200" dirty="0">
              <a:solidFill>
                <a:srgbClr val="FFFFFF"/>
              </a:solidFill>
              <a:latin typeface="Roboto-thin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38599" y="2143439"/>
            <a:ext cx="2217847" cy="742511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400" dirty="0">
                <a:solidFill>
                  <a:srgbClr val="004E8F"/>
                </a:solidFill>
                <a:latin typeface="Roboto"/>
              </a:rPr>
              <a:t>Mesa de </a:t>
            </a:r>
            <a:r>
              <a:rPr lang="en-US" sz="1400" dirty="0" err="1">
                <a:solidFill>
                  <a:srgbClr val="004E8F"/>
                </a:solidFill>
                <a:latin typeface="Roboto"/>
              </a:rPr>
              <a:t>servicio</a:t>
            </a:r>
            <a:r>
              <a:rPr lang="en-US" sz="14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400" dirty="0" err="1">
                <a:solidFill>
                  <a:srgbClr val="004E8F"/>
                </a:solidFill>
                <a:latin typeface="Roboto"/>
              </a:rPr>
              <a:t>empresarial</a:t>
            </a:r>
            <a:r>
              <a:rPr lang="en-US" sz="1400" dirty="0">
                <a:solidFill>
                  <a:srgbClr val="004E8F"/>
                </a:solidFill>
                <a:latin typeface="Roboto"/>
              </a:rPr>
              <a:t> (</a:t>
            </a:r>
            <a:r>
              <a:rPr lang="en-US" sz="1400" i="1" dirty="0" smtClean="0">
                <a:solidFill>
                  <a:srgbClr val="004E8F"/>
                </a:solidFill>
                <a:latin typeface="Roboto"/>
              </a:rPr>
              <a:t>on-premises</a:t>
            </a:r>
            <a:r>
              <a:rPr lang="en-US" sz="1400" dirty="0" smtClean="0">
                <a:solidFill>
                  <a:srgbClr val="004E8F"/>
                </a:solidFill>
                <a:latin typeface="Roboto"/>
              </a:rPr>
              <a:t>)</a:t>
            </a:r>
            <a:endParaRPr lang="en-US" sz="1400" dirty="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3510905" y="2188435"/>
            <a:ext cx="380085" cy="380085"/>
          </a:xfrm>
          <a:prstGeom prst="roundRect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923" y="2243061"/>
            <a:ext cx="371178" cy="37147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749348" y="2143439"/>
            <a:ext cx="2169499" cy="521855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400" dirty="0">
                <a:solidFill>
                  <a:srgbClr val="004E8F"/>
                </a:solidFill>
                <a:latin typeface="Roboto"/>
              </a:rPr>
              <a:t>Mesa de </a:t>
            </a:r>
            <a:r>
              <a:rPr lang="en-US" sz="1400" dirty="0" err="1">
                <a:solidFill>
                  <a:srgbClr val="004E8F"/>
                </a:solidFill>
                <a:latin typeface="Roboto"/>
              </a:rPr>
              <a:t>servicio</a:t>
            </a:r>
            <a:r>
              <a:rPr lang="en-US" sz="1400" dirty="0">
                <a:solidFill>
                  <a:srgbClr val="004E8F"/>
                </a:solidFill>
                <a:latin typeface="Roboto"/>
              </a:rPr>
              <a:t> de </a:t>
            </a:r>
            <a:r>
              <a:rPr lang="en-US" sz="1400" dirty="0" err="1">
                <a:solidFill>
                  <a:srgbClr val="004E8F"/>
                </a:solidFill>
                <a:latin typeface="Roboto"/>
              </a:rPr>
              <a:t>instalaciones</a:t>
            </a:r>
            <a:r>
              <a:rPr lang="en-US" sz="1400" dirty="0">
                <a:solidFill>
                  <a:srgbClr val="004E8F"/>
                </a:solidFill>
                <a:latin typeface="Roboto"/>
              </a:rPr>
              <a:t> </a:t>
            </a:r>
            <a:r>
              <a:rPr lang="en-US" sz="1400" dirty="0" err="1">
                <a:solidFill>
                  <a:srgbClr val="004E8F"/>
                </a:solidFill>
                <a:latin typeface="Roboto"/>
              </a:rPr>
              <a:t>mejorada</a:t>
            </a:r>
            <a:r>
              <a:rPr lang="en-US" sz="1400" dirty="0">
                <a:solidFill>
                  <a:srgbClr val="004E8F"/>
                </a:solidFill>
                <a:latin typeface="Roboto"/>
              </a:rPr>
              <a:t> (</a:t>
            </a:r>
            <a:r>
              <a:rPr lang="en-US" sz="1400" dirty="0" err="1">
                <a:solidFill>
                  <a:srgbClr val="004E8F"/>
                </a:solidFill>
                <a:latin typeface="Roboto"/>
              </a:rPr>
              <a:t>nube</a:t>
            </a:r>
            <a:r>
              <a:rPr lang="en-US" sz="1400" dirty="0">
                <a:solidFill>
                  <a:srgbClr val="004E8F"/>
                </a:solidFill>
                <a:latin typeface="Roboto"/>
              </a:rPr>
              <a:t>)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160" y="2301383"/>
            <a:ext cx="371475" cy="3714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474186" y="2434418"/>
            <a:ext cx="3316557" cy="30855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400" strike="noStrike" cap="small">
                <a:solidFill>
                  <a:schemeClr val="bg1"/>
                </a:solidFill>
                <a:latin typeface="Roboto-light"/>
              </a:rPr>
              <a:t>hello@servicedeskplus.com</a:t>
            </a:r>
            <a:endParaRPr lang="en-US" sz="1400" strike="noStrike" cap="small" dirty="0">
              <a:solidFill>
                <a:schemeClr val="bg1"/>
              </a:solidFill>
              <a:latin typeface="Roboto-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88998" y="3795722"/>
            <a:ext cx="3949227" cy="30855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1400" b="1" strike="noStrike" cap="small">
                <a:solidFill>
                  <a:srgbClr val="FFC000"/>
                </a:solidFill>
                <a:latin typeface="Roboto"/>
              </a:rPr>
              <a:t>www.servicedeskplus.com</a:t>
            </a:r>
            <a:endParaRPr lang="en-US" sz="1400" b="1" strike="noStrike" cap="small" dirty="0">
              <a:solidFill>
                <a:srgbClr val="FFC000"/>
              </a:solidFill>
              <a:latin typeface="Roboto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00400" y="1446377"/>
            <a:ext cx="3004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5400" b="1" cap="small" dirty="0">
                <a:solidFill>
                  <a:srgbClr val="FFC000"/>
                </a:solidFill>
                <a:latin typeface="Ink Free" panose="03080402000500000000" pitchFamily="66" charset="0"/>
              </a:rPr>
              <a:t>¡Gracias!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41995" y="-9153"/>
            <a:ext cx="4505334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ecágono 2"/>
          <p:cNvSpPr/>
          <p:nvPr/>
        </p:nvSpPr>
        <p:spPr>
          <a:xfrm>
            <a:off x="5125879" y="3010243"/>
            <a:ext cx="405098" cy="345995"/>
          </a:xfrm>
          <a:prstGeom prst="decagon">
            <a:avLst/>
          </a:prstGeom>
          <a:solidFill>
            <a:srgbClr val="BA82C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ector fuera de página 3"/>
          <p:cNvSpPr/>
          <p:nvPr/>
        </p:nvSpPr>
        <p:spPr>
          <a:xfrm>
            <a:off x="5217938" y="3739305"/>
            <a:ext cx="292350" cy="301247"/>
          </a:xfrm>
          <a:prstGeom prst="flowChartOffpageConnector">
            <a:avLst/>
          </a:prstGeom>
          <a:solidFill>
            <a:srgbClr val="4BA55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Lágrima 4"/>
          <p:cNvSpPr/>
          <p:nvPr/>
        </p:nvSpPr>
        <p:spPr>
          <a:xfrm>
            <a:off x="5178390" y="2286152"/>
            <a:ext cx="358873" cy="402374"/>
          </a:xfrm>
          <a:prstGeom prst="teardrop">
            <a:avLst/>
          </a:prstGeom>
          <a:solidFill>
            <a:srgbClr val="ECAF3D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dondear rectángulo de esquina del mismo lado 5"/>
          <p:cNvSpPr/>
          <p:nvPr/>
        </p:nvSpPr>
        <p:spPr>
          <a:xfrm>
            <a:off x="5163559" y="1501092"/>
            <a:ext cx="299580" cy="285845"/>
          </a:xfrm>
          <a:prstGeom prst="round2SameRect">
            <a:avLst/>
          </a:prstGeom>
          <a:solidFill>
            <a:srgbClr val="4CAEE9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ortar y redondear rectángulo de esquina sencilla 6"/>
          <p:cNvSpPr/>
          <p:nvPr/>
        </p:nvSpPr>
        <p:spPr>
          <a:xfrm>
            <a:off x="5114134" y="798404"/>
            <a:ext cx="331155" cy="326212"/>
          </a:xfrm>
          <a:prstGeom prst="snipRoundRect">
            <a:avLst/>
          </a:prstGeom>
          <a:solidFill>
            <a:srgbClr val="CB2E24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uadroTexto 7"/>
          <p:cNvSpPr txBox="1">
            <a:spLocks noGrp="1"/>
          </p:cNvSpPr>
          <p:nvPr/>
        </p:nvSpPr>
        <p:spPr>
          <a:xfrm>
            <a:off x="1057990" y="1962150"/>
            <a:ext cx="2752010" cy="471639"/>
          </a:xfrm>
          <a:prstGeom prst="rect">
            <a:avLst/>
          </a:prstGeom>
        </p:spPr>
        <p:txBody>
          <a:bodyPr vert="horz" anchor="t"/>
          <a:lstStyle/>
          <a:p>
            <a:pPr algn="l"/>
            <a:r>
              <a:rPr lang="en-US" sz="1800" i="0" dirty="0" err="1">
                <a:solidFill>
                  <a:schemeClr val="bg1"/>
                </a:solidFill>
                <a:latin typeface="Roboto-thin"/>
              </a:rPr>
              <a:t>ServiceDesk</a:t>
            </a:r>
            <a:r>
              <a:rPr lang="en-US" sz="1800" i="0" dirty="0">
                <a:solidFill>
                  <a:schemeClr val="bg1"/>
                </a:solidFill>
                <a:latin typeface="Roboto-thin"/>
              </a:rPr>
              <a:t> Plus</a:t>
            </a:r>
          </a:p>
          <a:p>
            <a:pPr algn="ctr"/>
            <a:endParaRPr lang="en-US" sz="3200" i="0" dirty="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09600" y="2240337"/>
            <a:ext cx="3462330" cy="834844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4800" i="0" dirty="0" err="1">
                <a:solidFill>
                  <a:srgbClr val="FFD052"/>
                </a:solidFill>
                <a:latin typeface="Roboto-medium"/>
              </a:rPr>
              <a:t>Datos</a:t>
            </a:r>
            <a:r>
              <a:rPr lang="en-US" sz="4800" i="0" dirty="0">
                <a:solidFill>
                  <a:srgbClr val="FFD052"/>
                </a:solidFill>
                <a:latin typeface="Roboto-medium"/>
              </a:rPr>
              <a:t> clave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901499" y="796366"/>
            <a:ext cx="2214905" cy="465512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latin typeface="Roboto-medium"/>
              </a:rPr>
              <a:t>En el </a:t>
            </a:r>
            <a:r>
              <a:rPr lang="en-US" sz="1200" dirty="0" err="1">
                <a:latin typeface="Roboto-medium"/>
              </a:rPr>
              <a:t>mercado</a:t>
            </a:r>
            <a:r>
              <a:rPr lang="en-US" sz="1200" dirty="0">
                <a:latin typeface="Roboto-medium"/>
              </a:rPr>
              <a:t> </a:t>
            </a:r>
          </a:p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-medium"/>
              </a:rPr>
              <a:t>desde</a:t>
            </a:r>
            <a:r>
              <a:rPr lang="en-US" sz="1200" dirty="0">
                <a:latin typeface="Roboto-medium"/>
              </a:rPr>
              <a:t> el 2005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886668" y="1493281"/>
            <a:ext cx="2495331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-medium"/>
              </a:rPr>
              <a:t>Utilizado</a:t>
            </a:r>
            <a:r>
              <a:rPr lang="en-US" sz="1200" dirty="0">
                <a:latin typeface="Roboto-medium"/>
              </a:rPr>
              <a:t> por </a:t>
            </a:r>
            <a:r>
              <a:rPr lang="en-US" sz="1200" dirty="0" err="1">
                <a:latin typeface="Roboto-medium"/>
              </a:rPr>
              <a:t>más</a:t>
            </a:r>
            <a:r>
              <a:rPr lang="en-US" sz="1200" dirty="0">
                <a:latin typeface="Roboto-medium"/>
              </a:rPr>
              <a:t> de 100 000 </a:t>
            </a:r>
            <a:r>
              <a:rPr lang="en-US" sz="1200" dirty="0" err="1">
                <a:latin typeface="Roboto-medium"/>
              </a:rPr>
              <a:t>organizaciones</a:t>
            </a:r>
            <a:r>
              <a:rPr lang="en-US" sz="1200" dirty="0">
                <a:latin typeface="Roboto-medium"/>
              </a:rPr>
              <a:t> en </a:t>
            </a:r>
            <a:r>
              <a:rPr lang="en-US" sz="1200" dirty="0" err="1">
                <a:latin typeface="Roboto-medium"/>
              </a:rPr>
              <a:t>todo</a:t>
            </a:r>
            <a:r>
              <a:rPr lang="en-US" sz="1200" dirty="0">
                <a:latin typeface="Roboto-medium"/>
              </a:rPr>
              <a:t> el </a:t>
            </a:r>
            <a:r>
              <a:rPr lang="en-US" sz="1200" dirty="0" err="1">
                <a:latin typeface="Roboto-medium"/>
              </a:rPr>
              <a:t>mundo</a:t>
            </a:r>
            <a:endParaRPr lang="en-US" sz="1200" dirty="0">
              <a:latin typeface="Roboto-medium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891612" y="2239632"/>
            <a:ext cx="1656378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latin typeface="Roboto-medium"/>
              </a:rPr>
              <a:t>Disponible en </a:t>
            </a:r>
          </a:p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>
                <a:latin typeface="Roboto-medium"/>
              </a:rPr>
              <a:t>29 idiomas</a:t>
            </a:r>
            <a:endParaRPr lang="en-US" sz="1200" dirty="0">
              <a:latin typeface="Roboto-medium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886668" y="2995860"/>
            <a:ext cx="2419131" cy="465512"/>
          </a:xfrm>
          <a:prstGeom prst="rect">
            <a:avLst/>
          </a:prstGeom>
        </p:spPr>
        <p:txBody>
          <a:bodyPr vert="horz" wrap="square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>
                <a:latin typeface="Roboto-medium"/>
              </a:rPr>
              <a:t>Disponible en </a:t>
            </a:r>
            <a:r>
              <a:rPr lang="en-US" sz="1200" dirty="0" err="1">
                <a:latin typeface="Roboto-medium"/>
              </a:rPr>
              <a:t>versión</a:t>
            </a:r>
            <a:r>
              <a:rPr lang="en-US" sz="1200" dirty="0">
                <a:latin typeface="Roboto-medium"/>
              </a:rPr>
              <a:t> On-premises y </a:t>
            </a:r>
            <a:r>
              <a:rPr lang="en-US" sz="1200" dirty="0" err="1">
                <a:latin typeface="Roboto-medium"/>
              </a:rPr>
              <a:t>en</a:t>
            </a:r>
            <a:r>
              <a:rPr lang="en-US" sz="1200" dirty="0">
                <a:latin typeface="Roboto-medium"/>
              </a:rPr>
              <a:t> la </a:t>
            </a:r>
            <a:r>
              <a:rPr lang="en-US" sz="1200" dirty="0" err="1">
                <a:latin typeface="Roboto-medium"/>
              </a:rPr>
              <a:t>nube</a:t>
            </a:r>
            <a:endParaRPr lang="en-US" sz="1200" dirty="0">
              <a:latin typeface="Roboto-medium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891612" y="3732323"/>
            <a:ext cx="1957882" cy="460914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 indent="0" algn="l">
              <a:lnSpc>
                <a:spcPct val="100000"/>
              </a:lnSpc>
              <a:buNone/>
              <a:defRPr lang="en-US" sz="1400" dirty="0"/>
            </a:pPr>
            <a:r>
              <a:rPr lang="en-US" sz="1200" dirty="0" err="1">
                <a:latin typeface="Roboto-medium"/>
              </a:rPr>
              <a:t>Alojado</a:t>
            </a:r>
            <a:r>
              <a:rPr lang="en-US" sz="1200" dirty="0">
                <a:latin typeface="Roboto-medium"/>
              </a:rPr>
              <a:t> en </a:t>
            </a:r>
            <a:r>
              <a:rPr lang="en-US" sz="1200" dirty="0" err="1">
                <a:latin typeface="Roboto-medium"/>
              </a:rPr>
              <a:t>centros</a:t>
            </a:r>
            <a:r>
              <a:rPr lang="en-US" sz="1200" dirty="0">
                <a:latin typeface="Roboto-medium"/>
              </a:rPr>
              <a:t> de </a:t>
            </a:r>
            <a:r>
              <a:rPr lang="en-US" sz="1200" dirty="0" err="1">
                <a:latin typeface="Roboto-medium"/>
              </a:rPr>
              <a:t>datos</a:t>
            </a:r>
            <a:r>
              <a:rPr lang="en-US" sz="1200" dirty="0">
                <a:latin typeface="Roboto-medium"/>
              </a:rPr>
              <a:t> </a:t>
            </a:r>
            <a:r>
              <a:rPr lang="en-US" sz="1200" dirty="0" err="1">
                <a:latin typeface="Roboto-medium"/>
              </a:rPr>
              <a:t>que</a:t>
            </a:r>
            <a:r>
              <a:rPr lang="en-US" sz="1200" dirty="0">
                <a:latin typeface="Roboto-medium"/>
              </a:rPr>
              <a:t> son </a:t>
            </a:r>
            <a:r>
              <a:rPr lang="en-US" sz="1200" dirty="0" err="1">
                <a:latin typeface="Roboto-medium"/>
              </a:rPr>
              <a:t>propiedad</a:t>
            </a:r>
            <a:r>
              <a:rPr lang="en-US" sz="1200" dirty="0">
                <a:latin typeface="Roboto-medium"/>
              </a:rPr>
              <a:t> de </a:t>
            </a:r>
            <a:r>
              <a:rPr lang="en-US" sz="1200" dirty="0" err="1">
                <a:latin typeface="Roboto-medium"/>
              </a:rPr>
              <a:t>ManageEngine</a:t>
            </a:r>
            <a:endParaRPr lang="en-US" sz="1200" dirty="0">
              <a:latin typeface="Roboto-medium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184" y="875423"/>
            <a:ext cx="311381" cy="32765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873" y="1562824"/>
            <a:ext cx="439454" cy="33780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061" y="2324633"/>
            <a:ext cx="370770" cy="37077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3703" y="3081928"/>
            <a:ext cx="446732" cy="39541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0992" y="3782358"/>
            <a:ext cx="448065" cy="372122"/>
          </a:xfrm>
          <a:prstGeom prst="rect">
            <a:avLst/>
          </a:prstGeom>
        </p:spPr>
      </p:pic>
      <p:cxnSp>
        <p:nvCxnSpPr>
          <p:cNvPr id="20" name="Conector recto 19"/>
          <p:cNvCxnSpPr/>
          <p:nvPr/>
        </p:nvCxnSpPr>
        <p:spPr>
          <a:xfrm rot="10800000" flipH="1" flipV="1">
            <a:off x="5105895" y="1349501"/>
            <a:ext cx="2609745" cy="0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1" name="Conector recto 20"/>
          <p:cNvCxnSpPr/>
          <p:nvPr/>
        </p:nvCxnSpPr>
        <p:spPr>
          <a:xfrm rot="10800000" flipH="1" flipV="1">
            <a:off x="5105895" y="2066189"/>
            <a:ext cx="2609745" cy="0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2" name="Conector recto 21"/>
          <p:cNvCxnSpPr/>
          <p:nvPr/>
        </p:nvCxnSpPr>
        <p:spPr>
          <a:xfrm rot="10800000" flipH="1" flipV="1">
            <a:off x="5105895" y="2822418"/>
            <a:ext cx="2609745" cy="0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3" name="Conector recto 22"/>
          <p:cNvCxnSpPr/>
          <p:nvPr/>
        </p:nvCxnSpPr>
        <p:spPr>
          <a:xfrm rot="10800000" flipH="1" flipV="1">
            <a:off x="5105895" y="3573704"/>
            <a:ext cx="2609745" cy="0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600" y="4638675"/>
            <a:ext cx="1070251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>
            <a:spLocks noGrp="1"/>
          </p:cNvSpPr>
          <p:nvPr/>
        </p:nvSpPr>
        <p:spPr>
          <a:xfrm>
            <a:off x="2920212" y="2321947"/>
            <a:ext cx="5357402" cy="961739"/>
          </a:xfrm>
          <a:prstGeom prst="rect">
            <a:avLst/>
          </a:prstGeom>
        </p:spPr>
        <p:txBody>
          <a:bodyPr vert="horz" anchor="t"/>
          <a:lstStyle/>
          <a:p>
            <a:pPr algn="ctr"/>
            <a:r>
              <a:rPr lang="en-US" sz="3200" i="0">
                <a:solidFill>
                  <a:schemeClr val="bg1"/>
                </a:solidFill>
                <a:latin typeface="Roboto-thin"/>
              </a:rPr>
              <a:t>ServiceDesk Plus?</a:t>
            </a:r>
          </a:p>
          <a:p>
            <a:pPr algn="ctr"/>
            <a:endParaRPr lang="en-US" sz="3200" i="0" dirty="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14775" y="1737760"/>
            <a:ext cx="4230852" cy="711733"/>
          </a:xfrm>
          <a:prstGeom prst="rect">
            <a:avLst/>
          </a:prstGeom>
        </p:spPr>
        <p:txBody>
          <a:bodyPr vert="horz" lIns="95250" tIns="47625" rIns="95250" bIns="47625" anchor="t">
            <a:spAutoFit/>
          </a:bodyPr>
          <a:lstStyle/>
          <a:p>
            <a:pPr>
              <a:defRPr lang="en-US" sz="1400" dirty="0"/>
            </a:pPr>
            <a:r>
              <a:rPr lang="en-US" sz="4000" i="0" dirty="0">
                <a:solidFill>
                  <a:srgbClr val="FFD052"/>
                </a:solidFill>
                <a:latin typeface="Roboto-medium"/>
              </a:rPr>
              <a:t>¿</a:t>
            </a:r>
            <a:r>
              <a:rPr lang="en-US" sz="4000" i="0" dirty="0" err="1">
                <a:solidFill>
                  <a:srgbClr val="FFD052"/>
                </a:solidFill>
                <a:latin typeface="Roboto-medium"/>
              </a:rPr>
              <a:t>Por</a:t>
            </a:r>
            <a:r>
              <a:rPr lang="en-US" sz="4000" i="0" dirty="0">
                <a:solidFill>
                  <a:srgbClr val="FFD052"/>
                </a:solidFill>
                <a:latin typeface="Roboto-medium"/>
              </a:rPr>
              <a:t> </a:t>
            </a:r>
            <a:r>
              <a:rPr lang="en-US" sz="4000" i="0" dirty="0" err="1">
                <a:solidFill>
                  <a:srgbClr val="FFD052"/>
                </a:solidFill>
                <a:latin typeface="Roboto-medium"/>
              </a:rPr>
              <a:t>qué</a:t>
            </a:r>
            <a:endParaRPr lang="en-US" sz="4000" i="0" dirty="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738" y="1552670"/>
            <a:ext cx="1663141" cy="15262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38" y="4644685"/>
            <a:ext cx="1070249" cy="285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EBFONT2" val="Roboto-light"/>
  <p:tag name="WEBFONT1" val="Roboto-thin"/>
  <p:tag name="WEBFONT8" val="Roboto-thin"/>
  <p:tag name="WEBFONT7" val="Roboto-medium"/>
  <p:tag name="WEBFONT3" val="Roboto-light"/>
  <p:tag name="WEBFONT5" val="Roboto-mediu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12:0:0" val="2"/>
  <p:tag name="FONTWEIGHT:7:0:3" val="5"/>
  <p:tag name="FONTWEIGHT:7:0:2" val="5"/>
  <p:tag name="FONTWEIGHT:6:0:0" val="2"/>
  <p:tag name="FONTWEIGHT:7:0:1" val="5"/>
  <p:tag name="FONTWEIGHT:7:0:0" val="5"/>
  <p:tag name="FONTWEIGHT:11:0:0" val="2"/>
  <p:tag name="LOCKERS" val="prop: MODIFY&#10;locker: &quot;21d7a189802e8cfe0b6d00b12c048649562c714c868a302e462287a895f9f553&quot;&#10;"/>
  <p:tag name="FONTWEIGHT:8:0:0" val="0"/>
  <p:tag name="FONTWEIGHT:8:0:2" val="0"/>
  <p:tag name="FONTWEIGHT:8:0:1" val="0"/>
  <p:tag name="FONTWEIGHT:8:1:0" val="5"/>
  <p:tag name="FONTWEIGHT:6:0:2" val="2"/>
  <p:tag name="FONTWEIGHT:10:0:1" val="2"/>
  <p:tag name="FONTWEIGHT:6:0:1" val="2"/>
  <p:tag name="FONTWEIGHT:10:0:0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9:0:0" val="5"/>
  <p:tag name="FONTWEIGHT:12:1:0" val="5"/>
  <p:tag name="FONTWEIGHT:14:0:0" val="5"/>
  <p:tag name="LOCKS:NOMODIFY" val="true"/>
  <p:tag name="FONTWEIGHT:12:0:0" val="5"/>
  <p:tag name="FONTWEIGHT:10:0:5" val="5"/>
  <p:tag name="FONTWEIGHT:10:0:4" val="5"/>
  <p:tag name="FONTWEIGHT:10:0:3" val="5"/>
  <p:tag name="FONTWEIGHT:10:1:2" val="5"/>
  <p:tag name="FONTWEIGHT:10:0:2" val="5"/>
  <p:tag name="FONTWEIGHT:10:1:1" val="5"/>
  <p:tag name="FONTWEIGHT:11:0:0" val="5"/>
  <p:tag name="LOCKERS" val="prop: MODIFY&#10;locker: &quot;21d7a189802e8cfe0b6d00b12c048649562c714c868a302e462287a895f9f553&quot;&#10;"/>
  <p:tag name="FONTWEIGHT:13:0:1" val="5"/>
  <p:tag name="FONTWEIGHT:13:1:0" val="5"/>
  <p:tag name="FONTWEIGHT:13:0:2" val="5"/>
  <p:tag name="FONTWEIGHT:13:0:0" val="5"/>
  <p:tag name="FONTWEIGHT:8:0:0" val="0"/>
  <p:tag name="FONTWEIGHT:13:0:3" val="5"/>
  <p:tag name="FONTWEIGHT:8:1:0" val="5"/>
  <p:tag name="FONTWEIGHT:10:0:1" val="5"/>
  <p:tag name="FONTWEIGHT:10:1:0" val="5"/>
  <p:tag name="FONTWEIGHT:10:0:0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3:0:0" val="5"/>
  <p:tag name="LOCKS:NOMODIFY" val="true"/>
  <p:tag name="LOCKERS" val="prop: MODIFY&#10;locker: &quot;21d7a189802e8cfe0b6d00b12c048649562c714c868a302e462287a895f9f553&quot;&#10;"/>
  <p:tag name="FONTWEIGHT:2:0:0" val="0"/>
  <p:tag name="FONTWEIGHT:2:1:0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10:1:3" val="5"/>
  <p:tag name="FONTWEIGHT:10:1:2" val="5"/>
  <p:tag name="FONTWEIGHT:10:1:1" val="5"/>
  <p:tag name="FONTWEIGHT:9:0:1" val="5"/>
  <p:tag name="FONTWEIGHT:10:0:10" val="5"/>
  <p:tag name="FONTWEIGHT:9:0:0" val="5"/>
  <p:tag name="FONTWEIGHT:13:0:10" val="5"/>
  <p:tag name="FONTWEIGHT:10:0:11" val="5"/>
  <p:tag name="FONTWEIGHT:9:0:5" val="5"/>
  <p:tag name="FONTWEIGHT:9:0:4" val="5"/>
  <p:tag name="FONTWEIGHT:9:0:3" val="5"/>
  <p:tag name="FONTWEIGHT:9:0:2" val="5"/>
  <p:tag name="FONTWEIGHT:9:0:9" val="5"/>
  <p:tag name="FONTWEIGHT:9:0:8" val="5"/>
  <p:tag name="FONTWEIGHT:9:0:7" val="5"/>
  <p:tag name="FONTWEIGHT:11:0:0" val="5"/>
  <p:tag name="FONTWEIGHT:9:0:6" val="5"/>
  <p:tag name="FONTWEIGHT:8:0:4" val="5"/>
  <p:tag name="FONTWEIGHT:8:0:3" val="5"/>
  <p:tag name="FONTWEIGHT:8:0:6" val="5"/>
  <p:tag name="FONTWEIGHT:8:0:5" val="5"/>
  <p:tag name="FONTWEIGHT:8:0:0" val="5"/>
  <p:tag name="FONTWEIGHT:8:0:2" val="5"/>
  <p:tag name="FONTWEIGHT:9:0:14" val="5"/>
  <p:tag name="FONTWEIGHT:8:0:1" val="5"/>
  <p:tag name="FONTWEIGHT:9:0:13" val="5"/>
  <p:tag name="FONTWEIGHT:10:0:1" val="5"/>
  <p:tag name="FONTWEIGHT:10:0:0" val="5"/>
  <p:tag name="FONTWEIGHT:8:0:8" val="5"/>
  <p:tag name="FONTWEIGHT:8:0:7" val="5"/>
  <p:tag name="FONTWEIGHT:8:0:9" val="5"/>
  <p:tag name="FONTWEIGHT:10:0:9" val="5"/>
  <p:tag name="FONTWEIGHT:10:0:8" val="5"/>
  <p:tag name="FONTWEIGHT:10:0:7" val="5"/>
  <p:tag name="FONTWEIGHT:10:0:6" val="5"/>
  <p:tag name="FONTWEIGHT:10:0:5" val="5"/>
  <p:tag name="FONTWEIGHT:10:0:4" val="5"/>
  <p:tag name="FONTWEIGHT:10:2:2" val="5"/>
  <p:tag name="FONTWEIGHT:10:0:3" val="5"/>
  <p:tag name="FONTWEIGHT:10:2:1" val="5"/>
  <p:tag name="FONTWEIGHT:10:0:2" val="5"/>
  <p:tag name="FONTWEIGHT:10:2:0" val="5"/>
  <p:tag name="FONTWEIGHT:9:0:12" val="5"/>
  <p:tag name="FONTWEIGHT:9:0:11" val="5"/>
  <p:tag name="FONTWEIGHT:9:0:10" val="5"/>
  <p:tag name="FONTWEIGHT:11:0:6" val="5"/>
  <p:tag name="FONTWEIGHT:11:0:15" val="5"/>
  <p:tag name="FONTWEIGHT:11:0:5" val="5"/>
  <p:tag name="FONTWEIGHT:11:0:14" val="5"/>
  <p:tag name="FONTWEIGHT:11:0:8" val="5"/>
  <p:tag name="FONTWEIGHT:11:0:17" val="5"/>
  <p:tag name="FONTWEIGHT:11:0:7" val="5"/>
  <p:tag name="FONTWEIGHT:11:0:16" val="5"/>
  <p:tag name="FONTWEIGHT:11:0:2" val="5"/>
  <p:tag name="FONTWEIGHT:11:0:11" val="5"/>
  <p:tag name="FONTWEIGHT:11:0:1" val="5"/>
  <p:tag name="FONTWEIGHT:11:0:10" val="5"/>
  <p:tag name="FONTWEIGHT:11:0:4" val="5"/>
  <p:tag name="FONTWEIGHT:11:0:13" val="5"/>
  <p:tag name="FONTWEIGHT:11:0:3" val="5"/>
  <p:tag name="FONTWEIGHT:11:0:12" val="5"/>
  <p:tag name="FONTWEIGHT:8:0:10" val="5"/>
  <p:tag name="FONTWEIGHT:11:0:19" val="5"/>
  <p:tag name="FONTWEIGHT:8:0:11" val="5"/>
  <p:tag name="FONTWEIGHT:11:0:9" val="5"/>
  <p:tag name="FONTWEIGHT:11:0:18" val="5"/>
  <p:tag name="FONTWEIGHT:8:0:14" val="5"/>
  <p:tag name="FONTWEIGHT:8:0:15" val="5"/>
  <p:tag name="FONTWEIGHT:12:0:2" val="5"/>
  <p:tag name="FONTWEIGHT:8:0:12" val="5"/>
  <p:tag name="FONTWEIGHT:12:0:1" val="5"/>
  <p:tag name="FONTWEIGHT:8:0:13" val="5"/>
  <p:tag name="FONTWEIGHT:12:0:0" val="5"/>
  <p:tag name="FONTWEIGHT:8:0:16" val="5"/>
  <p:tag name="FONTWEIGHT:8:0:17" val="5"/>
  <p:tag name="LOCKERS" val="prop: MODIFY&#10;locker: &quot;21d7a189802e8cfe0b6d00b12c048649562c714c868a302e462287a895f9f553&quot;&#10;"/>
  <p:tag name="FONTWEIGHT:13:0:1" val="5"/>
  <p:tag name="FONTWEIGHT:13:0:2" val="5"/>
  <p:tag name="FONTWEIGHT:13:0:0" val="5"/>
  <p:tag name="FONTWEIGHT:13:0:5" val="5"/>
  <p:tag name="FONTWEIGHT:13:0:6" val="5"/>
  <p:tag name="FONTWEIGHT:13:0:3" val="5"/>
  <p:tag name="FONTWEIGHT:13:0:4" val="5"/>
  <p:tag name="FONTWEIGHT:10:1:0" val="5"/>
  <p:tag name="FONTWEIGHT:13:0:9" val="5"/>
  <p:tag name="FONTWEIGHT:13:0:7" val="5"/>
  <p:tag name="FONTWEIGHT:13:0:8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5"/>
  <p:tag name="FONTWEIGHT:4:0:1" val="5"/>
  <p:tag name="LOCKS:NOMODIFY" val="true"/>
  <p:tag name="LOCKERS" val="prop: MODIFY&#10;locker: &quot;21d7a189802e8cfe0b6d00b12c048649562c714c868a302e462287a895f9f553&quot;&#10;"/>
  <p:tag name="FONTWEIGHT:2:0:0" val="0"/>
  <p:tag name="FONTWEIGHT:2:0:1" val="0"/>
  <p:tag name="FONTWEIGHT:2:1:0" val="5"/>
  <p:tag name="FONTWEIGHT:2:0:2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threePicAndT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5"/>
  <p:tag name="FONTWEIGHT:4:0:1" val="5"/>
  <p:tag name="LOCKS:NOMODIFY" val="true"/>
  <p:tag name="FONTWEIGHT:3:8:0" val="5"/>
  <p:tag name="FONTWEIGHT:3:11:0" val="5"/>
  <p:tag name="LOCKERS" val="prop: MODIFY&#10;locker: &quot;21d7a189802e8cfe0b6d00b12c048649562c714c868a302e462287a895f9f553&quot;&#10;"/>
  <p:tag name="FONTWEIGHT:3:9:0" val="5"/>
  <p:tag name="FONTWEIGHT:3:4:2" val="5"/>
  <p:tag name="FONTWEIGHT:3:6:0" val="5"/>
  <p:tag name="FONTWEIGHT:3:7:0" val="5"/>
  <p:tag name="FONTWEIGHT:3:4:0" val="5"/>
  <p:tag name="FONTWEIGHT:3:4:1" val="5"/>
  <p:tag name="FONTWEIGHT:3:5:0" val="5"/>
  <p:tag name="FONTWEIGHT:3:2:0" val="5"/>
  <p:tag name="FONTWEIGHT:3:3:0" val="5"/>
  <p:tag name="FONTWEIGHT:3:0:0" val="5"/>
  <p:tag name="FONTWEIGHT:3:1:0" val="5"/>
  <p:tag name="FONTWEIGHT:5:0:0" val="0"/>
  <p:tag name="FONTWEIGHT:3:10:0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3:0:0" val="5"/>
  <p:tag name="LOCKS:NOMODIFY" val="true"/>
  <p:tag name="LOCKERS" val="prop: MODIFY&#10;locker: &quot;21d7a189802e8cfe0b6d00b12c048649562c714c868a302e462287a895f9f553&quot;&#10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6:0:0" val="5"/>
  <p:tag name="FONTWEIGHT:6:0:2" val="5"/>
  <p:tag name="FONTWEIGHT:6:0:1" val="5"/>
  <p:tag name="FONTWEIGHT:6:0:4" val="0"/>
  <p:tag name="LOCKERS" val="prop: MODIFY&#10;locker: &quot;21d7a189802e8cfe0b6d00b12c048649562c714c868a302e462287a895f9f553&quot;&#10;"/>
  <p:tag name="FONTWEIGHT:6:0:3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3:0:0" val="5"/>
  <p:tag name="LOCKS:NOMODIFY" val="true"/>
  <p:tag name="LOCKERS" val="prop: MODIFY&#10;locker: &quot;21d7a189802e8cfe0b6d00b12c048649562c714c868a302e462287a895f9f553&quot;&#10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5"/>
  <p:tag name="FONTWEIGHT:9:0:0" val="5"/>
  <p:tag name="FONTWEIGHT:3:0:0" val="5"/>
  <p:tag name="LOCKS:NOMODIFY" val="true"/>
  <p:tag name="FONTWEIGHT:5:0:0" val="0"/>
  <p:tag name="FONTWEIGHT:8:0:0" val="5"/>
  <p:tag name="FONTWEIGHT:5:0:1" val="0"/>
  <p:tag name="FONTWEIGHT:6:0:0" val="5"/>
  <p:tag name="FONTWEIGHT:7:1:0" val="5"/>
  <p:tag name="FONTWEIGHT:7:0:0" val="5"/>
  <p:tag name="FONTWEIGHT:6:1:0" val="5"/>
  <p:tag name="LOCKERS" val="prop: MODIFY&#10;locker: &quot;21d7a189802e8cfe0b6d00b12c048649562c714c868a302e462287a895f9f553&quot;&#10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3:0:0" val="5"/>
  <p:tag name="LOCKS:NOMODIFY" val="true"/>
  <p:tag name="FONTWEIGHT:3:1:0" val="0"/>
  <p:tag name="FONTWEIGHT:5:0:0" val="5"/>
  <p:tag name="FONTWEIGHT:5:0:1" val="5"/>
  <p:tag name="FONTWEIGHT:7:1:0" val="0"/>
  <p:tag name="FONTWEIGHT:7:0:0" val="0"/>
  <p:tag name="FONTWEIGHT:5:0:2" val="5"/>
  <p:tag name="LOCKERS" val="prop: MODIFY&#10;locker: &quot;21d7a189802e8cfe0b6d00b12c048649562c714c868a302e462287a895f9f553&quot;&#10;"/>
  <p:tag name="FONTWEIGHT:5:0:3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5"/>
  <p:tag name="FONTWEIGHT:3:0:0" val="0"/>
  <p:tag name="LOCKS:NOMODIFY" val="true"/>
  <p:tag name="FONTWEIGHT:3:1:0" val="5"/>
  <p:tag name="LOCKERS" val="prop: MODIFY&#10;locker: &quot;21d7a189802e8cfe0b6d00b12c048649562c714c868a302e462287a895f9f553&quot;&#10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5"/>
  <p:tag name="FONTWEIGHT:3:0:0" val="0"/>
  <p:tag name="LOCKS:NOMODIFY" val="true"/>
  <p:tag name="LOCKERS" val="prop: MODIFY&#10;locker: &quot;21d7a189802e8cfe0b6d00b12c048649562c714c868a302e462287a895f9f553&quot;&#10;"/>
  <p:tag name="FONTWEIGHT:2:0:0" val="0"/>
  <p:tag name="FONTWEIGHT:2:0:1" val="0"/>
  <p:tag name="FONTWEIGHT:2:1:0" val="0"/>
  <p:tag name="FONTWEIGHT:2:0:2" val="0"/>
  <p:tag name="FONTWEIGHT:2:0:3" val="0"/>
  <p:tag name="FONTWEIGHT:2:0:4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  <p:tag name="FONTWEIGHT:2:0:0" val="5"/>
  <p:tag name="FONTWEIGHT:2:1:0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fourPi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5"/>
  <p:tag name="FONTWEIGHT:4:1:0" val="0"/>
  <p:tag name="LOCKS:NOMODIFY" val="true"/>
  <p:tag name="LOCKERS" val="prop: MODIFY&#10;locker: &quot;21d7a189802e8cfe0b6d00b12c048649562c714c868a302e462287a895f9f553&quot;&#10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11:1:0" val="0"/>
  <p:tag name="FONTWEIGHT:11:0:0" val="5"/>
  <p:tag name="LOCKERS" val="prop: MODIFY&#10;locker: &quot;21d7a189802e8cfe0b6d00b12c048649562c714c868a302e462287a895f9f553&quot;&#10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28:0:0" val="5"/>
  <p:tag name="LOCKERS" val="prop: MODIFY&#10;locker: &quot;21d7a189802e8cfe0b6d00b12c048649562c714c868a302e462287a895f9f553&quot;&#10;"/>
  <p:tag name="FONTWEIGHT:28:1:0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  <p:tag name="FONTWEIGHT:2:0:0" val="5"/>
  <p:tag name="FONTWEIGHT:2:1:0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5:0:0" val="5"/>
  <p:tag name="FONTWEIGHT:6:0:0" val="5"/>
  <p:tag name="FONTWEIGHT:7:0:1" val="2"/>
  <p:tag name="FONTWEIGHT:7:0:0" val="2"/>
  <p:tag name="FONTWEIGHT:10:0:1" val="5"/>
  <p:tag name="FONTWEIGHT:10:1:0" val="0"/>
  <p:tag name="FONTWEIGHT:10:0:0" val="5"/>
  <p:tag name="LOCKERS" val="prop: MODIFY&#10;locker: &quot;21d7a189802e8cfe0b6d00b12c048649562c714c868a302e462287a895f9f553&quot;&#10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23:0:0" val="5"/>
  <p:tag name="FONTWEIGHT:23:1:0" val="0"/>
  <p:tag name="LOCKERS" val="prop: MODIFY&#10;locker: &quot;21d7a189802e8cfe0b6d00b12c048649562c714c868a302e462287a895f9f553&quot;&#10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  <p:tag name="FONTWEIGHT:18:0:0" val="5"/>
  <p:tag name="FONTWEIGHT:18:1:0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  <p:tag name="FONTWEIGHT:2:0:0" val="5"/>
  <p:tag name="FONTWEIGHT:2:1:0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5"/>
  <p:tag name="FONTWEIGHT:4:0:1" val="5"/>
  <p:tag name="FONTWEIGHT:4:1:0" val="0"/>
  <p:tag name="LOCKS:NOMODIFY" val="true"/>
  <p:tag name="FONTWEIGHT:4:0:2" val="5"/>
  <p:tag name="LOCKERS" val="prop: MODIFY&#10;locker: &quot;21d7a189802e8cfe0b6d00b12c048649562c714c868a302e462287a895f9f553&quot;&#10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23:0:0" val="5"/>
  <p:tag name="FONTWEIGHT:23:1:0" val="0"/>
  <p:tag name="LOCKERS" val="prop: MODIFY&#10;locker: &quot;21d7a189802e8cfe0b6d00b12c048649562c714c868a302e462287a895f9f553&quot;&#1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  <p:tag name="FONTWEIGHT:18:0:0" val="5"/>
  <p:tag name="FONTWEIGHT:18:1:0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  <p:tag name="FONTWEIGHT:2:0:0" val="5"/>
  <p:tag name="FONTWEIGHT:2:1:0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5"/>
  <p:tag name="FONTWEIGHT:4:1:0" val="5"/>
  <p:tag name="LOCKS:NOMODIFY" val="true"/>
  <p:tag name="FONTWEIGHT:4:2:0" val="0"/>
  <p:tag name="LOCKERS" val="prop: MODIFY&#10;locker: &quot;21d7a189802e8cfe0b6d00b12c048649562c714c868a302e462287a895f9f553&quot;&#10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23:0:0" val="5"/>
  <p:tag name="FONTWEIGHT:23:1:0" val="0"/>
  <p:tag name="LOCKERS" val="prop: MODIFY&#10;locker: &quot;21d7a189802e8cfe0b6d00b12c048649562c714c868a302e462287a895f9f553&quot;&#10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23:0:0" val="5"/>
  <p:tag name="FONTWEIGHT:23:1:0" val="0"/>
  <p:tag name="LOCKERS" val="prop: MODIFY&#10;locker: &quot;21d7a189802e8cfe0b6d00b12c048649562c714c868a302e462287a895f9f553&quot;&#10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9:1:0" val="0"/>
  <p:tag name="FONTWEIGHT:9:0:0" val="5"/>
  <p:tag name="LOCKS:NOMODIFY" val="true"/>
  <p:tag name="LOCKERS" val="prop: MODIFY&#10;locker: &quot;21d7a189802e8cfe0b6d00b12c048649562c714c868a302e462287a895f9f553&quot;&#10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  <p:tag name="FONTWEIGHT:2:0:0" val="5"/>
  <p:tag name="FONTWEIGHT:2:1:0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5"/>
  <p:tag name="FONTWEIGHT:4:1:0" val="5"/>
  <p:tag name="LOCKS:NOMODIFY" val="true"/>
  <p:tag name="FONTWEIGHT:4:2:0" val="0"/>
  <p:tag name="LOCKERS" val="prop: MODIFY&#10;locker: &quot;21d7a189802e8cfe0b6d00b12c048649562c714c868a302e462287a895f9f553&quot;&#10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23:0:0" val="5"/>
  <p:tag name="FONTWEIGHT:23:1:0" val="0"/>
  <p:tag name="LOCKERS" val="prop: MODIFY&#10;locker: &quot;21d7a189802e8cfe0b6d00b12c048649562c714c868a302e462287a895f9f553&quot;&#10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24:0:0" val="5"/>
  <p:tag name="FONTWEIGHT:24:1:0" val="0"/>
  <p:tag name="LOCKERS" val="prop: MODIFY&#10;locker: &quot;21d7a189802e8cfe0b6d00b12c048649562c714c868a302e462287a895f9f553&quot;&#1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9:0:1" val="0"/>
  <p:tag name="FONTWEIGHT:9:0:0" val="0"/>
  <p:tag name="LOCKS:NOMODIFY" val="true"/>
  <p:tag name="FONTWEIGHT:12:0:0" val="5"/>
  <p:tag name="FONTWEIGHT:23:0:0" val="5"/>
  <p:tag name="FONTWEIGHT:9:0:2" val="0"/>
  <p:tag name="FONTWEIGHT:23:1:0" val="5"/>
  <p:tag name="FONTWEIGHT:11:0:0" val="5"/>
  <p:tag name="LOCKERS" val="prop: MODIFY&#10;locker: &quot;21d7a189802e8cfe0b6d00b12c048649562c714c868a302e462287a895f9f553&quot;&#10;"/>
  <p:tag name="FONTWEIGHT:13:0:0" val="5"/>
  <p:tag name="FONTWEIGHT:8:0:0" val="5"/>
  <p:tag name="FONTWEIGHT:10:1:0" val="5"/>
  <p:tag name="FONTWEIGHT:10:0:0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19:0:0" val="5"/>
  <p:tag name="LOCKS:NOMODIFY" val="true"/>
  <p:tag name="LOCKERS" val="prop: MODIFY&#10;locker: &quot;21d7a189802e8cfe0b6d00b12c048649562c714c868a302e462287a895f9f553&quot;&#10;"/>
  <p:tag name="FONTWEIGHT:19:1:0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  <p:tag name="FONTWEIGHT:2:0:0" val="5"/>
  <p:tag name="FONTWEIGHT:2:1:0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5"/>
  <p:tag name="FONTWEIGHT:4:1:0" val="5"/>
  <p:tag name="LOCKS:NOMODIFY" val="true"/>
  <p:tag name="FONTWEIGHT:4:2:0" val="0"/>
  <p:tag name="LOCKERS" val="prop: MODIFY&#10;locker: &quot;21d7a189802e8cfe0b6d00b12c048649562c714c868a302e462287a895f9f553&quot;&#10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23:0:0" val="5"/>
  <p:tag name="FONTWEIGHT:23:1:0" val="0"/>
  <p:tag name="LOCKERS" val="prop: MODIFY&#10;locker: &quot;21d7a189802e8cfe0b6d00b12c048649562c714c868a302e462287a895f9f553&quot;&#10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16:0:0" val="5"/>
  <p:tag name="FONTWEIGHT:16:1:0" val="0"/>
  <p:tag name="LOCKERS" val="prop: MODIFY&#10;locker: &quot;21d7a189802e8cfe0b6d00b12c048649562c714c868a302e462287a895f9f553&quot;&#10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  <p:tag name="FONTWEIGHT:2:0:0" val="5"/>
  <p:tag name="FONTWEIGHT:2:1:0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5"/>
  <p:tag name="FONTWEIGHT:4:1:0" val="5"/>
  <p:tag name="LOCKS:NOMODIFY" val="true"/>
  <p:tag name="FONTWEIGHT:4:2:0" val="0"/>
  <p:tag name="LOCKERS" val="prop: MODIFY&#10;locker: &quot;21d7a189802e8cfe0b6d00b12c048649562c714c868a302e462287a895f9f553&quot;&#10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23:0:0" val="5"/>
  <p:tag name="FONTWEIGHT:23:1:0" val="0"/>
  <p:tag name="LOCKERS" val="prop: MODIFY&#10;locker: &quot;21d7a189802e8cfe0b6d00b12c048649562c714c868a302e462287a895f9f553&quot;&#10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24:0:0" val="5"/>
  <p:tag name="FONTWEIGHT:24:1:0" val="0"/>
  <p:tag name="LOCKERS" val="prop: MODIFY&#10;locker: &quot;21d7a189802e8cfe0b6d00b12c048649562c714c868a302e462287a895f9f553&quot;&#10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14:0:0" val="5"/>
  <p:tag name="LOCKS:NOMODIFY" val="true"/>
  <p:tag name="FONTWEIGHT:14:1:0" val="0"/>
  <p:tag name="LOCKERS" val="prop: MODIFY&#10;locker: &quot;21d7a189802e8cfe0b6d00b12c048649562c714c868a302e462287a895f9f553&quot;&#1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0"/>
  <p:tag name="FONTWEIGHT:4:0:1" val="0"/>
  <p:tag name="FONTWEIGHT:4:1:0" val="0"/>
  <p:tag name="LOCKS:NOMODIFY" val="true"/>
  <p:tag name="LOCKERS" val="prop: MODIFY&#10;locker: &quot;21d7a189802e8cfe0b6d00b12c048649562c714c868a302e462287a895f9f553&quot;&#10;"/>
  <p:tag name="FONTWEIGHT:3:0:2" val="5"/>
  <p:tag name="FONTWEIGHT:3:0:0" val="5"/>
  <p:tag name="FONTWEIGHT:3:0:1" val="5"/>
  <p:tag name="FONTWEIGHT:3:1:0" val="5"/>
  <p:tag name="FONTWEIGHT:5:0:0" val="5"/>
  <p:tag name="FONTWEIGHT:5:0:1" val="5"/>
  <p:tag name="FONTWEIGHT:5:1:0" val="5"/>
  <p:tag name="FONTWEIGHT:2:0:0" val="0"/>
  <p:tag name="FONTWEIGHT:2:0:1" val="0"/>
  <p:tag name="FONTWEIGHT:2:1:0" val="0"/>
  <p:tag name="FONTWEIGHT:2:0:2" val="0"/>
  <p:tag name="FONTWEIGHT:2:0:3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  <p:tag name="FONTWEIGHT:2:0:0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2:0:5" val="2"/>
  <p:tag name="FONTWEIGHT:2:0:11" val="2"/>
  <p:tag name="FONTWEIGHT:2:0:6" val="2"/>
  <p:tag name="FONTWEIGHT:2:0:10" val="2"/>
  <p:tag name="FONTWEIGHT:2:0:7" val="2"/>
  <p:tag name="LOCKS:NOMODIFY" val="true"/>
  <p:tag name="FONTWEIGHT:2:0:8" val="2"/>
  <p:tag name="FONTWEIGHT:2:0:9" val="2"/>
  <p:tag name="FONTWEIGHT:6:0:0" val="5"/>
  <p:tag name="LOCKERS" val="prop: MODIFY&#10;locker: &quot;21d7a189802e8cfe0b6d00b12c048649562c714c868a302e462287a895f9f553&quot;&#10;"/>
  <p:tag name="FONTWEIGHT:6:0:1" val="5"/>
  <p:tag name="FONTWEIGHT:6:1:0" val="0"/>
  <p:tag name="FONTWEIGHT:2:0:0" val="2"/>
  <p:tag name="FONTWEIGHT:2:0:1" val="2"/>
  <p:tag name="FONTWEIGHT:2:0:2" val="2"/>
  <p:tag name="FONTWEIGHT:2:0:3" val="2"/>
  <p:tag name="FONTWEIGHT:2:0:4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5:0:11" val="2"/>
  <p:tag name="FONTWEIGHT:5:0:10" val="2"/>
  <p:tag name="LOCKS:NOMODIFY" val="true"/>
  <p:tag name="FONTWEIGHT:5:0:4" val="2"/>
  <p:tag name="FONTWEIGHT:5:0:5" val="2"/>
  <p:tag name="FONTWEIGHT:5:0:2" val="2"/>
  <p:tag name="LOCKERS" val="prop: MODIFY&#10;locker: &quot;21d7a189802e8cfe0b6d00b12c048649562c714c868a302e462287a895f9f553&quot;&#10;"/>
  <p:tag name="FONTWEIGHT:5:0:3" val="2"/>
  <p:tag name="FONTWEIGHT:5:0:8" val="2"/>
  <p:tag name="FONTWEIGHT:5:0:9" val="2"/>
  <p:tag name="FONTWEIGHT:5:0:6" val="2"/>
  <p:tag name="FONTWEIGHT:5:0:7" val="2"/>
  <p:tag name="FONTWEIGHT:5:0:0" val="2"/>
  <p:tag name="FONTWEIGHT:5:0:1" val="2"/>
  <p:tag name="FONTWEIGHT:18:0:0" val="5"/>
  <p:tag name="FONTWEIGHT:18:0:1" val="5"/>
  <p:tag name="FONTWEIGHT:18:1:0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  <p:tag name="FONTWEIGHT:2:0:0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5:0:0" val="5"/>
  <p:tag name="FONTWEIGHT:5:0:1" val="5"/>
  <p:tag name="FONTWEIGHT:5:1:0" val="0"/>
  <p:tag name="LOCKERS" val="prop: MODIFY&#10;locker: &quot;21d7a189802e8cfe0b6d00b12c048649562c714c868a302e462287a895f9f553&quot;&#10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12:0:1" val="5"/>
  <p:tag name="FONTWEIGHT:12:1:0" val="0"/>
  <p:tag name="LOCKS:NOMODIFY" val="true"/>
  <p:tag name="FONTWEIGHT:12:0:0" val="5"/>
  <p:tag name="LOCKERS" val="prop: MODIFY&#10;locker: &quot;21d7a189802e8cfe0b6d00b12c048649562c714c868a302e462287a895f9f553&quot;&#10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12:0:1" val="5"/>
  <p:tag name="FONTWEIGHT:12:1:0" val="0"/>
  <p:tag name="LOCKS:NOMODIFY" val="true"/>
  <p:tag name="FONTWEIGHT:12:0:0" val="5"/>
  <p:tag name="LOCKERS" val="prop: MODIFY&#10;locker: &quot;21d7a189802e8cfe0b6d00b12c048649562c714c868a302e462287a895f9f553&quot;&#10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11:0:1" val="5"/>
  <p:tag name="FONTWEIGHT:11:1:0" val="0"/>
  <p:tag name="FONTWEIGHT:11:0:0" val="5"/>
  <p:tag name="LOCKERS" val="prop: MODIFY&#10;locker: &quot;21d7a189802e8cfe0b6d00b12c048649562c714c868a302e462287a895f9f553&quot;&#10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8:0:0" val="5"/>
  <p:tag name="FONTWEIGHT:8:0:1" val="5"/>
  <p:tag name="FONTWEIGHT:8:1:0" val="0"/>
  <p:tag name="LOCKERS" val="prop: MODIFY&#10;locker: &quot;21d7a189802e8cfe0b6d00b12c048649562c714c868a302e462287a895f9f553&quot;&#10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  <p:tag name="FONTWEIGHT:2:0:0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LOCKERS" val="prop: MODIFY&#10;locker: &quot;21d7a189802e8cfe0b6d00b12c048649562c714c868a302e462287a895f9f553&quot;&#10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0"/>
  <p:tag name="FONTWEIGHT:3:0:0" val="5"/>
  <p:tag name="FONTWEIGHT:4:0:1" val="0"/>
  <p:tag name="LOCKS:NOMODIFY" val="true"/>
  <p:tag name="FONTWEIGHT:4:0:2" val="0"/>
  <p:tag name="LOCKERS" val="prop: MODIFY&#10;locker: &quot;21d7a189802e8cfe0b6d00b12c048649562c714c868a302e462287a895f9f553&quot;&#10;"/>
  <p:tag name="FONTWEIGHT:4:0:3" val="0"/>
  <p:tag name="FONTWEIGHT:4:0:4" val="0"/>
  <p:tag name="FONTWEIGHT:4:0:5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3:1:1" val="5"/>
  <p:tag name="FONTWEIGHT:4:0:0" val="0"/>
  <p:tag name="FONTWEIGHT:3:0:0" val="5"/>
  <p:tag name="LOCKS:NOMODIFY" val="true"/>
  <p:tag name="FONTWEIGHT:3:0:1" val="5"/>
  <p:tag name="FONTWEIGHT:3:1:0" val="5"/>
  <p:tag name="FONTWEIGHT:11:3:1" val="5"/>
  <p:tag name="FONTWEIGHT:5:1:1" val="2"/>
  <p:tag name="LOCKERS" val="prop: MODIFY&#10;locker: &quot;21d7a189802e8cfe0b6d00b12c048649562c714c868a302e462287a895f9f553&quot;&#10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CKS:NOMODIFY" val="true"/>
  <p:tag name="FONTWEIGHT:5:0:0" val="5"/>
  <p:tag name="FONTWEIGHT:5:0:1" val="5"/>
  <p:tag name="FONTWEIGHT:6:0:0" val="0"/>
  <p:tag name="FONTWEIGHT:5:0:4" val="5"/>
  <p:tag name="FONTWEIGHT:5:0:2" val="5"/>
  <p:tag name="LOCKERS" val="prop: MODIFY&#10;locker: &quot;21d7a189802e8cfe0b6d00b12c048649562c714c868a302e462287a895f9f553&quot;&#10;"/>
  <p:tag name="FONTWEIGHT:5:0:3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5"/>
  <p:tag name="LOCKS:NOMODIFY" val="true"/>
  <p:tag name="FONTWEIGHT:5:0:0" val="0"/>
  <p:tag name="LOCKERS" val="prop: MODIFY&#10;locker: &quot;21d7a189802e8cfe0b6d00b12c048649562c714c868a302e462287a895f9f553&quot;&#10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3:0:2" val="2"/>
  <p:tag name="FONTWEIGHT:3:0:0" val="2"/>
  <p:tag name="LOCKS:NOMODIFY" val="true"/>
  <p:tag name="FONTWEIGHT:3:0:1" val="2"/>
  <p:tag name="LOCKERS" val="prop: MODIFY&#10;locker: &quot;21d7a189802e8cfe0b6d00b12c048649562c714c868a302e462287a895f9f553&quot;&#1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2"/>
  <p:tag name="FONTWEIGHT:3:0:0" val="5"/>
  <p:tag name="FONTWEIGHT:4:1:0" val="2"/>
  <p:tag name="LOCKS:NOMODIFY" val="true"/>
  <p:tag name="FONTWEIGHT:4:0:2" val="2"/>
  <p:tag name="FONTWEIGHT:4:1:1" val="2"/>
  <p:tag name="LOCKERS" val="prop: MODIFY&#10;locker: &quot;21d7a189802e8cfe0b6d00b12c048649562c714c868a302e462287a895f9f553&quot;&#1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13:1:1" val="2"/>
  <p:tag name="LOCKS:NOMODIFY" val="true"/>
  <p:tag name="FONTWEIGHT:13:0:0" val="2"/>
  <p:tag name="FONTWEIGHT:13:1:2" val="2"/>
  <p:tag name="LOCKERS" val="prop: MODIFY&#10;locker: &quot;21d7a189802e8cfe0b6d00b12c048649562c714c868a302e462287a895f9f553&quot;&#10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Treasury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noFill/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horz" rtlCol="0" anchor="ctr"/>
      <a:lstStyle>
        <a:lvl1pPr algn="ctr"/>
      </a:lstStyle>
      <a:style>
        <a:lnRef idx="0">
          <a:scrgbClr r="0" g="0" b="0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w="19050" cap="flat">
          <a:solidFill>
            <a:schemeClr val="accent1">
              <a:lumMod val="75000"/>
            </a:schemeClr>
          </a:solidFill>
          <a:prstDash val="solid"/>
          <a:round/>
        </a:ln>
      </a:spPr>
      <a:bodyPr vert="horz" rtlCol="0" anchor="ctr"/>
      <a:lstStyle>
        <a:lvl1pPr algn="ctr"/>
      </a:lstStyle>
    </a:lnDef>
  </a:objectDefaults>
  <a:extraClrSchemeLst/>
</a:theme>
</file>

<file path=ppt/theme/theme2.xml><?xml version="1.0" encoding="utf-8"?>
<a:theme xmlns:a="http://schemas.openxmlformats.org/drawingml/2006/main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Treasury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noFill/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horz" rtlCol="0" anchor="ctr"/>
      <a:lstStyle>
        <a:lvl1pPr algn="ctr"/>
      </a:lstStyle>
      <a:style>
        <a:lnRef idx="0">
          <a:scrgbClr r="0" g="0" b="0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w="19050" cap="flat">
          <a:solidFill>
            <a:schemeClr val="accent1">
              <a:lumMod val="75000"/>
            </a:schemeClr>
          </a:solidFill>
          <a:prstDash val="solid"/>
          <a:round/>
        </a:ln>
      </a:spPr>
      <a:bodyPr vert="horz" rtlCol="0" anchor="ctr"/>
      <a:lstStyle>
        <a:lvl1pPr algn="ctr"/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2813</Words>
  <Application>Microsoft Office PowerPoint</Application>
  <PresentationFormat>Presentación en pantalla (16:9)</PresentationFormat>
  <Paragraphs>410</Paragraphs>
  <Slides>71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81" baseType="lpstr">
      <vt:lpstr>Roboto-light</vt:lpstr>
      <vt:lpstr>Roboto-thin</vt:lpstr>
      <vt:lpstr>Helvetica</vt:lpstr>
      <vt:lpstr>Arial</vt:lpstr>
      <vt:lpstr>proxima_novasemibold</vt:lpstr>
      <vt:lpstr>Source Sans Pro</vt:lpstr>
      <vt:lpstr>Roboto-medium</vt:lpstr>
      <vt:lpstr>Roboto</vt:lpstr>
      <vt:lpstr>Ink Free</vt:lpstr>
      <vt:lpstr>Whitepaper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zoho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Sasikumar</dc:creator>
  <cp:lastModifiedBy>usuario</cp:lastModifiedBy>
  <cp:revision>26</cp:revision>
  <dcterms:created xsi:type="dcterms:W3CDTF">2010-03-09T10:03:29Z</dcterms:created>
  <dcterms:modified xsi:type="dcterms:W3CDTF">2019-05-27T12:47:10Z</dcterms:modified>
</cp:coreProperties>
</file>