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</p:sldIdLst>
  <p:sldSz cx="9144000" cy="6858000" type="screen4x3"/>
  <p:notesSz cx="9144000" cy="51435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200"/>
    <a:srgbClr val="ED0000"/>
    <a:srgbClr val="2DA368"/>
    <a:srgbClr val="EFE710"/>
    <a:srgbClr val="0763BA"/>
    <a:srgbClr val="0A4F92"/>
    <a:srgbClr val="2B5CB1"/>
    <a:srgbClr val="3B56B5"/>
    <a:srgbClr val="C8132B"/>
    <a:srgbClr val="289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02" autoAdjust="0"/>
  </p:normalViewPr>
  <p:slideViewPr>
    <p:cSldViewPr>
      <p:cViewPr>
        <p:scale>
          <a:sx n="100" d="100"/>
          <a:sy n="100" d="100"/>
        </p:scale>
        <p:origin x="-284" y="14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03-Sep-18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43" y="1066981"/>
            <a:ext cx="6436178" cy="29464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lnSpc>
                <a:spcPct val="100000"/>
              </a:lnSpc>
              <a:defRPr lang="en-US" sz="5100" b="0" i="0" cap="none" spc="150" baseline="0" dirty="0">
                <a:solidFill>
                  <a:schemeClr val="tx1"/>
                </a:solidFill>
                <a:latin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643" y="4554900"/>
            <a:ext cx="6436178" cy="942621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60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9"/>
          <p:cNvCxnSpPr/>
          <p:nvPr/>
        </p:nvCxnSpPr>
        <p:spPr>
          <a:xfrm>
            <a:off x="1351643" y="4243407"/>
            <a:ext cx="6436178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16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949328" y="2067983"/>
            <a:ext cx="1593851" cy="2766484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5275" y="2067983"/>
            <a:ext cx="1593850" cy="2766484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"/>
          </p:nvPr>
        </p:nvSpPr>
        <p:spPr>
          <a:xfrm>
            <a:off x="4724400" y="2067983"/>
            <a:ext cx="3482976" cy="2766484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3"/>
          </p:nvPr>
        </p:nvSpPr>
        <p:spPr>
          <a:xfrm>
            <a:off x="887416" y="5143141"/>
            <a:ext cx="1714931" cy="84702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9" name="Rectangle 19"/>
          <p:cNvSpPr/>
          <p:nvPr/>
        </p:nvSpPr>
        <p:spPr>
          <a:xfrm>
            <a:off x="889003" y="1991783"/>
            <a:ext cx="1711325" cy="2923116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774950" y="1991783"/>
            <a:ext cx="1714500" cy="2923116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4648202" y="1991783"/>
            <a:ext cx="3616325" cy="2923116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body" idx="4"/>
          </p:nvPr>
        </p:nvSpPr>
        <p:spPr>
          <a:xfrm>
            <a:off x="2773803" y="5143141"/>
            <a:ext cx="1714931" cy="84702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type="body" idx="5"/>
          </p:nvPr>
        </p:nvSpPr>
        <p:spPr>
          <a:xfrm>
            <a:off x="4660188" y="5143141"/>
            <a:ext cx="3604336" cy="84702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6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9328" y="2067987"/>
            <a:ext cx="2185266" cy="1830916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Rectangle 14"/>
          <p:cNvSpPr/>
          <p:nvPr/>
        </p:nvSpPr>
        <p:spPr>
          <a:xfrm>
            <a:off x="889003" y="1991787"/>
            <a:ext cx="2305049" cy="1983316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3365068" y="1991786"/>
            <a:ext cx="4896389" cy="198331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2"/>
          </p:nvPr>
        </p:nvSpPr>
        <p:spPr>
          <a:xfrm>
            <a:off x="3422218" y="2067984"/>
            <a:ext cx="4776119" cy="181821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3"/>
          </p:nvPr>
        </p:nvSpPr>
        <p:spPr>
          <a:xfrm>
            <a:off x="949328" y="4284714"/>
            <a:ext cx="2185266" cy="1830916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26"/>
          <p:cNvSpPr/>
          <p:nvPr/>
        </p:nvSpPr>
        <p:spPr>
          <a:xfrm>
            <a:off x="889003" y="4208514"/>
            <a:ext cx="2305049" cy="1983316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368054" y="4214866"/>
            <a:ext cx="4896389" cy="198331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4"/>
          </p:nvPr>
        </p:nvSpPr>
        <p:spPr>
          <a:xfrm>
            <a:off x="3425203" y="4291065"/>
            <a:ext cx="4776119" cy="181821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0" y="1991786"/>
            <a:ext cx="7480300" cy="3998383"/>
          </a:xfrm>
        </p:spPr>
        <p:txBody>
          <a:bodyPr vert="horz" rtlCol="0">
            <a:normAutofit/>
          </a:bodyPr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1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3" y="3901549"/>
            <a:ext cx="7480300" cy="2087032"/>
          </a:xfrm>
          <a:prstGeom prst="rect">
            <a:avLst/>
          </a:prstGeom>
        </p:spPr>
        <p:txBody>
          <a:bodyPr vert="horz" rtlCol="0" anchor="t"/>
          <a:lstStyle>
            <a:lvl1pPr lvl="0" algn="l">
              <a:lnSpc>
                <a:spcPct val="100000"/>
              </a:lnSpc>
              <a:spcBef>
                <a:spcPts val="0"/>
              </a:spcBef>
              <a:defRPr lang="en-US" sz="4300" b="0" i="0" cap="none" spc="150" dirty="0">
                <a:solidFill>
                  <a:schemeClr val="tx1"/>
                </a:solidFill>
                <a:latin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089" y="2922745"/>
            <a:ext cx="7472264" cy="682416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60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4"/>
          <p:cNvCxnSpPr/>
          <p:nvPr/>
        </p:nvCxnSpPr>
        <p:spPr>
          <a:xfrm>
            <a:off x="894862" y="3708095"/>
            <a:ext cx="7362092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16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2" y="2125137"/>
            <a:ext cx="3586111" cy="3826932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idx="1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4675244" y="2125137"/>
            <a:ext cx="3586111" cy="3826932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81049" y="2002113"/>
            <a:ext cx="3586112" cy="720859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678517" y="2002113"/>
            <a:ext cx="3582834" cy="720859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781052" y="2818583"/>
            <a:ext cx="3586111" cy="3173703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3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"/>
          </p:nvPr>
        </p:nvSpPr>
        <p:spPr>
          <a:xfrm>
            <a:off x="4675244" y="2818583"/>
            <a:ext cx="3586111" cy="3173703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cxnSp>
        <p:nvCxnSpPr>
          <p:cNvPr id="5" name="Straight Connector 8"/>
          <p:cNvCxnSpPr/>
          <p:nvPr/>
        </p:nvCxnSpPr>
        <p:spPr>
          <a:xfrm>
            <a:off x="894862" y="1763492"/>
            <a:ext cx="7362092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6759" y="1991786"/>
            <a:ext cx="4484595" cy="4000500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1" y="1992000"/>
            <a:ext cx="2822399" cy="39792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3832225" y="2065868"/>
            <a:ext cx="4368800" cy="385233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1"/>
          </p:nvPr>
        </p:nvSpPr>
        <p:spPr>
          <a:xfrm>
            <a:off x="781051" y="649095"/>
            <a:ext cx="7480300" cy="9398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6"/>
          <p:cNvSpPr/>
          <p:nvPr/>
        </p:nvSpPr>
        <p:spPr>
          <a:xfrm>
            <a:off x="3774595" y="1991786"/>
            <a:ext cx="4486755" cy="4000500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1" y="1992000"/>
            <a:ext cx="2822399" cy="39792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94633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16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448" y="6361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56000" y="262193"/>
            <a:ext cx="7363858" cy="1332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81200" y="1992000"/>
            <a:ext cx="7480800" cy="39984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&gt;"/>
        <a:defRPr lang="en-US" sz="1800" i="0" dirty="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600" i="0" dirty="0">
          <a:solidFill>
            <a:schemeClr val="bg1">
              <a:lumMod val="50000"/>
            </a:schemeClr>
          </a:solidFill>
          <a:latin typeface="Calibri"/>
          <a:cs typeface="Calibri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i="0" dirty="0">
          <a:solidFill>
            <a:schemeClr val="bg1">
              <a:lumMod val="50000"/>
            </a:schemeClr>
          </a:solidFill>
          <a:latin typeface="Calibri"/>
          <a:cs typeface="Calibri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i="0" dirty="0">
          <a:solidFill>
            <a:schemeClr val="bg1">
              <a:lumMod val="50000"/>
            </a:schemeClr>
          </a:solidFill>
          <a:latin typeface="Calibri"/>
          <a:cs typeface="Calibri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Calibri"/>
          <a:cs typeface="Calibri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nageengine.com/products/active-directory-aud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eengine.com/products/active-directory-aud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download.html" TargetMode="External"/><Relationship Id="rId7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nageengine.com/products/active-directory-audit/support.html" TargetMode="External"/><Relationship Id="rId5" Type="http://schemas.openxmlformats.org/officeDocument/2006/relationships/hyperlink" Target="https://www.manageengine.com/products/active-directory-audit/pricing-details.html#compare" TargetMode="External"/><Relationship Id="rId4" Type="http://schemas.openxmlformats.org/officeDocument/2006/relationships/hyperlink" Target="https://www.manageengine.com/products/active-directory-audit/demo-form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eengine.com/products/active-directory-aud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nageengine.com/products/active-directory-audit/" TargetMode="External"/><Relationship Id="rId4" Type="http://schemas.openxmlformats.org/officeDocument/2006/relationships/hyperlink" Target="https://www.manageengine.com/products/active-directory-audit/user-behavior-analytics-guid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eengine.com/products/active-directory-aud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manageengine.com/products/active-directory-aud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nageengine.com/products/active-directory-audi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products/active-directory-aud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8250" y="3146188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95096"/>
            <a:ext cx="9144000" cy="1758174"/>
          </a:xfrm>
          <a:prstGeom prst="rect">
            <a:avLst/>
          </a:prstGeom>
          <a:noFill/>
          <a:ln>
            <a:noFill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sz="5400" b="1" dirty="0" smtClean="0">
                <a:solidFill>
                  <a:srgbClr val="F3D200"/>
                </a:solidFill>
                <a:latin typeface="Arial"/>
                <a:cs typeface="Arial"/>
              </a:rPr>
              <a:t>A 5-minute overview</a:t>
            </a:r>
          </a:p>
          <a:p>
            <a:pPr algn="ctr">
              <a:defRPr lang="en-US" sz="1500" dirty="0"/>
            </a:pPr>
            <a:r>
              <a:rPr lang="en-US" sz="5400" b="1" dirty="0" smtClean="0">
                <a:solidFill>
                  <a:srgbClr val="F3D200"/>
                </a:solidFill>
                <a:latin typeface="Arial"/>
                <a:cs typeface="Arial"/>
              </a:rPr>
              <a:t>of </a:t>
            </a:r>
            <a:r>
              <a:rPr lang="en-US" sz="5400" b="1" dirty="0" err="1" smtClean="0">
                <a:solidFill>
                  <a:srgbClr val="F3D200"/>
                </a:solidFill>
                <a:latin typeface="Arial"/>
                <a:cs typeface="Arial"/>
              </a:rPr>
              <a:t>ADAudit</a:t>
            </a:r>
            <a:r>
              <a:rPr lang="en-US" sz="5400" b="1" dirty="0" smtClean="0">
                <a:solidFill>
                  <a:srgbClr val="F3D200"/>
                </a:solidFill>
                <a:latin typeface="Arial"/>
                <a:cs typeface="Arial"/>
              </a:rPr>
              <a:t> Plus</a:t>
            </a:r>
            <a:endParaRPr lang="en-US" sz="5400" b="1" dirty="0">
              <a:solidFill>
                <a:srgbClr val="F3D2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886200"/>
            <a:ext cx="685800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Our integrated Active Directory, Azure AD, Windows Server, file server, and workstation auditing tool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Visit us at 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533400"/>
            <a:ext cx="2667000" cy="812645"/>
          </a:xfrm>
          <a:prstGeom prst="rect">
            <a:avLst/>
          </a:prstGeom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762000"/>
            <a:ext cx="7162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Data archiving and retrieval 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Log forwarding to SIEM tools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Advanced search to track down specifics quickly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Before and after picture for changes 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IT compliance reports for SOX, HIPAA, PCI, FISMA, and GLBA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17" y="457200"/>
            <a:ext cx="789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6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Bird’s-eye view of </a:t>
            </a:r>
            <a:r>
              <a:rPr lang="en-US" sz="2800" b="1" dirty="0" err="1" smtClean="0">
                <a:latin typeface="Arial"/>
                <a:cs typeface="Arial"/>
              </a:rPr>
              <a:t>ADAudit</a:t>
            </a:r>
            <a:r>
              <a:rPr lang="en-US" sz="2800" b="1" dirty="0" smtClean="0">
                <a:latin typeface="Arial"/>
                <a:cs typeface="Arial"/>
              </a:rPr>
              <a:t> Plus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2" y="1578652"/>
            <a:ext cx="8821036" cy="3679148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4114800" y="63246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17" y="457200"/>
            <a:ext cx="781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7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Evaluation &amp; purchase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71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>
                <a:latin typeface="Arial"/>
                <a:cs typeface="Arial"/>
              </a:rPr>
              <a:t>To help you evaluate the product thoroughly, we offer: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>
                <a:latin typeface="Arial"/>
                <a:cs typeface="Arial"/>
              </a:rPr>
              <a:t>A fully functional 30-day free trial version: 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Download 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now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personalized free guided tour of the product: 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Schedule now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63720"/>
            <a:ext cx="72390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>
                <a:latin typeface="Arial"/>
                <a:cs typeface="Arial"/>
              </a:rPr>
              <a:t>Licensing is based on the number of domain controllers, file servers, member servers, and workstations. Pricing starts at $595.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1910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err="1">
                <a:latin typeface="Arial"/>
                <a:cs typeface="Arial"/>
              </a:rPr>
              <a:t>ADAudit</a:t>
            </a:r>
            <a:r>
              <a:rPr lang="en-US" dirty="0">
                <a:latin typeface="Arial"/>
                <a:cs typeface="Arial"/>
              </a:rPr>
              <a:t> Plus is available in </a:t>
            </a:r>
            <a:r>
              <a:rPr lang="en-US" dirty="0" smtClean="0">
                <a:latin typeface="Arial"/>
                <a:cs typeface="Arial"/>
              </a:rPr>
              <a:t>2 </a:t>
            </a:r>
            <a:r>
              <a:rPr lang="en-US" dirty="0">
                <a:latin typeface="Arial"/>
                <a:cs typeface="Arial"/>
              </a:rPr>
              <a:t>different </a:t>
            </a:r>
            <a:r>
              <a:rPr lang="en-US" dirty="0" smtClean="0">
                <a:latin typeface="Arial"/>
                <a:cs typeface="Arial"/>
              </a:rPr>
              <a:t>editions: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Compare editions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Every </a:t>
            </a:r>
            <a:r>
              <a:rPr lang="en-US" dirty="0">
                <a:latin typeface="Arial"/>
                <a:cs typeface="Arial"/>
              </a:rPr>
              <a:t>user gets free 24/5 technical </a:t>
            </a:r>
            <a:r>
              <a:rPr lang="en-US" dirty="0" smtClean="0">
                <a:latin typeface="Arial"/>
                <a:cs typeface="Arial"/>
              </a:rPr>
              <a:t>support: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Contact us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5943600" y="19050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</p:cNvPr>
          <p:cNvSpPr/>
          <p:nvPr/>
        </p:nvSpPr>
        <p:spPr>
          <a:xfrm>
            <a:off x="6477000" y="24384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/>
          </p:cNvPr>
          <p:cNvSpPr/>
          <p:nvPr/>
        </p:nvSpPr>
        <p:spPr>
          <a:xfrm>
            <a:off x="6553200" y="41910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6"/>
          </p:cNvPr>
          <p:cNvSpPr/>
          <p:nvPr/>
        </p:nvSpPr>
        <p:spPr>
          <a:xfrm>
            <a:off x="6172200" y="47244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7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17" y="457200"/>
            <a:ext cx="781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8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Companies </a:t>
            </a:r>
            <a:r>
              <a:rPr lang="en-US" sz="2800" b="1" dirty="0">
                <a:latin typeface="Arial"/>
                <a:cs typeface="Arial"/>
              </a:rPr>
              <a:t>that trust ADAudit Plus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49" y="1376034"/>
            <a:ext cx="5833502" cy="3424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10200"/>
            <a:ext cx="9144000" cy="685800"/>
          </a:xfrm>
          <a:prstGeom prst="rect">
            <a:avLst/>
          </a:prstGeom>
          <a:solidFill>
            <a:srgbClr val="0763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" y="5574268"/>
            <a:ext cx="872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ADAudit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Plus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is listed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 Gartner's Magic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Quadrant under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the product suite Log360</a:t>
            </a:r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4114800" y="63246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533400"/>
            <a:ext cx="2667000" cy="812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4900" y="2680663"/>
            <a:ext cx="6934200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3D200"/>
                </a:solidFill>
                <a:latin typeface="Arial"/>
                <a:cs typeface="Arial"/>
              </a:rPr>
              <a:t>Learn about the latest trend creating ripples in the IT </a:t>
            </a:r>
            <a:r>
              <a:rPr lang="en-US" sz="3000" b="1">
                <a:solidFill>
                  <a:srgbClr val="F3D200"/>
                </a:solidFill>
                <a:latin typeface="Arial"/>
                <a:cs typeface="Arial"/>
              </a:rPr>
              <a:t>security </a:t>
            </a:r>
            <a:r>
              <a:rPr lang="en-US" sz="3000" b="1" smtClean="0">
                <a:solidFill>
                  <a:srgbClr val="F3D200"/>
                </a:solidFill>
                <a:latin typeface="Arial"/>
                <a:cs typeface="Arial"/>
              </a:rPr>
              <a:t>industry:</a:t>
            </a:r>
            <a:endParaRPr lang="en-US" sz="3000" b="1" dirty="0" smtClean="0">
              <a:solidFill>
                <a:srgbClr val="F3D200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3000" b="1" u="sng" dirty="0" smtClean="0">
                <a:solidFill>
                  <a:srgbClr val="F3D200"/>
                </a:solidFill>
                <a:latin typeface="Arial"/>
                <a:cs typeface="Arial"/>
              </a:rPr>
              <a:t>user behavior analytics (UBA)</a:t>
            </a:r>
            <a:endParaRPr lang="en-US" sz="3000" b="1" u="sng" dirty="0">
              <a:solidFill>
                <a:srgbClr val="F3D2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752600" y="3886200"/>
            <a:ext cx="5638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5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 smtClean="0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917" y="457200"/>
            <a:ext cx="674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1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What </a:t>
            </a:r>
            <a:r>
              <a:rPr lang="en-US" sz="2800" b="1" dirty="0">
                <a:latin typeface="Arial"/>
                <a:cs typeface="Arial"/>
              </a:rPr>
              <a:t>is </a:t>
            </a:r>
            <a:r>
              <a:rPr lang="en-US" sz="2800" b="1" dirty="0" err="1">
                <a:latin typeface="Arial"/>
                <a:cs typeface="Arial"/>
              </a:rPr>
              <a:t>ADAudit</a:t>
            </a:r>
            <a:r>
              <a:rPr lang="en-US" sz="2800" b="1" dirty="0">
                <a:latin typeface="Arial"/>
                <a:cs typeface="Arial"/>
              </a:rPr>
              <a:t> Plus?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2954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Our IT security and compliance solution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Offers </a:t>
            </a:r>
            <a:r>
              <a:rPr lang="en-US" dirty="0">
                <a:latin typeface="Arial"/>
                <a:cs typeface="Arial"/>
              </a:rPr>
              <a:t>real-time alerts and over 200 event-specific reports to provide information 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26670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>
                <a:latin typeface="Arial"/>
                <a:cs typeface="Arial"/>
              </a:rPr>
              <a:t>Changes made to the content and configuration of Active Directory (AD), Azure AD, and Windows servers 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Access </a:t>
            </a:r>
            <a:r>
              <a:rPr lang="en-US" dirty="0">
                <a:latin typeface="Arial"/>
                <a:cs typeface="Arial"/>
              </a:rPr>
              <a:t>to workstations and file servers (Windows, </a:t>
            </a:r>
            <a:r>
              <a:rPr lang="en-US" dirty="0" err="1">
                <a:latin typeface="Arial"/>
                <a:cs typeface="Arial"/>
              </a:rPr>
              <a:t>NetApp</a:t>
            </a:r>
            <a:r>
              <a:rPr lang="en-US" dirty="0">
                <a:latin typeface="Arial"/>
                <a:cs typeface="Arial"/>
              </a:rPr>
              <a:t>, and EMC)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410200"/>
            <a:ext cx="9144000" cy="685800"/>
          </a:xfrm>
          <a:prstGeom prst="rect">
            <a:avLst/>
          </a:prstGeom>
          <a:solidFill>
            <a:srgbClr val="0763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1450" y="5486400"/>
            <a:ext cx="8801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24/7 surveillance for AD, Azure AD, Windows servers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, file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servers, and workstations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1295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The answer to what's going on in a Windows network lies deeply buried in event logs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1600" y="2170331"/>
            <a:ext cx="5257800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>
                <a:latin typeface="Arial"/>
                <a:cs typeface="Arial"/>
              </a:rPr>
              <a:t>Who logged in from where?</a:t>
            </a:r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Who </a:t>
            </a:r>
            <a:r>
              <a:rPr lang="en-US" dirty="0">
                <a:latin typeface="Arial"/>
                <a:cs typeface="Arial"/>
              </a:rPr>
              <a:t>added an account to the admins group?</a:t>
            </a:r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 smtClean="0">
                <a:latin typeface="Arial"/>
                <a:cs typeface="Arial"/>
              </a:rPr>
              <a:t>Etc</a:t>
            </a:r>
            <a:r>
              <a:rPr lang="en-US" dirty="0">
                <a:latin typeface="Arial"/>
                <a:cs typeface="Arial"/>
              </a:rPr>
              <a:t>.‌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354193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Using native tools to analyze log data demands expertise and a lot of </a:t>
            </a:r>
            <a:r>
              <a:rPr lang="en-US" dirty="0" smtClean="0">
                <a:latin typeface="Arial"/>
                <a:cs typeface="Arial"/>
              </a:rPr>
              <a:t>time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‌</a:t>
            </a:r>
            <a:r>
              <a:rPr lang="en-US" dirty="0" err="1">
                <a:latin typeface="Arial"/>
                <a:cs typeface="Arial"/>
              </a:rPr>
              <a:t>ADAudit</a:t>
            </a:r>
            <a:r>
              <a:rPr lang="en-US" dirty="0">
                <a:latin typeface="Arial"/>
                <a:cs typeface="Arial"/>
              </a:rPr>
              <a:t> Plus does this job for you!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7917" y="457200"/>
            <a:ext cx="751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2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Why you need </a:t>
            </a:r>
            <a:r>
              <a:rPr lang="en-US" sz="2800" b="1" dirty="0" err="1" smtClean="0">
                <a:latin typeface="Arial"/>
                <a:cs typeface="Arial"/>
              </a:rPr>
              <a:t>ADAudit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Plus?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9144000" cy="685800"/>
          </a:xfrm>
          <a:prstGeom prst="rect">
            <a:avLst/>
          </a:prstGeom>
          <a:solidFill>
            <a:srgbClr val="0763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5486400"/>
            <a:ext cx="7467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Cut through all the noise and focus on the essentials with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ADAudit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Plus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17" y="457200"/>
            <a:ext cx="682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3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How </a:t>
            </a:r>
            <a:r>
              <a:rPr lang="en-US" sz="2800" b="1" dirty="0" err="1" smtClean="0">
                <a:latin typeface="Arial"/>
                <a:cs typeface="Arial"/>
              </a:rPr>
              <a:t>ADAudit</a:t>
            </a:r>
            <a:r>
              <a:rPr lang="en-US" sz="2800" b="1" dirty="0" smtClean="0">
                <a:latin typeface="Arial"/>
                <a:cs typeface="Arial"/>
              </a:rPr>
              <a:t> Plus works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52490"/>
            <a:ext cx="6248400" cy="3740060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2965" y="5238690"/>
            <a:ext cx="3078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Architecture diagram</a:t>
            </a:r>
            <a:endParaRPr lang="en-US" sz="2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447800"/>
            <a:ext cx="7162800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‌</a:t>
            </a:r>
            <a:r>
              <a:rPr lang="en-US" dirty="0" err="1">
                <a:latin typeface="Arial"/>
                <a:cs typeface="Arial"/>
              </a:rPr>
              <a:t>ADAudit</a:t>
            </a:r>
            <a:r>
              <a:rPr lang="en-US" dirty="0">
                <a:latin typeface="Arial"/>
                <a:cs typeface="Arial"/>
              </a:rPr>
              <a:t> Plus collects audit data from across your Windows network. Security log data is fetched using native Windows APIs, while directory data is fetched using LDAP.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collected data goes through intelligent processing after which it is centrally stored in a database. Supported databases include Microsoft SQL Server (MS SQL), MySQL, and </a:t>
            </a:r>
            <a:r>
              <a:rPr lang="en-US" dirty="0" err="1">
                <a:latin typeface="Arial"/>
                <a:cs typeface="Arial"/>
              </a:rPr>
              <a:t>PostgreSQL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ADAudit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Plus allows you to select AD change events and configure them as real-time email or SMS alerts. 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35913"/>
            <a:ext cx="495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Refer to the architecture diagram</a:t>
            </a:r>
            <a:endParaRPr lang="en-US" sz="2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9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8250" y="3146188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2866" y="435757"/>
            <a:ext cx="7043016" cy="58862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446832"/>
            <a:ext cx="7239000" cy="403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 startAt="4"/>
            </a:pPr>
            <a:r>
              <a:rPr lang="en-US" dirty="0" smtClean="0">
                <a:latin typeface="Arial"/>
                <a:cs typeface="Arial"/>
              </a:rPr>
              <a:t>The SIEM integration feature allows you to forward logs to any SIEM tool.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4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 startAt="4"/>
            </a:pPr>
            <a:r>
              <a:rPr lang="en-US" dirty="0" err="1" smtClean="0">
                <a:latin typeface="Arial"/>
                <a:cs typeface="Arial"/>
              </a:rPr>
              <a:t>ADAudit</a:t>
            </a:r>
            <a:r>
              <a:rPr lang="en-US" dirty="0" smtClean="0">
                <a:latin typeface="Arial"/>
                <a:cs typeface="Arial"/>
              </a:rPr>
              <a:t> Plus can be accessed through your web browser. The tool offers in-depth reports and real-time alerts, helping meet Windows server security and compliance needs. The tool also allows for fine-grained customization of all reports and alerts to meet specific needs.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4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 startAt="4"/>
            </a:pPr>
            <a:r>
              <a:rPr lang="en-US" dirty="0" smtClean="0">
                <a:latin typeface="Arial"/>
                <a:cs typeface="Arial"/>
              </a:rPr>
              <a:t>The tool allows for long-term data retention through the process of data archiving; archived data can be restored at will.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635913"/>
            <a:ext cx="48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Refer to the architecture diagram</a:t>
            </a:r>
            <a:endParaRPr lang="en-US" sz="2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917" y="457200"/>
            <a:ext cx="751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4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Top 5 features and benefits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371600"/>
            <a:ext cx="6019800" cy="403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Arial"/>
                <a:cs typeface="Arial"/>
              </a:rPr>
              <a:t>Protect sensitive data: </a:t>
            </a:r>
            <a:r>
              <a:rPr lang="en-US" dirty="0">
                <a:latin typeface="Arial"/>
                <a:cs typeface="Arial"/>
              </a:rPr>
              <a:t>Track file access across Windows file servers, failover clusters, </a:t>
            </a:r>
            <a:r>
              <a:rPr lang="en-US" dirty="0" err="1">
                <a:latin typeface="Arial"/>
                <a:cs typeface="Arial"/>
              </a:rPr>
              <a:t>NetApp</a:t>
            </a:r>
            <a:r>
              <a:rPr lang="en-US" dirty="0">
                <a:latin typeface="Arial"/>
                <a:cs typeface="Arial"/>
              </a:rPr>
              <a:t>, and EMC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Arial"/>
                <a:cs typeface="Arial"/>
              </a:rPr>
              <a:t>Monitor </a:t>
            </a:r>
            <a:r>
              <a:rPr lang="en-US" b="1" dirty="0">
                <a:latin typeface="Arial"/>
                <a:cs typeface="Arial"/>
              </a:rPr>
              <a:t>privileged users: </a:t>
            </a:r>
            <a:r>
              <a:rPr lang="en-US" dirty="0">
                <a:latin typeface="Arial"/>
                <a:cs typeface="Arial"/>
              </a:rPr>
              <a:t>Get a complete audit trail for administrator and other privileged user </a:t>
            </a:r>
            <a:r>
              <a:rPr lang="en-US" dirty="0" smtClean="0">
                <a:latin typeface="Arial"/>
                <a:cs typeface="Arial"/>
              </a:rPr>
              <a:t>activities</a:t>
            </a:r>
          </a:p>
          <a:p>
            <a:pPr>
              <a:lnSpc>
                <a:spcPct val="130000"/>
              </a:lnSpc>
            </a:pPr>
            <a:endParaRPr lang="en-US" b="1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Arial"/>
                <a:cs typeface="Arial"/>
              </a:rPr>
              <a:t>Actively </a:t>
            </a:r>
            <a:r>
              <a:rPr lang="en-US" b="1" dirty="0">
                <a:latin typeface="Arial"/>
                <a:cs typeface="Arial"/>
              </a:rPr>
              <a:t>respond to threats: </a:t>
            </a:r>
            <a:r>
              <a:rPr lang="en-US" dirty="0">
                <a:latin typeface="Arial"/>
                <a:cs typeface="Arial"/>
              </a:rPr>
              <a:t>Leverage machine learning to detect anomalies instantly and configure the tool to act automatically in the event of an </a:t>
            </a:r>
            <a:r>
              <a:rPr lang="en-US" dirty="0" smtClean="0">
                <a:latin typeface="Arial"/>
                <a:cs typeface="Arial"/>
              </a:rPr>
              <a:t>attack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00" y="1371600"/>
            <a:ext cx="855600" cy="78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714" y="2743200"/>
            <a:ext cx="876886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4419600"/>
            <a:ext cx="940419" cy="838200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4114800" y="62484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914400"/>
            <a:ext cx="59436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Arial"/>
                <a:cs typeface="Arial"/>
              </a:rPr>
              <a:t>Trace </a:t>
            </a:r>
            <a:r>
              <a:rPr lang="en-US" b="1" dirty="0">
                <a:latin typeface="Arial"/>
                <a:cs typeface="Arial"/>
              </a:rPr>
              <a:t>user footsteps: </a:t>
            </a:r>
            <a:r>
              <a:rPr lang="en-US" dirty="0">
                <a:latin typeface="Arial"/>
                <a:cs typeface="Arial"/>
              </a:rPr>
              <a:t>Gain insight into user logon activity occurring across your Windows environment, spanning from logon failures to logon history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Arial"/>
                <a:cs typeface="Arial"/>
              </a:rPr>
              <a:t>Troubleshoot </a:t>
            </a:r>
            <a:r>
              <a:rPr lang="en-US" b="1" dirty="0">
                <a:latin typeface="Arial"/>
                <a:cs typeface="Arial"/>
              </a:rPr>
              <a:t>account lockouts: </a:t>
            </a:r>
            <a:r>
              <a:rPr lang="en-US" dirty="0">
                <a:latin typeface="Arial"/>
                <a:cs typeface="Arial"/>
              </a:rPr>
              <a:t>Detect lockouts instantly with alerts and analyze the root cause for these lockouts with in-depth reports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00" y="1147598"/>
            <a:ext cx="775200" cy="84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819400"/>
            <a:ext cx="838200" cy="975492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/>
        </p:nvSpPr>
        <p:spPr>
          <a:xfrm>
            <a:off x="4114800" y="62484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5625" y="6248400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Visit us at 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www.adauditplus.com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917" y="467380"/>
            <a:ext cx="5454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5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 smtClean="0">
                <a:latin typeface="Arial"/>
                <a:cs typeface="Arial"/>
              </a:rPr>
              <a:t>Other salient aspects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295400"/>
            <a:ext cx="6858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 smtClean="0">
                <a:latin typeface="Arial"/>
                <a:cs typeface="Arial"/>
              </a:rPr>
              <a:t>‌User </a:t>
            </a:r>
            <a:r>
              <a:rPr lang="en-US" dirty="0">
                <a:latin typeface="Arial"/>
                <a:cs typeface="Arial"/>
              </a:rPr>
              <a:t>behavior analytics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AD FS, AD LDS, and LAPS auditing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Employee productivity tracking 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File integrity monitoring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dirty="0">
                <a:latin typeface="Arial"/>
                <a:cs typeface="Arial"/>
              </a:rPr>
              <a:t>Printer and removable storage auditing  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4114800" y="63246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0:0:0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0070C0"/>
      </a:hlink>
      <a:folHlink>
        <a:srgbClr val="0070C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0070C0"/>
      </a:hlink>
      <a:folHlink>
        <a:srgbClr val="0070C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478</Words>
  <Application>Microsoft Office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Roboto</vt:lpstr>
      <vt:lpstr>Calibri</vt:lpstr>
      <vt:lpstr>Courier New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zoho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Mugunthan</dc:creator>
  <cp:lastModifiedBy>Mahidhar Adarsh M</cp:lastModifiedBy>
  <cp:revision>730</cp:revision>
  <dcterms:created xsi:type="dcterms:W3CDTF">2010-03-09T10:03:29Z</dcterms:created>
  <dcterms:modified xsi:type="dcterms:W3CDTF">2018-09-03T06:33:17Z</dcterms:modified>
</cp:coreProperties>
</file>