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9144000" cy="5143500"/>
  <p:embeddedFontLst>
    <p:embeddedFont>
      <p:font typeface="Droid Sans" charset="0"/>
      <p:bold r:id="rId25"/>
    </p:embeddedFont>
    <p:embeddedFont>
      <p:font typeface="Open Sans" pitchFamily="34" charset="0"/>
      <p:regular r:id="rId26"/>
      <p:bold r:id="rId27"/>
      <p:italic r:id="rId28"/>
      <p:boldItalic r:id="rId29"/>
    </p:embeddedFont>
    <p:embeddedFont>
      <p:font typeface="lato" charset="0"/>
      <p:regular r:id="rId30"/>
    </p:embeddedFont>
  </p:embeddedFontLst>
  <p:custDataLst>
    <p:tags r:id="rId31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5AA44DFD-464F-4B0F-9043-D2FD00512F9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3D118B3-514E-4817-AE41-B7981D34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>
            <a:extLst>
              <a:ext uri="{71103467-28B3-4AFC-81AE-CF44621EC2A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7CD575-6B66-49B5-9F3B-E96096BEA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 hidden="1">
            <a:extLst>
              <a:ext uri="{BFE53983-E974-4389-938D-5AA61C26A95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FE5F054-9EAC-40B8-9D43-F1FFF683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 hidden="1">
            <a:extLst>
              <a:ext uri="{BBFC52DE-E5DB-4967-B147-0782BAE07D4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6C709D5-45AA-4642-8961-C278627A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 hidden="1">
            <a:extLst>
              <a:ext uri="{728C14B9-89AD-4F7A-A6DE-D791DE7B758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379A0A6-8413-4B4D-9281-BBB7C88D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  <p:pic>
        <p:nvPicPr>
          <p:cNvPr id="7" name="Picture 6">
            <a:extLst>
              <a:ext uri="{DE67EE6C-765D-477C-ADD5-6DABF9899EF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28691EF-C630-44BF-8752-309383C7D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6381" y="-4326950"/>
            <a:ext cx="6358468" cy="510183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7BBBE8E-96C3-4105-9D0B-4803738BE54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8C125BE-8C43-411D-AE14-2CAA57FA4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100000">
            <a:off x="5494343" y="4191247"/>
            <a:ext cx="6410392" cy="5143500"/>
          </a:xfrm>
          <a:prstGeom prst="rect">
            <a:avLst/>
          </a:prstGeom>
          <a:noFill/>
        </p:spPr>
      </p:pic>
    </p:spTree>
    <p:extLst>
      <p:ext uri="{FB89ADE5-DAB8-4BC4-B6C9-BBD3E2626D8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A14D28B2-B4E2-4AD8-9AE4-25A417EBD76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CBBD5C-C55D-41D8-85E3-CC719FE1298C}"/>
              </a:ext>
            </a:extLst>
          </p:cNvPr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>
            <a:extLst>
              <a:ext uri="{7CA9F41A-5979-46F8-9389-EBFA98C6AA9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3FE425E-1AB5-4358-9943-5F1A03F9A516}"/>
              </a:ext>
            </a:extLst>
          </p:cNvPr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>
            <a:extLst>
              <a:ext uri="{99F2DAF9-610F-4131-90E3-EAAA1D494B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30647C-3D69-4D08-BE22-ECEC344173AF}"/>
              </a:ext>
            </a:extLst>
          </p:cNvPr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>
            <a:extLst>
              <a:ext uri="{24A0AC13-76D2-47BD-94A8-EF4B4F65B34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FE079D1-CCA7-4723-8E32-5DD6933B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AA4A1035-C675-4C94-A751-CC5A43F03F7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97595C5-BA06-4BE9-AEC7-D46AC4513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8E09BDE2-9992-4BCF-A23B-C6E6A6AE5E1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B6D2A0A-EB60-4297-87E4-9F6B5279536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BCDAE96D-A78F-4B98-AC9F-27AE9044E1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C732740-6C81-4513-B72A-CD271DF99EA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47B266B0-6F35-494A-B3FE-E7CADDE9899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09F41F-D9F7-4275-9729-EEC7B2108E2A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03DFA35D-4DE0-4F64-A471-5FB7A08BE3B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AE6B9D3-A1CE-44B9-A8E3-E27299A331DF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2">
            <a:extLst>
              <a:ext uri="{C999892C-AAC1-4B2C-9959-69E0819A4B4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658141F-C702-4749-AA47-2AEA570B20E8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5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>
            <a:extLst>
              <a:ext uri="{2CE39977-F08D-42DA-96DB-64E7E3CEBEF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0A10DA7-4E42-43B9-A202-3D18A17F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13" name="Footer Placeholder 3">
            <a:extLst>
              <a:ext uri="{208D628F-4FB1-4877-9855-DD2626EA61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7CE4796-A654-4EC1-B4A5-498FFB4B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14" name="Date Placeholder 1">
            <a:extLst>
              <a:ext uri="{BB3E407B-D8BE-453A-B11F-2AE889F1F0A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46C7EDF-3D04-41DE-8F27-D513C8E2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C8530BF3-C596-4B5F-A66A-8F705D39905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E9FAC169-3D96-46FB-A29B-20DDF4DBB79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2736BA0-AABD-4989-A3D6-4C1B35E1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E9B0337D-D980-426F-B393-FB94FB3DC3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15D956B-78F2-4E04-A371-A62353874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>
            <a:extLst>
              <a:ext uri="{3CE8A195-98AD-4479-B147-4457B8F3F9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DA8FDBE-AAC6-4DE9-BBEE-53B2CC56D7B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2">
            <a:extLst>
              <a:ext uri="{ADF85473-F9FA-48D8-8440-E3CE3557254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3C56E69-2E20-4B11-BF06-E241A4230EB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C5E63831-AB8D-4190-843B-C426DD2ED3C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90ED5A6-6E43-473D-B3AA-D28E7524CDB3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>
            <a:extLst>
              <a:ext uri="{D4E40819-AC31-47D4-93BF-41B9D34D045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C15A43C-9316-4278-ABF0-2062BD3E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8" name="Footer Placeholder 3">
            <a:extLst>
              <a:ext uri="{28DD1677-C030-4A8C-8919-65BC0EEED98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0C850B5-2592-4CFF-B13C-73C21195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Date Placeholder 1">
            <a:extLst>
              <a:ext uri="{C23590E7-28DD-4EC8-BF6A-6F1DBDEBEAD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DD53DF7-28E3-4E87-975D-943BA45D0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C0341CCF-E687-4488-B9AB-18CE4B1204E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B9EF51DE-52D3-4006-9750-6EFA8E33D08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747C90-FB7D-4B6C-BE36-16A8CCB31CCF}"/>
              </a:ext>
            </a:extLst>
          </p:cNvPr>
          <p:cNvSpPr/>
          <p:nvPr userDrawn="1"/>
        </p:nvSpPr>
        <p:spPr>
          <a:xfrm rot="13440000">
            <a:off x="6641220" y="-2129618"/>
            <a:ext cx="4576333" cy="7068588"/>
          </a:xfrm>
          <a:prstGeom prst="roundRect">
            <a:avLst>
              <a:gd name="adj" fmla="val 50000"/>
            </a:avLst>
          </a:prstGeom>
          <a:solidFill>
            <a:srgbClr val="0C243C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1" hidden="1">
            <a:extLst>
              <a:ext uri="{05C37830-AE52-4B58-B46C-B0D41E8215A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AF0EB06-BF11-4B07-8481-FB2B360EBF81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33400" y="2181225"/>
            <a:ext cx="3222850" cy="857250"/>
          </a:xfrm>
        </p:spPr>
        <p:txBody>
          <a:bodyPr vert="horz" lIns="0" tIns="0" rIns="0" bIns="0" rtlCol="0" anchor="ctr"/>
          <a:lstStyle>
            <a:lvl1pPr lvl="0">
              <a:defRPr lang="en-US" sz="4000" b="1" dirty="0">
                <a:solidFill>
                  <a:schemeClr val="tx1"/>
                </a:solidFill>
                <a:latin typeface="Droid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 hidden="1">
            <a:extLst>
              <a:ext uri="{7F590BF7-C0DD-4322-91CC-0B467469DA2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E45424C-21CC-4B3D-A116-85D161ED3C1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314825" y="866775"/>
            <a:ext cx="1352550" cy="1350429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 hidden="1">
            <a:extLst>
              <a:ext uri="{0BE3D8E6-0183-45A3-B15B-69A29C67A1D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FE8FDF-68CD-48E1-A1D0-BB395C817A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33400" y="1438275"/>
            <a:ext cx="3222850" cy="523875"/>
          </a:xfrm>
          <a:prstGeom prst="rect">
            <a:avLst/>
          </a:prstGeom>
        </p:spPr>
        <p:txBody>
          <a:bodyPr vert="horz" lIns="47625" tIns="0" rIns="0" bIns="0" rtlCol="0" anchor="b">
            <a:no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400" b="0" dirty="0">
                <a:solidFill>
                  <a:srgbClr val="4C4C4C"/>
                </a:solidFill>
                <a:latin typeface="lato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 hidden="1">
            <a:extLst>
              <a:ext uri="{EEC108E4-7E37-4F61-A3D6-78C649A6695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2F1D18E-6206-420E-A1C8-BCA089E1D4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893376" y="904875"/>
            <a:ext cx="1238250" cy="12382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 hidden="1">
            <a:extLst>
              <a:ext uri="{330C39E7-EE19-4BDA-BF44-02AEF104BE9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662ABC5-44F6-40CA-AEAF-483E6A3B1A1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3400" y="4562475"/>
            <a:ext cx="4000500" cy="2571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400" b="0" dirty="0">
                <a:solidFill>
                  <a:srgbClr val="4C4C4C"/>
                </a:solidFill>
                <a:latin typeface="lato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 hidden="1">
            <a:extLst>
              <a:ext uri="{50952392-D38C-4C2D-917C-135C16E5767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384223F-7901-4E81-AD40-481A0425F0C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953125" y="2476500"/>
            <a:ext cx="990600" cy="990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4" hidden="1">
            <a:extLst>
              <a:ext uri="{41746E9D-C73A-4C82-9F9C-8709E595ED3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4AB93AC-508E-4F62-80DE-D6F331D8B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10" name="Footer Placeholder 3" hidden="1">
            <a:extLst>
              <a:ext uri="{FAB40F4F-9D78-4E82-A9D3-BEB5F5C185D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A476841-365F-4CEF-AD3B-5DF3B68DECE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11" name="Date Placeholder 1" hidden="1">
            <a:extLst>
              <a:ext uri="{61A03A78-FAFC-40C3-82D4-CEA8553A853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C6D51F9-C0B0-4EF6-8B89-9FDD406B5FD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sp>
        <p:nvSpPr>
          <p:cNvPr id="12" name="Picture Placeholder 11" hidden="1">
            <a:extLst>
              <a:ext uri="{B5D9C8DF-F01D-4100-BE41-FBCB9F1251F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FE57BF-AC87-489D-91CF-D2809A8E7A0E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7458074" y="3543300"/>
            <a:ext cx="1147581" cy="114758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9360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 hidden="1">
            <a:extLst>
              <a:ext uri="{4C9353BF-5F61-41CD-8E75-547CBD55BBB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07B3285-3505-4358-9C54-DC8912086D1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562475" y="2333625"/>
            <a:ext cx="857250" cy="190500"/>
          </a:xfrm>
          <a:prstGeom prst="roundRect">
            <a:avLst/>
          </a:prstGeom>
          <a:solidFill>
            <a:srgbClr val="376AED"/>
          </a:solidFill>
        </p:spPr>
        <p:txBody>
          <a:bodyPr vert="horz" lIns="47625" tIns="47625" rIns="47625" bIns="47625" rtlCol="0" anchor="ctr">
            <a:no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900" b="0" dirty="0">
                <a:solidFill>
                  <a:schemeClr val="bg1"/>
                </a:solidFill>
                <a:latin typeface="lato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Oval 13">
            <a:extLst>
              <a:ext uri="{7EF7903F-4D17-46CA-ACDB-F4537EE3A7C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CC219FF-E9C4-436E-9D69-BE512BB3D05A}"/>
              </a:ext>
            </a:extLst>
          </p:cNvPr>
          <p:cNvSpPr>
            <a:spLocks noChangeAspect="1"/>
          </p:cNvSpPr>
          <p:nvPr userDrawn="1"/>
        </p:nvSpPr>
        <p:spPr>
          <a:xfrm>
            <a:off x="-406212" y="4424362"/>
            <a:ext cx="609600" cy="609600"/>
          </a:xfrm>
          <a:prstGeom prst="ellipse">
            <a:avLst/>
          </a:prstGeom>
          <a:solidFill>
            <a:srgbClr val="0C243C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itle 14" hidden="1">
            <a:extLst>
              <a:ext uri="{38ACE524-DA54-4279-A7B7-057380C095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4F1F1AE-4390-4DA4-BD3D-3507AA9856DD}"/>
              </a:ext>
            </a:extLst>
          </p:cNvPr>
          <p:cNvSpPr>
            <a:spLocks noGrp="1"/>
          </p:cNvSpPr>
          <p:nvPr>
            <p:ph type="title" idx="21"/>
          </p:nvPr>
        </p:nvSpPr>
        <p:spPr>
          <a:xfrm>
            <a:off x="7141530" y="2255205"/>
            <a:ext cx="762000" cy="190500"/>
          </a:xfrm>
          <a:prstGeom prst="roundRect">
            <a:avLst/>
          </a:prstGeom>
          <a:solidFill>
            <a:srgbClr val="209E74"/>
          </a:solidFill>
          <a:ln>
            <a:noFill/>
          </a:ln>
        </p:spPr>
        <p:txBody>
          <a:bodyPr vert="horz" lIns="47625" tIns="47625" rIns="47625" bIns="47625" rtlCol="0" anchor="ctr">
            <a:noAutofit/>
          </a:bodyPr>
          <a:lstStyle>
            <a:lvl1pPr lvl="0" algn="ctr">
              <a:defRPr lang="en-US" sz="900" b="0" dirty="0">
                <a:solidFill>
                  <a:schemeClr val="bg1"/>
                </a:solidFill>
                <a:latin typeface="lat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5" hidden="1">
            <a:extLst>
              <a:ext uri="{DB9ED983-1802-4F4C-97F4-A3C6D6A0E6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E8AE811-CE02-469A-96E5-B6FCEC5981BF}"/>
              </a:ext>
            </a:extLst>
          </p:cNvPr>
          <p:cNvSpPr>
            <a:spLocks noGrp="1"/>
          </p:cNvSpPr>
          <p:nvPr>
            <p:ph type="title" idx="22"/>
          </p:nvPr>
        </p:nvSpPr>
        <p:spPr>
          <a:xfrm>
            <a:off x="6172200" y="3571875"/>
            <a:ext cx="571500" cy="1905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txBody>
          <a:bodyPr vert="horz" lIns="47625" tIns="47625" rIns="47625" bIns="47625" rtlCol="0" anchor="ctr">
            <a:noAutofit/>
          </a:bodyPr>
          <a:lstStyle>
            <a:lvl1pPr lvl="0" algn="ctr">
              <a:defRPr lang="en-US" sz="900" b="0" dirty="0">
                <a:solidFill>
                  <a:schemeClr val="tx1"/>
                </a:solidFill>
                <a:latin typeface="lat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6" hidden="1">
            <a:extLst>
              <a:ext uri="{C04F3BAB-EA1C-42A4-B11D-FDBA74EC432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F97FC3F-C207-4FDB-A075-8A88B4774B5B}"/>
              </a:ext>
            </a:extLst>
          </p:cNvPr>
          <p:cNvSpPr>
            <a:spLocks noGrp="1"/>
          </p:cNvSpPr>
          <p:nvPr>
            <p:ph type="title" idx="23"/>
          </p:nvPr>
        </p:nvSpPr>
        <p:spPr>
          <a:xfrm>
            <a:off x="7677150" y="4791075"/>
            <a:ext cx="723900" cy="190500"/>
          </a:xfrm>
          <a:prstGeom prst="roundRect">
            <a:avLst/>
          </a:prstGeom>
          <a:solidFill>
            <a:srgbClr val="EB6653"/>
          </a:solidFill>
        </p:spPr>
        <p:txBody>
          <a:bodyPr vert="horz" lIns="47625" tIns="47625" rIns="47625" bIns="47625" rtlCol="0" anchor="ctr">
            <a:noAutofit/>
          </a:bodyPr>
          <a:lstStyle>
            <a:lvl1pPr lvl="0" algn="ctr">
              <a:defRPr lang="en-US" sz="900" b="0" dirty="0">
                <a:solidFill>
                  <a:schemeClr val="bg1"/>
                </a:solidFill>
                <a:latin typeface="lat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7" hidden="1">
            <a:extLst>
              <a:ext uri="{F414F9DD-EBA0-4999-B0F8-EFBD7EF2F3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0A963E-E202-44E6-88DA-ED2DFE1D3017}"/>
              </a:ext>
            </a:extLst>
          </p:cNvPr>
          <p:cNvSpPr>
            <a:spLocks noGrp="1" noChangeAspect="1"/>
          </p:cNvSpPr>
          <p:nvPr>
            <p:ph type="pic" idx="24"/>
          </p:nvPr>
        </p:nvSpPr>
        <p:spPr>
          <a:xfrm>
            <a:off x="5081406" y="3671887"/>
            <a:ext cx="762000" cy="76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9360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 hidden="1">
            <a:extLst>
              <a:ext uri="{BEEE216D-7A5A-4064-9A17-FAF88BB5BA6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466884C-6C09-4E5A-8A85-ACC97A60F14D}"/>
              </a:ext>
            </a:extLst>
          </p:cNvPr>
          <p:cNvSpPr>
            <a:spLocks noGrp="1"/>
          </p:cNvSpPr>
          <p:nvPr>
            <p:ph type="title" idx="25"/>
          </p:nvPr>
        </p:nvSpPr>
        <p:spPr>
          <a:xfrm>
            <a:off x="4972050" y="4543425"/>
            <a:ext cx="952500" cy="190500"/>
          </a:xfrm>
          <a:prstGeom prst="roundRect">
            <a:avLst/>
          </a:prstGeom>
          <a:solidFill>
            <a:srgbClr val="F09F2A"/>
          </a:solidFill>
        </p:spPr>
        <p:txBody>
          <a:bodyPr vert="horz" lIns="47625" tIns="47625" rIns="47625" bIns="47625" rtlCol="0" anchor="ctr">
            <a:noAutofit/>
          </a:bodyPr>
          <a:lstStyle>
            <a:lvl1pPr lvl="0" algn="ctr">
              <a:defRPr lang="en-US" sz="900" b="0" dirty="0">
                <a:solidFill>
                  <a:schemeClr val="bg1"/>
                </a:solidFill>
                <a:latin typeface="lat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C0CF617A-70BE-45C3-A72F-BBA6C71FBA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C301390-4C6F-4BD1-9A90-F36EEA9CC894}"/>
              </a:ext>
            </a:extLst>
          </p:cNvPr>
          <p:cNvGrpSpPr/>
          <p:nvPr/>
        </p:nvGrpSpPr>
        <p:grpSpPr>
          <a:xfrm>
            <a:off x="9918926" y="1955939"/>
            <a:ext cx="548549" cy="339581"/>
            <a:chOff x="9525" y="-9455"/>
            <a:chExt cx="548549" cy="339581"/>
          </a:xfrm>
          <a:noFill/>
        </p:grpSpPr>
        <p:sp>
          <p:nvSpPr>
            <p:cNvPr id="21" name="Freeform 20">
              <a:extLst>
                <a:ext uri="{FBB1F8FD-AAEF-4673-8362-9698BEB2849A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5D2EFF7-E59E-4F77-999C-53C81C6DA689}"/>
                </a:ext>
              </a:extLst>
            </p:cNvPr>
            <p:cNvSpPr/>
            <p:nvPr/>
          </p:nvSpPr>
          <p:spPr>
            <a:xfrm>
              <a:off x="9525" y="-9455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22" name="Freeform 21">
              <a:extLst>
                <a:ext uri="{532D733D-19CD-42D9-B862-ED62F8EDBA55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5AFDD7-FAA3-40A6-97A9-59FD9E74A6B0}"/>
                </a:ext>
              </a:extLst>
            </p:cNvPr>
            <p:cNvSpPr/>
            <p:nvPr/>
          </p:nvSpPr>
          <p:spPr>
            <a:xfrm>
              <a:off x="9525" y="8579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23" name="Freeform 22">
              <a:extLst>
                <a:ext uri="{D726EB63-44FB-4267-8193-017045740ACD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2B76708-A8F3-446D-8317-38A09242E202}"/>
                </a:ext>
              </a:extLst>
            </p:cNvPr>
            <p:cNvSpPr/>
            <p:nvPr/>
          </p:nvSpPr>
          <p:spPr>
            <a:xfrm>
              <a:off x="9525" y="18104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</p:grpSp>
      <p:grpSp>
        <p:nvGrpSpPr>
          <p:cNvPr id="24" name="Group 23">
            <a:extLst>
              <a:ext uri="{A21BE13E-D0CB-401C-B5D9-68A798D44FB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CD3084-1126-42C0-81E7-C238A11C6C23}"/>
              </a:ext>
            </a:extLst>
          </p:cNvPr>
          <p:cNvGrpSpPr/>
          <p:nvPr/>
        </p:nvGrpSpPr>
        <p:grpSpPr>
          <a:xfrm>
            <a:off x="5669328" y="2895600"/>
            <a:ext cx="548549" cy="339581"/>
            <a:chOff x="9525" y="-9455"/>
            <a:chExt cx="548549" cy="339581"/>
          </a:xfrm>
          <a:noFill/>
        </p:grpSpPr>
        <p:sp>
          <p:nvSpPr>
            <p:cNvPr id="25" name="Freeform 24">
              <a:extLst>
                <a:ext uri="{2C250E6E-5AA1-426D-9FB0-02639871571D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AADB29C-251F-4838-B4AA-118A57AB502C}"/>
                </a:ext>
              </a:extLst>
            </p:cNvPr>
            <p:cNvSpPr/>
            <p:nvPr/>
          </p:nvSpPr>
          <p:spPr>
            <a:xfrm>
              <a:off x="9525" y="-9455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26" name="Freeform 25">
              <a:extLst>
                <a:ext uri="{9D1C4F99-BC47-45B8-9AD1-93D7D69FA159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71CF7A2-BA44-4637-85E5-4BD6B6A8EFE3}"/>
                </a:ext>
              </a:extLst>
            </p:cNvPr>
            <p:cNvSpPr/>
            <p:nvPr/>
          </p:nvSpPr>
          <p:spPr>
            <a:xfrm>
              <a:off x="9525" y="8579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27" name="Freeform 26">
              <a:extLst>
                <a:ext uri="{162466FD-5CF7-4EEE-B18E-3BC5822AA6B3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05F58EF-3F2B-48F3-8610-DB24C05253D5}"/>
                </a:ext>
              </a:extLst>
            </p:cNvPr>
            <p:cNvSpPr/>
            <p:nvPr/>
          </p:nvSpPr>
          <p:spPr>
            <a:xfrm>
              <a:off x="9525" y="18104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</p:grpSp>
      <p:grpSp>
        <p:nvGrpSpPr>
          <p:cNvPr id="28" name="Group 27">
            <a:extLst>
              <a:ext uri="{0C529E4B-2995-4B5B-A2A7-B557CC672AB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2D72125-D40E-4855-BFFE-8999B7D56CAC}"/>
              </a:ext>
            </a:extLst>
          </p:cNvPr>
          <p:cNvGrpSpPr/>
          <p:nvPr/>
        </p:nvGrpSpPr>
        <p:grpSpPr>
          <a:xfrm>
            <a:off x="7391400" y="80619"/>
            <a:ext cx="435044" cy="415389"/>
            <a:chOff x="69780" y="60860"/>
            <a:chExt cx="435044" cy="415389"/>
          </a:xfrm>
          <a:noFill/>
        </p:grpSpPr>
        <p:sp>
          <p:nvSpPr>
            <p:cNvPr id="29" name="Freeform 28">
              <a:extLst>
                <a:ext uri="{BA7FEABE-08EC-4104-AEA6-737D93612C84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786C83F-3D07-40E3-9F92-17AC8E464F8E}"/>
                </a:ext>
              </a:extLst>
            </p:cNvPr>
            <p:cNvSpPr/>
            <p:nvPr/>
          </p:nvSpPr>
          <p:spPr>
            <a:xfrm>
              <a:off x="69780" y="60860"/>
              <a:ext cx="343496" cy="346949"/>
            </a:xfrm>
            <a:custGeom>
              <a:avLst/>
              <a:gdLst/>
              <a:ahLst/>
              <a:cxnLst/>
              <a:rect l="0" t="0" r="r" b="b"/>
              <a:pathLst>
                <a:path w="343497" h="346949">
                  <a:moveTo>
                    <a:pt x="74328" y="75076"/>
                  </a:moveTo>
                  <a:cubicBezTo>
                    <a:pt x="0" y="150152"/>
                    <a:pt x="0" y="271873"/>
                    <a:pt x="74328" y="346949"/>
                  </a:cubicBezTo>
                  <a:lnTo>
                    <a:pt x="343497" y="75074"/>
                  </a:lnTo>
                  <a:cubicBezTo>
                    <a:pt x="269167" y="0"/>
                    <a:pt x="148657" y="0"/>
                    <a:pt x="74328" y="75076"/>
                  </a:cubicBezTo>
                  <a:close/>
                </a:path>
              </a:pathLst>
            </a:custGeom>
            <a:solidFill>
              <a:srgbClr val="23B07D">
                <a:alpha val="100000"/>
              </a:srgbClr>
            </a:solidFill>
            <a:ln/>
          </p:spPr>
        </p:sp>
        <p:grpSp>
          <p:nvGrpSpPr>
            <p:cNvPr id="30" name="Group 29">
              <a:extLst>
                <a:ext uri="{C82D1FF7-DFE6-4F12-9AEC-2F3CC77B46F6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94072FA-63FC-4972-9F02-0A7F76FF0A57}"/>
                </a:ext>
              </a:extLst>
            </p:cNvPr>
            <p:cNvGrpSpPr/>
            <p:nvPr/>
          </p:nvGrpSpPr>
          <p:grpSpPr>
            <a:xfrm>
              <a:off x="235191" y="203905"/>
              <a:ext cx="269633" cy="272344"/>
              <a:chOff x="235191" y="203905"/>
              <a:chExt cx="269633" cy="272344"/>
            </a:xfrm>
            <a:solidFill>
              <a:srgbClr val="D8D8D8">
                <a:alpha val="100000"/>
              </a:srgbClr>
            </a:solidFill>
          </p:grpSpPr>
          <p:sp>
            <p:nvSpPr>
              <p:cNvPr id="31" name="Oval 30">
                <a:extLst>
                  <a:ext uri="{C44819AB-E986-48DD-B6CD-90D9D2294BFF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0CB13A0-08C1-46C4-95EB-01BD15DE51EE}"/>
                  </a:ext>
                </a:extLst>
              </p:cNvPr>
              <p:cNvSpPr/>
              <p:nvPr/>
            </p:nvSpPr>
            <p:spPr>
              <a:xfrm>
                <a:off x="235191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2" name="Oval 31">
                <a:extLst>
                  <a:ext uri="{32FDB6C4-0249-432B-962E-9981D233327B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494CEE-BC83-41A5-8FB0-F2A157251787}"/>
                  </a:ext>
                </a:extLst>
              </p:cNvPr>
              <p:cNvSpPr/>
              <p:nvPr/>
            </p:nvSpPr>
            <p:spPr>
              <a:xfrm>
                <a:off x="314495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3" name="Oval 32">
                <a:extLst>
                  <a:ext uri="{269FEC57-9D3D-4587-BC1B-42C54955DB52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8C937D3-9D2E-4B57-9AF6-0C8E061B4A4E}"/>
                  </a:ext>
                </a:extLst>
              </p:cNvPr>
              <p:cNvSpPr/>
              <p:nvPr/>
            </p:nvSpPr>
            <p:spPr>
              <a:xfrm>
                <a:off x="393799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4" name="Oval 33">
                <a:extLst>
                  <a:ext uri="{2F73EB70-EE0F-4936-8DA7-9931B866090E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BFC31CC-2D19-48A7-9062-B887F56828F7}"/>
                  </a:ext>
                </a:extLst>
              </p:cNvPr>
              <p:cNvSpPr/>
              <p:nvPr/>
            </p:nvSpPr>
            <p:spPr>
              <a:xfrm>
                <a:off x="473103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5" name="Oval 34">
                <a:extLst>
                  <a:ext uri="{7D027D9C-BDFA-4F07-AB97-EBDED74DC520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6719587-14AF-4279-9206-C2923630257A}"/>
                  </a:ext>
                </a:extLst>
              </p:cNvPr>
              <p:cNvSpPr/>
              <p:nvPr/>
            </p:nvSpPr>
            <p:spPr>
              <a:xfrm>
                <a:off x="235191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6" name="Oval 35">
                <a:extLst>
                  <a:ext uri="{8703F0DA-550D-49FC-B976-122ECDDDD12F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45F741C-F983-4A8D-ADD5-D6A3C9E8E63B}"/>
                  </a:ext>
                </a:extLst>
              </p:cNvPr>
              <p:cNvSpPr/>
              <p:nvPr/>
            </p:nvSpPr>
            <p:spPr>
              <a:xfrm>
                <a:off x="314495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7" name="Oval 36">
                <a:extLst>
                  <a:ext uri="{FF956AD4-C8AD-4154-8BB7-275973AED0CC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BDFBE1D-08B3-4694-9283-529E06E962A5}"/>
                  </a:ext>
                </a:extLst>
              </p:cNvPr>
              <p:cNvSpPr/>
              <p:nvPr/>
            </p:nvSpPr>
            <p:spPr>
              <a:xfrm>
                <a:off x="393799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8" name="Oval 37">
                <a:extLst>
                  <a:ext uri="{39087D18-D223-4036-B95A-6B3BFEC719CA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8022F8-D053-4FA6-94BE-2E5538B8C158}"/>
                  </a:ext>
                </a:extLst>
              </p:cNvPr>
              <p:cNvSpPr/>
              <p:nvPr/>
            </p:nvSpPr>
            <p:spPr>
              <a:xfrm>
                <a:off x="473103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39" name="Oval 38">
                <a:extLst>
                  <a:ext uri="{631686AA-8162-43E7-8C8D-B3AA0C9AD043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47F8274-AF84-49FD-A320-A276FE1BFF4C}"/>
                  </a:ext>
                </a:extLst>
              </p:cNvPr>
              <p:cNvSpPr/>
              <p:nvPr/>
            </p:nvSpPr>
            <p:spPr>
              <a:xfrm>
                <a:off x="235191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0" name="Oval 39">
                <a:extLst>
                  <a:ext uri="{CA123FFD-E7D8-4930-B9AD-80011BAE320F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9457EC1-5D74-417C-B93E-54F0E2F4ED52}"/>
                  </a:ext>
                </a:extLst>
              </p:cNvPr>
              <p:cNvSpPr/>
              <p:nvPr/>
            </p:nvSpPr>
            <p:spPr>
              <a:xfrm>
                <a:off x="314495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1" name="Oval 40">
                <a:extLst>
                  <a:ext uri="{DD37D712-326E-4282-AF71-2FFB0EE7BA47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4CF47E4-3402-40CF-84DC-2BEA05E7D4FD}"/>
                  </a:ext>
                </a:extLst>
              </p:cNvPr>
              <p:cNvSpPr/>
              <p:nvPr/>
            </p:nvSpPr>
            <p:spPr>
              <a:xfrm>
                <a:off x="393799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2" name="Oval 41">
                <a:extLst>
                  <a:ext uri="{E527C854-DB15-464A-82C9-08F0C5099DA1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994430C-0012-4046-B72F-ED438B42168A}"/>
                  </a:ext>
                </a:extLst>
              </p:cNvPr>
              <p:cNvSpPr/>
              <p:nvPr/>
            </p:nvSpPr>
            <p:spPr>
              <a:xfrm>
                <a:off x="473103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3" name="Oval 42">
                <a:extLst>
                  <a:ext uri="{7D36B373-8749-46FB-80C0-CB5660F99FAD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48B23F-AC09-4EA5-965E-498DBD577538}"/>
                  </a:ext>
                </a:extLst>
              </p:cNvPr>
              <p:cNvSpPr/>
              <p:nvPr/>
            </p:nvSpPr>
            <p:spPr>
              <a:xfrm>
                <a:off x="235191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4" name="Oval 43">
                <a:extLst>
                  <a:ext uri="{F9A73B11-B4CF-45E9-A12D-94E7EAC93910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9934B8F-653C-4C73-867D-4D8BF7BFD840}"/>
                  </a:ext>
                </a:extLst>
              </p:cNvPr>
              <p:cNvSpPr/>
              <p:nvPr/>
            </p:nvSpPr>
            <p:spPr>
              <a:xfrm>
                <a:off x="314495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5" name="Oval 44">
                <a:extLst>
                  <a:ext uri="{3C8CBA0B-1FA5-464F-8D9E-5316A85F7725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9696301-FB4C-468D-BA26-D550F9807800}"/>
                  </a:ext>
                </a:extLst>
              </p:cNvPr>
              <p:cNvSpPr/>
              <p:nvPr/>
            </p:nvSpPr>
            <p:spPr>
              <a:xfrm>
                <a:off x="393799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46" name="Oval 45">
                <a:extLst>
                  <a:ext uri="{DA1DE121-5DB0-47B2-B2C6-6BF2607A0C13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D98DDAF-4C39-4CA5-82E0-071302C1C781}"/>
                  </a:ext>
                </a:extLst>
              </p:cNvPr>
              <p:cNvSpPr/>
              <p:nvPr/>
            </p:nvSpPr>
            <p:spPr>
              <a:xfrm>
                <a:off x="473103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</p:grpSp>
      </p:grpSp>
      <p:grpSp>
        <p:nvGrpSpPr>
          <p:cNvPr id="47" name="Group 46">
            <a:extLst>
              <a:ext uri="{A2F5C4D6-7661-490C-B9EB-7FB2CA10E9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D789643-F401-4137-BB11-177C66C5FB4C}"/>
              </a:ext>
            </a:extLst>
          </p:cNvPr>
          <p:cNvGrpSpPr/>
          <p:nvPr/>
        </p:nvGrpSpPr>
        <p:grpSpPr>
          <a:xfrm>
            <a:off x="9638138" y="-304800"/>
            <a:ext cx="628649" cy="704850"/>
            <a:chOff x="9525" y="0"/>
            <a:chExt cx="628649" cy="704850"/>
          </a:xfrm>
          <a:noFill/>
        </p:grpSpPr>
        <p:sp>
          <p:nvSpPr>
            <p:cNvPr id="48" name="Freeform 47">
              <a:extLst>
                <a:ext uri="{8E6231C9-65D3-4D01-8813-A34ECECFBFF7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9F1743F-C297-4DF5-8599-A1E501C0BD0B}"/>
                </a:ext>
              </a:extLst>
            </p:cNvPr>
            <p:cNvSpPr/>
            <p:nvPr/>
          </p:nvSpPr>
          <p:spPr>
            <a:xfrm>
              <a:off x="9525" y="0"/>
              <a:ext cx="628649" cy="630051"/>
            </a:xfrm>
            <a:custGeom>
              <a:avLst/>
              <a:gdLst/>
              <a:ahLst/>
              <a:cxnLst/>
              <a:rect l="0" t="0" r="r" b="b"/>
              <a:pathLst>
                <a:path w="628650" h="630051">
                  <a:moveTo>
                    <a:pt x="628650" y="315026"/>
                  </a:moveTo>
                  <a:lnTo>
                    <a:pt x="314325" y="630051"/>
                  </a:lnTo>
                  <a:lnTo>
                    <a:pt x="0" y="315026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376AED">
                <a:alpha val="100000"/>
              </a:srgbClr>
            </a:solidFill>
            <a:ln/>
          </p:spPr>
        </p:sp>
        <p:grpSp>
          <p:nvGrpSpPr>
            <p:cNvPr id="49" name="Group 48">
              <a:extLst>
                <a:ext uri="{8CE155B1-925F-4128-906D-EB6796E184E1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A234968-D9C1-4BF4-A6AB-9795D3DF3404}"/>
                </a:ext>
              </a:extLst>
            </p:cNvPr>
            <p:cNvGrpSpPr/>
            <p:nvPr/>
          </p:nvGrpSpPr>
          <p:grpSpPr>
            <a:xfrm>
              <a:off x="284160" y="434359"/>
              <a:ext cx="269888" cy="270490"/>
              <a:chOff x="284160" y="434359"/>
              <a:chExt cx="269888" cy="270490"/>
            </a:xfrm>
            <a:solidFill>
              <a:srgbClr val="D8D8D8">
                <a:alpha val="100000"/>
              </a:srgbClr>
            </a:solidFill>
          </p:grpSpPr>
          <p:sp>
            <p:nvSpPr>
              <p:cNvPr id="50" name="Oval 49">
                <a:extLst>
                  <a:ext uri="{F61C0562-274A-4BCC-96BF-BE6ABE206D46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55ACED1-6038-4C99-BFB1-424E65F7C4F4}"/>
                  </a:ext>
                </a:extLst>
              </p:cNvPr>
              <p:cNvSpPr/>
              <p:nvPr/>
            </p:nvSpPr>
            <p:spPr>
              <a:xfrm>
                <a:off x="284160" y="434359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1" name="Oval 50">
                <a:extLst>
                  <a:ext uri="{EFDEDED4-209B-431C-B4CB-3268EFA996EE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804DD82-B103-42DB-BA57-28CAA8853478}"/>
                  </a:ext>
                </a:extLst>
              </p:cNvPr>
              <p:cNvSpPr/>
              <p:nvPr/>
            </p:nvSpPr>
            <p:spPr>
              <a:xfrm>
                <a:off x="363539" y="434359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2" name="Oval 51">
                <a:extLst>
                  <a:ext uri="{DEED0DDB-F565-4FBE-8119-95FF2862273C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08560AA-06C2-40F6-A437-22175D878735}"/>
                  </a:ext>
                </a:extLst>
              </p:cNvPr>
              <p:cNvSpPr/>
              <p:nvPr/>
            </p:nvSpPr>
            <p:spPr>
              <a:xfrm>
                <a:off x="442918" y="434359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3" name="Oval 52">
                <a:extLst>
                  <a:ext uri="{92129F77-42B3-4160-8F18-A2054326B609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975DC7-5FAF-4994-9529-AB0776CF8644}"/>
                  </a:ext>
                </a:extLst>
              </p:cNvPr>
              <p:cNvSpPr/>
              <p:nvPr/>
            </p:nvSpPr>
            <p:spPr>
              <a:xfrm>
                <a:off x="522297" y="434359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4" name="Oval 53">
                <a:extLst>
                  <a:ext uri="{62F5E8CE-E105-4A0A-A4AB-AF1F5C120A71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FC95EBD-C633-4B91-B38C-B331FEA9AA5A}"/>
                  </a:ext>
                </a:extLst>
              </p:cNvPr>
              <p:cNvSpPr/>
              <p:nvPr/>
            </p:nvSpPr>
            <p:spPr>
              <a:xfrm>
                <a:off x="284160" y="513915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5" name="Oval 54">
                <a:extLst>
                  <a:ext uri="{0E5EF6D6-C226-4CF9-887A-FE8016276D8B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149BEBA-A62E-4457-8FD2-19F572A0B099}"/>
                  </a:ext>
                </a:extLst>
              </p:cNvPr>
              <p:cNvSpPr/>
              <p:nvPr/>
            </p:nvSpPr>
            <p:spPr>
              <a:xfrm>
                <a:off x="363539" y="513915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6" name="Oval 55">
                <a:extLst>
                  <a:ext uri="{03698F30-22BE-4275-91FB-CE054B6C6F93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83B646D-8BDE-4574-A3A5-7685F2F74AD1}"/>
                  </a:ext>
                </a:extLst>
              </p:cNvPr>
              <p:cNvSpPr/>
              <p:nvPr/>
            </p:nvSpPr>
            <p:spPr>
              <a:xfrm>
                <a:off x="442918" y="513915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7" name="Oval 56">
                <a:extLst>
                  <a:ext uri="{7D608E51-B40F-4A00-90D4-0AC6FB1C7B80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9A5B7E0-58AF-4575-9339-71FA76E49F94}"/>
                  </a:ext>
                </a:extLst>
              </p:cNvPr>
              <p:cNvSpPr/>
              <p:nvPr/>
            </p:nvSpPr>
            <p:spPr>
              <a:xfrm>
                <a:off x="522297" y="513915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8" name="Oval 57">
                <a:extLst>
                  <a:ext uri="{08AE635D-9CFF-4568-BFF0-4BCAC2482C6A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40241A8-F466-41D7-958E-2245729AC5C6}"/>
                  </a:ext>
                </a:extLst>
              </p:cNvPr>
              <p:cNvSpPr/>
              <p:nvPr/>
            </p:nvSpPr>
            <p:spPr>
              <a:xfrm>
                <a:off x="284160" y="593471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59" name="Oval 58">
                <a:extLst>
                  <a:ext uri="{6C25C282-D36D-4D0F-B06C-9DDC277FDAB1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5058D5B-7261-4E6F-A037-3A2DD8AFD3BD}"/>
                  </a:ext>
                </a:extLst>
              </p:cNvPr>
              <p:cNvSpPr/>
              <p:nvPr/>
            </p:nvSpPr>
            <p:spPr>
              <a:xfrm>
                <a:off x="363539" y="593471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0" name="Oval 59">
                <a:extLst>
                  <a:ext uri="{43446F25-2549-4C86-998B-1450DC77BBA6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B1B73D7-5484-4719-ADD0-15D915D0BABA}"/>
                  </a:ext>
                </a:extLst>
              </p:cNvPr>
              <p:cNvSpPr/>
              <p:nvPr/>
            </p:nvSpPr>
            <p:spPr>
              <a:xfrm>
                <a:off x="442918" y="593471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1" name="Oval 60">
                <a:extLst>
                  <a:ext uri="{654DD738-999B-4162-A413-6F93A6AFF826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5A6002-99F4-4351-AA08-0DDDA8D76F6D}"/>
                  </a:ext>
                </a:extLst>
              </p:cNvPr>
              <p:cNvSpPr/>
              <p:nvPr/>
            </p:nvSpPr>
            <p:spPr>
              <a:xfrm>
                <a:off x="522297" y="593471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2" name="Oval 61">
                <a:extLst>
                  <a:ext uri="{F4717461-7D5A-4FBB-AAB5-F82E6157C444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971C48F-FED1-4E09-A53C-711A852B748A}"/>
                  </a:ext>
                </a:extLst>
              </p:cNvPr>
              <p:cNvSpPr/>
              <p:nvPr/>
            </p:nvSpPr>
            <p:spPr>
              <a:xfrm>
                <a:off x="284160" y="673027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3" name="Oval 62">
                <a:extLst>
                  <a:ext uri="{B7A52AC0-C868-4CCD-80B8-193EE7C57E2E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3ABECE8-3314-4A5B-8EAE-2C026368107B}"/>
                  </a:ext>
                </a:extLst>
              </p:cNvPr>
              <p:cNvSpPr/>
              <p:nvPr/>
            </p:nvSpPr>
            <p:spPr>
              <a:xfrm>
                <a:off x="363539" y="673027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4" name="Oval 63">
                <a:extLst>
                  <a:ext uri="{B93FA3DE-DD79-4580-A9FA-51C46AAB4142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EE6142B-A54B-4978-B8A9-E6E5FE6E0540}"/>
                  </a:ext>
                </a:extLst>
              </p:cNvPr>
              <p:cNvSpPr/>
              <p:nvPr/>
            </p:nvSpPr>
            <p:spPr>
              <a:xfrm>
                <a:off x="442918" y="673027"/>
                <a:ext cx="31751" cy="31822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65" name="Oval 64">
                <a:extLst>
                  <a:ext uri="{D6CBCD8F-7A26-4EFB-A421-F379E0C6C8A1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81D6CE0-6BC3-4558-92A9-94CA4AC38913}"/>
                  </a:ext>
                </a:extLst>
              </p:cNvPr>
              <p:cNvSpPr/>
              <p:nvPr/>
            </p:nvSpPr>
            <p:spPr>
              <a:xfrm>
                <a:off x="522297" y="673027"/>
                <a:ext cx="31751" cy="31822"/>
              </a:xfrm>
              <a:prstGeom prst="ellipse">
                <a:avLst/>
              </a:prstGeom>
              <a:grpFill/>
              <a:ln/>
            </p:spPr>
          </p:sp>
        </p:grpSp>
      </p:grpSp>
      <p:sp>
        <p:nvSpPr>
          <p:cNvPr id="66" name="Oval 65">
            <a:extLst>
              <a:ext uri="{E8B05C23-EE1C-42D6-9029-20E03E7CEE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AB7D905-4E5C-48F1-92FB-8F65C3AE3ECD}"/>
              </a:ext>
            </a:extLst>
          </p:cNvPr>
          <p:cNvSpPr>
            <a:spLocks noChangeAspect="1"/>
          </p:cNvSpPr>
          <p:nvPr userDrawn="1"/>
        </p:nvSpPr>
        <p:spPr>
          <a:xfrm>
            <a:off x="8760276" y="-323850"/>
            <a:ext cx="247650" cy="247650"/>
          </a:xfrm>
          <a:prstGeom prst="ellipse">
            <a:avLst/>
          </a:prstGeom>
          <a:solidFill>
            <a:srgbClr val="EB6653"/>
          </a:solidFill>
          <a:ln w="23813" cap="flat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AD0B40D5-B5F3-4835-9BA3-BD7183EC6B0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D40D716-38F3-4B8D-A0E2-6E336CA7CA37}"/>
              </a:ext>
            </a:extLst>
          </p:cNvPr>
          <p:cNvSpPr>
            <a:spLocks noChangeAspect="1"/>
          </p:cNvSpPr>
          <p:nvPr userDrawn="1"/>
        </p:nvSpPr>
        <p:spPr>
          <a:xfrm>
            <a:off x="8916619" y="2670829"/>
            <a:ext cx="38100" cy="38100"/>
          </a:xfrm>
          <a:prstGeom prst="ellipse">
            <a:avLst/>
          </a:prstGeom>
          <a:noFill/>
          <a:ln w="9525" cap="flat">
            <a:solidFill>
              <a:srgbClr val="EB6653"/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144E4315-FE05-47F0-89A2-C74CB0C6774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75FB251-CF08-40EF-8445-08883AA1402F}"/>
              </a:ext>
            </a:extLst>
          </p:cNvPr>
          <p:cNvSpPr>
            <a:spLocks noChangeAspect="1"/>
          </p:cNvSpPr>
          <p:nvPr userDrawn="1"/>
        </p:nvSpPr>
        <p:spPr>
          <a:xfrm>
            <a:off x="7964119" y="3966229"/>
            <a:ext cx="38100" cy="38100"/>
          </a:xfrm>
          <a:prstGeom prst="ellipse">
            <a:avLst/>
          </a:prstGeom>
          <a:solidFill>
            <a:srgbClr val="8B48DE"/>
          </a:solidFill>
          <a:ln w="9525" cap="flat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Isosceles Triangle 68">
            <a:extLst>
              <a:ext uri="{B3FA1E5A-6E9C-468E-85FA-ADDFE29A5B6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0165DBD-3BC8-4AED-9348-B242102DCB5E}"/>
              </a:ext>
            </a:extLst>
          </p:cNvPr>
          <p:cNvSpPr>
            <a:spLocks noChangeAspect="1"/>
          </p:cNvSpPr>
          <p:nvPr userDrawn="1"/>
        </p:nvSpPr>
        <p:spPr>
          <a:xfrm rot="19260000">
            <a:off x="9907220" y="904875"/>
            <a:ext cx="95250" cy="100314"/>
          </a:xfrm>
          <a:prstGeom prst="triangle">
            <a:avLst/>
          </a:prstGeom>
          <a:solidFill>
            <a:srgbClr val="24C18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A8F0126C-7915-4809-978A-B2B3316EC9C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A754FE9E-CC2F-4F21-BB29-25124286E9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1D3D3E7-4D8B-45CA-BEDA-36EEA9C86D54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762000" y="1914525"/>
            <a:ext cx="7620000" cy="857250"/>
          </a:xfrm>
        </p:spPr>
        <p:txBody>
          <a:bodyPr vert="horz"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5E90A9B7-D847-4E12-8C67-8205464C53E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AEAFF2-3B64-464D-98C0-614077EA9B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>
            <a:extLst>
              <a:ext uri="{341EBBF9-872C-4E16-9B82-C3D348172AC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52BD80-C491-4F23-BC86-B2550C5722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>
            <a:extLst>
              <a:ext uri="{DF256857-5837-46AC-8976-75490724847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4DEC961-B04E-4634-BB2B-B164EFD8CC7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C25B94AB-9563-42A0-9482-2E5C7A90869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185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DE636F5B-C567-4E6B-B1E2-286BC62C611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A8F1CDF-2001-4ED3-96CE-ECFD348C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ABBFA464-70B9-4DAE-9581-3C30FCE6765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9DCC08E-1EA2-4EC0-A3BD-5AD7FE8EE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>
            <a:extLst>
              <a:ext uri="{B3F57E71-E0FA-437E-BD15-CED1E78170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C1FB07-497E-4960-B6C1-14224733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Footer Placeholder 3">
            <a:extLst>
              <a:ext uri="{630758B3-45A0-4AB4-A379-A2A6D21B3CC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027192-1B68-4E94-AC1E-F43514DF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6" name="Date Placeholder 1">
            <a:extLst>
              <a:ext uri="{F7728BB0-4222-487A-BFA5-CC3AB6A3611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48E9906-68BA-4C48-A4B0-53D3415F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grpSp>
        <p:nvGrpSpPr>
          <p:cNvPr id="7" name="Group 6">
            <a:extLst>
              <a:ext uri="{250F7DD6-E355-4484-B2F5-E9944F84FF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FD8F07E-0856-460E-8FAF-39A80EEB1140}"/>
              </a:ext>
            </a:extLst>
          </p:cNvPr>
          <p:cNvGrpSpPr/>
          <p:nvPr/>
        </p:nvGrpSpPr>
        <p:grpSpPr>
          <a:xfrm>
            <a:off x="8235810" y="1206293"/>
            <a:ext cx="435044" cy="415389"/>
            <a:chOff x="69780" y="60860"/>
            <a:chExt cx="435044" cy="415389"/>
          </a:xfrm>
          <a:noFill/>
        </p:grpSpPr>
        <p:sp>
          <p:nvSpPr>
            <p:cNvPr id="8" name="Freeform 7">
              <a:extLst>
                <a:ext uri="{3BD71A26-809A-40E9-8878-AC6B97D31BFB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E7CBD00-DE0A-4C58-AD95-F1A81F5C4062}"/>
                </a:ext>
              </a:extLst>
            </p:cNvPr>
            <p:cNvSpPr/>
            <p:nvPr/>
          </p:nvSpPr>
          <p:spPr>
            <a:xfrm>
              <a:off x="69780" y="60860"/>
              <a:ext cx="343496" cy="346949"/>
            </a:xfrm>
            <a:custGeom>
              <a:avLst/>
              <a:gdLst/>
              <a:ahLst/>
              <a:cxnLst/>
              <a:rect l="0" t="0" r="r" b="b"/>
              <a:pathLst>
                <a:path w="343497" h="346949">
                  <a:moveTo>
                    <a:pt x="74328" y="75076"/>
                  </a:moveTo>
                  <a:cubicBezTo>
                    <a:pt x="0" y="150152"/>
                    <a:pt x="0" y="271873"/>
                    <a:pt x="74328" y="346949"/>
                  </a:cubicBezTo>
                  <a:lnTo>
                    <a:pt x="343497" y="75074"/>
                  </a:lnTo>
                  <a:cubicBezTo>
                    <a:pt x="269167" y="0"/>
                    <a:pt x="148657" y="0"/>
                    <a:pt x="74328" y="75076"/>
                  </a:cubicBezTo>
                  <a:close/>
                </a:path>
              </a:pathLst>
            </a:custGeom>
            <a:solidFill>
              <a:srgbClr val="23B07D">
                <a:alpha val="100000"/>
              </a:srgbClr>
            </a:solidFill>
            <a:ln/>
          </p:spPr>
        </p:sp>
        <p:grpSp>
          <p:nvGrpSpPr>
            <p:cNvPr id="9" name="Group 8">
              <a:extLst>
                <a:ext uri="{39904B17-CA09-4257-9369-0C7B6A2E79C2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C820F4A-76FD-47F6-9C52-F9EC7638F0F7}"/>
                </a:ext>
              </a:extLst>
            </p:cNvPr>
            <p:cNvGrpSpPr/>
            <p:nvPr/>
          </p:nvGrpSpPr>
          <p:grpSpPr>
            <a:xfrm>
              <a:off x="235191" y="203905"/>
              <a:ext cx="269633" cy="272344"/>
              <a:chOff x="235191" y="203905"/>
              <a:chExt cx="269633" cy="272344"/>
            </a:xfrm>
            <a:solidFill>
              <a:srgbClr val="D8D8D8">
                <a:alpha val="100000"/>
              </a:srgbClr>
            </a:solidFill>
          </p:grpSpPr>
          <p:sp>
            <p:nvSpPr>
              <p:cNvPr id="10" name="Oval 9">
                <a:extLst>
                  <a:ext uri="{4FA5EF6F-A7F0-4C21-AB90-B8DDB2837BCA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2A40DEC-D936-4A35-980B-437CA210CF13}"/>
                  </a:ext>
                </a:extLst>
              </p:cNvPr>
              <p:cNvSpPr/>
              <p:nvPr/>
            </p:nvSpPr>
            <p:spPr>
              <a:xfrm>
                <a:off x="235191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1" name="Oval 10">
                <a:extLst>
                  <a:ext uri="{EA7C385C-0E19-4E14-8E48-E75B6485630D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D912B8A-BBCF-4FE0-9951-A87B7CE6ED63}"/>
                  </a:ext>
                </a:extLst>
              </p:cNvPr>
              <p:cNvSpPr/>
              <p:nvPr/>
            </p:nvSpPr>
            <p:spPr>
              <a:xfrm>
                <a:off x="314495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2" name="Oval 11">
                <a:extLst>
                  <a:ext uri="{DF3C6B46-1A6E-4CBF-AA3F-D5614449C719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0338339-D5F9-4E14-A227-721C34B65208}"/>
                  </a:ext>
                </a:extLst>
              </p:cNvPr>
              <p:cNvSpPr/>
              <p:nvPr/>
            </p:nvSpPr>
            <p:spPr>
              <a:xfrm>
                <a:off x="393799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3" name="Oval 12">
                <a:extLst>
                  <a:ext uri="{C07DB316-1C25-4C50-8B45-FA9712FDE2A5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BA9A51D-DB4D-4DAC-8604-16E8D30CA649}"/>
                  </a:ext>
                </a:extLst>
              </p:cNvPr>
              <p:cNvSpPr/>
              <p:nvPr/>
            </p:nvSpPr>
            <p:spPr>
              <a:xfrm>
                <a:off x="473103" y="203905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4" name="Oval 13">
                <a:extLst>
                  <a:ext uri="{4820E5C4-6543-4C46-A5B6-646F9A5E4A34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10E8F81-8A1D-46AC-996B-11660A9002A1}"/>
                  </a:ext>
                </a:extLst>
              </p:cNvPr>
              <p:cNvSpPr/>
              <p:nvPr/>
            </p:nvSpPr>
            <p:spPr>
              <a:xfrm>
                <a:off x="235191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5" name="Oval 14">
                <a:extLst>
                  <a:ext uri="{6B1892C6-8F0D-4618-A40C-02FEF5CDD1E5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507B4B4-1F11-4DF2-846D-3D2FB95E3B76}"/>
                  </a:ext>
                </a:extLst>
              </p:cNvPr>
              <p:cNvSpPr/>
              <p:nvPr/>
            </p:nvSpPr>
            <p:spPr>
              <a:xfrm>
                <a:off x="314495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6" name="Oval 15">
                <a:extLst>
                  <a:ext uri="{A1BC4BEE-4B64-496D-AAE6-50B5D7621AFF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55C179B-7D41-45D2-922A-182661659D48}"/>
                  </a:ext>
                </a:extLst>
              </p:cNvPr>
              <p:cNvSpPr/>
              <p:nvPr/>
            </p:nvSpPr>
            <p:spPr>
              <a:xfrm>
                <a:off x="393799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7" name="Oval 16">
                <a:extLst>
                  <a:ext uri="{65EEFCA1-1911-468C-BC43-DEEF8C8BB22C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7260768-9299-4CB7-A284-7098FCFDF265}"/>
                  </a:ext>
                </a:extLst>
              </p:cNvPr>
              <p:cNvSpPr/>
              <p:nvPr/>
            </p:nvSpPr>
            <p:spPr>
              <a:xfrm>
                <a:off x="473103" y="284006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8" name="Oval 17">
                <a:extLst>
                  <a:ext uri="{DE8B722C-9FFD-4850-823E-E2DEB6D4ECFA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BECC9A0-3CEA-42C9-8541-AF258A48C86D}"/>
                  </a:ext>
                </a:extLst>
              </p:cNvPr>
              <p:cNvSpPr/>
              <p:nvPr/>
            </p:nvSpPr>
            <p:spPr>
              <a:xfrm>
                <a:off x="235191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19" name="Oval 18">
                <a:extLst>
                  <a:ext uri="{C4BFDF1E-500E-4699-9E8C-5EEF4931BAE2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0C69BA0-368A-47B8-B7B6-A919A96ECEE6}"/>
                  </a:ext>
                </a:extLst>
              </p:cNvPr>
              <p:cNvSpPr/>
              <p:nvPr/>
            </p:nvSpPr>
            <p:spPr>
              <a:xfrm>
                <a:off x="314495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0" name="Oval 19">
                <a:extLst>
                  <a:ext uri="{3024730B-447F-40D3-9D23-5C35A7FC9C48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75AA65E-2CB1-4AFB-BEA0-85021260615D}"/>
                  </a:ext>
                </a:extLst>
              </p:cNvPr>
              <p:cNvSpPr/>
              <p:nvPr/>
            </p:nvSpPr>
            <p:spPr>
              <a:xfrm>
                <a:off x="393799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1" name="Oval 20">
                <a:extLst>
                  <a:ext uri="{85AFBA7D-B530-49AA-BB0D-F2A51199E594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2E52121-A701-4AF3-8DF0-CD16F5F87C19}"/>
                  </a:ext>
                </a:extLst>
              </p:cNvPr>
              <p:cNvSpPr/>
              <p:nvPr/>
            </p:nvSpPr>
            <p:spPr>
              <a:xfrm>
                <a:off x="473103" y="364107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2" name="Oval 21">
                <a:extLst>
                  <a:ext uri="{F4919A14-CA96-4749-9920-83552E6531FD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2BA0077-04CD-42CC-A92E-B0F9A888ACB7}"/>
                  </a:ext>
                </a:extLst>
              </p:cNvPr>
              <p:cNvSpPr/>
              <p:nvPr/>
            </p:nvSpPr>
            <p:spPr>
              <a:xfrm>
                <a:off x="235191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3" name="Oval 22">
                <a:extLst>
                  <a:ext uri="{CB0536D7-4F11-45DE-96E3-E4036D2ED29D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EF1AD7-FEF2-4308-A663-52B10F06507A}"/>
                  </a:ext>
                </a:extLst>
              </p:cNvPr>
              <p:cNvSpPr/>
              <p:nvPr/>
            </p:nvSpPr>
            <p:spPr>
              <a:xfrm>
                <a:off x="314495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4" name="Oval 23">
                <a:extLst>
                  <a:ext uri="{9CA1F45C-D852-4505-975D-1CC7BF0B9501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2A2507E-08A9-4707-9B2A-C4638324F365}"/>
                  </a:ext>
                </a:extLst>
              </p:cNvPr>
              <p:cNvSpPr/>
              <p:nvPr/>
            </p:nvSpPr>
            <p:spPr>
              <a:xfrm>
                <a:off x="393799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  <p:sp>
            <p:nvSpPr>
              <p:cNvPr id="25" name="Oval 24">
                <a:extLst>
                  <a:ext uri="{9D1E791C-873A-47BC-B8C0-F3EB341D52B4}">
  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FDEF75-6CC8-493F-B2E1-AA505A032525}"/>
                  </a:ext>
                </a:extLst>
              </p:cNvPr>
              <p:cNvSpPr/>
              <p:nvPr/>
            </p:nvSpPr>
            <p:spPr>
              <a:xfrm>
                <a:off x="473103" y="444209"/>
                <a:ext cx="31721" cy="32040"/>
              </a:xfrm>
              <a:prstGeom prst="ellipse">
                <a:avLst/>
              </a:prstGeom>
              <a:grpFill/>
              <a:ln/>
            </p:spPr>
          </p:sp>
        </p:grpSp>
      </p:grpSp>
      <p:sp>
        <p:nvSpPr>
          <p:cNvPr id="26" name="Oval 25">
            <a:extLst>
              <a:ext uri="{A91F8251-CF81-4F0B-9F87-07A699494B6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F10D3FE-E82F-4933-B693-33DD2235A8F1}"/>
              </a:ext>
            </a:extLst>
          </p:cNvPr>
          <p:cNvSpPr>
            <a:spLocks noChangeAspect="1"/>
          </p:cNvSpPr>
          <p:nvPr userDrawn="1"/>
        </p:nvSpPr>
        <p:spPr>
          <a:xfrm>
            <a:off x="8574215" y="-80733"/>
            <a:ext cx="189995" cy="189995"/>
          </a:xfrm>
          <a:prstGeom prst="ellipse">
            <a:avLst/>
          </a:prstGeom>
          <a:solidFill>
            <a:srgbClr val="EB6653"/>
          </a:solidFill>
          <a:ln w="23813" cap="flat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64B64EDC-515F-49D3-8A98-FC030E5ED3A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4CB20F3-00BC-4716-ACC5-251149151317}"/>
              </a:ext>
            </a:extLst>
          </p:cNvPr>
          <p:cNvGrpSpPr/>
          <p:nvPr/>
        </p:nvGrpSpPr>
        <p:grpSpPr>
          <a:xfrm>
            <a:off x="213445" y="4355449"/>
            <a:ext cx="548549" cy="339581"/>
            <a:chOff x="9525" y="-9455"/>
            <a:chExt cx="548549" cy="339581"/>
          </a:xfrm>
          <a:noFill/>
        </p:grpSpPr>
        <p:sp>
          <p:nvSpPr>
            <p:cNvPr id="28" name="Freeform 27">
              <a:extLst>
                <a:ext uri="{15A746D7-0446-461C-92B9-10C0FA1E65EF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716CBCC-0A51-4712-835D-A0051188D0AB}"/>
                </a:ext>
              </a:extLst>
            </p:cNvPr>
            <p:cNvSpPr/>
            <p:nvPr/>
          </p:nvSpPr>
          <p:spPr>
            <a:xfrm>
              <a:off x="9525" y="-9455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29" name="Freeform 28">
              <a:extLst>
                <a:ext uri="{B3F3223E-8EBE-44F0-8C66-DAF6BFF66382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E584B90-ED39-477C-B049-9FF8C785232B}"/>
                </a:ext>
              </a:extLst>
            </p:cNvPr>
            <p:cNvSpPr/>
            <p:nvPr/>
          </p:nvSpPr>
          <p:spPr>
            <a:xfrm>
              <a:off x="9525" y="8579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  <p:sp>
          <p:nvSpPr>
            <p:cNvPr id="30" name="Freeform 29">
              <a:extLst>
                <a:ext uri="{C440DA5C-B954-4096-AABB-B517AC9966C4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C15D50-9730-4FE0-A2C4-35489FF17A8F}"/>
                </a:ext>
              </a:extLst>
            </p:cNvPr>
            <p:cNvSpPr/>
            <p:nvPr/>
          </p:nvSpPr>
          <p:spPr>
            <a:xfrm>
              <a:off x="9525" y="181044"/>
              <a:ext cx="548549" cy="149081"/>
            </a:xfrm>
            <a:custGeom>
              <a:avLst/>
              <a:gdLst/>
              <a:ahLst/>
              <a:cxnLst/>
              <a:rect l="0" t="0" r="r" b="b"/>
              <a:pathLst>
                <a:path w="548550" h="149082">
                  <a:moveTo>
                    <a:pt x="0" y="62214"/>
                  </a:moveTo>
                  <a:cubicBezTo>
                    <a:pt x="96385" y="0"/>
                    <a:pt x="187810" y="4931"/>
                    <a:pt x="274275" y="77006"/>
                  </a:cubicBezTo>
                  <a:cubicBezTo>
                    <a:pt x="360739" y="149082"/>
                    <a:pt x="452164" y="144151"/>
                    <a:pt x="548550" y="62214"/>
                  </a:cubicBezTo>
                </a:path>
              </a:pathLst>
            </a:custGeom>
            <a:grp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p:spPr>
        </p:sp>
      </p:grpSp>
      <p:pic>
        <p:nvPicPr>
          <p:cNvPr id="31" name="Picture 30">
            <a:extLst>
              <a:ext uri="{59991D20-F4D3-4072-A7D9-7E10C826059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601D2BB-D63F-4A45-894B-AFA6A40C3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4210" y="4695034"/>
            <a:ext cx="475878" cy="577319"/>
          </a:xfrm>
          <a:prstGeom prst="rect">
            <a:avLst/>
          </a:prstGeom>
          <a:noFill/>
        </p:spPr>
      </p:pic>
    </p:spTree>
    <p:extLst>
      <p:ext uri="{530072A1-A386-445A-B079-66AC5BD9C01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7CDBF9BC-135B-4229-8C5F-08F7C843402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44F19A7-357B-4890-8877-238EFFBA9B6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2192059"/>
            <a:ext cx="7620000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b="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35C5AD31-A6EA-4E2A-8485-11450B0DE68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E23AD8B-6298-4EBB-9542-8DD59481A4B2}"/>
              </a:ext>
            </a:extLst>
          </p:cNvPr>
          <p:cNvSpPr>
            <a:spLocks noGrp="1"/>
          </p:cNvSpPr>
          <p:nvPr>
            <p:ph type="title" idx="1"/>
          </p:nvPr>
        </p:nvSpPr>
        <p:spPr>
          <a:xfrm>
            <a:off x="762000" y="2735662"/>
            <a:ext cx="7620000" cy="882263"/>
          </a:xfrm>
          <a:prstGeom prst="rect">
            <a:avLst/>
          </a:prstGeom>
        </p:spPr>
        <p:txBody>
          <a:bodyPr vert="horz" rtlCol="0" anchor="t"/>
          <a:lstStyle>
            <a:lvl1pPr lvl="0"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C12C17ED-FE6B-41E8-8B1F-A06C9006751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2B117CA-9BFE-41BF-8E92-F90C9EC9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2A5161DD-CE09-4600-972B-E9B64B2637A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C5836AA-A99D-4049-9441-FCD1A17E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6428B546-D4A6-49B4-9AB7-38FED5F5BCF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5108610-F75C-46E2-82A9-54BD0050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627779D0-A32B-4549-BCCD-620E4EE4625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59E264D0-68B2-4BEC-9E72-C076F5560DA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B8F61DD-CD0D-436C-83C9-BEAA387D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414599B8-3782-4693-BC10-883D7D773FF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F33B049-7776-4167-864D-3675FAD16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ECAB8448-7495-406E-9FAD-0E4144B1225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F2C3434-B7D7-4584-AC43-D1E8EA0E024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>
            <a:extLst>
              <a:ext uri="{B4AFDFEA-7B13-4841-9232-81D226266D7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D0961E9-CC3F-475E-8E81-91EA7332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5">
            <a:extLst>
              <a:ext uri="{06D92ED2-D883-402F-87FC-36A11811E33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EDB7DF6-FAC0-4170-A143-8D7D6E1D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4">
            <a:extLst>
              <a:ext uri="{1A6F7579-0047-4D4C-A810-3D9A32E0BEA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20C9A65-B586-421B-BBEF-BF5AD1D5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9FC1DD62-C485-4E32-B2EA-B531AAB0A0C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4C7CB36C-B8F5-49FF-A903-B92F77FBCD9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D710D00-279C-4D98-87F4-8FC4C69CC1C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>
            <a:extLst>
              <a:ext uri="{005AD525-F9E3-4645-992D-F9E0AB79BF5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BB322F4-0BE4-4ED9-81E8-CC5C8B8A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7A65F5AF-5473-4DF6-8EEB-F1180FE43E1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E8713D1-CD8B-4AD2-9AAE-D59A8473822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061923FF-E291-4762-8A4E-C23295870DF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305B44-172A-47EA-8AB3-63FA17696125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9C0094D3-7AD3-4904-AB29-DAF3913FE3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0A99FCB-5174-4907-890C-829BB7FA0428}"/>
              </a:ext>
            </a:extLst>
          </p:cNvPr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>
            <a:extLst>
              <a:ext uri="{8DC31651-E3CE-48F5-9682-0E385B8D3F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04508D5-45A4-4C38-874F-0FFA4A86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>
            <a:extLst>
              <a:ext uri="{B0100FEC-3BB1-40E0-AB20-15445175D16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C679804-CE39-4153-BE05-5280AE21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>
            <a:extLst>
              <a:ext uri="{02F3BD55-0C0E-47DB-8F44-F9E9E73549F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F4D872C-B307-4EA9-BA40-5EB41BF7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</p:spTree>
    <p:extLst>
      <p:ext uri="{2B7B4259-70F3-43EA-B733-FD6819B6B0F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DAF191E-A3A5-45FB-8A04-78A88A66D98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DE7C098-15DF-4CE5-ABA5-1AB0D066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vert="horz"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F384C9F9-3F63-4CBB-85BB-2D5E3267CA9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49BD25D-EE4F-4F7B-89EB-4BA16F56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>
            <a:extLst>
              <a:ext uri="{320D742F-A56B-48E4-AE13-0C49A218F95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14A8F3-CD28-4E22-A2C8-3DD3D4EB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>
            <a:extLst>
              <a:ext uri="{0586A314-CCE3-416C-86AE-8053CC10D7E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FB61EFE-2BA6-44B8-AA0F-169B8A94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BA332CE7-E924-442D-BCA4-2E45CCB70A1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11C1A85C-239E-414E-BC0D-78A8E64F2DA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03BDCF3-DEB8-40DC-A9B9-484C8FA7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3" name="Footer Placeholder 2">
            <a:extLst>
              <a:ext uri="{6D669251-A9CE-4054-9C7A-8ADEE05DE25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03D138-4819-439C-BD53-5668B7B89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Date Placeholder 1">
            <a:extLst>
              <a:ext uri="{96116064-C0F7-4E0A-88E9-BBE513A0A18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F54F6F8-8F67-4AA1-9107-EC58DA17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89066F10-019F-4C4C-BF34-0F1B522EFA2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E63431E-367A-472E-8302-7B5605DED5F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F228F3-A4E2-4F68-8CD2-B119672D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AAFC9A96-589A-4030-82E6-85DA444E348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ED858F1-314F-4910-8684-A6673B7B8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60C921B4-71B5-4079-A79D-468F76E22C5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641C2B-2E50-455B-919D-3A14FA7475BC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572404E6-A8F6-4257-8D1F-6D3C43A4332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F98A379-0446-47C9-B17F-B34DCA7E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2">
            <a:extLst>
              <a:ext uri="{709C7DCA-DC9C-4684-93E5-0B423E4570A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3235A47-16EF-4FC3-B5B0-F2F0ECAB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1">
            <a:extLst>
              <a:ext uri="{AD5EC889-8CEE-44B7-B8E1-C92DB151941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7F4ED16-E3B3-48FE-846F-A2132E58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AEAE66AA-F395-404F-AF8E-A30ED25BC91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DD2050D2-197F-4248-8FE8-FF0B7964B8C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FC33C2B-B00C-48AB-A91B-63B2ACFA8AF5}"/>
              </a:ext>
            </a:extLst>
          </p:cNvPr>
          <p:cNvSpPr/>
          <p:nvPr/>
        </p:nvSpPr>
        <p:spPr>
          <a:xfrm>
            <a:off x="3718307" y="1437411"/>
            <a:ext cx="4663693" cy="3037029"/>
          </a:xfrm>
          <a:prstGeom prst="rect">
            <a:avLst/>
          </a:prstGeom>
          <a:noFill/>
          <a:ln w="6350" cap="flat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Title 1">
            <a:extLst>
              <a:ext uri="{F64A303C-4B0B-41BC-A1E6-1EEF9935D46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1022551-3759-413D-9F67-DA225D97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A1378D0C-7FDD-4407-9994-2EE7B162A36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B0CB473-B40C-4948-A651-F516C7CC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>
            <a:extLst>
              <a:ext uri="{C8EF6ED5-69A0-4839-B999-D8EBC1F84A9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6CC338-B113-479C-A138-5AFE7F68E6B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4">
            <a:extLst>
              <a:ext uri="{95A5E04F-4186-4B67-BB4C-7D45B40AD4B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3622F8-2CA4-457E-BE63-79AD03D8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7" name="Footer Placeholder 3">
            <a:extLst>
              <a:ext uri="{4878690C-EB8C-451D-8FE5-E9377BD506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2ADD526-8342-41DB-95DA-0DFDB76C1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Date Placeholder 1">
            <a:extLst>
              <a:ext uri="{8EEB255A-A91E-4EE7-A0BD-362BDDD0A62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CD32B4-F66F-4BD6-B3D6-CE73335A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982EEA1E-4F34-48A1-AA90-AE111007A57A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>
            <a:extLst>
              <a:ext uri="{E28FD123-71F9-4E33-B612-1B96E789120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89CE940-BA28-4310-A8B5-2308D69D5676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3" name="Footer Placeholder 4" hidden="1">
            <a:extLst>
              <a:ext uri="{AA76DEEC-B820-4CF7-8735-2DB45567257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F53590B-0CDC-466C-A953-8E41B7EE087A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4" name="Date Placeholder 3" hidden="1">
            <a:extLst>
              <a:ext uri="{67A20970-4DE5-4F3E-973B-FA3CE39942A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4D797C0-62E1-4313-B75A-2763F1D0BACD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5" name="Slide Number Placeholder 5" hidden="1">
            <a:extLst>
              <a:ext uri="{FFC43AE0-51CD-4650-93F3-812FEA6D27F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90BA84-3118-412E-A422-DAA5056D27A1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6" name="Footer Placeholder 4" hidden="1">
            <a:extLst>
              <a:ext uri="{5CFFC483-DE30-4FBF-99D2-6ED85E7F85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F67B4DE-4C0A-40AC-8C87-D33130CED7E1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7" name="Date Placeholder 3" hidden="1">
            <a:extLst>
              <a:ext uri="{3C5628D8-DA76-4C21-8161-26344E4A776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B34D9E9-CD54-43E3-9FAC-454802F2CBFF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8" name="Slide Number Placeholder 5" hidden="1">
            <a:extLst>
              <a:ext uri="{615A8F85-71AB-484D-B94B-766BD11B2DD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FCDE3C-CCA0-4E40-957D-B10D99877084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9" name="Footer Placeholder 4" hidden="1">
            <a:extLst>
              <a:ext uri="{A68CE2D2-4759-4BF0-B007-8897305AF34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A5AACBE-99D9-480A-ACBA-5AD89DE73B84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10" name="Date Placeholder 3" hidden="1">
            <a:extLst>
              <a:ext uri="{6650C8E4-0256-4DFB-A6EB-C2FC918209E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11B025D-AF08-492C-A914-215BD42E7C1F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11" name="Title Placeholder 1">
            <a:extLst>
              <a:ext uri="{10EBD760-3D6D-4C6A-8A7A-714FB7C2097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7EE1B83-02EB-45E6-8345-DCA144D9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9045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90E556D4-F28F-499F-A901-DCC4E565B17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EA5DF3-D418-4F28-8CD3-FF15DADDD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A97D015E-1FA8-46D6-B518-67EA9A07912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6485376-25B9-48FB-8ECB-0EB92EC52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7815" y="4695033"/>
            <a:ext cx="6130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14" name="Footer Placeholder 4">
            <a:extLst>
              <a:ext uri="{D0C36D70-F883-44C1-89D1-2F28B343C8B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696502B-327D-452E-A4B0-C1AA2815C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Date Placeholder 3">
            <a:extLst>
              <a:ext uri="{D17BF2C6-FA5B-4665-93A2-6FC7FB40B9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7C8DD7F-3A28-430A-82A0-7FFF00601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•"/>
        <a:defRPr lang="en-US" sz="1600" b="0" i="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b="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b="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b="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listings.pcisecuritystandards.org/documents/PCIDSS_QRGv3_1.pdf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ww.securew2.com/blog/mfa-cyber-insurance-requirements" TargetMode="External"/><Relationship Id="rId4" Type="http://schemas.openxmlformats.org/officeDocument/2006/relationships/hyperlink" Target="https://www.getgds.com/resources/blog/cybersecurity/cyber-insurance-industry-mandating-stronger-mfa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manageengine.com/products/self-service-password/download.html?topMenu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ppia.com/advice/mfa-statistics/" TargetMode="External"/><Relationship Id="rId2" Type="http://schemas.openxmlformats.org/officeDocument/2006/relationships/hyperlink" Target="https://emtmeta.com/why-insurers-are-requiring-mfa-for-cyber-insurance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aajournal.com/what-are-the-penalties-for-hipaa-violations-7096/" TargetMode="External"/><Relationship Id="rId2" Type="http://schemas.openxmlformats.org/officeDocument/2006/relationships/hyperlink" Target="https://www.ibm.com/downloads/cas/3R8N1DZJ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t.com/content/753e76db-e9cc-4c90-985a-f354dbc5c9a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ABFD4297-48AA-436E-9A5F-25F79E12299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0AFE58-7537-4EFA-83AC-A804D5EC75BB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68401" y="2344216"/>
            <a:ext cx="4793161" cy="1487471"/>
          </a:xfrm>
        </p:spPr>
        <p:txBody>
          <a:bodyPr rtlCol="0"/>
          <a:lstStyle/>
          <a:p>
            <a:pPr>
              <a:lnSpc>
                <a:spcPct val="104999"/>
              </a:lnSpc>
            </a:pPr>
            <a:r>
              <a:rPr lang="en-US" sz="3200" b="1" dirty="0">
                <a:solidFill>
                  <a:srgbClr val="0C243C"/>
                </a:solidFill>
                <a:latin typeface="Zoho Puvi-heavy"/>
              </a:rPr>
              <a:t>security posture with</a:t>
            </a:r>
            <a:r>
              <a:rPr lang="en-US" sz="3200" b="1" dirty="0">
                <a:solidFill>
                  <a:schemeClr val="bg1"/>
                </a:solidFill>
                <a:latin typeface="Zoho Puvi-heavy"/>
              </a:rPr>
              <a:t> </a:t>
            </a:r>
            <a:r>
              <a:rPr lang="en-US" sz="3200" b="1" dirty="0">
                <a:solidFill>
                  <a:srgbClr val="185BE7"/>
                </a:solidFill>
                <a:latin typeface="Zoho Puvi-heavy"/>
              </a:rPr>
              <a:t>ADSelfService Plus'</a:t>
            </a:r>
          </a:p>
          <a:p>
            <a:pPr>
              <a:lnSpc>
                <a:spcPct val="104999"/>
              </a:lnSpc>
            </a:pPr>
            <a:r>
              <a:rPr lang="en-US" sz="3200" b="1" dirty="0">
                <a:solidFill>
                  <a:srgbClr val="185BE7"/>
                </a:solidFill>
                <a:latin typeface="Zoho Puvi-heavy"/>
              </a:rPr>
              <a:t>MFA</a:t>
            </a:r>
          </a:p>
        </p:txBody>
      </p:sp>
      <p:sp>
        <p:nvSpPr>
          <p:cNvPr id="3" name="TextBox 2">
            <a:extLst>
              <a:ext uri="{8968CC88-D596-4AC2-972F-5A43263AE6D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EF8B9B4-D436-42A8-878F-FE4470CCAA15}"/>
              </a:ext>
            </a:extLst>
          </p:cNvPr>
          <p:cNvSpPr txBox="1">
            <a:spLocks noGrp="1"/>
          </p:cNvSpPr>
          <p:nvPr/>
        </p:nvSpPr>
        <p:spPr>
          <a:xfrm>
            <a:off x="509901" y="1939471"/>
            <a:ext cx="1918249" cy="327469"/>
          </a:xfrm>
          <a:prstGeom prst="rect">
            <a:avLst/>
          </a:prstGeom>
          <a:ln w="0">
            <a:noFill/>
            <a:round/>
          </a:ln>
          <a:effectLst/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3200" b="1" i="0" dirty="0">
                <a:solidFill>
                  <a:schemeClr val="tx1"/>
                </a:solidFill>
                <a:latin typeface="Open Sans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4999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800" b="0" i="0" dirty="0">
                <a:solidFill>
                  <a:schemeClr val="tx1"/>
                </a:solidFill>
                <a:latin typeface="Zoho Puvi"/>
              </a:rPr>
              <a:t>Enhancing your</a:t>
            </a:r>
          </a:p>
        </p:txBody>
      </p:sp>
      <p:pic>
        <p:nvPicPr>
          <p:cNvPr id="4" name="Picture 3">
            <a:extLst>
              <a:ext uri="{5AB24818-90B0-4593-999F-8E48435212E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E00A9B3-745A-44C2-A7FF-439A2FCB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1" y="972397"/>
            <a:ext cx="1431483" cy="30390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4455CB8C-093E-4769-8B4D-D3CDE31411B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78E9DD-D327-431D-84A2-5901E4F0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427" y="1828219"/>
            <a:ext cx="5384663" cy="3589791"/>
          </a:xfrm>
          <a:prstGeom prst="rect">
            <a:avLst/>
          </a:prstGeom>
          <a:noFill/>
        </p:spPr>
      </p:pic>
    </p:spTree>
    <p:extLst>
      <p:ext uri="{F1394556-7A12-4F71-AFF7-714C9FDC07E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460061DC-8D9E-451A-9DDC-8F2031A661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C779D42-26F9-423E-B441-237EA4221E99}"/>
              </a:ext>
            </a:extLst>
          </p:cNvPr>
          <p:cNvSpPr/>
          <p:nvPr/>
        </p:nvSpPr>
        <p:spPr>
          <a:xfrm>
            <a:off x="5186229" y="888006"/>
            <a:ext cx="3551339" cy="3365668"/>
          </a:xfrm>
          <a:prstGeom prst="roundRect">
            <a:avLst>
              <a:gd name="adj" fmla="val 4716"/>
            </a:avLst>
          </a:prstGeom>
          <a:solidFill>
            <a:srgbClr val="D6E3FF">
              <a:alpha val="33999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AB94C164-1FE5-4D6F-BDE9-AB0EF60E170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62F5CB0-7A95-40BD-AB26-3FAD84937A10}"/>
              </a:ext>
            </a:extLst>
          </p:cNvPr>
          <p:cNvSpPr txBox="1"/>
          <p:nvPr/>
        </p:nvSpPr>
        <p:spPr>
          <a:xfrm>
            <a:off x="5371976" y="1250165"/>
            <a:ext cx="1680057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VPN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 logins</a:t>
            </a:r>
          </a:p>
        </p:txBody>
      </p:sp>
      <p:sp>
        <p:nvSpPr>
          <p:cNvPr id="4" name="TextBox 3">
            <a:extLst>
              <a:ext uri="{3C5ED46D-0704-43E7-A554-4F691F6C25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9192F1-98A4-48CB-A07C-3F3BFA5FF129}"/>
              </a:ext>
            </a:extLst>
          </p:cNvPr>
          <p:cNvSpPr txBox="1"/>
          <p:nvPr/>
        </p:nvSpPr>
        <p:spPr>
          <a:xfrm>
            <a:off x="5493220" y="1784118"/>
            <a:ext cx="2858843" cy="20697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By using </a:t>
            </a:r>
            <a:r>
              <a:rPr lang="en-US" sz="900" b="0" dirty="0" err="1">
                <a:latin typeface="Zoho Puvi"/>
              </a:rPr>
              <a:t>ADSelfService</a:t>
            </a:r>
            <a:r>
              <a:rPr lang="en-US" sz="900" b="0" dirty="0">
                <a:latin typeface="Zoho Puvi"/>
              </a:rPr>
              <a:t> Plus' adaptive MFA, users can secure </a:t>
            </a:r>
            <a:r>
              <a:rPr lang="en-US" sz="900" b="0" dirty="0" err="1">
                <a:latin typeface="Zoho Puvi"/>
              </a:rPr>
              <a:t>VPN</a:t>
            </a:r>
            <a:r>
              <a:rPr lang="en-US" sz="900" b="0" dirty="0">
                <a:latin typeface="Zoho Puvi"/>
              </a:rPr>
              <a:t> connections to the organization's networks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Admins can secure all RADIUS-based </a:t>
            </a:r>
            <a:r>
              <a:rPr lang="en-US" sz="900" b="0" dirty="0" err="1">
                <a:latin typeface="Zoho Puvi"/>
              </a:rPr>
              <a:t>VPN</a:t>
            </a:r>
            <a:r>
              <a:rPr lang="en-US" sz="900" b="0" dirty="0">
                <a:latin typeface="Zoho Puvi"/>
              </a:rPr>
              <a:t> providers, including </a:t>
            </a:r>
            <a:r>
              <a:rPr lang="en-US" sz="900" b="0" dirty="0" err="1">
                <a:latin typeface="Zoho Puvi"/>
              </a:rPr>
              <a:t>Fortinet</a:t>
            </a:r>
            <a:r>
              <a:rPr lang="en-US" sz="900" b="0" dirty="0">
                <a:latin typeface="Zoho Puvi"/>
              </a:rPr>
              <a:t>, Cisco </a:t>
            </a:r>
            <a:r>
              <a:rPr lang="en-US" sz="900" b="0" dirty="0" err="1">
                <a:latin typeface="Zoho Puvi"/>
              </a:rPr>
              <a:t>AnyConnect</a:t>
            </a:r>
            <a:r>
              <a:rPr lang="en-US" sz="900" b="0" dirty="0">
                <a:latin typeface="Zoho Puvi"/>
              </a:rPr>
              <a:t>, Windows, Juniper Networks, Palo Alto Networks, and SonicWall Global </a:t>
            </a:r>
            <a:r>
              <a:rPr lang="en-US" sz="900" b="0" dirty="0" err="1">
                <a:latin typeface="Zoho Puvi"/>
              </a:rPr>
              <a:t>VPN</a:t>
            </a:r>
            <a:r>
              <a:rPr lang="en-US" sz="900" b="0" dirty="0">
                <a:latin typeface="Zoho Puvi"/>
              </a:rPr>
              <a:t> Client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This prevents unauthorized </a:t>
            </a:r>
            <a:r>
              <a:rPr lang="en-US" sz="900" b="0" dirty="0" err="1">
                <a:latin typeface="Zoho Puvi"/>
              </a:rPr>
              <a:t>VPN</a:t>
            </a:r>
            <a:r>
              <a:rPr lang="en-US" sz="900" b="0" dirty="0">
                <a:latin typeface="Zoho Puvi"/>
              </a:rPr>
              <a:t> access using exposed credentials</a:t>
            </a:r>
          </a:p>
        </p:txBody>
      </p:sp>
      <p:pic>
        <p:nvPicPr>
          <p:cNvPr id="5" name="Picture 4">
            <a:extLst>
              <a:ext uri="{E157CF61-F76A-45CD-B295-3CB5D49B929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709CC76-546B-4272-B146-72702782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5" y="1606581"/>
            <a:ext cx="4740049" cy="1870081"/>
          </a:xfrm>
          <a:prstGeom prst="rect">
            <a:avLst/>
          </a:prstGeom>
          <a:noFill/>
        </p:spPr>
      </p:pic>
    </p:spTree>
    <p:extLst>
      <p:ext uri="{986FFDE0-8F46-4E64-9E10-2158779D4E3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2A2BD95F-53BF-4B9C-BEBD-89D62F39837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9EC7037-92F1-490C-A41A-C0C2ED051AB8}"/>
              </a:ext>
            </a:extLst>
          </p:cNvPr>
          <p:cNvSpPr/>
          <p:nvPr/>
        </p:nvSpPr>
        <p:spPr>
          <a:xfrm>
            <a:off x="5186229" y="888006"/>
            <a:ext cx="3551339" cy="3365668"/>
          </a:xfrm>
          <a:prstGeom prst="roundRect">
            <a:avLst>
              <a:gd name="adj" fmla="val 4716"/>
            </a:avLst>
          </a:prstGeom>
          <a:solidFill>
            <a:srgbClr val="D6E3FF">
              <a:alpha val="33999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21177FED-2C88-4308-8E53-C477A8CD02F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42F800-45E7-44C9-8EA0-30114759CB24}"/>
              </a:ext>
            </a:extLst>
          </p:cNvPr>
          <p:cNvSpPr txBox="1"/>
          <p:nvPr/>
        </p:nvSpPr>
        <p:spPr>
          <a:xfrm>
            <a:off x="5418953" y="1663312"/>
            <a:ext cx="1964902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OWA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logins</a:t>
            </a:r>
          </a:p>
        </p:txBody>
      </p:sp>
      <p:sp>
        <p:nvSpPr>
          <p:cNvPr id="4" name="TextBox 3">
            <a:extLst>
              <a:ext uri="{D09563D7-47BA-4B11-BCFC-D4DAFF974E1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CB1D6B1-272F-4A10-B429-F85FD9CE122B}"/>
              </a:ext>
            </a:extLst>
          </p:cNvPr>
          <p:cNvSpPr txBox="1"/>
          <p:nvPr/>
        </p:nvSpPr>
        <p:spPr>
          <a:xfrm>
            <a:off x="5540197" y="2197265"/>
            <a:ext cx="2873454" cy="1082516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On the Exchange server, the </a:t>
            </a:r>
            <a:r>
              <a:rPr lang="en-US" sz="900" b="0" dirty="0" err="1">
                <a:latin typeface="Zoho Puvi"/>
              </a:rPr>
              <a:t>ADSelfService</a:t>
            </a:r>
            <a:r>
              <a:rPr lang="en-US" sz="900" b="0" dirty="0">
                <a:latin typeface="Zoho Puvi"/>
              </a:rPr>
              <a:t> Plus </a:t>
            </a:r>
            <a:r>
              <a:rPr lang="en-US" sz="900" b="0" dirty="0" err="1">
                <a:latin typeface="Zoho Puvi"/>
              </a:rPr>
              <a:t>OWA</a:t>
            </a:r>
            <a:r>
              <a:rPr lang="en-US" sz="900" b="0" dirty="0">
                <a:latin typeface="Zoho Puvi"/>
              </a:rPr>
              <a:t> Connector needs to be installed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 err="1">
                <a:latin typeface="Zoho Puvi"/>
              </a:rPr>
              <a:t>ADSelfService</a:t>
            </a:r>
            <a:r>
              <a:rPr lang="en-US" sz="900" b="0" dirty="0">
                <a:latin typeface="Zoho Puvi"/>
              </a:rPr>
              <a:t> Plus uses the Connector to enable MFA during </a:t>
            </a:r>
            <a:r>
              <a:rPr lang="en-US" sz="900" b="0" dirty="0" err="1">
                <a:latin typeface="Zoho Puvi"/>
              </a:rPr>
              <a:t>OWA</a:t>
            </a:r>
            <a:r>
              <a:rPr lang="en-US" sz="900" b="0" dirty="0">
                <a:latin typeface="Zoho Puvi"/>
              </a:rPr>
              <a:t> and </a:t>
            </a:r>
            <a:r>
              <a:rPr lang="en-US" sz="900" b="0" dirty="0" err="1">
                <a:latin typeface="Zoho Puvi"/>
              </a:rPr>
              <a:t>EAC</a:t>
            </a:r>
            <a:r>
              <a:rPr lang="en-US" sz="900" b="0" dirty="0">
                <a:latin typeface="Zoho Puvi"/>
              </a:rPr>
              <a:t> authentication</a:t>
            </a:r>
          </a:p>
        </p:txBody>
      </p:sp>
      <p:pic>
        <p:nvPicPr>
          <p:cNvPr id="5" name="Picture 4">
            <a:extLst>
              <a:ext uri="{8E55DE8C-01A5-4DFB-97F9-905018A4BAB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6B369C-9A42-4BEE-998D-72A3F6C6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0" y="1409423"/>
            <a:ext cx="4427648" cy="2428255"/>
          </a:xfrm>
          <a:prstGeom prst="rect">
            <a:avLst/>
          </a:prstGeom>
          <a:noFill/>
        </p:spPr>
      </p:pic>
    </p:spTree>
    <p:extLst>
      <p:ext uri="{625B1DC7-C7ED-48C6-9BD6-0C3A9E54EF3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62815530-56E6-45E3-9776-60F0B332291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0ECD5DA-BDD4-4A22-8BCF-D8781359AF60}"/>
              </a:ext>
            </a:extLst>
          </p:cNvPr>
          <p:cNvSpPr/>
          <p:nvPr/>
        </p:nvSpPr>
        <p:spPr>
          <a:xfrm>
            <a:off x="4684338" y="2747524"/>
            <a:ext cx="3973849" cy="1986562"/>
          </a:xfrm>
          <a:prstGeom prst="roundRect">
            <a:avLst>
              <a:gd name="adj" fmla="val 6669"/>
            </a:avLst>
          </a:prstGeom>
          <a:solidFill>
            <a:schemeClr val="bg1"/>
          </a:solidFill>
          <a:ln w="9525" cap="flat">
            <a:solidFill>
              <a:srgbClr val="8FB2FF">
                <a:alpha val="60000"/>
              </a:srgbClr>
            </a:solidFill>
            <a:prstDash val="solid"/>
            <a:round/>
          </a:ln>
          <a:effectLst>
            <a:outerShdw blurRad="1104900" dist="95250" dir="2700000">
              <a:srgbClr val="3F3F3F">
                <a:alpha val="17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15B4961D-3566-4336-AABC-DF0723B3DDC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1D1FD12-DFB0-4256-9466-BF74E8BD5236}"/>
              </a:ext>
            </a:extLst>
          </p:cNvPr>
          <p:cNvSpPr/>
          <p:nvPr/>
        </p:nvSpPr>
        <p:spPr>
          <a:xfrm>
            <a:off x="537533" y="2746876"/>
            <a:ext cx="3973849" cy="1986562"/>
          </a:xfrm>
          <a:prstGeom prst="roundRect">
            <a:avLst>
              <a:gd name="adj" fmla="val 6669"/>
            </a:avLst>
          </a:prstGeom>
          <a:solidFill>
            <a:schemeClr val="bg1"/>
          </a:solidFill>
          <a:ln w="9525" cap="flat">
            <a:solidFill>
              <a:srgbClr val="9BB8F8">
                <a:alpha val="60000"/>
              </a:srgbClr>
            </a:solidFill>
            <a:prstDash val="solid"/>
            <a:round/>
          </a:ln>
          <a:effectLst>
            <a:outerShdw blurRad="1104900" dist="95250" dir="2700000">
              <a:srgbClr val="3F3F3F">
                <a:alpha val="17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CE53C4FA-E95F-4604-B071-6A71B83F5FA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52F337-148D-4D96-A3C3-ADCE47C276A7}"/>
              </a:ext>
            </a:extLst>
          </p:cNvPr>
          <p:cNvSpPr txBox="1"/>
          <p:nvPr/>
        </p:nvSpPr>
        <p:spPr>
          <a:xfrm>
            <a:off x="484832" y="2414692"/>
            <a:ext cx="1666913" cy="25979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900" b="1" dirty="0">
                <a:solidFill>
                  <a:srgbClr val="185BE7"/>
                </a:solidFill>
                <a:latin typeface="Zoho Puvi"/>
              </a:rPr>
              <a:t>During </a:t>
            </a:r>
            <a:r>
              <a:rPr lang="en-US" sz="900" b="1" dirty="0">
                <a:solidFill>
                  <a:srgbClr val="0C243C"/>
                </a:solidFill>
                <a:latin typeface="Zoho Puvi"/>
              </a:rPr>
              <a:t>IdP-initiated logins</a:t>
            </a:r>
          </a:p>
        </p:txBody>
      </p:sp>
      <p:sp>
        <p:nvSpPr>
          <p:cNvPr id="5" name="TextBox 4">
            <a:extLst>
              <a:ext uri="{6B1FCC90-ECE2-4860-BB4E-C6D19E92DFB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8DACFBE-09CB-49A4-8371-C8E1214252D3}"/>
              </a:ext>
            </a:extLst>
          </p:cNvPr>
          <p:cNvSpPr txBox="1"/>
          <p:nvPr/>
        </p:nvSpPr>
        <p:spPr>
          <a:xfrm>
            <a:off x="4845758" y="2411015"/>
            <a:ext cx="1666913" cy="25979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900" b="1" dirty="0">
                <a:solidFill>
                  <a:srgbClr val="185BE7"/>
                </a:solidFill>
                <a:latin typeface="Zoho Puvi"/>
              </a:rPr>
              <a:t>During </a:t>
            </a:r>
            <a:r>
              <a:rPr lang="en-US" sz="900" b="1" dirty="0">
                <a:solidFill>
                  <a:srgbClr val="0C243C"/>
                </a:solidFill>
                <a:latin typeface="Zoho Puvi"/>
              </a:rPr>
              <a:t>SP-initiated logins</a:t>
            </a:r>
          </a:p>
        </p:txBody>
      </p:sp>
      <p:pic>
        <p:nvPicPr>
          <p:cNvPr id="6" name="Picture 5">
            <a:extLst>
              <a:ext uri="{5A55BCFF-53BD-4A8B-8755-101791494C2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052E111-26E4-4B25-8347-227843FCC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4" y="2972476"/>
            <a:ext cx="3641740" cy="147693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8EBCF6CC-FB81-4528-BAA3-686CC8D181C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A62EEC-15C7-4BAE-B6C4-1B0BB066D8A9}"/>
              </a:ext>
            </a:extLst>
          </p:cNvPr>
          <p:cNvSpPr txBox="1"/>
          <p:nvPr/>
        </p:nvSpPr>
        <p:spPr>
          <a:xfrm>
            <a:off x="381000" y="736873"/>
            <a:ext cx="3593582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>
                <a:solidFill>
                  <a:srgbClr val="185BE7"/>
                </a:solidFill>
                <a:latin typeface="Zoho Puvi"/>
              </a:rPr>
              <a:t>Enterprise applications</a:t>
            </a:r>
          </a:p>
        </p:txBody>
      </p:sp>
      <p:sp>
        <p:nvSpPr>
          <p:cNvPr id="8" name="TextBox 7">
            <a:extLst>
              <a:ext uri="{D72D91AC-D98D-4F27-A762-B170F7E9AFF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2B7953F-225B-416D-811D-ECF04902C789}"/>
              </a:ext>
            </a:extLst>
          </p:cNvPr>
          <p:cNvSpPr txBox="1"/>
          <p:nvPr/>
        </p:nvSpPr>
        <p:spPr>
          <a:xfrm>
            <a:off x="533400" y="1173384"/>
            <a:ext cx="7847504" cy="26238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With ADSelfService Plus, users can add MFA for </a:t>
            </a:r>
            <a:r>
              <a:rPr lang="en-US" sz="900" b="0" dirty="0" smtClean="0">
                <a:latin typeface="Zoho Puvi"/>
              </a:rPr>
              <a:t>SSO-enabled </a:t>
            </a:r>
            <a:r>
              <a:rPr lang="en-US" sz="900" b="0" dirty="0">
                <a:latin typeface="Zoho Puvi"/>
              </a:rPr>
              <a:t>applications logins  like Salesforce, Microsoft 365, Slack, and Dropbox</a:t>
            </a:r>
          </a:p>
        </p:txBody>
      </p:sp>
      <p:pic>
        <p:nvPicPr>
          <p:cNvPr id="9" name="Picture 8">
            <a:extLst>
              <a:ext uri="{8BA3DEB3-7F4D-46C9-83BD-911AE8F80B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35FA44A-D768-4B71-99AF-B1B9D076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87" y="2873235"/>
            <a:ext cx="3797760" cy="173515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95EA234F-3FDD-4772-87DB-AD81D25CD36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B93A4E-B37F-4742-8130-D5918729A3A4}"/>
              </a:ext>
            </a:extLst>
          </p:cNvPr>
          <p:cNvSpPr txBox="1"/>
          <p:nvPr/>
        </p:nvSpPr>
        <p:spPr>
          <a:xfrm>
            <a:off x="533400" y="1582969"/>
            <a:ext cx="8008182" cy="42433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IdP-initiated </a:t>
            </a:r>
            <a:r>
              <a:rPr lang="en-US" sz="900" b="0" dirty="0" err="1">
                <a:latin typeface="Zoho Puvi"/>
              </a:rPr>
              <a:t>SSO</a:t>
            </a:r>
            <a:r>
              <a:rPr lang="en-US" sz="900" b="0" dirty="0">
                <a:latin typeface="Zoho Puvi"/>
              </a:rPr>
              <a:t> requires the user to log into the ADSelfService Plus portal first, whereas a SP-initiated </a:t>
            </a:r>
            <a:r>
              <a:rPr lang="en-US" sz="900" b="0" dirty="0" err="1">
                <a:latin typeface="Zoho Puvi"/>
              </a:rPr>
              <a:t>SSO</a:t>
            </a:r>
            <a:r>
              <a:rPr lang="en-US" sz="900" b="0" dirty="0">
                <a:latin typeface="Zoho Puvi"/>
              </a:rPr>
              <a:t> accesses the cloud application first, then the ADSelfService Plus login page</a:t>
            </a:r>
          </a:p>
        </p:txBody>
      </p:sp>
      <p:sp>
        <p:nvSpPr>
          <p:cNvPr id="11" name="TextBox 10">
            <a:extLst>
              <a:ext uri="{3A2E98D4-3773-49E0-948C-AEBBAE8AABB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8C5B65-9A82-4942-9982-D8C6AE3FF91D}"/>
              </a:ext>
            </a:extLst>
          </p:cNvPr>
          <p:cNvSpPr txBox="1"/>
          <p:nvPr/>
        </p:nvSpPr>
        <p:spPr>
          <a:xfrm>
            <a:off x="533400" y="2002069"/>
            <a:ext cx="7847504" cy="25979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ADSelfService Plus prompts for an additional authentication factor. After successful authentication, users can access cloud applications</a:t>
            </a:r>
          </a:p>
        </p:txBody>
      </p:sp>
    </p:spTree>
    <p:extLst>
      <p:ext uri="{9DAC7834-55FF-45D6-A0C8-02894C16B65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795087FF-2C33-4242-94D9-440CE36353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0CA09CC-A376-46ED-9622-392A6FA4D9CF}"/>
              </a:ext>
            </a:extLst>
          </p:cNvPr>
          <p:cNvSpPr/>
          <p:nvPr/>
        </p:nvSpPr>
        <p:spPr>
          <a:xfrm>
            <a:off x="5156282" y="1224638"/>
            <a:ext cx="3009042" cy="2719159"/>
          </a:xfrm>
          <a:prstGeom prst="roundRect">
            <a:avLst>
              <a:gd name="adj" fmla="val 4458"/>
            </a:avLst>
          </a:prstGeom>
          <a:solidFill>
            <a:srgbClr val="185BE7"/>
          </a:solidFill>
          <a:effectLst>
            <a:outerShdw blurRad="952500" dist="95250" dir="2700000">
              <a:srgbClr val="185BE7">
                <a:alpha val="39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C18F6439-D42A-46D3-A210-0C756C38ECD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4F787E4-AFF4-4929-B8CE-57C082BC2146}"/>
              </a:ext>
            </a:extLst>
          </p:cNvPr>
          <p:cNvSpPr/>
          <p:nvPr/>
        </p:nvSpPr>
        <p:spPr>
          <a:xfrm>
            <a:off x="5156282" y="1605638"/>
            <a:ext cx="3009042" cy="2719159"/>
          </a:xfrm>
          <a:prstGeom prst="roundRect">
            <a:avLst>
              <a:gd name="adj" fmla="val 4458"/>
            </a:avLst>
          </a:prstGeom>
          <a:solidFill>
            <a:srgbClr val="185BE7"/>
          </a:solidFill>
          <a:effectLst>
            <a:outerShdw blurRad="952500" dist="95250" dir="2700000">
              <a:srgbClr val="185BE7">
                <a:alpha val="39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9A9FFA5F-0FE8-4273-83F5-48275824198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AD746D5-E955-4C90-B3D3-F47D7B67AFD6}"/>
              </a:ext>
            </a:extLst>
          </p:cNvPr>
          <p:cNvSpPr txBox="1"/>
          <p:nvPr/>
        </p:nvSpPr>
        <p:spPr>
          <a:xfrm>
            <a:off x="883472" y="1288789"/>
            <a:ext cx="3593582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>
                <a:solidFill>
                  <a:srgbClr val="185BE7"/>
                </a:solidFill>
                <a:latin typeface="Zoho Puvi"/>
              </a:rPr>
              <a:t>Windows 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UAC</a:t>
            </a:r>
          </a:p>
        </p:txBody>
      </p:sp>
      <p:sp>
        <p:nvSpPr>
          <p:cNvPr id="5" name="TextBox 4">
            <a:extLst>
              <a:ext uri="{5AFAF93B-D817-42A7-A22E-AAEE77D0F90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3B4E738-9EFF-4E8E-8FC2-3BB004D3D52A}"/>
              </a:ext>
            </a:extLst>
          </p:cNvPr>
          <p:cNvSpPr txBox="1"/>
          <p:nvPr/>
        </p:nvSpPr>
        <p:spPr>
          <a:xfrm>
            <a:off x="991562" y="1864004"/>
            <a:ext cx="3485492" cy="9179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With</a:t>
            </a:r>
            <a:r>
              <a:rPr lang="en-US" sz="900" b="0" dirty="0" err="1">
                <a:latin typeface="Zoho Puvi"/>
              </a:rPr>
              <a:t> ADSelfService </a:t>
            </a:r>
            <a:r>
              <a:rPr lang="en-US" sz="900" b="0" dirty="0">
                <a:latin typeface="Zoho Puvi"/>
              </a:rPr>
              <a:t>Plus'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MFA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enabled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for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Windows</a:t>
            </a:r>
            <a:r>
              <a:rPr lang="en-US" sz="900" b="0" dirty="0" err="1">
                <a:latin typeface="Zoho Puvi"/>
              </a:rPr>
              <a:t> UAC, </a:t>
            </a:r>
            <a:r>
              <a:rPr lang="en-US" sz="900" b="0" dirty="0">
                <a:latin typeface="Zoho Puvi"/>
              </a:rPr>
              <a:t>MFA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will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be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prompted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for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all</a:t>
            </a:r>
            <a:r>
              <a:rPr lang="en-US" sz="900" b="0" dirty="0" err="1">
                <a:latin typeface="Zoho Puvi"/>
              </a:rPr>
              <a:t> UAC </a:t>
            </a:r>
            <a:r>
              <a:rPr lang="en-US" sz="900" b="0" dirty="0">
                <a:latin typeface="Zoho Puvi"/>
              </a:rPr>
              <a:t>credential</a:t>
            </a:r>
            <a:r>
              <a:rPr lang="en-US" sz="900" b="0" dirty="0" err="1">
                <a:latin typeface="Zoho Puvi"/>
              </a:rPr>
              <a:t> </a:t>
            </a:r>
            <a:r>
              <a:rPr lang="en-US" sz="900" b="0" dirty="0">
                <a:latin typeface="Zoho Puvi"/>
              </a:rPr>
              <a:t>prompts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It is compatible with Windows 7 and above and Windows Server 2008 and above</a:t>
            </a:r>
          </a:p>
        </p:txBody>
      </p:sp>
      <p:pic>
        <p:nvPicPr>
          <p:cNvPr id="6" name="Picture 5">
            <a:extLst>
              <a:ext uri="{5EF0B2ED-F0E0-4E8E-A454-489FDE81BE9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89B348F-1509-4ACB-88B8-0132EFAD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174" y="1361827"/>
            <a:ext cx="3327777" cy="2831877"/>
          </a:xfrm>
          <a:prstGeom prst="rect">
            <a:avLst/>
          </a:prstGeom>
          <a:noFill/>
        </p:spPr>
      </p:pic>
    </p:spTree>
    <p:extLst>
      <p:ext uri="{EA3E97D1-B319-4F65-8735-89F71B1F674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4963328-364A-4F9B-BEFC-72AF7079C49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5ECD510-4A87-4A9C-B550-93C95B42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64" y="1104309"/>
            <a:ext cx="5023047" cy="2781766"/>
          </a:xfrm>
          <a:prstGeom prst="rect">
            <a:avLst/>
          </a:prstGeom>
          <a:noFill/>
        </p:spPr>
      </p:pic>
      <p:sp>
        <p:nvSpPr>
          <p:cNvPr id="3" name="Rounded Rectangle 2">
            <a:extLst>
              <a:ext uri="{9EA04D4D-07C4-40D8-BEDD-383649A06F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8272713-F4A6-4DC8-BFCA-044476C3BD60}"/>
              </a:ext>
            </a:extLst>
          </p:cNvPr>
          <p:cNvSpPr/>
          <p:nvPr/>
        </p:nvSpPr>
        <p:spPr>
          <a:xfrm>
            <a:off x="469125" y="926630"/>
            <a:ext cx="3551339" cy="3365668"/>
          </a:xfrm>
          <a:prstGeom prst="roundRect">
            <a:avLst>
              <a:gd name="adj" fmla="val 4716"/>
            </a:avLst>
          </a:prstGeom>
          <a:solidFill>
            <a:srgbClr val="D6E3FF">
              <a:alpha val="33999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6A47D27F-8014-47A4-A316-2DF0021D04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66198E-0E95-4EA4-847D-1B059DE107F3}"/>
              </a:ext>
            </a:extLst>
          </p:cNvPr>
          <p:cNvSpPr txBox="1"/>
          <p:nvPr/>
        </p:nvSpPr>
        <p:spPr>
          <a:xfrm>
            <a:off x="616772" y="1593589"/>
            <a:ext cx="3089643" cy="11922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>
                <a:solidFill>
                  <a:srgbClr val="185BE7"/>
                </a:solidFill>
                <a:latin typeface="Zoho Puvi"/>
              </a:rPr>
              <a:t>Self-service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password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reset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and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account</a:t>
            </a:r>
            <a:r>
              <a:rPr lang="en-US" sz="2000" b="1" dirty="0" err="1">
                <a:solidFill>
                  <a:srgbClr val="185BE7"/>
                </a:solidFill>
                <a:latin typeface="Zoho Puvi"/>
              </a:rPr>
              <a:t> </a:t>
            </a:r>
            <a:r>
              <a:rPr lang="en-US" sz="2000" b="1" dirty="0">
                <a:solidFill>
                  <a:srgbClr val="185BE7"/>
                </a:solidFill>
                <a:latin typeface="Zoho Puvi"/>
              </a:rPr>
              <a:t>unlock</a:t>
            </a:r>
          </a:p>
        </p:txBody>
      </p:sp>
      <p:sp>
        <p:nvSpPr>
          <p:cNvPr id="5" name="TextBox 4">
            <a:extLst>
              <a:ext uri="{9ECC3396-1410-4289-BD8C-8CA0FA34AF1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E392070-A621-4EB6-B425-8E48B1B9E2B2}"/>
              </a:ext>
            </a:extLst>
          </p:cNvPr>
          <p:cNvSpPr txBox="1"/>
          <p:nvPr/>
        </p:nvSpPr>
        <p:spPr>
          <a:xfrm>
            <a:off x="738016" y="2785834"/>
            <a:ext cx="2873454" cy="58888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Users can reset their passwords and unlock their accounts via self-service only after they prove their identities</a:t>
            </a:r>
          </a:p>
        </p:txBody>
      </p:sp>
    </p:spTree>
    <p:extLst>
      <p:ext uri="{650806F4-4947-4630-BBA5-032661E19DB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E18F20FC-0ACB-4C05-912A-054ABD00CDE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0DA7355-9CAE-49E9-B1A2-D5EF58C5E4A9}"/>
              </a:ext>
            </a:extLst>
          </p:cNvPr>
          <p:cNvSpPr/>
          <p:nvPr/>
        </p:nvSpPr>
        <p:spPr>
          <a:xfrm>
            <a:off x="4154700" y="543801"/>
            <a:ext cx="4749860" cy="4054078"/>
          </a:xfrm>
          <a:prstGeom prst="roundRect">
            <a:avLst>
              <a:gd name="adj" fmla="val 4831"/>
            </a:avLst>
          </a:prstGeom>
          <a:solidFill>
            <a:srgbClr val="D6E3FF">
              <a:alpha val="33999"/>
            </a:srgbClr>
          </a:solidFill>
          <a:ln w="9525" cap="flat">
            <a:solidFill>
              <a:srgbClr val="8FB2FF">
                <a:alpha val="57000"/>
              </a:srgbClr>
            </a:solidFill>
            <a:prstDash val="dash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>
              <a:solidFill>
                <a:srgbClr val="D6E3FF"/>
              </a:solidFill>
            </a:endParaRPr>
          </a:p>
        </p:txBody>
      </p:sp>
      <p:sp>
        <p:nvSpPr>
          <p:cNvPr id="3" name="TextBox 2">
            <a:extLst>
              <a:ext uri="{3EDD83A5-3C67-45DD-82F7-7FA2630430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8C0C33-3C17-4FF1-A496-BE21B83C6FFF}"/>
              </a:ext>
            </a:extLst>
          </p:cNvPr>
          <p:cNvSpPr txBox="1"/>
          <p:nvPr/>
        </p:nvSpPr>
        <p:spPr>
          <a:xfrm>
            <a:off x="427967" y="1933575"/>
            <a:ext cx="3256216" cy="141164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Authenticators</a:t>
            </a:r>
          </a:p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supported </a:t>
            </a:r>
            <a:r>
              <a:rPr lang="en-US" sz="2400" b="1" dirty="0">
                <a:solidFill>
                  <a:srgbClr val="1F3856"/>
                </a:solidFill>
                <a:latin typeface="Zoho Puvi"/>
              </a:rPr>
              <a:t>by </a:t>
            </a:r>
          </a:p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 err="1">
                <a:solidFill>
                  <a:srgbClr val="1F3856"/>
                </a:solidFill>
                <a:latin typeface="Zoho Puvi"/>
              </a:rPr>
              <a:t>ADSelfService</a:t>
            </a:r>
            <a:r>
              <a:rPr lang="en-US" sz="2400" b="1" dirty="0">
                <a:solidFill>
                  <a:srgbClr val="1F3856"/>
                </a:solidFill>
                <a:latin typeface="Zoho Puvi"/>
              </a:rPr>
              <a:t> Plus</a:t>
            </a:r>
          </a:p>
        </p:txBody>
      </p:sp>
      <p:sp>
        <p:nvSpPr>
          <p:cNvPr id="4" name="TextBox 3">
            <a:extLst>
              <a:ext uri="{4D226C35-4E4A-4752-99C4-CA1D18B9BE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56C7711-7FE0-4D07-A31E-93C454075618}"/>
              </a:ext>
            </a:extLst>
          </p:cNvPr>
          <p:cNvSpPr txBox="1"/>
          <p:nvPr/>
        </p:nvSpPr>
        <p:spPr>
          <a:xfrm>
            <a:off x="4327636" y="821445"/>
            <a:ext cx="1905000" cy="36949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Security questions and answers</a:t>
            </a:r>
          </a:p>
        </p:txBody>
      </p:sp>
      <p:sp>
        <p:nvSpPr>
          <p:cNvPr id="5" name="TextBox 4">
            <a:extLst>
              <a:ext uri="{1D576460-4EDC-49C2-B6D8-638822B6709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6A83912-F506-477F-B6AD-A6023B3A1C10}"/>
              </a:ext>
            </a:extLst>
          </p:cNvPr>
          <p:cNvSpPr txBox="1"/>
          <p:nvPr/>
        </p:nvSpPr>
        <p:spPr>
          <a:xfrm>
            <a:off x="6670891" y="801719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Face ID authentication</a:t>
            </a:r>
          </a:p>
        </p:txBody>
      </p:sp>
      <p:sp>
        <p:nvSpPr>
          <p:cNvPr id="6" name="TextBox 5">
            <a:extLst>
              <a:ext uri="{5EE28B4D-F21B-4B09-AA45-8C27E0F7BB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4126B0-C50B-4551-B315-DC960A1FD6FE}"/>
              </a:ext>
            </a:extLst>
          </p:cNvPr>
          <p:cNvSpPr txBox="1"/>
          <p:nvPr/>
        </p:nvSpPr>
        <p:spPr>
          <a:xfrm>
            <a:off x="4327636" y="1218380"/>
            <a:ext cx="2252529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SMS and email verification codes</a:t>
            </a:r>
          </a:p>
        </p:txBody>
      </p:sp>
      <p:sp>
        <p:nvSpPr>
          <p:cNvPr id="7" name="TextBox 6">
            <a:extLst>
              <a:ext uri="{B037DCAA-89B8-49B4-88AC-0D2571BA80E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F349C5E-1527-440D-8622-69EC7A328E1F}"/>
              </a:ext>
            </a:extLst>
          </p:cNvPr>
          <p:cNvSpPr txBox="1"/>
          <p:nvPr/>
        </p:nvSpPr>
        <p:spPr>
          <a:xfrm>
            <a:off x="6663585" y="1122454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QR-code-based authentication</a:t>
            </a:r>
          </a:p>
        </p:txBody>
      </p:sp>
      <p:sp>
        <p:nvSpPr>
          <p:cNvPr id="8" name="TextBox 7">
            <a:extLst>
              <a:ext uri="{E96ED5AA-C633-4F4A-BD2C-AADA5224EFF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D91ECE-1231-4AC2-A818-938046222B04}"/>
              </a:ext>
            </a:extLst>
          </p:cNvPr>
          <p:cNvSpPr txBox="1"/>
          <p:nvPr/>
        </p:nvSpPr>
        <p:spPr>
          <a:xfrm>
            <a:off x="4327636" y="1557585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Google Authenticator</a:t>
            </a:r>
          </a:p>
        </p:txBody>
      </p:sp>
      <p:sp>
        <p:nvSpPr>
          <p:cNvPr id="9" name="TextBox 8">
            <a:extLst>
              <a:ext uri="{26C39A1B-7164-482D-8883-802DB599736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C7B1CDD-ADC0-4B69-BFE1-73E027805D5D}"/>
              </a:ext>
            </a:extLst>
          </p:cNvPr>
          <p:cNvSpPr txBox="1"/>
          <p:nvPr/>
        </p:nvSpPr>
        <p:spPr>
          <a:xfrm>
            <a:off x="6663585" y="1537858"/>
            <a:ext cx="2126675" cy="36949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Time-based one-time passwords (</a:t>
            </a:r>
            <a:r>
              <a:rPr lang="en-US" sz="900" b="0" dirty="0" err="1">
                <a:latin typeface="Zoho Puvi"/>
              </a:rPr>
              <a:t>TOTPs</a:t>
            </a:r>
            <a:r>
              <a:rPr lang="en-US" sz="900" b="0" dirty="0">
                <a:latin typeface="Zoho Puvi"/>
              </a:rPr>
              <a:t>)</a:t>
            </a:r>
          </a:p>
        </p:txBody>
      </p:sp>
      <p:sp>
        <p:nvSpPr>
          <p:cNvPr id="10" name="TextBox 9">
            <a:extLst>
              <a:ext uri="{A52FD633-1102-44CD-89E5-98236019457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3DC020C-2F22-46FF-9955-A197416B848E}"/>
              </a:ext>
            </a:extLst>
          </p:cNvPr>
          <p:cNvSpPr txBox="1"/>
          <p:nvPr/>
        </p:nvSpPr>
        <p:spPr>
          <a:xfrm>
            <a:off x="4327636" y="1894874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Microsoft Authenticator</a:t>
            </a:r>
          </a:p>
        </p:txBody>
      </p:sp>
      <p:sp>
        <p:nvSpPr>
          <p:cNvPr id="11" name="TextBox 10">
            <a:extLst>
              <a:ext uri="{4E93819B-C271-497A-8884-6B5B604D1E4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445697F-FE8C-44FD-A8F7-D618E96F1644}"/>
              </a:ext>
            </a:extLst>
          </p:cNvPr>
          <p:cNvSpPr txBox="1"/>
          <p:nvPr/>
        </p:nvSpPr>
        <p:spPr>
          <a:xfrm>
            <a:off x="6663585" y="1989448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AD-based security questions</a:t>
            </a:r>
          </a:p>
        </p:txBody>
      </p:sp>
      <p:sp>
        <p:nvSpPr>
          <p:cNvPr id="12" name="TextBox 11">
            <a:extLst>
              <a:ext uri="{CA10970A-0CB8-4BDE-A651-FED96E25283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D7C817E-3BD5-44DD-AECE-C1D9FB6F2A49}"/>
              </a:ext>
            </a:extLst>
          </p:cNvPr>
          <p:cNvSpPr txBox="1"/>
          <p:nvPr/>
        </p:nvSpPr>
        <p:spPr>
          <a:xfrm>
            <a:off x="4327636" y="2242289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 err="1">
                <a:latin typeface="Zoho Puvi"/>
              </a:rPr>
              <a:t>YubiKey</a:t>
            </a:r>
          </a:p>
        </p:txBody>
      </p:sp>
      <p:sp>
        <p:nvSpPr>
          <p:cNvPr id="13" name="TextBox 12">
            <a:extLst>
              <a:ext uri="{DDF00C5C-1AED-4AF2-A03F-128DE82E039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A3C793C-19F6-4D95-ADC2-95B86F2CB8CA}"/>
              </a:ext>
            </a:extLst>
          </p:cNvPr>
          <p:cNvSpPr txBox="1"/>
          <p:nvPr/>
        </p:nvSpPr>
        <p:spPr>
          <a:xfrm>
            <a:off x="6663585" y="2336863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Smart card authentication</a:t>
            </a:r>
          </a:p>
        </p:txBody>
      </p:sp>
      <p:sp>
        <p:nvSpPr>
          <p:cNvPr id="14" name="TextBox 13">
            <a:extLst>
              <a:ext uri="{19F43A00-6304-45E3-8F53-BA83798D50A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51B31E6-AD29-47E7-B7DD-5B9F7EC1BE76}"/>
              </a:ext>
            </a:extLst>
          </p:cNvPr>
          <p:cNvSpPr txBox="1"/>
          <p:nvPr/>
        </p:nvSpPr>
        <p:spPr>
          <a:xfrm>
            <a:off x="4327636" y="2582894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Duo Security</a:t>
            </a:r>
          </a:p>
        </p:txBody>
      </p:sp>
      <p:sp>
        <p:nvSpPr>
          <p:cNvPr id="15" name="TextBox 14">
            <a:extLst>
              <a:ext uri="{C556DB9B-8C16-4D62-B5A8-EFB5961FDAD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E46C7C1-BDCE-4741-88A9-85ADBFF2DCDF}"/>
              </a:ext>
            </a:extLst>
          </p:cNvPr>
          <p:cNvSpPr txBox="1"/>
          <p:nvPr/>
        </p:nvSpPr>
        <p:spPr>
          <a:xfrm>
            <a:off x="6656365" y="2701223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 err="1">
                <a:latin typeface="Zoho Puvi"/>
              </a:rPr>
              <a:t>SAML</a:t>
            </a:r>
            <a:r>
              <a:rPr lang="en-US" sz="900" b="0" dirty="0">
                <a:latin typeface="Zoho Puvi"/>
              </a:rPr>
              <a:t> authentication</a:t>
            </a:r>
          </a:p>
        </p:txBody>
      </p:sp>
      <p:sp>
        <p:nvSpPr>
          <p:cNvPr id="16" name="TextBox 15">
            <a:extLst>
              <a:ext uri="{3F3F5321-684C-4477-9FF2-4F272F844FD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E43498E-F39C-4DA8-8C55-8D3DC36F8742}"/>
              </a:ext>
            </a:extLst>
          </p:cNvPr>
          <p:cNvSpPr txBox="1"/>
          <p:nvPr/>
        </p:nvSpPr>
        <p:spPr>
          <a:xfrm>
            <a:off x="4320330" y="2954369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 err="1">
                <a:latin typeface="Zoho Puvi"/>
              </a:rPr>
              <a:t>RSA</a:t>
            </a:r>
            <a:r>
              <a:rPr lang="en-US" sz="900" b="0" dirty="0">
                <a:latin typeface="Zoho Puvi"/>
              </a:rPr>
              <a:t> </a:t>
            </a:r>
            <a:r>
              <a:rPr lang="en-US" sz="900" b="0" dirty="0" err="1">
                <a:latin typeface="Zoho Puvi"/>
              </a:rPr>
              <a:t>SecurID</a:t>
            </a:r>
          </a:p>
        </p:txBody>
      </p:sp>
      <p:sp>
        <p:nvSpPr>
          <p:cNvPr id="17" name="TextBox 16">
            <a:extLst>
              <a:ext uri="{5DF75A0E-2D40-4F34-890E-66A8AC0E2CD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2BB7E04-B1C9-40EA-9E4C-4CBFB1DE8F9D}"/>
              </a:ext>
            </a:extLst>
          </p:cNvPr>
          <p:cNvSpPr txBox="1"/>
          <p:nvPr/>
        </p:nvSpPr>
        <p:spPr>
          <a:xfrm>
            <a:off x="6663585" y="3056248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Zoho </a:t>
            </a:r>
            <a:r>
              <a:rPr lang="en-US" sz="900" b="0" dirty="0" err="1">
                <a:latin typeface="Zoho Puvi"/>
              </a:rPr>
              <a:t>OneAuth</a:t>
            </a:r>
            <a:r>
              <a:rPr lang="en-US" sz="900" b="0" dirty="0">
                <a:latin typeface="Zoho Puvi"/>
              </a:rPr>
              <a:t> </a:t>
            </a:r>
            <a:r>
              <a:rPr lang="en-US" sz="900" b="0" dirty="0" err="1">
                <a:latin typeface="Zoho Puvi"/>
              </a:rPr>
              <a:t>TOTPs</a:t>
            </a:r>
          </a:p>
        </p:txBody>
      </p:sp>
      <p:sp>
        <p:nvSpPr>
          <p:cNvPr id="18" name="TextBox 17">
            <a:extLst>
              <a:ext uri="{54A7C857-52BA-4C75-BDDD-034B978C1B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4FFAB09-5003-47BF-892D-8F2F04BE3F16}"/>
              </a:ext>
            </a:extLst>
          </p:cNvPr>
          <p:cNvSpPr txBox="1"/>
          <p:nvPr/>
        </p:nvSpPr>
        <p:spPr>
          <a:xfrm>
            <a:off x="4320330" y="3297269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RADIUS</a:t>
            </a:r>
          </a:p>
        </p:txBody>
      </p:sp>
      <p:sp>
        <p:nvSpPr>
          <p:cNvPr id="19" name="TextBox 18">
            <a:extLst>
              <a:ext uri="{9E2B5F2B-8633-4347-AB9E-D5EA5EA2981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5BD907F-156D-4E3D-A447-6A9B168A7070}"/>
              </a:ext>
            </a:extLst>
          </p:cNvPr>
          <p:cNvSpPr txBox="1"/>
          <p:nvPr/>
        </p:nvSpPr>
        <p:spPr>
          <a:xfrm>
            <a:off x="6663585" y="3399148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Azure AD MFA</a:t>
            </a:r>
          </a:p>
        </p:txBody>
      </p:sp>
      <p:sp>
        <p:nvSpPr>
          <p:cNvPr id="20" name="TextBox 19">
            <a:extLst>
              <a:ext uri="{23448256-9720-465F-895D-1E878265A9E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AF1D03D-0D67-4B84-AA06-2D861C0F671C}"/>
              </a:ext>
            </a:extLst>
          </p:cNvPr>
          <p:cNvSpPr txBox="1"/>
          <p:nvPr/>
        </p:nvSpPr>
        <p:spPr>
          <a:xfrm>
            <a:off x="4320330" y="3649694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Push notifications</a:t>
            </a:r>
          </a:p>
        </p:txBody>
      </p:sp>
      <p:sp>
        <p:nvSpPr>
          <p:cNvPr id="21" name="TextBox 20">
            <a:extLst>
              <a:ext uri="{E74644DF-2387-40FC-B38E-F9A99C0AD56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46D3592-48FB-4356-8856-623B2680F27B}"/>
              </a:ext>
            </a:extLst>
          </p:cNvPr>
          <p:cNvSpPr txBox="1"/>
          <p:nvPr/>
        </p:nvSpPr>
        <p:spPr>
          <a:xfrm>
            <a:off x="6663585" y="3751573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Custom TOTP authenticators</a:t>
            </a:r>
          </a:p>
        </p:txBody>
      </p:sp>
      <p:sp>
        <p:nvSpPr>
          <p:cNvPr id="22" name="TextBox 21">
            <a:extLst>
              <a:ext uri="{1497584B-E8F3-4BF5-89E2-F0BFCA69DA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C75031B-6E26-466A-8262-AF543836570C}"/>
              </a:ext>
            </a:extLst>
          </p:cNvPr>
          <p:cNvSpPr txBox="1"/>
          <p:nvPr/>
        </p:nvSpPr>
        <p:spPr>
          <a:xfrm>
            <a:off x="4320330" y="3983069"/>
            <a:ext cx="1905000" cy="2323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Fingerprint authentication</a:t>
            </a:r>
          </a:p>
        </p:txBody>
      </p:sp>
      <p:pic>
        <p:nvPicPr>
          <p:cNvPr id="23" name="Picture 22">
            <a:extLst>
              <a:ext uri="{6F6366E9-90C4-4D6D-9621-C2FA5FE416D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AE74660-506B-40D2-A4E6-3C8BC6FD16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683714" y="1677876"/>
            <a:ext cx="324916" cy="324592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356CF1C7-2D56-408F-B861-6746F9186EF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FDCD57C-2DCA-47D2-83F8-C14BA9299D15}"/>
              </a:ext>
            </a:extLst>
          </p:cNvPr>
          <p:cNvSpPr txBox="1"/>
          <p:nvPr/>
        </p:nvSpPr>
        <p:spPr>
          <a:xfrm>
            <a:off x="7007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6</a:t>
            </a:r>
          </a:p>
        </p:txBody>
      </p:sp>
      <p:pic>
        <p:nvPicPr>
          <p:cNvPr id="25" name="Picture 24">
            <a:extLst>
              <a:ext uri="{CFBEB38E-9D3A-4CE8-B6B9-7F4CC22FACC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462002-DAA6-40AA-B4D4-689DC499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000">
            <a:off x="3470576" y="2894771"/>
            <a:ext cx="566689" cy="216627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B772255E-E377-4911-811D-3C63F2B6575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3735CF1-83FF-4D6E-9C78-1442F55A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0000">
            <a:off x="6424593" y="103708"/>
            <a:ext cx="286283" cy="286283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C68A7F30-6F31-42FA-BF65-B890AFA4002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CEADEF4-21A1-41F2-AF38-78AF147017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tretch>
            <a:fillRect/>
          </a:stretch>
        </p:blipFill>
        <p:spPr>
          <a:xfrm>
            <a:off x="817473" y="4407255"/>
            <a:ext cx="596903" cy="729224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E781714B-B98C-4E77-94E8-B1F8CB9ACF2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CA5AACB-71A3-4B94-A8A4-C69E39215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2493873" y="4450804"/>
            <a:ext cx="553354" cy="750989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06A4A9B8-3CD9-4EB1-924D-92343CA2DB1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36109D4-F6C6-43A0-9D74-D5835F8F04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tretch>
            <a:fillRect/>
          </a:stretch>
        </p:blipFill>
        <p:spPr>
          <a:xfrm>
            <a:off x="1635718" y="5299881"/>
            <a:ext cx="596903" cy="729224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18E1B05-05B3-4482-A8D9-12AD5221D54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596A225-6B98-4CCD-94D6-FEC0C12A43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1637528" y="1431826"/>
            <a:ext cx="553354" cy="750989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53156736-0431-405A-B399-85919A52DEB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7F14F7-96FC-449F-A601-3865F128AB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795699" y="669826"/>
            <a:ext cx="553354" cy="750989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9278930C-F9D6-40A0-B8DB-E44F17CE3D0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03ABA5E-F903-4DB8-8256-5924FF93C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0000">
            <a:off x="3361001" y="4257675"/>
            <a:ext cx="277539" cy="277539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3BA3A63F-D632-44CF-A1CA-CCBFF1E7FF4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3824039-ABE9-4A98-BEDF-37B4B25F2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">
            <a:off x="703611" y="3905250"/>
            <a:ext cx="285121" cy="285121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3B1248B2-9E00-47F1-A672-817E5F2937D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08CF354-F3DA-4AA0-BDB9-284E797D7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40000">
            <a:off x="3349475" y="457295"/>
            <a:ext cx="281654" cy="320735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3EF98502-66A6-4B95-98D3-8F059A446F9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1408043-CEAF-4DD1-ADA0-FAC184395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">
            <a:off x="6554362" y="4733925"/>
            <a:ext cx="257632" cy="257632"/>
          </a:xfrm>
          <a:prstGeom prst="rect">
            <a:avLst/>
          </a:prstGeom>
          <a:noFill/>
        </p:spPr>
      </p:pic>
      <p:cxnSp>
        <p:nvCxnSpPr>
          <p:cNvPr id="36" name="Straight Connector 35">
            <a:extLst>
              <a:ext uri="{CDF83737-4505-416B-8A1B-6E38D72F730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2558BC3-6B1B-41F4-8AAE-3C2CA42D5850}"/>
              </a:ext>
            </a:extLst>
          </p:cNvPr>
          <p:cNvCxnSpPr/>
          <p:nvPr/>
        </p:nvCxnSpPr>
        <p:spPr>
          <a:xfrm rot="10800000" flipH="1">
            <a:off x="6529635" y="772506"/>
            <a:ext cx="0" cy="3600631"/>
          </a:xfrm>
          <a:prstGeom prst="line">
            <a:avLst/>
          </a:prstGeom>
          <a:ln w="9525" cap="flat">
            <a:solidFill>
              <a:srgbClr val="8FB2FF">
                <a:alpha val="36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37" name="Rectangle 36">
            <a:extLst>
              <a:ext uri="{242FD185-C296-428C-9C81-3014E2DE2AD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ED09854-6004-4336-8289-B8ED1E2BBC68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8B72BA09-1959-48D3-A8E4-005A104445CB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2A83A753-338D-461D-BAD9-03EBCE2DFC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9263A4-B270-431A-8937-E72B3BDD6CC0}"/>
              </a:ext>
            </a:extLst>
          </p:cNvPr>
          <p:cNvSpPr/>
          <p:nvPr/>
        </p:nvSpPr>
        <p:spPr>
          <a:xfrm>
            <a:off x="3943902" y="2235489"/>
            <a:ext cx="4849530" cy="2588066"/>
          </a:xfrm>
          <a:prstGeom prst="round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2AB09D2-63F2-40D4-BA37-BE6D0F8C517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8BA1247-8549-49B8-8C8F-50C7627B5DD0}"/>
              </a:ext>
            </a:extLst>
          </p:cNvPr>
          <p:cNvSpPr txBox="1"/>
          <p:nvPr/>
        </p:nvSpPr>
        <p:spPr>
          <a:xfrm>
            <a:off x="602008" y="1975132"/>
            <a:ext cx="3593582" cy="11922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How does </a:t>
            </a:r>
            <a:r>
              <a:rPr lang="en-US" sz="2400" b="1" dirty="0" err="1">
                <a:solidFill>
                  <a:srgbClr val="0C243C"/>
                </a:solidFill>
                <a:latin typeface="Zoho Puvi"/>
              </a:rPr>
              <a:t>ADSelfService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 Plus' online MFA work?</a:t>
            </a:r>
          </a:p>
        </p:txBody>
      </p:sp>
      <p:pic>
        <p:nvPicPr>
          <p:cNvPr id="4" name="Picture 3">
            <a:extLst>
              <a:ext uri="{D6273F4A-9F4E-4F64-B65C-7E641C3ACD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0175081-E200-44D8-BF3A-2E24BA2D8B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23B921C0-7495-4A83-A217-109A85EE3F7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890524C-8659-4EF9-BD2A-548CA86B8582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7</a:t>
            </a:r>
          </a:p>
        </p:txBody>
      </p:sp>
      <p:sp>
        <p:nvSpPr>
          <p:cNvPr id="6" name="TextBox 5">
            <a:extLst>
              <a:ext uri="{98B407F1-E511-4B91-984E-82854D4FF1F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EA73CE-90AB-4F7E-B9FD-C7A231F3EAF1}"/>
              </a:ext>
            </a:extLst>
          </p:cNvPr>
          <p:cNvSpPr txBox="1"/>
          <p:nvPr/>
        </p:nvSpPr>
        <p:spPr>
          <a:xfrm>
            <a:off x="4157596" y="2531078"/>
            <a:ext cx="4539919" cy="243550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A user logs in to their machine with their credentials as the primary authentication method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The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initial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credentials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are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verified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by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the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local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security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 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authority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Once the initial credentials have been verified, 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Plus prompts the user for an additional authentication factor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Plus sends the relevant MFA factor request to the user's registered device, then the user authenticates 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themself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by providing that factor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Plus validates the provided MFA factor against the user's registered information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If the factor is successfully validated, access is granted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7" name="Rectangle 6">
            <a:extLst>
              <a:ext uri="{79B511CC-17F7-479A-847D-28BF9888E94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9D565C7-D3A1-4967-98A3-C95B1759FDB6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636E6414-4953-43C1-8035-E0E8B4BDFD2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C2718FB-56FC-4C1B-B148-552A091EA2A5}"/>
              </a:ext>
            </a:extLst>
          </p:cNvPr>
          <p:cNvSpPr/>
          <p:nvPr/>
        </p:nvSpPr>
        <p:spPr>
          <a:xfrm>
            <a:off x="4571800" y="440016"/>
            <a:ext cx="3608355" cy="2105377"/>
          </a:xfrm>
          <a:prstGeom prst="roundRect">
            <a:avLst>
              <a:gd name="adj" fmla="val 6870"/>
            </a:avLst>
          </a:prstGeom>
          <a:solidFill>
            <a:schemeClr val="bg1"/>
          </a:solidFill>
          <a:effectLst>
            <a:outerShdw blurRad="1270000" dist="95250" dir="2700000">
              <a:srgbClr val="3F3F3F">
                <a:alpha val="7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243DBA45-665C-42C4-BAB1-320482C92E6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22D405-D553-4099-BB01-E98A16392C0D}"/>
              </a:ext>
            </a:extLst>
          </p:cNvPr>
          <p:cNvSpPr txBox="1"/>
          <p:nvPr/>
        </p:nvSpPr>
        <p:spPr>
          <a:xfrm>
            <a:off x="759914" y="3179130"/>
            <a:ext cx="2621613" cy="58891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lnSpc>
                <a:spcPct val="135000"/>
              </a:lnSpc>
              <a:defRPr lang="en-US" sz="1400" dirty="0"/>
            </a:pPr>
            <a:r>
              <a:rPr lang="en-US" sz="800" b="0" dirty="0">
                <a:latin typeface="Zoho Puvi"/>
              </a:rPr>
              <a:t>Note: ADSelfService Plus supports online MFA for machine logins, </a:t>
            </a:r>
            <a:r>
              <a:rPr lang="en-US" sz="800" b="0" dirty="0" err="1">
                <a:latin typeface="Zoho Puvi"/>
              </a:rPr>
              <a:t>VPN</a:t>
            </a:r>
            <a:r>
              <a:rPr lang="en-US" sz="800" b="0" dirty="0">
                <a:latin typeface="Zoho Puvi"/>
              </a:rPr>
              <a:t> logins, </a:t>
            </a:r>
            <a:r>
              <a:rPr lang="en-US" sz="800" b="0" dirty="0" err="1">
                <a:latin typeface="Zoho Puvi"/>
              </a:rPr>
              <a:t>OWA</a:t>
            </a:r>
            <a:r>
              <a:rPr lang="en-US" sz="800" b="0" dirty="0">
                <a:latin typeface="Zoho Puvi"/>
              </a:rPr>
              <a:t> logins, </a:t>
            </a:r>
            <a:r>
              <a:rPr lang="en-US" sz="800" b="0" dirty="0" err="1">
                <a:latin typeface="Zoho Puvi"/>
              </a:rPr>
              <a:t>UAC</a:t>
            </a:r>
            <a:r>
              <a:rPr lang="en-US" sz="800" b="0" dirty="0">
                <a:latin typeface="Zoho Puvi"/>
              </a:rPr>
              <a:t>, cloud applications, and Microsoft 365</a:t>
            </a:r>
          </a:p>
        </p:txBody>
      </p:sp>
      <p:pic>
        <p:nvPicPr>
          <p:cNvPr id="10" name="Picture 9">
            <a:extLst>
              <a:ext uri="{5190C1FC-3838-4582-824E-50CFF9F1EFD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FCD9F10-4822-4E3F-8FE9-F5D2014B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44" y="585482"/>
            <a:ext cx="3300907" cy="1753276"/>
          </a:xfrm>
          <a:prstGeom prst="rect">
            <a:avLst/>
          </a:prstGeom>
          <a:noFill/>
        </p:spPr>
      </p:pic>
    </p:spTree>
    <p:extLst>
      <p:ext uri="{773C5BE7-9278-4006-B53F-9FEFE94A5F4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2C47C299-E2A6-49F0-AB8B-880CF5D48E0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FFCBE8D-6A80-4B3D-AF23-AFB1D22D0883}"/>
              </a:ext>
            </a:extLst>
          </p:cNvPr>
          <p:cNvSpPr/>
          <p:nvPr/>
        </p:nvSpPr>
        <p:spPr>
          <a:xfrm>
            <a:off x="3943902" y="2235489"/>
            <a:ext cx="4849530" cy="2588066"/>
          </a:xfrm>
          <a:prstGeom prst="round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1CBF09B7-FF11-471E-8C3E-72E44C94A4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E13C80-BB66-4DC0-835F-AB92548CD2F6}"/>
              </a:ext>
            </a:extLst>
          </p:cNvPr>
          <p:cNvSpPr txBox="1"/>
          <p:nvPr/>
        </p:nvSpPr>
        <p:spPr>
          <a:xfrm>
            <a:off x="602008" y="1975132"/>
            <a:ext cx="3593582" cy="11922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How does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ADSelfService Plus' offline MFA work?</a:t>
            </a:r>
          </a:p>
        </p:txBody>
      </p:sp>
      <p:pic>
        <p:nvPicPr>
          <p:cNvPr id="4" name="Picture 3">
            <a:extLst>
              <a:ext uri="{33AD02DC-550C-4E24-BE35-A54AD228905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B09BE60-464F-48A2-AE72-7EF9270CD0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2491C0D3-AF84-4CC8-9208-38F52E6CCD9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448B384-A3B3-4292-9128-B9EBA8166B47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8</a:t>
            </a:r>
          </a:p>
        </p:txBody>
      </p:sp>
      <p:sp>
        <p:nvSpPr>
          <p:cNvPr id="6" name="TextBox 5">
            <a:extLst>
              <a:ext uri="{92C16F7D-45D6-4874-A905-939E305DA60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E733E90-19D6-44E8-936F-7BA2C65C9D69}"/>
              </a:ext>
            </a:extLst>
          </p:cNvPr>
          <p:cNvSpPr txBox="1"/>
          <p:nvPr/>
        </p:nvSpPr>
        <p:spPr>
          <a:xfrm>
            <a:off x="4195591" y="2705995"/>
            <a:ext cx="4479064" cy="1996706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A user logs in to their machine with their credentials as the primary authentication method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Their credentials are verified by the local security authority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Plus attempts to prompt the user for an additional authentication factor, but fails due to connection issues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8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The login agent prompts the user for offline MFA, which supports Google Authenticator, Microsoft Authenticator, custom 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TOTP</a:t>
            </a:r>
            <a:r>
              <a:rPr lang="en-US" sz="800" b="0" dirty="0">
                <a:solidFill>
                  <a:schemeClr val="bg1"/>
                </a:solidFill>
                <a:latin typeface="Zoho Puvi"/>
              </a:rPr>
              <a:t> authenticators, and Zoho OneAuth </a:t>
            </a:r>
            <a:r>
              <a:rPr lang="en-US" sz="800" b="0" dirty="0" err="1">
                <a:solidFill>
                  <a:schemeClr val="bg1"/>
                </a:solidFill>
                <a:latin typeface="Zoho Puvi"/>
              </a:rPr>
              <a:t>TOTPs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800" b="0" dirty="0" err="1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chemeClr val="bg1"/>
                </a:solidFill>
                <a:latin typeface="Zoho Puvi"/>
              </a:rPr>
              <a:t>Upon successful validation, access is granted</a:t>
            </a:r>
          </a:p>
        </p:txBody>
      </p:sp>
      <p:sp>
        <p:nvSpPr>
          <p:cNvPr id="7" name="Rectangle 6">
            <a:extLst>
              <a:ext uri="{6BC737C8-E8B7-4EFB-89F3-6CD477287FD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9C37B3B-C8C3-4147-8841-7F4023685805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A51B1406-CDA7-4CAF-AFD5-79CD9A33766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71ED509-F765-400D-859C-CFE6C71936F7}"/>
              </a:ext>
            </a:extLst>
          </p:cNvPr>
          <p:cNvSpPr txBox="1"/>
          <p:nvPr/>
        </p:nvSpPr>
        <p:spPr>
          <a:xfrm>
            <a:off x="836114" y="3529522"/>
            <a:ext cx="2621613" cy="428579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lnSpc>
                <a:spcPct val="135000"/>
              </a:lnSpc>
              <a:defRPr lang="en-US" sz="1400" dirty="0"/>
            </a:pPr>
            <a:r>
              <a:rPr lang="en-US" sz="800" b="1" dirty="0">
                <a:latin typeface="Zoho Puvi"/>
              </a:rPr>
              <a:t>Note: </a:t>
            </a:r>
            <a:r>
              <a:rPr lang="en-US" sz="800" b="0" dirty="0" err="1">
                <a:latin typeface="Zoho Puvi"/>
              </a:rPr>
              <a:t>ADSelfService</a:t>
            </a:r>
            <a:r>
              <a:rPr lang="en-US" sz="800" b="0" dirty="0">
                <a:latin typeface="Zoho Puvi"/>
              </a:rPr>
              <a:t> Plus supports offline MFA for Windows logins, </a:t>
            </a:r>
            <a:r>
              <a:rPr lang="en-US" sz="800" b="0" dirty="0" err="1">
                <a:latin typeface="Zoho Puvi"/>
              </a:rPr>
              <a:t>RDP</a:t>
            </a:r>
            <a:r>
              <a:rPr lang="en-US" sz="800" b="0" dirty="0">
                <a:latin typeface="Zoho Puvi"/>
              </a:rPr>
              <a:t>, and </a:t>
            </a:r>
            <a:r>
              <a:rPr lang="en-US" sz="800" b="0" dirty="0" err="1">
                <a:latin typeface="Zoho Puvi"/>
              </a:rPr>
              <a:t>UAC</a:t>
            </a:r>
          </a:p>
        </p:txBody>
      </p:sp>
      <p:sp>
        <p:nvSpPr>
          <p:cNvPr id="9" name="Rounded Rectangle 8">
            <a:extLst>
              <a:ext uri="{166F83AD-F962-4D2B-8A18-A9C844A51DF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921783F-3F3E-45F5-A3D3-1AA05E1DE7C1}"/>
              </a:ext>
            </a:extLst>
          </p:cNvPr>
          <p:cNvSpPr/>
          <p:nvPr/>
        </p:nvSpPr>
        <p:spPr>
          <a:xfrm>
            <a:off x="4571800" y="440016"/>
            <a:ext cx="3608355" cy="2105377"/>
          </a:xfrm>
          <a:prstGeom prst="roundRect">
            <a:avLst>
              <a:gd name="adj" fmla="val 6870"/>
            </a:avLst>
          </a:prstGeom>
          <a:solidFill>
            <a:schemeClr val="bg1"/>
          </a:solidFill>
          <a:effectLst>
            <a:outerShdw blurRad="1270000" dist="95250" dir="2700000">
              <a:srgbClr val="3F3F3F">
                <a:alpha val="7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6F984C71-D71A-49BB-B599-A2BB1A05DDE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41CB58E-8ABF-429C-8CEA-B492DD49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687" y="549011"/>
            <a:ext cx="3310080" cy="1837839"/>
          </a:xfrm>
          <a:prstGeom prst="rect">
            <a:avLst/>
          </a:prstGeom>
          <a:noFill/>
        </p:spPr>
      </p:pic>
    </p:spTree>
    <p:extLst>
      <p:ext uri="{631E0003-D0F7-4338-963A-D4AC113966A7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0FCBA9D4-4F71-468C-A108-604B28793B1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B9A9F53-D706-4A31-BBEC-0E757A422439}"/>
              </a:ext>
            </a:extLst>
          </p:cNvPr>
          <p:cNvSpPr txBox="1"/>
          <p:nvPr/>
        </p:nvSpPr>
        <p:spPr>
          <a:xfrm>
            <a:off x="602008" y="1213132"/>
            <a:ext cx="5299233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Enforce access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control decisions</a:t>
            </a:r>
          </a:p>
        </p:txBody>
      </p:sp>
      <p:pic>
        <p:nvPicPr>
          <p:cNvPr id="3" name="Picture 2">
            <a:extLst>
              <a:ext uri="{73EE4EBD-41C8-4521-A589-D4F20390250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B6EF485-3AA3-4C93-896F-45DD268C1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36114" y="953976"/>
            <a:ext cx="324916" cy="32459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0D3E5C-C758-4305-B6BD-B7F0E6EFB4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62AB47F-8CEC-4712-8C02-7B4CDBE6C384}"/>
              </a:ext>
            </a:extLst>
          </p:cNvPr>
          <p:cNvSpPr txBox="1"/>
          <p:nvPr/>
        </p:nvSpPr>
        <p:spPr>
          <a:xfrm>
            <a:off x="878776" y="953976"/>
            <a:ext cx="336403" cy="28538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9</a:t>
            </a:r>
          </a:p>
        </p:txBody>
      </p:sp>
      <p:sp>
        <p:nvSpPr>
          <p:cNvPr id="5" name="TextBox 4">
            <a:extLst>
              <a:ext uri="{069B4149-82B4-4A60-BC4D-24D1C186121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7A7CB1A-CA11-4855-BEF3-6DE742618651}"/>
              </a:ext>
            </a:extLst>
          </p:cNvPr>
          <p:cNvSpPr txBox="1"/>
          <p:nvPr/>
        </p:nvSpPr>
        <p:spPr>
          <a:xfrm>
            <a:off x="759914" y="1627870"/>
            <a:ext cx="7113270" cy="111911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rgbClr val="0C243C"/>
                </a:solidFill>
                <a:latin typeface="Zoho Puvi"/>
              </a:rPr>
              <a:t>With </a:t>
            </a:r>
            <a:r>
              <a:rPr lang="en-US" sz="800" b="0" dirty="0" err="1">
                <a:solidFill>
                  <a:srgbClr val="0C243C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rgbClr val="0C243C"/>
                </a:solidFill>
                <a:latin typeface="Zoho Puvi"/>
              </a:rPr>
              <a:t> Plus, admins can control which users can access workstations, applications, and various features (such as password changes and directory self-updates) based on factors like their IP address, time of access, device, and location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rgbClr val="0C243C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rgbClr val="0C243C"/>
                </a:solidFill>
                <a:latin typeface="Zoho Puvi"/>
              </a:rPr>
              <a:t>After analyzing these risk factors, </a:t>
            </a:r>
            <a:r>
              <a:rPr lang="en-US" sz="800" b="0" dirty="0" err="1">
                <a:solidFill>
                  <a:srgbClr val="0C243C"/>
                </a:solidFill>
                <a:latin typeface="Zoho Puvi"/>
              </a:rPr>
              <a:t>ADSelfService</a:t>
            </a:r>
            <a:r>
              <a:rPr lang="en-US" sz="800" b="0" dirty="0">
                <a:solidFill>
                  <a:srgbClr val="0C243C"/>
                </a:solidFill>
                <a:latin typeface="Zoho Puvi"/>
              </a:rPr>
              <a:t> Plus provides users with complete, unrestricted access; limited access; or no access to the resources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800" b="0" dirty="0">
              <a:solidFill>
                <a:srgbClr val="0C243C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800" b="0" dirty="0">
                <a:solidFill>
                  <a:srgbClr val="0C243C"/>
                </a:solidFill>
                <a:latin typeface="Zoho Puvi"/>
              </a:rPr>
              <a:t>Admins can set specific rules for specific domains, </a:t>
            </a:r>
            <a:r>
              <a:rPr lang="en-US" sz="800" b="0" dirty="0" err="1">
                <a:solidFill>
                  <a:srgbClr val="0C243C"/>
                </a:solidFill>
                <a:latin typeface="Zoho Puvi"/>
              </a:rPr>
              <a:t>OUs</a:t>
            </a:r>
            <a:r>
              <a:rPr lang="en-US" sz="800" b="0" dirty="0">
                <a:solidFill>
                  <a:srgbClr val="0C243C"/>
                </a:solidFill>
                <a:latin typeface="Zoho Puvi"/>
              </a:rPr>
              <a:t>, and groups</a:t>
            </a:r>
          </a:p>
        </p:txBody>
      </p:sp>
      <p:sp>
        <p:nvSpPr>
          <p:cNvPr id="6" name="Rectangle 5">
            <a:extLst>
              <a:ext uri="{C452C631-47C9-4AD4-B2E2-CDEF7F1A73B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4CF5199-AEC7-4439-8F61-D73FC1B21CB6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057B8ECC-BCB1-4EAA-AE7B-02DDE907CC0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1526AED-3496-484A-B900-63AFFEC9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27" y="2748410"/>
            <a:ext cx="7332383" cy="1657702"/>
          </a:xfrm>
          <a:prstGeom prst="rect">
            <a:avLst/>
          </a:prstGeom>
          <a:noFill/>
          <a:ln w="9525" cap="flat">
            <a:noFill/>
            <a:prstDash val="solid"/>
            <a:round/>
          </a:ln>
        </p:spPr>
      </p:pic>
    </p:spTree>
    <p:extLst>
      <p:ext uri="{08E0F111-7939-42B2-BE11-EDDEB9A69AD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EE09C6FA-31E7-41EB-90EA-6DE99622DD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2F2498E-D79E-4F2A-AB39-2BB4463900D7}"/>
              </a:ext>
            </a:extLst>
          </p:cNvPr>
          <p:cNvSpPr txBox="1"/>
          <p:nvPr/>
        </p:nvSpPr>
        <p:spPr>
          <a:xfrm>
            <a:off x="602008" y="1251232"/>
            <a:ext cx="3063278" cy="53404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MFA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use cases</a:t>
            </a:r>
          </a:p>
        </p:txBody>
      </p:sp>
      <p:pic>
        <p:nvPicPr>
          <p:cNvPr id="3" name="Picture 2">
            <a:extLst>
              <a:ext uri="{6FB5B26C-2491-477F-9431-854472FADF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4B5ADD5-4843-474F-B8C0-7550665FD0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36114" y="992076"/>
            <a:ext cx="324916" cy="32459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85D0C416-DD19-4971-9086-673D0FA8B92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1CCE92D-4510-4965-8AFB-14AC8A8EDEC0}"/>
              </a:ext>
            </a:extLst>
          </p:cNvPr>
          <p:cNvSpPr txBox="1"/>
          <p:nvPr/>
        </p:nvSpPr>
        <p:spPr>
          <a:xfrm>
            <a:off x="813187" y="1003620"/>
            <a:ext cx="389686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10</a:t>
            </a:r>
          </a:p>
        </p:txBody>
      </p:sp>
      <p:sp>
        <p:nvSpPr>
          <p:cNvPr id="5" name="Rounded Rectangle 4">
            <a:extLst>
              <a:ext uri="{F36D351F-13DF-4B47-AF65-D07BE0BD4BD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0C3C0A3-FDBA-4938-A4D1-FC18CC2B5EB8}"/>
              </a:ext>
            </a:extLst>
          </p:cNvPr>
          <p:cNvSpPr/>
          <p:nvPr/>
        </p:nvSpPr>
        <p:spPr>
          <a:xfrm>
            <a:off x="732405" y="1855670"/>
            <a:ext cx="432368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6" name="TextBox 5">
            <a:extLst>
              <a:ext uri="{09B83371-BD4C-44C4-AC0D-5138284C508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FE3BFC8-C2CC-40C0-834B-2FA6079E6984}"/>
              </a:ext>
            </a:extLst>
          </p:cNvPr>
          <p:cNvSpPr txBox="1"/>
          <p:nvPr/>
        </p:nvSpPr>
        <p:spPr>
          <a:xfrm>
            <a:off x="1237230" y="1817570"/>
            <a:ext cx="1599866" cy="43045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Fortify endpoint access </a:t>
            </a:r>
          </a:p>
        </p:txBody>
      </p:sp>
      <p:sp>
        <p:nvSpPr>
          <p:cNvPr id="7" name="TextBox 6">
            <a:extLst>
              <a:ext uri="{1F81CCD0-63A0-4AE8-9D51-F275DE479F7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CEFD81A-86B3-44CE-8274-2428B0AAB6A9}"/>
              </a:ext>
            </a:extLst>
          </p:cNvPr>
          <p:cNvSpPr txBox="1">
            <a:spLocks noGrp="1"/>
          </p:cNvSpPr>
          <p:nvPr/>
        </p:nvSpPr>
        <p:spPr>
          <a:xfrm>
            <a:off x="703830" y="2400300"/>
            <a:ext cx="2154507" cy="2114788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Using Endpoint MFA, users prove their identity during machine logins,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VPN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logins,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OWA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logins,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UAC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, cloud applications, Microsoft 365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When passwords are compromised due to inadequate password hygiene, Endpoint MFA mitigates the risk of exposing sensitive data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endParaRPr lang="en-US" sz="900" b="0" i="0" dirty="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8" name="Rounded Rectangle 7">
            <a:extLst>
              <a:ext uri="{23473410-D8F2-41BE-AA76-A104432031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2BD3C6-B25E-4583-9255-1AA5FA8BCF7F}"/>
              </a:ext>
            </a:extLst>
          </p:cNvPr>
          <p:cNvSpPr/>
          <p:nvPr/>
        </p:nvSpPr>
        <p:spPr>
          <a:xfrm>
            <a:off x="3141411" y="1820065"/>
            <a:ext cx="432368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pic>
        <p:nvPicPr>
          <p:cNvPr id="9" name="Picture 8">
            <a:extLst>
              <a:ext uri="{F794EB56-C0DD-4B53-A9E2-792660541ED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30A989-8CBC-4BE7-8361-95AD60D2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561" y="1924840"/>
            <a:ext cx="317001" cy="22779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B2206189-9E17-4D1B-9B4D-12491A067B3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A4B5C03-B219-432E-9D2C-F5EEE7778C8B}"/>
              </a:ext>
            </a:extLst>
          </p:cNvPr>
          <p:cNvSpPr txBox="1"/>
          <p:nvPr/>
        </p:nvSpPr>
        <p:spPr>
          <a:xfrm>
            <a:off x="3646236" y="1781965"/>
            <a:ext cx="1862775" cy="43045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Defend against credential-based attacks</a:t>
            </a:r>
          </a:p>
        </p:txBody>
      </p:sp>
      <p:sp>
        <p:nvSpPr>
          <p:cNvPr id="11" name="TextBox 10">
            <a:extLst>
              <a:ext uri="{629A28FE-6874-4667-9AFF-2E6470E6FE1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7F6DF63-27C1-469A-862E-D0781D45701F}"/>
              </a:ext>
            </a:extLst>
          </p:cNvPr>
          <p:cNvSpPr txBox="1">
            <a:spLocks noGrp="1"/>
          </p:cNvSpPr>
          <p:nvPr/>
        </p:nvSpPr>
        <p:spPr>
          <a:xfrm>
            <a:off x="3112836" y="2402786"/>
            <a:ext cx="2154507" cy="1797843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MFA defends against credential-based cyberattacks, such as brute-force attacks, password spray attacks, and dictionary attacks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Credential theft and compromise are reduced by requiring users to authenticate using multiple factors, such as a password, biometric scan, or smart card</a:t>
            </a:r>
          </a:p>
        </p:txBody>
      </p:sp>
      <p:sp>
        <p:nvSpPr>
          <p:cNvPr id="12" name="Rounded Rectangle 11">
            <a:extLst>
              <a:ext uri="{F9DE8217-06C9-4BFB-9B88-49E736BC38C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165D4A1-1A76-4A44-BB08-28A983135F64}"/>
              </a:ext>
            </a:extLst>
          </p:cNvPr>
          <p:cNvSpPr/>
          <p:nvPr/>
        </p:nvSpPr>
        <p:spPr>
          <a:xfrm>
            <a:off x="5721207" y="1817570"/>
            <a:ext cx="393455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13" name="TextBox 12">
            <a:extLst>
              <a:ext uri="{E07F0421-0482-44A8-A4AE-CC17DD4D2B3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E24D676-D457-4FBE-B8EB-19A57E5053A4}"/>
              </a:ext>
            </a:extLst>
          </p:cNvPr>
          <p:cNvSpPr txBox="1"/>
          <p:nvPr/>
        </p:nvSpPr>
        <p:spPr>
          <a:xfrm>
            <a:off x="6278570" y="1779470"/>
            <a:ext cx="1455878" cy="43045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Risk-based authentication</a:t>
            </a:r>
          </a:p>
        </p:txBody>
      </p:sp>
      <p:sp>
        <p:nvSpPr>
          <p:cNvPr id="14" name="TextBox 13">
            <a:extLst>
              <a:ext uri="{1BFC28F0-AA4D-4E86-A74F-098CC5AE16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3C8FA3C-E7F7-46CC-8FF4-E88C0868C77A}"/>
              </a:ext>
            </a:extLst>
          </p:cNvPr>
          <p:cNvSpPr txBox="1">
            <a:spLocks noGrp="1"/>
          </p:cNvSpPr>
          <p:nvPr/>
        </p:nvSpPr>
        <p:spPr>
          <a:xfrm>
            <a:off x="5765857" y="2362200"/>
            <a:ext cx="2644695" cy="2279332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Remote users are often more vulnerable to cyberattacks because they access corporate resources through public networks</a:t>
            </a:r>
          </a:p>
          <a:p>
            <a:pPr marL="19050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With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ADSelfService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Plus, admins can set access policies based on the user's device type, time of access, IP address, or geolocation to keep IT resources secure</a:t>
            </a:r>
          </a:p>
          <a:p>
            <a:pPr marL="19050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ADSelfService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Plus prompts the user for MFA accordingly, enforcing additional measures for high-risk attempts and streamlining access for low-risk attempts</a:t>
            </a:r>
          </a:p>
        </p:txBody>
      </p:sp>
      <p:pic>
        <p:nvPicPr>
          <p:cNvPr id="15" name="Picture 14">
            <a:extLst>
              <a:ext uri="{4F0773AC-5705-42D3-880C-3A7EF265943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76E8DC2-E615-48C1-B107-BF959616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93" y="1956930"/>
            <a:ext cx="315668" cy="24842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90A09D9E-4ED8-4419-9125-8870AFA6C6A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2880C52-0E85-44B2-98E2-EE4F5FD94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578" y="1932991"/>
            <a:ext cx="256262" cy="227433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9FBBD140-10C7-4C40-8E14-A079F651C92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CBE210E-6F32-464A-B817-2477C821051F}"/>
              </a:ext>
            </a:extLst>
          </p:cNvPr>
          <p:cNvSpPr/>
          <p:nvPr/>
        </p:nvSpPr>
        <p:spPr>
          <a:xfrm>
            <a:off x="0" y="9325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A8CD26AB-59D3-4981-ABCA-C8AE5BF3EDA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9B98C7C3-A49F-44A6-ABF7-958BE0A2C40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0538BC5-E4CB-4A7B-899C-3CC02DDC8F21}"/>
              </a:ext>
            </a:extLst>
          </p:cNvPr>
          <p:cNvSpPr txBox="1"/>
          <p:nvPr/>
        </p:nvSpPr>
        <p:spPr>
          <a:xfrm>
            <a:off x="721975" y="1971675"/>
            <a:ext cx="2611707" cy="11922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What is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Zoho Puvi"/>
              </a:rPr>
              <a:t> </a:t>
            </a:r>
          </a:p>
          <a:p>
            <a:pPr>
              <a:defRPr lang="en-US" sz="1400" dirty="0"/>
            </a:pPr>
            <a:r>
              <a:rPr lang="en-US" sz="2400" b="1" dirty="0">
                <a:solidFill>
                  <a:srgbClr val="0C243C"/>
                </a:solidFill>
                <a:latin typeface="Zoho Puvi"/>
              </a:rPr>
              <a:t>multi-factor authentication?</a:t>
            </a:r>
          </a:p>
        </p:txBody>
      </p:sp>
      <p:sp>
        <p:nvSpPr>
          <p:cNvPr id="3" name="TextBox 2">
            <a:extLst>
              <a:ext uri="{11AFF7F0-DE64-4592-9681-348A4E4DFA7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DF34F56-ABE2-4328-964E-F30156AD7DA6}"/>
              </a:ext>
            </a:extLst>
          </p:cNvPr>
          <p:cNvSpPr txBox="1"/>
          <p:nvPr/>
        </p:nvSpPr>
        <p:spPr>
          <a:xfrm>
            <a:off x="3754126" y="876300"/>
            <a:ext cx="5001950" cy="338623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Multi-factor authentication (MFA) is the process of using multiple factors of authentication to verify a user's identity before giving them access to a particular resource</a:t>
            </a:r>
          </a:p>
          <a:p>
            <a:pPr marL="0" indent="-20955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1200" b="0" dirty="0">
              <a:latin typeface="Zoho Puvi"/>
            </a:endParaRP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Along with entering a password, users are "asked to enter a code sent to their email, answer a secret question, or scan a fingerprint"</a:t>
            </a:r>
          </a:p>
          <a:p>
            <a:pPr marL="0" indent="-20955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1200" b="0" dirty="0">
              <a:latin typeface="Zoho Puvi"/>
            </a:endParaRP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It plays an integral role in identity and access management, helping organizations get closer to creating a Zero Trust security framework</a:t>
            </a:r>
          </a:p>
          <a:p>
            <a:pPr marL="0" indent="-20955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1200" b="0" dirty="0">
              <a:latin typeface="Zoho Puvi"/>
            </a:endParaRP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It strengthens account security and prevents fraudulent account access by providing more protection than single-factor authentication</a:t>
            </a:r>
          </a:p>
        </p:txBody>
      </p:sp>
      <p:pic>
        <p:nvPicPr>
          <p:cNvPr id="4" name="Picture 3">
            <a:extLst>
              <a:ext uri="{02557616-0203-43EF-9AC2-EE0AE2D525A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8916170-EDDC-4CB9-9745-E561BDCB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3112874" y="2656055"/>
            <a:ext cx="642270" cy="24551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70DF252C-500C-48A6-A637-F8996B7B40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3CC84B8-95E7-46F4-B9F6-82EDB114B439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353EBA4D-007F-4D48-85F2-1BB54DBC85F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C927D06-AA4F-4D4A-8012-C1BAA71D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EC76D46D-5B26-490D-817B-3FEE78D361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32196D-19FF-4AE6-8CB9-EFFE13FC7F14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1</a:t>
            </a:r>
          </a:p>
        </p:txBody>
      </p:sp>
      <p:pic>
        <p:nvPicPr>
          <p:cNvPr id="8" name="Picture 7">
            <a:extLst>
              <a:ext uri="{CE9F03F9-2BA3-4819-A0B4-627F55E1BA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EF7211B-F79F-4A99-ACFA-136D64295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4" y="3305175"/>
            <a:ext cx="1365170" cy="982303"/>
          </a:xfrm>
          <a:prstGeom prst="rect">
            <a:avLst/>
          </a:prstGeom>
          <a:noFill/>
        </p:spPr>
      </p:pic>
    </p:spTree>
    <p:extLst>
      <p:ext uri="{C9FAE4B4-1991-4ADE-A335-0E522190CA4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C35A6ADF-C079-48A0-988B-E6855CA2E81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1D43A49-2962-4DE6-9139-46E44A15B537}"/>
              </a:ext>
            </a:extLst>
          </p:cNvPr>
          <p:cNvSpPr txBox="1"/>
          <p:nvPr/>
        </p:nvSpPr>
        <p:spPr>
          <a:xfrm>
            <a:off x="602008" y="1403632"/>
            <a:ext cx="3672325" cy="53404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MFA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use cases</a:t>
            </a:r>
          </a:p>
        </p:txBody>
      </p:sp>
      <p:pic>
        <p:nvPicPr>
          <p:cNvPr id="3" name="Picture 2">
            <a:extLst>
              <a:ext uri="{E18AE1FE-CD7F-41C5-A85B-59AFC8DEBB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0F55E8-BB4B-4973-A91D-BAC3690D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36114" y="1144476"/>
            <a:ext cx="324916" cy="324592"/>
          </a:xfrm>
          <a:prstGeom prst="rect">
            <a:avLst/>
          </a:prstGeom>
          <a:noFill/>
        </p:spPr>
      </p:pic>
      <p:sp>
        <p:nvSpPr>
          <p:cNvPr id="4" name="Rounded Rectangle 3">
            <a:extLst>
              <a:ext uri="{92FE0AAC-5B3E-47A6-9055-F47A15422B1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847E11B-A240-4F06-B27A-22F9A0348A9E}"/>
              </a:ext>
            </a:extLst>
          </p:cNvPr>
          <p:cNvSpPr/>
          <p:nvPr/>
        </p:nvSpPr>
        <p:spPr>
          <a:xfrm>
            <a:off x="808605" y="2122370"/>
            <a:ext cx="432368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5" name="TextBox 4">
            <a:extLst>
              <a:ext uri="{F3B34047-DE0B-49CB-A15E-8894D11AF51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4CD42A9-8463-4F6C-B37D-42AB58A269C6}"/>
              </a:ext>
            </a:extLst>
          </p:cNvPr>
          <p:cNvSpPr txBox="1"/>
          <p:nvPr/>
        </p:nvSpPr>
        <p:spPr>
          <a:xfrm>
            <a:off x="1313430" y="2084270"/>
            <a:ext cx="1621107" cy="5980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MFA when not connected to the internet</a:t>
            </a:r>
          </a:p>
        </p:txBody>
      </p:sp>
      <p:sp>
        <p:nvSpPr>
          <p:cNvPr id="6" name="TextBox 5">
            <a:extLst>
              <a:ext uri="{DF894CA0-ACF2-4888-A84E-A32AAA31945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0FEB05B-AFFB-4E74-8BB7-3D22C5355622}"/>
              </a:ext>
            </a:extLst>
          </p:cNvPr>
          <p:cNvSpPr txBox="1">
            <a:spLocks noGrp="1"/>
          </p:cNvSpPr>
          <p:nvPr/>
        </p:nvSpPr>
        <p:spPr>
          <a:xfrm>
            <a:off x="780030" y="2781300"/>
            <a:ext cx="2154507" cy="987266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When employees travel frequently or work remotely without the internet, they can authenticate using MFA even if they aren't connected to the authentication server</a:t>
            </a:r>
          </a:p>
        </p:txBody>
      </p:sp>
      <p:sp>
        <p:nvSpPr>
          <p:cNvPr id="7" name="Rounded Rectangle 6">
            <a:extLst>
              <a:ext uri="{ECA13814-C1C5-4DC8-878F-F695D422090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E2183EB-8A3B-4EE5-A5D9-EB607FB766D5}"/>
              </a:ext>
            </a:extLst>
          </p:cNvPr>
          <p:cNvSpPr/>
          <p:nvPr/>
        </p:nvSpPr>
        <p:spPr>
          <a:xfrm>
            <a:off x="3217611" y="2086765"/>
            <a:ext cx="432368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8" name="TextBox 7">
            <a:extLst>
              <a:ext uri="{CCC2FA72-8F4B-4889-BFCB-646F84C5C3A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9FBA7B-0B36-4262-B4CB-1CC8C968B1C6}"/>
              </a:ext>
            </a:extLst>
          </p:cNvPr>
          <p:cNvSpPr txBox="1"/>
          <p:nvPr/>
        </p:nvSpPr>
        <p:spPr>
          <a:xfrm>
            <a:off x="3722436" y="2048665"/>
            <a:ext cx="1862775" cy="5980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Protect business data while complying with regulations</a:t>
            </a:r>
          </a:p>
        </p:txBody>
      </p:sp>
      <p:sp>
        <p:nvSpPr>
          <p:cNvPr id="9" name="TextBox 8">
            <a:extLst>
              <a:ext uri="{E80CD87F-9375-4F0E-A39D-9776830A3F3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3AFAF06-19B0-4229-9855-DE02F051FF92}"/>
              </a:ext>
            </a:extLst>
          </p:cNvPr>
          <p:cNvSpPr txBox="1">
            <a:spLocks noGrp="1"/>
          </p:cNvSpPr>
          <p:nvPr/>
        </p:nvSpPr>
        <p:spPr>
          <a:xfrm>
            <a:off x="3189036" y="2781300"/>
            <a:ext cx="2154507" cy="1468755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Comply with industry regulations that recommend or mandate MFA, such as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HIPAA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, the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PCI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DSS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, and the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</a:rPr>
              <a:t>GDPR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E.g., the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  <a:hlinkClick r:id="rId3"/>
              </a:rPr>
              <a:t>PCI</a:t>
            </a:r>
            <a:r>
              <a:rPr lang="en-US" sz="900" b="0" i="0" dirty="0">
                <a:solidFill>
                  <a:schemeClr val="tx1"/>
                </a:solidFill>
                <a:latin typeface="Zoho Puvi"/>
                <a:hlinkClick r:id="rId3"/>
              </a:rPr>
              <a:t> </a:t>
            </a:r>
            <a:r>
              <a:rPr lang="en-US" sz="900" b="0" i="0" dirty="0" err="1">
                <a:solidFill>
                  <a:schemeClr val="tx1"/>
                </a:solidFill>
                <a:latin typeface="Zoho Puvi"/>
                <a:hlinkClick r:id="rId3"/>
              </a:rPr>
              <a:t>DSS</a:t>
            </a:r>
            <a:r>
              <a:rPr lang="en-US" sz="900" b="0" i="0" dirty="0">
                <a:solidFill>
                  <a:schemeClr val="tx1"/>
                </a:solidFill>
                <a:latin typeface="Zoho Puvi"/>
                <a:hlinkClick r:id="rId3"/>
              </a:rPr>
              <a:t> 8.3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requires MFA whenever a third party or portable computer accesses the network remotely</a:t>
            </a:r>
          </a:p>
        </p:txBody>
      </p:sp>
      <p:sp>
        <p:nvSpPr>
          <p:cNvPr id="10" name="Rounded Rectangle 9">
            <a:extLst>
              <a:ext uri="{0A8B6DEB-8B2F-4710-AD09-23666ABADEE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6F9DAB-EC4B-49BF-B92A-A88BBA0D88AA}"/>
              </a:ext>
            </a:extLst>
          </p:cNvPr>
          <p:cNvSpPr/>
          <p:nvPr/>
        </p:nvSpPr>
        <p:spPr>
          <a:xfrm>
            <a:off x="5968450" y="2084270"/>
            <a:ext cx="432368" cy="432368"/>
          </a:xfrm>
          <a:prstGeom prst="roundRect">
            <a:avLst/>
          </a:prstGeom>
          <a:solidFill>
            <a:schemeClr val="bg1"/>
          </a:solidFill>
          <a:ln w="0">
            <a:noFill/>
            <a:round/>
          </a:ln>
          <a:effectLst>
            <a:outerShdw blurRad="304800" dist="9525">
              <a:srgbClr val="0864F0">
                <a:alpha val="12000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11" name="TextBox 10">
            <a:extLst>
              <a:ext uri="{442802F1-477B-4021-8647-1CE857DC40C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CB9E464-9477-4D6B-80FC-C9F3520C3409}"/>
              </a:ext>
            </a:extLst>
          </p:cNvPr>
          <p:cNvSpPr txBox="1"/>
          <p:nvPr/>
        </p:nvSpPr>
        <p:spPr>
          <a:xfrm>
            <a:off x="6473276" y="2046170"/>
            <a:ext cx="1599866" cy="43045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100" b="1" i="0" dirty="0">
                <a:solidFill>
                  <a:srgbClr val="0864F0"/>
                </a:solidFill>
                <a:latin typeface="Zoho Puvi"/>
              </a:rPr>
              <a:t>MFA insurance mandates</a:t>
            </a:r>
          </a:p>
        </p:txBody>
      </p:sp>
      <p:sp>
        <p:nvSpPr>
          <p:cNvPr id="12" name="TextBox 11">
            <a:extLst>
              <a:ext uri="{821F760D-A036-4A47-A821-EF546EDD8DC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AB7F9AD-C5BB-4B68-9C08-DBA46B7B719C}"/>
              </a:ext>
            </a:extLst>
          </p:cNvPr>
          <p:cNvSpPr txBox="1">
            <a:spLocks noGrp="1"/>
          </p:cNvSpPr>
          <p:nvPr/>
        </p:nvSpPr>
        <p:spPr>
          <a:xfrm>
            <a:off x="5901776" y="2781300"/>
            <a:ext cx="2154507" cy="1950243"/>
          </a:xfrm>
          <a:prstGeom prst="rect">
            <a:avLst/>
          </a:prstGeom>
          <a:ln>
            <a:noFill/>
          </a:ln>
          <a:effectLst/>
        </p:spPr>
        <p:txBody>
          <a:bodyPr vert="horz" lIns="91440" tIns="0" rIns="91440" bIns="0" numCol="1" spcCol="0" rtlCol="0" anchor="t">
            <a:spAutoFit/>
          </a:bodyPr>
          <a:lstStyle>
            <a:lvl1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lang="en-US" sz="1600" b="0" i="0" dirty="0">
                <a:solidFill>
                  <a:schemeClr val="tx1"/>
                </a:solidFill>
                <a:latin typeface="Zoho Puvi"/>
              </a:defRPr>
            </a:lvl1pPr>
            <a:lvl2pPr marL="742950" lvl="1" indent="-2857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marL="1143000" lvl="2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marL="1600200" lvl="3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marL="205740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lang="en-US" sz="900" b="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  <a:hlinkClick r:id="rId4"/>
              </a:rPr>
              <a:t>Marsh's Global Insurance Market Index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reports that cyber insurance premiums rose 79% in 2022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Admin access and privileged accounts are required to implement MFA</a:t>
            </a:r>
          </a:p>
          <a:p>
            <a:pPr marL="190500" lvl="0" indent="-1905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Many insurance companies now </a:t>
            </a:r>
            <a:r>
              <a:rPr lang="en-US" sz="900" b="0" i="0" dirty="0">
                <a:solidFill>
                  <a:schemeClr val="tx1"/>
                </a:solidFill>
                <a:latin typeface="Zoho Puvi"/>
                <a:hlinkClick r:id="rId5"/>
              </a:rPr>
              <a:t>require MFA</a:t>
            </a:r>
            <a:r>
              <a:rPr lang="en-US" sz="900" b="0" i="0" dirty="0">
                <a:solidFill>
                  <a:schemeClr val="tx1"/>
                </a:solidFill>
                <a:latin typeface="Zoho Puvi"/>
              </a:rPr>
              <a:t> before they can provide a quote for coverage</a:t>
            </a:r>
          </a:p>
        </p:txBody>
      </p:sp>
      <p:pic>
        <p:nvPicPr>
          <p:cNvPr id="13" name="Picture 12">
            <a:extLst>
              <a:ext uri="{61D27C8F-6D9B-4CD7-89EB-B87B800F3FE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4E1690E-9C86-4E94-97D2-4E972EE9C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262" y="2209161"/>
            <a:ext cx="287093" cy="25546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BB2C9BEF-D26C-494E-99D0-EC65EC06AF4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1C1C5E-747D-4320-8F13-641B5FF79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316" y="2166537"/>
            <a:ext cx="301209" cy="26830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55F8F5F-01DF-44AB-850D-EF7635714C4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309342A-7E77-472D-8D9D-58E1147CB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618" y="2162175"/>
            <a:ext cx="315191" cy="273157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75DA28A7-A347-4C3B-AF83-010CAFC4A79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E29E54-CE77-42F3-BD11-610136C1249A}"/>
              </a:ext>
            </a:extLst>
          </p:cNvPr>
          <p:cNvSpPr/>
          <p:nvPr/>
        </p:nvSpPr>
        <p:spPr>
          <a:xfrm>
            <a:off x="0" y="9325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4DFAEC6C-D18E-47C3-967B-2760628224E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A9B6091-54E6-4F1E-B0FA-5C690D558387}"/>
              </a:ext>
            </a:extLst>
          </p:cNvPr>
          <p:cNvSpPr txBox="1"/>
          <p:nvPr/>
        </p:nvSpPr>
        <p:spPr>
          <a:xfrm>
            <a:off x="813187" y="1156020"/>
            <a:ext cx="389686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10</a:t>
            </a:r>
          </a:p>
        </p:txBody>
      </p:sp>
    </p:spTree>
    <p:extLst>
      <p:ext uri="{7BEB2DB4-EC82-48FF-99CD-0E36E7FAFC9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5C087F67-0978-434F-ABF3-FDA8608A46B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4AB15F-EA50-47BF-B667-684B7049C60B}"/>
              </a:ext>
            </a:extLst>
          </p:cNvPr>
          <p:cNvSpPr txBox="1"/>
          <p:nvPr/>
        </p:nvSpPr>
        <p:spPr>
          <a:xfrm>
            <a:off x="982046" y="1510769"/>
            <a:ext cx="1863156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Conclusion</a:t>
            </a:r>
          </a:p>
        </p:txBody>
      </p:sp>
      <p:sp>
        <p:nvSpPr>
          <p:cNvPr id="3" name="Rectangle 2">
            <a:extLst>
              <a:ext uri="{1472AB2B-0D67-4025-8676-7EC74F62B51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0F12C16-3CD7-4673-8FB0-F03D2CFF6B6A}"/>
              </a:ext>
            </a:extLst>
          </p:cNvPr>
          <p:cNvSpPr/>
          <p:nvPr/>
        </p:nvSpPr>
        <p:spPr>
          <a:xfrm>
            <a:off x="0" y="10468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23E39945-6A3A-466D-B1C5-E34A865D5FB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D71E0ED-2702-410D-B836-6AB10F1C42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096184" y="1216971"/>
            <a:ext cx="324916" cy="32459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D898593C-9FB6-424B-9735-95BCEB8DA60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2087296-9F84-48F7-8286-E6CB82287568}"/>
              </a:ext>
            </a:extLst>
          </p:cNvPr>
          <p:cNvSpPr txBox="1"/>
          <p:nvPr/>
        </p:nvSpPr>
        <p:spPr>
          <a:xfrm>
            <a:off x="1075105" y="1224276"/>
            <a:ext cx="448895" cy="286492"/>
          </a:xfrm>
          <a:prstGeom prst="rect">
            <a:avLst/>
          </a:prstGeom>
        </p:spPr>
        <p:txBody>
          <a:bodyPr vert="horz" wrap="square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 smtClean="0">
                <a:solidFill>
                  <a:schemeClr val="tx1"/>
                </a:solidFill>
                <a:latin typeface="Zoho Puvi"/>
              </a:rPr>
              <a:t>11</a:t>
            </a:r>
            <a:endParaRPr lang="en-US" sz="1200" b="1" dirty="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6" name="Rounded Rectangle 5">
            <a:extLst>
              <a:ext uri="{27F96AAD-4232-44E7-B37A-F69793B8F1D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216D530-0FF8-4253-9DA0-B7E7D98295DC}"/>
              </a:ext>
            </a:extLst>
          </p:cNvPr>
          <p:cNvSpPr/>
          <p:nvPr/>
        </p:nvSpPr>
        <p:spPr>
          <a:xfrm>
            <a:off x="1096184" y="2209685"/>
            <a:ext cx="5641257" cy="2154507"/>
          </a:xfrm>
          <a:prstGeom prst="roundRect">
            <a:avLst>
              <a:gd name="adj" fmla="val 9610"/>
            </a:avLst>
          </a:prstGeom>
          <a:solidFill>
            <a:srgbClr val="185BE7"/>
          </a:solidFill>
          <a:effectLst>
            <a:outerShdw blurRad="952500" dist="95250" dir="2700000">
              <a:srgbClr val="185BE7">
                <a:alpha val="39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188ED83E-A8F3-4130-AB64-005BB847C61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A4C781-6EAE-4EC0-BC96-660A3885F2F0}"/>
              </a:ext>
            </a:extLst>
          </p:cNvPr>
          <p:cNvSpPr txBox="1"/>
          <p:nvPr/>
        </p:nvSpPr>
        <p:spPr>
          <a:xfrm>
            <a:off x="1639109" y="2576522"/>
            <a:ext cx="4479207" cy="14208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3429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200" b="0" dirty="0">
                <a:solidFill>
                  <a:schemeClr val="bg1"/>
                </a:solidFill>
                <a:latin typeface="Zoho Puvi"/>
              </a:rPr>
              <a:t>As organizations digitize, cybersecurity becomes increasingly important</a:t>
            </a:r>
          </a:p>
          <a:p>
            <a:pPr marL="3429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200" b="0" dirty="0">
                <a:solidFill>
                  <a:schemeClr val="bg1"/>
                </a:solidFill>
                <a:latin typeface="Zoho Puvi"/>
              </a:rPr>
              <a:t>MFA is the #1 way to prevent cybersecurity incidents</a:t>
            </a:r>
          </a:p>
          <a:p>
            <a:pPr marL="3429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200" b="0" dirty="0">
                <a:solidFill>
                  <a:schemeClr val="bg1"/>
                </a:solidFill>
                <a:latin typeface="Zoho Puvi"/>
              </a:rPr>
              <a:t>With </a:t>
            </a:r>
            <a:r>
              <a:rPr lang="en-US" sz="1200" b="0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1200" b="0" dirty="0">
                <a:solidFill>
                  <a:schemeClr val="bg1"/>
                </a:solidFill>
                <a:latin typeface="Zoho Puvi"/>
              </a:rPr>
              <a:t> Plus' MFA, protect your data against unauthorized access</a:t>
            </a:r>
          </a:p>
        </p:txBody>
      </p:sp>
    </p:spTree>
    <p:extLst>
      <p:ext uri="{7E2735BE-6322-46B1-A357-0747C24C2CB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91F54D58-745C-421F-BE00-098B37FD928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AA9ACE9-B57A-4888-93D1-A450775873E2}"/>
              </a:ext>
            </a:extLst>
          </p:cNvPr>
          <p:cNvSpPr/>
          <p:nvPr/>
        </p:nvSpPr>
        <p:spPr>
          <a:xfrm>
            <a:off x="-5086" y="-914"/>
            <a:ext cx="9149086" cy="5151377"/>
          </a:xfrm>
          <a:prstGeom prst="rect">
            <a:avLst/>
          </a:prstGeom>
          <a:solidFill>
            <a:srgbClr val="185BE7"/>
          </a:solidFill>
          <a:ln w="0">
            <a:noFill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pic>
        <p:nvPicPr>
          <p:cNvPr id="3" name="Picture 2">
            <a:extLst>
              <a:ext uri="{F1E122A7-0386-43A2-8CF9-6648789D13D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595317-48C4-4374-8B58-9689776B5E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</a:blip>
          <a:srcRect r="-6660"/>
          <a:stretch>
            <a:fillRect/>
          </a:stretch>
        </p:blipFill>
        <p:spPr>
          <a:xfrm>
            <a:off x="-1034738" y="3264855"/>
            <a:ext cx="12013444" cy="439230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9807121A-3FEC-40C1-B54B-B94EC0FA47F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D9E7163-0569-4B51-B0D2-FF31E3DCCF99}"/>
              </a:ext>
            </a:extLst>
          </p:cNvPr>
          <p:cNvSpPr txBox="1">
            <a:spLocks noGrp="1"/>
          </p:cNvSpPr>
          <p:nvPr/>
        </p:nvSpPr>
        <p:spPr>
          <a:xfrm>
            <a:off x="869070" y="524960"/>
            <a:ext cx="3582076" cy="76182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400" b="1" i="0" dirty="0">
                <a:solidFill>
                  <a:schemeClr val="bg1"/>
                </a:solidFill>
                <a:latin typeface="Zoho Puvi"/>
              </a:rPr>
              <a:t>Contact us</a:t>
            </a:r>
          </a:p>
        </p:txBody>
      </p:sp>
      <p:sp>
        <p:nvSpPr>
          <p:cNvPr id="5" name="TextBox 4">
            <a:extLst>
              <a:ext uri="{40AB8DD0-FF3A-4FF3-BC76-69B53B482E5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9A7D103-86F3-4449-8510-66D3989C0F34}"/>
              </a:ext>
            </a:extLst>
          </p:cNvPr>
          <p:cNvSpPr txBox="1">
            <a:spLocks noGrp="1"/>
          </p:cNvSpPr>
          <p:nvPr/>
        </p:nvSpPr>
        <p:spPr>
          <a:xfrm>
            <a:off x="908685" y="1847850"/>
            <a:ext cx="1529715" cy="2742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bg1"/>
                </a:solidFill>
                <a:latin typeface="Zoho Puvi"/>
              </a:rPr>
              <a:t>Contact Number</a:t>
            </a:r>
          </a:p>
        </p:txBody>
      </p:sp>
      <p:sp>
        <p:nvSpPr>
          <p:cNvPr id="6" name="TextBox 5">
            <a:extLst>
              <a:ext uri="{7998E77C-2A81-4A20-8BC1-2F7EC8792E3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5C5F097-8941-4BF3-A964-91BEE7C61462}"/>
              </a:ext>
            </a:extLst>
          </p:cNvPr>
          <p:cNvSpPr txBox="1">
            <a:spLocks noGrp="1"/>
          </p:cNvSpPr>
          <p:nvPr/>
        </p:nvSpPr>
        <p:spPr>
          <a:xfrm>
            <a:off x="908685" y="2124075"/>
            <a:ext cx="1827999" cy="30474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rgbClr val="FFD278"/>
                </a:solidFill>
                <a:latin typeface="Zoho Puvi"/>
              </a:rPr>
              <a:t>+1-408-916-9890</a:t>
            </a:r>
          </a:p>
        </p:txBody>
      </p:sp>
      <p:sp>
        <p:nvSpPr>
          <p:cNvPr id="7" name="TextBox 6">
            <a:extLst>
              <a:ext uri="{5316F9A4-D40D-4A8C-A3FF-05E1F8B9642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C9C9283-292D-4994-BDAB-446BA0D93D09}"/>
              </a:ext>
            </a:extLst>
          </p:cNvPr>
          <p:cNvSpPr txBox="1">
            <a:spLocks noGrp="1"/>
          </p:cNvSpPr>
          <p:nvPr/>
        </p:nvSpPr>
        <p:spPr>
          <a:xfrm>
            <a:off x="3495675" y="2124075"/>
            <a:ext cx="3239347" cy="30474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D278"/>
                </a:solidFill>
                <a:latin typeface="Zoho Puvi"/>
              </a:rPr>
              <a:t>support@</a:t>
            </a:r>
            <a:r>
              <a:rPr lang="en-US" sz="1400" b="1" dirty="0" err="1">
                <a:solidFill>
                  <a:srgbClr val="FFD278"/>
                </a:solidFill>
                <a:latin typeface="Zoho Puvi"/>
              </a:rPr>
              <a:t>adselfserviceplus</a:t>
            </a:r>
            <a:r>
              <a:rPr lang="en-US" sz="1400" b="1" dirty="0">
                <a:solidFill>
                  <a:srgbClr val="FFD278"/>
                </a:solidFill>
                <a:latin typeface="Zoho Puvi"/>
              </a:rPr>
              <a:t>.com</a:t>
            </a:r>
          </a:p>
        </p:txBody>
      </p:sp>
      <p:sp>
        <p:nvSpPr>
          <p:cNvPr id="8" name="TextBox 7">
            <a:extLst>
              <a:ext uri="{8E629103-6297-46DF-974E-B6FE4688D4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6254BB6-0D6C-4754-9213-94893404E327}"/>
              </a:ext>
            </a:extLst>
          </p:cNvPr>
          <p:cNvSpPr txBox="1">
            <a:spLocks noGrp="1"/>
          </p:cNvSpPr>
          <p:nvPr/>
        </p:nvSpPr>
        <p:spPr>
          <a:xfrm>
            <a:off x="3495675" y="1847850"/>
            <a:ext cx="1668094" cy="2742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bg1"/>
                </a:solidFill>
                <a:latin typeface="Zoho Puvi"/>
              </a:rPr>
              <a:t>Support Email</a:t>
            </a:r>
          </a:p>
        </p:txBody>
      </p:sp>
      <p:sp>
        <p:nvSpPr>
          <p:cNvPr id="9" name="TextBox 8">
            <a:extLst>
              <a:ext uri="{8890EEA6-BC20-49C5-8A39-84B2A10B90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75491DF-D511-4CFE-B353-99ADDBF1BF67}"/>
              </a:ext>
            </a:extLst>
          </p:cNvPr>
          <p:cNvSpPr txBox="1">
            <a:spLocks noGrp="1"/>
          </p:cNvSpPr>
          <p:nvPr/>
        </p:nvSpPr>
        <p:spPr>
          <a:xfrm>
            <a:off x="901065" y="2981325"/>
            <a:ext cx="1270634" cy="2742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bg1"/>
                </a:solidFill>
                <a:latin typeface="Zoho Puvi"/>
              </a:rPr>
              <a:t>Live chat</a:t>
            </a:r>
          </a:p>
        </p:txBody>
      </p:sp>
      <p:sp>
        <p:nvSpPr>
          <p:cNvPr id="10" name="TextBox 9">
            <a:extLst>
              <a:ext uri="{1E277202-4CAB-4F49-A406-0F3998B79E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63DAD0-0152-40CB-897F-A72878A9B21D}"/>
              </a:ext>
            </a:extLst>
          </p:cNvPr>
          <p:cNvSpPr txBox="1">
            <a:spLocks noGrp="1"/>
          </p:cNvSpPr>
          <p:nvPr/>
        </p:nvSpPr>
        <p:spPr>
          <a:xfrm>
            <a:off x="901065" y="3257550"/>
            <a:ext cx="2480919" cy="30474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rgbClr val="FFD278"/>
                </a:solidFill>
                <a:latin typeface="Zoho Puvi"/>
              </a:rPr>
              <a:t>For instant responses.</a:t>
            </a:r>
          </a:p>
        </p:txBody>
      </p:sp>
      <p:sp>
        <p:nvSpPr>
          <p:cNvPr id="11" name="TextBox 10">
            <a:extLst>
              <a:ext uri="{2B6EC34D-5DE7-4C21-AB51-6619B624BD0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B9C292D-BBBF-4EAF-9292-9C5DFDF4B4B1}"/>
              </a:ext>
            </a:extLst>
          </p:cNvPr>
          <p:cNvSpPr txBox="1">
            <a:spLocks noGrp="1"/>
          </p:cNvSpPr>
          <p:nvPr/>
        </p:nvSpPr>
        <p:spPr>
          <a:xfrm>
            <a:off x="3495675" y="3257550"/>
            <a:ext cx="3239347" cy="30474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D278"/>
                </a:solidFill>
                <a:latin typeface="Zoho Puvi"/>
              </a:rPr>
              <a:t>www.</a:t>
            </a:r>
            <a:r>
              <a:rPr lang="en-US" sz="1400" b="1" dirty="0" err="1">
                <a:solidFill>
                  <a:srgbClr val="FFD278"/>
                </a:solidFill>
                <a:latin typeface="Zoho Puvi"/>
              </a:rPr>
              <a:t>adselfserviceplus</a:t>
            </a:r>
            <a:r>
              <a:rPr lang="en-US" sz="1400" b="1" dirty="0">
                <a:solidFill>
                  <a:srgbClr val="FFD278"/>
                </a:solidFill>
                <a:latin typeface="Zoho Puvi"/>
              </a:rPr>
              <a:t>.com/</a:t>
            </a:r>
          </a:p>
        </p:txBody>
      </p:sp>
      <p:sp>
        <p:nvSpPr>
          <p:cNvPr id="12" name="TextBox 11">
            <a:extLst>
              <a:ext uri="{2BB58645-2FC5-4482-A3D1-D5E64EBF6D1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A3A87DA-3D11-499E-B27D-4492518E344E}"/>
              </a:ext>
            </a:extLst>
          </p:cNvPr>
          <p:cNvSpPr txBox="1">
            <a:spLocks noGrp="1"/>
          </p:cNvSpPr>
          <p:nvPr/>
        </p:nvSpPr>
        <p:spPr>
          <a:xfrm>
            <a:off x="3495675" y="2981325"/>
            <a:ext cx="1668094" cy="2742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bg1"/>
                </a:solidFill>
                <a:latin typeface="Zoho Puvi"/>
              </a:rPr>
              <a:t>Visit our website</a:t>
            </a:r>
          </a:p>
        </p:txBody>
      </p:sp>
      <p:sp>
        <p:nvSpPr>
          <p:cNvPr id="13" name="Rounded Rectangle 12">
            <a:extLst>
              <a:ext uri="{688FA602-991C-4A40-BF4C-F2B7808D40F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8C392E4-D7EA-4FB8-97BE-202E682E2E60}"/>
              </a:ext>
            </a:extLst>
          </p:cNvPr>
          <p:cNvSpPr/>
          <p:nvPr/>
        </p:nvSpPr>
        <p:spPr>
          <a:xfrm>
            <a:off x="962025" y="4067175"/>
            <a:ext cx="1613535" cy="388629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0">
            <a:noFill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chemeClr val="bg1"/>
              </a:solidFill>
              <a:latin typeface="Zoho Puvi-black"/>
            </a:endParaRPr>
          </a:p>
        </p:txBody>
      </p:sp>
      <p:sp>
        <p:nvSpPr>
          <p:cNvPr id="14" name="TextBox 13">
            <a:hlinkClick r:id="rId3"/>
            <a:extLst>
              <a:ext uri="{48D94D65-2860-4F66-A6D1-E8627A7454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7395B17-CA7D-4E5D-ABAA-D87F9F2628D2}"/>
              </a:ext>
            </a:extLst>
          </p:cNvPr>
          <p:cNvSpPr txBox="1">
            <a:spLocks noGrp="1"/>
          </p:cNvSpPr>
          <p:nvPr/>
        </p:nvSpPr>
        <p:spPr>
          <a:xfrm>
            <a:off x="1114425" y="4181475"/>
            <a:ext cx="1310640" cy="152361"/>
          </a:xfrm>
          <a:prstGeom prst="rect">
            <a:avLst/>
          </a:prstGeom>
          <a:ln>
            <a:noFill/>
          </a:ln>
          <a:effectLst/>
        </p:spPr>
        <p:txBody>
          <a:bodyPr vert="horz" lIns="0" tIns="0" rIns="0" bIns="0" numCol="1" spcCol="0" rtlCol="0" anchor="t">
            <a:sp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2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000" b="1" i="0" dirty="0">
                <a:solidFill>
                  <a:schemeClr val="bg1"/>
                </a:solidFill>
                <a:latin typeface="Zoho Puvi-demi_bold"/>
              </a:rPr>
              <a:t>DOWNLOAD NOW</a:t>
            </a:r>
          </a:p>
        </p:txBody>
      </p:sp>
      <p:pic>
        <p:nvPicPr>
          <p:cNvPr id="15" name="Picture 14">
            <a:extLst>
              <a:ext uri="{E243191C-626B-416B-AF78-99C0BF8F8F2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85A8EFB-F6CB-4513-AE6E-E85D1DAE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25" y="1672952"/>
            <a:ext cx="179070" cy="14977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C8E56EBA-9934-4D1A-8034-BC7140C9EBA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E7818A-A20D-4368-AEE5-A4F6C1F5B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2724140"/>
            <a:ext cx="195872" cy="195872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629963D1-69CD-499E-8033-D65F31836A4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08053AE-E68B-4A2A-A30D-A4ED0350C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25" y="2791415"/>
            <a:ext cx="181937" cy="18193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101EC870-4138-45EA-8EBA-FA45585B5B7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B9D5378-6673-43A8-88D5-0EC58228A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635442"/>
            <a:ext cx="187290" cy="18729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1C0296D3-C286-4B71-9B08-C762FB67D9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2D25632-D492-4998-8CF8-60A95F7D6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00000">
            <a:off x="5494343" y="4191247"/>
            <a:ext cx="6410392" cy="514350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5B3E04EA-266A-4F53-A01D-0DB94690AF9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C0B7807-DBEE-4281-B48C-FBA20C1C833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500"/>
          <a:stretch>
            <a:fillRect/>
          </a:stretch>
        </p:blipFill>
        <p:spPr>
          <a:xfrm>
            <a:off x="4460862" y="2829515"/>
            <a:ext cx="4847148" cy="2350255"/>
          </a:xfrm>
          <a:prstGeom prst="rect">
            <a:avLst/>
          </a:prstGeom>
          <a:noFill/>
        </p:spPr>
      </p:pic>
    </p:spTree>
    <p:extLst>
      <p:ext uri="{840EC70D-ED14-44BD-9852-30437748BA4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6A77BE9E-7785-43BA-AD13-E320B73DF77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2C03518-5E55-48FF-B49D-F6DFBC9C25F3}"/>
              </a:ext>
            </a:extLst>
          </p:cNvPr>
          <p:cNvSpPr txBox="1"/>
          <p:nvPr/>
        </p:nvSpPr>
        <p:spPr>
          <a:xfrm>
            <a:off x="721975" y="2162175"/>
            <a:ext cx="2611707" cy="826579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Why is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Zoho Puvi"/>
              </a:rPr>
              <a:t> </a:t>
            </a:r>
          </a:p>
          <a:p>
            <a:pPr>
              <a:defRPr lang="en-US" sz="1400" dirty="0"/>
            </a:pPr>
            <a:r>
              <a:rPr lang="en-US" sz="2400" b="1" dirty="0">
                <a:solidFill>
                  <a:srgbClr val="0C243C"/>
                </a:solidFill>
                <a:latin typeface="Zoho Puvi"/>
              </a:rPr>
              <a:t>MFA essential?</a:t>
            </a:r>
          </a:p>
        </p:txBody>
      </p:sp>
      <p:sp>
        <p:nvSpPr>
          <p:cNvPr id="3" name="TextBox 2">
            <a:extLst>
              <a:ext uri="{B65BDA13-3642-451F-B70F-BA12EE82D85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D5E30D6-DC4E-43E5-B3DE-16B8AFB1905D}"/>
              </a:ext>
            </a:extLst>
          </p:cNvPr>
          <p:cNvSpPr txBox="1"/>
          <p:nvPr/>
        </p:nvSpPr>
        <p:spPr>
          <a:xfrm>
            <a:off x="3746820" y="1657169"/>
            <a:ext cx="5001948" cy="163104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  <a:hlinkClick r:id="rId2"/>
              </a:rPr>
              <a:t>Cybercrime costs</a:t>
            </a:r>
            <a:r>
              <a:rPr lang="en-US" sz="1200" b="0" dirty="0">
                <a:latin typeface="Zoho Puvi"/>
                <a:hlinkClick r:id="rId2"/>
              </a:rPr>
              <a:t> </a:t>
            </a:r>
            <a:r>
              <a:rPr lang="en-US" sz="1200" b="0" dirty="0">
                <a:latin typeface="Zoho Puvi"/>
              </a:rPr>
              <a:t>are predicted to rise </a:t>
            </a:r>
            <a:r>
              <a:rPr lang="en-US" sz="1200" b="1" dirty="0">
                <a:latin typeface="Zoho Puvi"/>
              </a:rPr>
              <a:t>15%</a:t>
            </a:r>
            <a:r>
              <a:rPr lang="en-US" sz="1200" b="0" dirty="0">
                <a:latin typeface="Zoho Puvi"/>
              </a:rPr>
              <a:t> per year for the next five years, reaching </a:t>
            </a:r>
            <a:r>
              <a:rPr lang="en-US" sz="1200" b="1" dirty="0">
                <a:latin typeface="Zoho Puvi"/>
              </a:rPr>
              <a:t>$10.5 trillion</a:t>
            </a:r>
            <a:r>
              <a:rPr lang="en-US" sz="1200" b="0" dirty="0">
                <a:latin typeface="Zoho Puvi"/>
              </a:rPr>
              <a:t> in 2025</a:t>
            </a: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1200" b="0" dirty="0">
              <a:latin typeface="Zoho Puvi"/>
            </a:endParaRP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In today's digital age, passwords are not enough to protect sensitive information from cyberthreats</a:t>
            </a: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1200" b="0" dirty="0">
              <a:latin typeface="Zoho Puvi"/>
            </a:endParaRPr>
          </a:p>
          <a:p>
            <a:pPr marL="342900" indent="-20955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1200" b="0" dirty="0">
                <a:latin typeface="Zoho Puvi"/>
              </a:rPr>
              <a:t>MFA blocks </a:t>
            </a:r>
            <a:r>
              <a:rPr lang="en-US" sz="1200" b="1" dirty="0">
                <a:latin typeface="Zoho Puvi"/>
                <a:hlinkClick r:id="rId3"/>
              </a:rPr>
              <a:t>99.9%</a:t>
            </a:r>
            <a:r>
              <a:rPr lang="en-US" sz="1200" b="1" dirty="0">
                <a:latin typeface="Zoho Puvi"/>
              </a:rPr>
              <a:t> </a:t>
            </a:r>
            <a:r>
              <a:rPr lang="en-US" sz="1200" b="0" dirty="0">
                <a:latin typeface="Zoho Puvi"/>
              </a:rPr>
              <a:t>of modern automated cyberattacks</a:t>
            </a:r>
          </a:p>
        </p:txBody>
      </p:sp>
      <p:pic>
        <p:nvPicPr>
          <p:cNvPr id="4" name="Picture 3">
            <a:extLst>
              <a:ext uri="{11E81A2E-85F6-428D-9AA7-B82C0033919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C377B6E-1D3A-47EA-8222-F2DE2D92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3089233" y="2484758"/>
            <a:ext cx="642270" cy="24551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8C9B6FD5-7DE3-4DB6-855E-4CAFF7C681C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0C9CD70-A7F4-47C0-9797-B6E82359F9AA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5F64E41B-EFCA-4410-B1E5-59C0AB01AA7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49C579A-9A0C-4336-84D0-3CA841DD82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3000"/>
          </a:blip>
          <a:stretch>
            <a:fillRect/>
          </a:stretch>
        </p:blipFill>
        <p:spPr>
          <a:xfrm>
            <a:off x="836114" y="1868376"/>
            <a:ext cx="324916" cy="3245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0C83345C-7A47-4B33-A524-B2F3FD30D55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229A4FF-F85A-4569-A973-9A83E1B7D1F3}"/>
              </a:ext>
            </a:extLst>
          </p:cNvPr>
          <p:cNvSpPr txBox="1"/>
          <p:nvPr/>
        </p:nvSpPr>
        <p:spPr>
          <a:xfrm>
            <a:off x="853135" y="18756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2</a:t>
            </a:r>
          </a:p>
        </p:txBody>
      </p:sp>
    </p:spTree>
    <p:extLst>
      <p:ext uri="{8C73BB5A-F3E9-4E42-A365-1321167C457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C0636BCC-C5D4-4089-AC67-EB1B2BB4746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5372E15-0607-462C-BBF7-EFCED9F3B68D}"/>
              </a:ext>
            </a:extLst>
          </p:cNvPr>
          <p:cNvSpPr txBox="1"/>
          <p:nvPr/>
        </p:nvSpPr>
        <p:spPr>
          <a:xfrm>
            <a:off x="1134827" y="1069638"/>
            <a:ext cx="6643411" cy="75342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According to </a:t>
            </a:r>
            <a:r>
              <a:rPr lang="en-US" sz="900" b="0" dirty="0">
                <a:latin typeface="Zoho Puvi"/>
                <a:hlinkClick r:id="rId2"/>
              </a:rPr>
              <a:t>IBM's Cost of a Data Breach Report 2022</a:t>
            </a:r>
            <a:r>
              <a:rPr lang="en-US" sz="900" b="0" dirty="0">
                <a:latin typeface="Zoho Puvi"/>
              </a:rPr>
              <a:t>, the average total cost of a data breach is </a:t>
            </a:r>
            <a:r>
              <a:rPr lang="en-US" sz="900" b="1" dirty="0">
                <a:latin typeface="Zoho Puvi"/>
              </a:rPr>
              <a:t>$4.35 million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900" b="1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Implementing MFA can provide significant cost savings for organizations by decreasing the risk of data breaches and cyberattacks</a:t>
            </a:r>
          </a:p>
        </p:txBody>
      </p:sp>
      <p:sp>
        <p:nvSpPr>
          <p:cNvPr id="3" name="TextBox 2">
            <a:extLst>
              <a:ext uri="{64AFCA29-D256-4BEB-8A10-AFE456570F6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69ED9A2-3819-47FF-8B26-039C4A47362E}"/>
              </a:ext>
            </a:extLst>
          </p:cNvPr>
          <p:cNvSpPr txBox="1"/>
          <p:nvPr/>
        </p:nvSpPr>
        <p:spPr>
          <a:xfrm>
            <a:off x="987914" y="759714"/>
            <a:ext cx="2439044" cy="29637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1100" b="1" dirty="0">
                <a:solidFill>
                  <a:srgbClr val="185BE7"/>
                </a:solidFill>
                <a:latin typeface="Zoho Puvi"/>
              </a:rPr>
              <a:t>Cost savings for organizations</a:t>
            </a:r>
          </a:p>
        </p:txBody>
      </p:sp>
      <p:sp>
        <p:nvSpPr>
          <p:cNvPr id="4" name="TextBox 3">
            <a:extLst>
              <a:ext uri="{078C9A0B-51D2-48B8-A53D-38919C2416B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1F9E454-46FA-4FEB-BF11-631BB3B91E1E}"/>
              </a:ext>
            </a:extLst>
          </p:cNvPr>
          <p:cNvSpPr txBox="1"/>
          <p:nvPr/>
        </p:nvSpPr>
        <p:spPr>
          <a:xfrm>
            <a:off x="1134827" y="2247900"/>
            <a:ext cx="6643411" cy="25979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Regulations such as </a:t>
            </a:r>
            <a:r>
              <a:rPr lang="en-US" sz="900" b="0" dirty="0" err="1">
                <a:latin typeface="Zoho Puvi"/>
              </a:rPr>
              <a:t>HIPAA</a:t>
            </a:r>
            <a:r>
              <a:rPr lang="en-US" sz="900" b="0" dirty="0">
                <a:latin typeface="Zoho Puvi"/>
              </a:rPr>
              <a:t>, the </a:t>
            </a:r>
            <a:r>
              <a:rPr lang="en-US" sz="900" b="0" dirty="0" err="1">
                <a:latin typeface="Zoho Puvi"/>
              </a:rPr>
              <a:t>PCI</a:t>
            </a:r>
            <a:r>
              <a:rPr lang="en-US" sz="900" b="0" dirty="0">
                <a:latin typeface="Zoho Puvi"/>
              </a:rPr>
              <a:t> </a:t>
            </a:r>
            <a:r>
              <a:rPr lang="en-US" sz="900" b="0" dirty="0" err="1">
                <a:latin typeface="Zoho Puvi"/>
              </a:rPr>
              <a:t>DSS</a:t>
            </a:r>
            <a:r>
              <a:rPr lang="en-US" sz="900" b="0" dirty="0">
                <a:latin typeface="Zoho Puvi"/>
              </a:rPr>
              <a:t>, the </a:t>
            </a:r>
            <a:r>
              <a:rPr lang="en-US" sz="900" b="0" dirty="0" err="1">
                <a:latin typeface="Zoho Puvi"/>
              </a:rPr>
              <a:t>GDPR</a:t>
            </a:r>
            <a:r>
              <a:rPr lang="en-US" sz="900" b="0" dirty="0">
                <a:latin typeface="Zoho Puvi"/>
              </a:rPr>
              <a:t>, and more prioritize the protection of sensitive data </a:t>
            </a:r>
          </a:p>
        </p:txBody>
      </p:sp>
      <p:sp>
        <p:nvSpPr>
          <p:cNvPr id="5" name="TextBox 4">
            <a:extLst>
              <a:ext uri="{0B571F02-0F0B-4083-B171-B4830500E79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6C82F25-4A10-4456-9330-9E7A0E523B28}"/>
              </a:ext>
            </a:extLst>
          </p:cNvPr>
          <p:cNvSpPr txBox="1"/>
          <p:nvPr/>
        </p:nvSpPr>
        <p:spPr>
          <a:xfrm>
            <a:off x="987914" y="1866900"/>
            <a:ext cx="3629358" cy="29637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1100" b="1" dirty="0">
                <a:solidFill>
                  <a:srgbClr val="185BE7"/>
                </a:solidFill>
                <a:latin typeface="Zoho Puvi"/>
              </a:rPr>
              <a:t>Comply with IT regulations and avoid penalties</a:t>
            </a:r>
          </a:p>
        </p:txBody>
      </p:sp>
      <p:sp>
        <p:nvSpPr>
          <p:cNvPr id="6" name="TextBox 5">
            <a:extLst>
              <a:ext uri="{AC717E9E-9DD4-4BCD-A7B1-9F959E8ADE7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3B57112-F56C-45EC-AB76-E5B6542D4CD6}"/>
              </a:ext>
            </a:extLst>
          </p:cNvPr>
          <p:cNvSpPr txBox="1"/>
          <p:nvPr/>
        </p:nvSpPr>
        <p:spPr>
          <a:xfrm>
            <a:off x="997772" y="3010947"/>
            <a:ext cx="3180102" cy="30924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1100" b="1" dirty="0">
                <a:solidFill>
                  <a:srgbClr val="185BE7"/>
                </a:solidFill>
                <a:latin typeface="Zoho Puvi"/>
              </a:rPr>
              <a:t>Save money on insurance premiums</a:t>
            </a:r>
          </a:p>
        </p:txBody>
      </p:sp>
      <p:sp>
        <p:nvSpPr>
          <p:cNvPr id="7" name="TextBox 6">
            <a:extLst>
              <a:ext uri="{444676D8-E718-42DA-A19C-0436FC0F7CC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187FC55-5CA0-41CE-8E12-B71F6FEFD256}"/>
              </a:ext>
            </a:extLst>
          </p:cNvPr>
          <p:cNvSpPr txBox="1"/>
          <p:nvPr/>
        </p:nvSpPr>
        <p:spPr>
          <a:xfrm>
            <a:off x="1134827" y="2491730"/>
            <a:ext cx="6643411" cy="42433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Implementing a stronger security posture will reduce the risk of data breaches and subsequent compliance fines. E.g., </a:t>
            </a:r>
            <a:r>
              <a:rPr lang="en-US" sz="900" b="0" dirty="0">
                <a:latin typeface="Zoho Puvi"/>
                <a:hlinkClick r:id="rId3"/>
              </a:rPr>
              <a:t>HIPAA's</a:t>
            </a:r>
            <a:r>
              <a:rPr lang="en-US" sz="900" b="0" dirty="0">
                <a:latin typeface="Zoho Puvi"/>
              </a:rPr>
              <a:t> penalties for violations range from $100 to $50,000 per violation, going up to $1.5 million annually</a:t>
            </a:r>
          </a:p>
        </p:txBody>
      </p:sp>
      <p:sp>
        <p:nvSpPr>
          <p:cNvPr id="8" name="TextBox 7">
            <a:extLst>
              <a:ext uri="{528E4B1A-8EB1-48D6-A426-26644E5CC0B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8240746-A8A7-4FFA-B18C-31DCE57B7CC4}"/>
              </a:ext>
            </a:extLst>
          </p:cNvPr>
          <p:cNvSpPr txBox="1"/>
          <p:nvPr/>
        </p:nvSpPr>
        <p:spPr>
          <a:xfrm>
            <a:off x="1134827" y="3333750"/>
            <a:ext cx="6643411" cy="1082516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In the next 5-10 years, cyber insurance will grow from $12 billion in premiums today to $60 billion, according to the </a:t>
            </a:r>
            <a:r>
              <a:rPr lang="en-US" sz="900" b="0" dirty="0">
                <a:latin typeface="Zoho Puvi"/>
                <a:hlinkClick r:id="rId4"/>
              </a:rPr>
              <a:t>chief executive of Lloyd's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  <a:hlinkClick r:id="rId4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Many insurance agencies require organizations to have MFA to qualify for cyber insurance coverage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Some insurance companies offer discounts to organizations that implement MFA</a:t>
            </a:r>
          </a:p>
        </p:txBody>
      </p:sp>
      <p:sp>
        <p:nvSpPr>
          <p:cNvPr id="9" name="TextBox 8">
            <a:extLst>
              <a:ext uri="{72F623DA-75B5-4E83-97D6-222001E9372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E5FF777-B37F-4DB7-84D6-052D5BA28DB4}"/>
              </a:ext>
            </a:extLst>
          </p:cNvPr>
          <p:cNvSpPr txBox="1"/>
          <p:nvPr/>
        </p:nvSpPr>
        <p:spPr>
          <a:xfrm>
            <a:off x="7221960" y="254584"/>
            <a:ext cx="1833181" cy="24761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000" b="1" dirty="0">
                <a:solidFill>
                  <a:srgbClr val="0C243C"/>
                </a:solidFill>
                <a:latin typeface="Zoho Puvi"/>
              </a:rPr>
              <a:t>2. Why is MFA essential?</a:t>
            </a:r>
          </a:p>
        </p:txBody>
      </p:sp>
    </p:spTree>
    <p:extLst>
      <p:ext uri="{9B78AF8D-ED29-4B7E-B481-90582ED711E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7039AB47-1292-4FC0-BE38-9F910E0F453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48AAB27-4706-46CE-BDD6-A0AF9077CD41}"/>
              </a:ext>
            </a:extLst>
          </p:cNvPr>
          <p:cNvSpPr txBox="1"/>
          <p:nvPr/>
        </p:nvSpPr>
        <p:spPr>
          <a:xfrm>
            <a:off x="721975" y="1971675"/>
            <a:ext cx="2611707" cy="826579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How does</a:t>
            </a:r>
          </a:p>
          <a:p>
            <a:pPr>
              <a:defRPr lang="en-US" sz="1400" dirty="0"/>
            </a:pPr>
            <a:r>
              <a:rPr lang="en-US" sz="2400" b="1" dirty="0">
                <a:solidFill>
                  <a:srgbClr val="0C243C"/>
                </a:solidFill>
                <a:latin typeface="Zoho Puvi"/>
              </a:rPr>
              <a:t>MFA work?</a:t>
            </a:r>
          </a:p>
        </p:txBody>
      </p:sp>
      <p:sp>
        <p:nvSpPr>
          <p:cNvPr id="3" name="TextBox 2">
            <a:extLst>
              <a:ext uri="{8D367800-6BD0-4CDD-A4D4-F3FCC1878C1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5B010B0-08F0-4C1A-B110-7417FD3A72A0}"/>
              </a:ext>
            </a:extLst>
          </p:cNvPr>
          <p:cNvSpPr txBox="1"/>
          <p:nvPr/>
        </p:nvSpPr>
        <p:spPr>
          <a:xfrm>
            <a:off x="3352676" y="1054693"/>
            <a:ext cx="5001950" cy="53404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1200" b="0" dirty="0">
                <a:latin typeface="Zoho Puvi"/>
              </a:rPr>
              <a:t>MFA requires users to provide multiple authentication factors other than usernames and passwords</a:t>
            </a:r>
          </a:p>
        </p:txBody>
      </p:sp>
      <p:pic>
        <p:nvPicPr>
          <p:cNvPr id="4" name="Picture 3">
            <a:extLst>
              <a:ext uri="{004B1108-B155-4B55-9CB5-5400E76818F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52D5B4E-64D9-4714-A941-4B710A634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2528592" y="2356608"/>
            <a:ext cx="642270" cy="24551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CC29AC5B-164D-4D87-8340-4F19738B2EA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1D0029-6A4B-420E-9A6B-4850B986155B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476EC31B-7D40-44AA-822D-5EBC190B29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5F90473-B03C-44ED-A733-72827B07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0C0ECFA2-DE20-49C9-A6FD-B367C8D6B18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F619D42-1365-4212-AA9A-074AC0BF6676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3</a:t>
            </a:r>
          </a:p>
        </p:txBody>
      </p:sp>
      <p:grpSp>
        <p:nvGrpSpPr>
          <p:cNvPr id="8" name="Group 7">
            <a:extLst>
              <a:ext uri="{2F295245-9C2F-4475-9A8E-B94143F0ED9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5E349E-57D8-4927-AC15-D2278FF57F11}"/>
              </a:ext>
            </a:extLst>
          </p:cNvPr>
          <p:cNvGrpSpPr>
            <a:grpSpLocks noChangeAspect="1"/>
          </p:cNvGrpSpPr>
          <p:nvPr/>
        </p:nvGrpSpPr>
        <p:grpSpPr>
          <a:xfrm>
            <a:off x="3695700" y="3646636"/>
            <a:ext cx="4766557" cy="899864"/>
            <a:chOff x="5645620" y="2037845"/>
            <a:chExt cx="4766557" cy="899864"/>
          </a:xfrm>
        </p:grpSpPr>
        <p:sp>
          <p:nvSpPr>
            <p:cNvPr id="9" name="TextBox 8">
              <a:extLst>
                <a:ext uri="{C17ABDAA-330B-4420-BD24-87EB23099D18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170C37D-8CB4-4A75-B5D1-7095770A38A7}"/>
                </a:ext>
              </a:extLst>
            </p:cNvPr>
            <p:cNvSpPr txBox="1"/>
            <p:nvPr/>
          </p:nvSpPr>
          <p:spPr>
            <a:xfrm>
              <a:off x="5645620" y="2037845"/>
              <a:ext cx="1935680" cy="296370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33350" indent="0">
                <a:lnSpc>
                  <a:spcPct val="120000"/>
                </a:lnSpc>
                <a:spcBef>
                  <a:spcPts val="0"/>
                </a:spcBef>
                <a:buFont typeface="Arial"/>
                <a:buNone/>
                <a:defRPr lang="en-US" sz="1400" dirty="0"/>
              </a:pPr>
              <a:r>
                <a:rPr lang="en-US" sz="1100" b="1" dirty="0">
                  <a:solidFill>
                    <a:srgbClr val="0C243C"/>
                  </a:solidFill>
                  <a:latin typeface="Zoho Puvi"/>
                </a:rPr>
                <a:t>The inheritance factor</a:t>
              </a:r>
            </a:p>
          </p:txBody>
        </p:sp>
        <p:sp>
          <p:nvSpPr>
            <p:cNvPr id="10" name="TextBox 9">
              <a:extLst>
                <a:ext uri="{8B993764-BC7D-4747-AB0F-CA2439CBA075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2E0AC08-5329-4E3E-B340-E6EAFD9F63E9}"/>
                </a:ext>
              </a:extLst>
            </p:cNvPr>
            <p:cNvSpPr txBox="1"/>
            <p:nvPr/>
          </p:nvSpPr>
          <p:spPr>
            <a:xfrm>
              <a:off x="5784389" y="2348826"/>
              <a:ext cx="4627788" cy="588883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Verifying identities with the help of inherited characteristics and biometrics</a:t>
              </a:r>
            </a:p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endParaRPr lang="en-US" sz="900" b="0" dirty="0">
                <a:latin typeface="Zoho Puvi"/>
              </a:endParaRPr>
            </a:p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Fingerprint scans, facial scans, voice recognition, and retinal scans</a:t>
              </a:r>
            </a:p>
          </p:txBody>
        </p:sp>
      </p:grpSp>
      <p:grpSp>
        <p:nvGrpSpPr>
          <p:cNvPr id="11" name="Group 10">
            <a:extLst>
              <a:ext uri="{F7D71205-ED78-4383-8CE9-6712A412429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6C4D541-A16F-4759-A004-4B78E735C12F}"/>
              </a:ext>
            </a:extLst>
          </p:cNvPr>
          <p:cNvGrpSpPr>
            <a:grpSpLocks noChangeAspect="1"/>
          </p:cNvGrpSpPr>
          <p:nvPr/>
        </p:nvGrpSpPr>
        <p:grpSpPr>
          <a:xfrm>
            <a:off x="3695700" y="2651921"/>
            <a:ext cx="4521955" cy="899864"/>
            <a:chOff x="3169729" y="2052456"/>
            <a:chExt cx="4521955" cy="899864"/>
          </a:xfrm>
        </p:grpSpPr>
        <p:sp>
          <p:nvSpPr>
            <p:cNvPr id="12" name="TextBox 11">
              <a:extLst>
                <a:ext uri="{E05C5234-CC09-420F-AA05-BCE90EF306F8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1785E7A-D0A2-4E25-899B-A483E85CC24E}"/>
                </a:ext>
              </a:extLst>
            </p:cNvPr>
            <p:cNvSpPr txBox="1"/>
            <p:nvPr/>
          </p:nvSpPr>
          <p:spPr>
            <a:xfrm>
              <a:off x="3169729" y="2052456"/>
              <a:ext cx="1935680" cy="296370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33350" indent="0">
                <a:lnSpc>
                  <a:spcPct val="120000"/>
                </a:lnSpc>
                <a:spcBef>
                  <a:spcPts val="0"/>
                </a:spcBef>
                <a:buFont typeface="Arial"/>
                <a:buNone/>
                <a:defRPr lang="en-US" sz="1400" dirty="0"/>
              </a:pPr>
              <a:r>
                <a:rPr lang="en-US" sz="1100" b="1" dirty="0">
                  <a:solidFill>
                    <a:srgbClr val="0C243C"/>
                  </a:solidFill>
                  <a:latin typeface="Zoho Puvi"/>
                </a:rPr>
                <a:t>The possession factor </a:t>
              </a:r>
            </a:p>
          </p:txBody>
        </p:sp>
        <p:sp>
          <p:nvSpPr>
            <p:cNvPr id="13" name="TextBox 12">
              <a:extLst>
                <a:ext uri="{72145142-113F-4946-A7F2-5B84DC97F13F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567C529-C852-4F68-8765-272D93D1EDD2}"/>
                </a:ext>
              </a:extLst>
            </p:cNvPr>
            <p:cNvSpPr txBox="1"/>
            <p:nvPr/>
          </p:nvSpPr>
          <p:spPr>
            <a:xfrm>
              <a:off x="3308499" y="2363438"/>
              <a:ext cx="4383186" cy="588883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Authentication is performed with something the user possesses </a:t>
              </a:r>
            </a:p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endParaRPr lang="en-US" sz="900" b="0" dirty="0">
                <a:latin typeface="Zoho Puvi"/>
              </a:endParaRPr>
            </a:p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Smartphones, physical tokens, smart cards, etc.</a:t>
              </a:r>
            </a:p>
          </p:txBody>
        </p:sp>
      </p:grpSp>
      <p:grpSp>
        <p:nvGrpSpPr>
          <p:cNvPr id="14" name="Group 13">
            <a:extLst>
              <a:ext uri="{710D7C64-00B7-49E8-ABCC-A3F43E0E192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60CE8ED-2FE3-4F32-9246-8B1394B91D72}"/>
              </a:ext>
            </a:extLst>
          </p:cNvPr>
          <p:cNvGrpSpPr>
            <a:grpSpLocks noChangeAspect="1"/>
          </p:cNvGrpSpPr>
          <p:nvPr/>
        </p:nvGrpSpPr>
        <p:grpSpPr>
          <a:xfrm>
            <a:off x="3695700" y="1683591"/>
            <a:ext cx="3905364" cy="899864"/>
            <a:chOff x="883472" y="2037845"/>
            <a:chExt cx="3905364" cy="899864"/>
          </a:xfrm>
        </p:grpSpPr>
        <p:sp>
          <p:nvSpPr>
            <p:cNvPr id="15" name="TextBox 14">
              <a:extLst>
                <a:ext uri="{F32D940D-441A-492B-B6C8-32B9545C44BA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A7B5288-6217-4C56-90AD-415E7BDD0DA5}"/>
                </a:ext>
              </a:extLst>
            </p:cNvPr>
            <p:cNvSpPr txBox="1"/>
            <p:nvPr/>
          </p:nvSpPr>
          <p:spPr>
            <a:xfrm>
              <a:off x="883472" y="2037845"/>
              <a:ext cx="1935680" cy="296370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33350" indent="0">
                <a:lnSpc>
                  <a:spcPct val="120000"/>
                </a:lnSpc>
                <a:spcBef>
                  <a:spcPts val="0"/>
                </a:spcBef>
                <a:buFont typeface="Arial"/>
                <a:buNone/>
                <a:defRPr lang="en-US" sz="1400" dirty="0"/>
              </a:pPr>
              <a:r>
                <a:rPr lang="en-US" sz="1100" b="1" dirty="0">
                  <a:solidFill>
                    <a:srgbClr val="0C243C"/>
                  </a:solidFill>
                  <a:latin typeface="Zoho Puvi"/>
                </a:rPr>
                <a:t>The knowledge factor</a:t>
              </a:r>
            </a:p>
          </p:txBody>
        </p:sp>
        <p:sp>
          <p:nvSpPr>
            <p:cNvPr id="16" name="TextBox 15">
              <a:extLst>
                <a:ext uri="{EC771104-ECF4-4AC8-808E-F2CCB3223506}">
  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3F31E7F-6F6D-4933-AAF0-7CE740011B35}"/>
                </a:ext>
              </a:extLst>
            </p:cNvPr>
            <p:cNvSpPr txBox="1"/>
            <p:nvPr/>
          </p:nvSpPr>
          <p:spPr>
            <a:xfrm>
              <a:off x="1022242" y="2348826"/>
              <a:ext cx="3766594" cy="588883"/>
            </a:xfrm>
            <a:prstGeom prst="rect">
              <a:avLst/>
            </a:prstGeom>
          </p:spPr>
          <p:txBody>
            <a:bodyPr vert="horz" lIns="95250" tIns="47625" rIns="95250" bIns="47625" rtlCol="0" anchor="t">
              <a:spAutoFit/>
            </a:bodyPr>
            <a:lstStyle/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Information that only the authorized user knows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Wingdings"/>
                <a:buNone/>
                <a:defRPr lang="en-US" sz="1400" dirty="0"/>
              </a:pPr>
              <a:endParaRPr lang="en-US" sz="900" b="0" dirty="0">
                <a:latin typeface="Zoho Puvi"/>
              </a:endParaRPr>
            </a:p>
            <a:p>
              <a:pPr marL="190500" indent="-190500">
                <a:lnSpc>
                  <a:spcPct val="120000"/>
                </a:lnSpc>
                <a:spcBef>
                  <a:spcPts val="0"/>
                </a:spcBef>
                <a:buFont typeface="Wingdings"/>
                <a:buChar char=""/>
                <a:defRPr lang="en-US" sz="1400" dirty="0"/>
              </a:pPr>
              <a:r>
                <a:rPr lang="en-US" sz="900" b="0" dirty="0">
                  <a:latin typeface="Zoho Puvi"/>
                </a:rPr>
                <a:t>Passwords, </a:t>
              </a:r>
              <a:r>
                <a:rPr lang="en-US" sz="900" b="0" dirty="0" err="1">
                  <a:latin typeface="Zoho Puvi"/>
                </a:rPr>
                <a:t>PINs</a:t>
              </a:r>
              <a:r>
                <a:rPr lang="en-US" sz="900" b="0" dirty="0">
                  <a:latin typeface="Zoho Puvi"/>
                </a:rPr>
                <a:t>, passphrases, security questions, etc.</a:t>
              </a:r>
            </a:p>
          </p:txBody>
        </p:sp>
      </p:grpSp>
      <p:pic>
        <p:nvPicPr>
          <p:cNvPr id="17" name="Picture 16">
            <a:extLst>
              <a:ext uri="{8B809D6D-DED3-4B80-95F4-DC428089045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9B2F1F2-D344-4D82-A9C7-7CC125E45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283" y="1752600"/>
            <a:ext cx="248316" cy="248316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695CB655-76BB-497D-B332-D71EB2AD5D9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DA381BE-4C7D-4979-8DC7-8FF68DD05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62283" y="2743200"/>
            <a:ext cx="210721" cy="210721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69FE0FED-CF0D-48A9-BA3A-10234BB0F96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540E91F-9F3F-413B-A8CA-2CA544615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276" y="3714750"/>
            <a:ext cx="180546" cy="180546"/>
          </a:xfrm>
          <a:prstGeom prst="rect">
            <a:avLst/>
          </a:prstGeom>
          <a:noFill/>
        </p:spPr>
      </p:pic>
    </p:spTree>
    <p:extLst>
      <p:ext uri="{92003EA8-797E-4C24-ABBB-83DEC2B8E61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CF2A8805-C3A1-43F6-80CC-D9CCEC68E48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1CF3C6F-C2EF-44DF-ACA9-8D40DAC40303}"/>
              </a:ext>
            </a:extLst>
          </p:cNvPr>
          <p:cNvSpPr/>
          <p:nvPr/>
        </p:nvSpPr>
        <p:spPr>
          <a:xfrm>
            <a:off x="733291" y="1548022"/>
            <a:ext cx="7349156" cy="3136477"/>
          </a:xfrm>
          <a:prstGeom prst="roundRect">
            <a:avLst>
              <a:gd name="adj" fmla="val 5987"/>
            </a:avLst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21096311-9CFA-461C-B841-ED5D5A5F32E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B9F1A37-6D06-477C-AA26-2D54C65B68E0}"/>
              </a:ext>
            </a:extLst>
          </p:cNvPr>
          <p:cNvSpPr txBox="1"/>
          <p:nvPr/>
        </p:nvSpPr>
        <p:spPr>
          <a:xfrm>
            <a:off x="1676400" y="2943162"/>
            <a:ext cx="3434134" cy="12216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dirty="0">
                <a:solidFill>
                  <a:schemeClr val="bg1"/>
                </a:solidFill>
                <a:latin typeface="Zoho Puvi-demi_bold"/>
              </a:rPr>
              <a:t>A user signs on with their username and password</a:t>
            </a:r>
          </a:p>
        </p:txBody>
      </p:sp>
      <p:sp>
        <p:nvSpPr>
          <p:cNvPr id="4" name="TextBox 3">
            <a:extLst>
              <a:ext uri="{E5E04EE2-5F03-412D-B673-50D40A22ECC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513304-C563-4E2F-92B1-1DF4EE5E7591}"/>
              </a:ext>
            </a:extLst>
          </p:cNvPr>
          <p:cNvSpPr txBox="1"/>
          <p:nvPr/>
        </p:nvSpPr>
        <p:spPr>
          <a:xfrm>
            <a:off x="1676400" y="3225350"/>
            <a:ext cx="4512659" cy="12216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dirty="0">
                <a:solidFill>
                  <a:schemeClr val="bg1"/>
                </a:solidFill>
                <a:latin typeface="Zoho Puvi-demi_bold"/>
              </a:rPr>
              <a:t>The system prompts the user to provide a second method of identification</a:t>
            </a:r>
          </a:p>
        </p:txBody>
      </p:sp>
      <p:sp>
        <p:nvSpPr>
          <p:cNvPr id="5" name="TextBox 4">
            <a:extLst>
              <a:ext uri="{D8D68BA7-2FF0-4963-A947-018757EC3C8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B40C7F2-9591-4045-BB01-409DC417297D}"/>
              </a:ext>
            </a:extLst>
          </p:cNvPr>
          <p:cNvSpPr txBox="1"/>
          <p:nvPr/>
        </p:nvSpPr>
        <p:spPr>
          <a:xfrm>
            <a:off x="1676400" y="3507337"/>
            <a:ext cx="4195896" cy="122168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dirty="0">
                <a:solidFill>
                  <a:schemeClr val="bg1"/>
                </a:solidFill>
                <a:latin typeface="Zoho Puvi-demi_bold"/>
              </a:rPr>
              <a:t>After authentication, the user gains access to the requested resource</a:t>
            </a:r>
          </a:p>
        </p:txBody>
      </p:sp>
      <p:sp>
        <p:nvSpPr>
          <p:cNvPr id="6" name="TextBox 5">
            <a:extLst>
              <a:ext uri="{A65A48D1-BE77-45B0-90C5-6A3B604A770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AB6DF46-E2E9-44F6-8527-91BB742F3C4B}"/>
              </a:ext>
            </a:extLst>
          </p:cNvPr>
          <p:cNvSpPr txBox="1"/>
          <p:nvPr/>
        </p:nvSpPr>
        <p:spPr>
          <a:xfrm>
            <a:off x="7037546" y="254584"/>
            <a:ext cx="1909257" cy="24761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000" b="1" dirty="0">
                <a:solidFill>
                  <a:srgbClr val="0C243C"/>
                </a:solidFill>
                <a:latin typeface="Zoho Puvi"/>
              </a:rPr>
              <a:t>3. How does MFA work?</a:t>
            </a:r>
          </a:p>
        </p:txBody>
      </p:sp>
      <p:pic>
        <p:nvPicPr>
          <p:cNvPr id="7" name="Picture 6">
            <a:extLst>
              <a:ext uri="{A50CB791-825B-4929-9DAA-E90D61D97C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3A92DAF-D55E-455B-964A-5A83540A7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63587"/>
            <a:ext cx="5634390" cy="1606381"/>
          </a:xfrm>
          <a:prstGeom prst="rect">
            <a:avLst/>
          </a:prstGeom>
          <a:noFill/>
          <a:effectLst>
            <a:outerShdw blurRad="863600" dist="95250" dir="2040000">
              <a:srgbClr val="3F3F3F">
                <a:alpha val="7999"/>
              </a:srgbClr>
            </a:outerShdw>
          </a:effectLst>
        </p:spPr>
      </p:pic>
    </p:spTree>
    <p:extLst>
      <p:ext uri="{91E19E98-78A3-4C25-A186-46A645D66B57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7280273C-411E-40D9-9536-88F743430DB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9CB840B-3E6B-45F2-8C0E-F3B8BF5F0EF2}"/>
              </a:ext>
            </a:extLst>
          </p:cNvPr>
          <p:cNvSpPr/>
          <p:nvPr/>
        </p:nvSpPr>
        <p:spPr>
          <a:xfrm>
            <a:off x="6223777" y="1624288"/>
            <a:ext cx="1943519" cy="1893093"/>
          </a:xfrm>
          <a:prstGeom prst="roundRect">
            <a:avLst>
              <a:gd name="adj" fmla="val 6994"/>
            </a:avLst>
          </a:prstGeom>
          <a:solidFill>
            <a:srgbClr val="D6E3FF">
              <a:alpha val="33999"/>
            </a:srgbClr>
          </a:solidFill>
          <a:ln w="9525" cap="flat">
            <a:solidFill>
              <a:srgbClr val="185BE7">
                <a:alpha val="47000"/>
              </a:srgbClr>
            </a:solidFill>
            <a:prstDash val="dash"/>
            <a:round/>
          </a:ln>
          <a:effectLst>
            <a:outerShdw blurRad="787400" dist="95250" dir="2700000">
              <a:srgbClr val="185BE7">
                <a:alpha val="8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rgbClr val="ECF3FF"/>
              </a:solidFill>
              <a:latin typeface="Zoho Puvi-black"/>
            </a:endParaRPr>
          </a:p>
        </p:txBody>
      </p:sp>
      <p:sp>
        <p:nvSpPr>
          <p:cNvPr id="3" name="TextBox 2">
            <a:extLst>
              <a:ext uri="{AADB3CB2-FC49-4E78-98C0-3E4CFCB0967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5707846-2984-477C-9BA7-269768428BCE}"/>
              </a:ext>
            </a:extLst>
          </p:cNvPr>
          <p:cNvSpPr txBox="1"/>
          <p:nvPr/>
        </p:nvSpPr>
        <p:spPr>
          <a:xfrm>
            <a:off x="721975" y="1971675"/>
            <a:ext cx="2611707" cy="119224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What is</a:t>
            </a:r>
          </a:p>
          <a:p>
            <a:pPr>
              <a:defRPr lang="en-US" sz="1400" dirty="0"/>
            </a:pPr>
            <a:r>
              <a:rPr lang="en-US" sz="2400" b="1" dirty="0" err="1">
                <a:solidFill>
                  <a:srgbClr val="0C243C"/>
                </a:solidFill>
                <a:latin typeface="Zoho Puvi"/>
              </a:rPr>
              <a:t>ADSelfService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 Plus?</a:t>
            </a:r>
          </a:p>
        </p:txBody>
      </p:sp>
      <p:pic>
        <p:nvPicPr>
          <p:cNvPr id="4" name="Picture 3">
            <a:extLst>
              <a:ext uri="{15024A03-DA7A-46E3-A841-1EFDDED0C84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EA83E96-BCAA-417B-881D-C719188BE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2927565" y="2336482"/>
            <a:ext cx="642270" cy="24551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59CB81E-A8E4-4E7C-9815-6ACAA9C1AE5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9CD71AF-2EE5-4D02-9D30-1CFB7CD03DD7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A2B78DF-3413-48D4-99A2-E305F4E3958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4E02F6F-A2FB-4BD5-8830-A105BC1837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9C5BD019-1456-4718-8A13-E80B3BC825F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9BDC8D3-7B19-4EBC-A8CF-43D5B0AF8342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4</a:t>
            </a:r>
          </a:p>
        </p:txBody>
      </p:sp>
      <p:sp>
        <p:nvSpPr>
          <p:cNvPr id="8" name="Rounded Rectangle 7">
            <a:extLst>
              <a:ext uri="{A9F351ED-9BBE-4AA4-B9BA-3FB980599A6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F0E239-CBAF-4D1C-9342-A53A54B3F305}"/>
              </a:ext>
            </a:extLst>
          </p:cNvPr>
          <p:cNvSpPr/>
          <p:nvPr/>
        </p:nvSpPr>
        <p:spPr>
          <a:xfrm>
            <a:off x="4018340" y="1616268"/>
            <a:ext cx="1943519" cy="1893093"/>
          </a:xfrm>
          <a:prstGeom prst="roundRect">
            <a:avLst>
              <a:gd name="adj" fmla="val 6994"/>
            </a:avLst>
          </a:prstGeom>
          <a:solidFill>
            <a:srgbClr val="D6E3FF">
              <a:alpha val="33999"/>
            </a:srgbClr>
          </a:solidFill>
          <a:ln w="9525" cap="flat">
            <a:solidFill>
              <a:srgbClr val="185BE7">
                <a:alpha val="47000"/>
              </a:srgbClr>
            </a:solidFill>
            <a:prstDash val="dash"/>
            <a:round/>
          </a:ln>
          <a:effectLst>
            <a:outerShdw blurRad="787400" dist="95250" dir="2700000">
              <a:srgbClr val="185BE7">
                <a:alpha val="8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lIns="91440" tIns="45720" rIns="91440" bIns="45720" numCol="1" spcCol="0" rtlCol="0" anchor="ctr">
            <a:noAutofit/>
          </a:bodyPr>
          <a:lstStyle>
            <a:lvl1pPr marL="0"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i="0" dirty="0">
                <a:solidFill>
                  <a:schemeClr val="tx1"/>
                </a:solidFill>
                <a:latin typeface="Zoho Puvi"/>
              </a:defRPr>
            </a:lvl1pPr>
            <a:lvl2pPr marL="45720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2pPr>
            <a:lvl3pPr marL="91440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3pPr>
            <a:lvl4pPr marL="137160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4pPr>
            <a:lvl5pPr marL="182880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5pPr>
            <a:lvl6pPr marL="228600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6pPr>
            <a:lvl7pPr marL="274320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7pPr>
            <a:lvl8pPr marL="320040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8pPr>
            <a:lvl9pPr marL="365760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Open Sans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800" b="1" i="0" dirty="0" err="1">
              <a:solidFill>
                <a:srgbClr val="ECF3FF"/>
              </a:solidFill>
              <a:latin typeface="Zoho Puvi-black"/>
            </a:endParaRPr>
          </a:p>
        </p:txBody>
      </p:sp>
      <p:sp>
        <p:nvSpPr>
          <p:cNvPr id="9" name="TextBox 8">
            <a:extLst>
              <a:ext uri="{DFC217AF-BD47-44E2-AA26-005C6C928B5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B6023CF-FB16-48F6-B6CE-9DFB6E476317}"/>
              </a:ext>
            </a:extLst>
          </p:cNvPr>
          <p:cNvSpPr txBox="1"/>
          <p:nvPr/>
        </p:nvSpPr>
        <p:spPr>
          <a:xfrm>
            <a:off x="6396009" y="1790928"/>
            <a:ext cx="1656797" cy="101951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Wingdings"/>
              <a:buNone/>
              <a:defRPr lang="en-US" sz="1400" dirty="0"/>
            </a:pPr>
            <a:r>
              <a:rPr lang="en-US" sz="1000" dirty="0" smtClean="0">
                <a:solidFill>
                  <a:srgbClr val="0C243C"/>
                </a:solidFill>
                <a:latin typeface="Zoho Puvi-medium"/>
              </a:rPr>
              <a:t>It </a:t>
            </a:r>
            <a:r>
              <a:rPr lang="en-US" sz="1000" dirty="0">
                <a:solidFill>
                  <a:srgbClr val="0C243C"/>
                </a:solidFill>
                <a:latin typeface="Zoho Puvi-medium"/>
              </a:rPr>
              <a:t>ensures seamless access to enterprise resources and establishes a Zero Trust environment</a:t>
            </a:r>
          </a:p>
        </p:txBody>
      </p:sp>
      <p:pic>
        <p:nvPicPr>
          <p:cNvPr id="10" name="Picture 9">
            <a:extLst>
              <a:ext uri="{6EE45F8D-BEFF-41B6-9C77-74E06962A54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3EE089-D3CB-45BA-9D8D-2EA432B24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50" y="3163919"/>
            <a:ext cx="306495" cy="26392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43D9227F-A4C5-4647-8C98-26E67F48F94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DC5A37B-BB0E-4607-9100-34FF9781B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10" y="3180435"/>
            <a:ext cx="296789" cy="26436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BCBBA50A-1917-41F3-9235-4BF9DFBC034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65D007-BA25-43BA-97EE-8D61243192C4}"/>
              </a:ext>
            </a:extLst>
          </p:cNvPr>
          <p:cNvSpPr txBox="1"/>
          <p:nvPr/>
        </p:nvSpPr>
        <p:spPr>
          <a:xfrm>
            <a:off x="4161701" y="1788842"/>
            <a:ext cx="1656797" cy="1375076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 lang="en-US" sz="1400" dirty="0"/>
            </a:pPr>
            <a:r>
              <a:rPr lang="en-US" sz="1000" dirty="0" err="1">
                <a:solidFill>
                  <a:srgbClr val="0C243C"/>
                </a:solidFill>
                <a:latin typeface="Zoho Puvi-medium"/>
              </a:rPr>
              <a:t>ADSelfService</a:t>
            </a:r>
            <a:r>
              <a:rPr lang="en-US" sz="1000" dirty="0">
                <a:solidFill>
                  <a:srgbClr val="0C243C"/>
                </a:solidFill>
                <a:latin typeface="Zoho Puvi-medium"/>
              </a:rPr>
              <a:t> Plus is an identity security solution with MFA, single sign-on (</a:t>
            </a:r>
            <a:r>
              <a:rPr lang="en-US" sz="1000" dirty="0" err="1">
                <a:solidFill>
                  <a:srgbClr val="0C243C"/>
                </a:solidFill>
                <a:latin typeface="Zoho Puvi-medium"/>
              </a:rPr>
              <a:t>SSO</a:t>
            </a:r>
            <a:r>
              <a:rPr lang="en-US" sz="1000" dirty="0">
                <a:solidFill>
                  <a:srgbClr val="0C243C"/>
                </a:solidFill>
                <a:latin typeface="Zoho Puvi-medium"/>
              </a:rPr>
              <a:t>), and self-service password management capabilities</a:t>
            </a:r>
          </a:p>
        </p:txBody>
      </p:sp>
    </p:spTree>
    <p:extLst>
      <p:ext uri="{35D39040-5B17-4263-A426-A2461DD1D30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929B075C-9CDC-4A9D-BE3F-B6181789206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5EBBC3A-57EF-41BD-86B2-AC0D55A71C72}"/>
              </a:ext>
            </a:extLst>
          </p:cNvPr>
          <p:cNvSpPr txBox="1"/>
          <p:nvPr/>
        </p:nvSpPr>
        <p:spPr>
          <a:xfrm>
            <a:off x="721975" y="1971675"/>
            <a:ext cx="3258435" cy="1557909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400" b="1" dirty="0">
                <a:solidFill>
                  <a:srgbClr val="185BE7"/>
                </a:solidFill>
                <a:latin typeface="Zoho Puvi"/>
              </a:rPr>
              <a:t>Secure your</a:t>
            </a:r>
          </a:p>
          <a:p>
            <a:pPr>
              <a:defRPr lang="en-US" sz="1400" dirty="0"/>
            </a:pPr>
            <a:r>
              <a:rPr lang="en-US" sz="2400" b="1" dirty="0">
                <a:solidFill>
                  <a:srgbClr val="0C243C"/>
                </a:solidFill>
                <a:latin typeface="Zoho Puvi"/>
              </a:rPr>
              <a:t>organization</a:t>
            </a:r>
            <a:r>
              <a:rPr lang="en-US" sz="2400" b="1" dirty="0" err="1">
                <a:solidFill>
                  <a:srgbClr val="0C243C"/>
                </a:solidFill>
                <a:latin typeface="Zoho Puvi"/>
              </a:rPr>
              <a:t>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with</a:t>
            </a:r>
            <a:r>
              <a:rPr lang="en-US" sz="2400" b="1" dirty="0" err="1">
                <a:solidFill>
                  <a:srgbClr val="0C243C"/>
                </a:solidFill>
                <a:latin typeface="Zoho Puvi"/>
              </a:rPr>
              <a:t> ADSelfService </a:t>
            </a:r>
            <a:r>
              <a:rPr lang="en-US" sz="2400" b="1" dirty="0">
                <a:solidFill>
                  <a:srgbClr val="0C243C"/>
                </a:solidFill>
                <a:latin typeface="Zoho Puvi"/>
              </a:rPr>
              <a:t>Plus'</a:t>
            </a:r>
          </a:p>
          <a:p>
            <a:pPr>
              <a:defRPr lang="en-US" sz="1400" dirty="0"/>
            </a:pPr>
            <a:r>
              <a:rPr lang="en-US" sz="2400" b="1" dirty="0">
                <a:solidFill>
                  <a:srgbClr val="0C243C"/>
                </a:solidFill>
                <a:latin typeface="Zoho Puvi"/>
              </a:rPr>
              <a:t>MFA</a:t>
            </a:r>
          </a:p>
        </p:txBody>
      </p:sp>
      <p:pic>
        <p:nvPicPr>
          <p:cNvPr id="3" name="Picture 2">
            <a:extLst>
              <a:ext uri="{37736C60-C295-4D58-96D0-654E9AC3B9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B17424-2954-4025-8D7E-927F5A29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3726818" y="2665971"/>
            <a:ext cx="642270" cy="24551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04DED5CA-02CB-4429-B6BD-A5CC8CA4EA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8EA324D-FDDB-4443-8560-60B7F995398E}"/>
              </a:ext>
            </a:extLst>
          </p:cNvPr>
          <p:cNvSpPr/>
          <p:nvPr/>
        </p:nvSpPr>
        <p:spPr>
          <a:xfrm>
            <a:off x="0" y="1999335"/>
            <a:ext cx="29460" cy="1143000"/>
          </a:xfrm>
          <a:prstGeom prst="rect">
            <a:avLst/>
          </a:prstGeom>
          <a:solidFill>
            <a:srgbClr val="185BE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2235D02B-3430-461F-B874-67DC01D7FF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BEC54C3-F1D6-4E82-9990-9845EC1D52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836114" y="1677876"/>
            <a:ext cx="324916" cy="32459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1100DEBC-5042-4B5A-AF9A-ED3D15695DE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8CCCC39-E389-48D3-8C11-7B79373ED24F}"/>
              </a:ext>
            </a:extLst>
          </p:cNvPr>
          <p:cNvSpPr txBox="1"/>
          <p:nvPr/>
        </p:nvSpPr>
        <p:spPr>
          <a:xfrm>
            <a:off x="853135" y="1685182"/>
            <a:ext cx="307895" cy="27808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200" b="1" dirty="0">
                <a:solidFill>
                  <a:schemeClr val="tx1"/>
                </a:solidFill>
                <a:latin typeface="Zoho Puvi"/>
              </a:rPr>
              <a:t>5</a:t>
            </a:r>
          </a:p>
        </p:txBody>
      </p:sp>
      <p:sp>
        <p:nvSpPr>
          <p:cNvPr id="7" name="Rounded Rectangle 6">
            <a:extLst>
              <a:ext uri="{0087AC86-C0D0-4AEA-A1D7-499709E759F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E794BFB-9861-4A98-9D37-BA29BCE3F552}"/>
              </a:ext>
            </a:extLst>
          </p:cNvPr>
          <p:cNvSpPr/>
          <p:nvPr/>
        </p:nvSpPr>
        <p:spPr>
          <a:xfrm>
            <a:off x="4672927" y="800100"/>
            <a:ext cx="4098598" cy="3532060"/>
          </a:xfrm>
          <a:prstGeom prst="roundRect">
            <a:avLst>
              <a:gd name="adj" fmla="val 9610"/>
            </a:avLst>
          </a:prstGeom>
          <a:solidFill>
            <a:srgbClr val="185BE7"/>
          </a:solidFill>
          <a:effectLst>
            <a:outerShdw blurRad="952500" dist="95250" dir="2700000">
              <a:srgbClr val="185BE7">
                <a:alpha val="39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29D44571-7F54-4087-80BD-3411DC08991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647F37A-A021-4777-9785-68DD7F1580B0}"/>
              </a:ext>
            </a:extLst>
          </p:cNvPr>
          <p:cNvSpPr txBox="1"/>
          <p:nvPr/>
        </p:nvSpPr>
        <p:spPr>
          <a:xfrm>
            <a:off x="4928016" y="968225"/>
            <a:ext cx="3592020" cy="75346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1800" b="1" dirty="0" err="1">
                <a:solidFill>
                  <a:schemeClr val="bg1"/>
                </a:solidFill>
                <a:latin typeface="Zoho Puvi"/>
              </a:rPr>
              <a:t>ADSelfService</a:t>
            </a:r>
            <a:r>
              <a:rPr lang="en-US" sz="1800" b="1" dirty="0">
                <a:solidFill>
                  <a:schemeClr val="bg1"/>
                </a:solidFill>
                <a:latin typeface="Zoho Puvi"/>
              </a:rPr>
              <a:t> Plus supports MFA for the following: </a:t>
            </a:r>
          </a:p>
        </p:txBody>
      </p:sp>
      <p:sp>
        <p:nvSpPr>
          <p:cNvPr id="9" name="TextBox 8">
            <a:extLst>
              <a:ext uri="{FA38C919-5B7F-4DB6-BC0D-52CC434D9A3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F5FF3F-4BD1-44F7-8F53-50684E799A1C}"/>
              </a:ext>
            </a:extLst>
          </p:cNvPr>
          <p:cNvSpPr txBox="1"/>
          <p:nvPr/>
        </p:nvSpPr>
        <p:spPr>
          <a:xfrm>
            <a:off x="5069948" y="1816722"/>
            <a:ext cx="3450088" cy="245067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>
                <a:solidFill>
                  <a:schemeClr val="bg1"/>
                </a:solidFill>
                <a:latin typeface="Zoho Puvi"/>
              </a:rPr>
              <a:t>Machine logins (Windows, </a:t>
            </a:r>
            <a:r>
              <a:rPr lang="en-US" sz="1000" b="0" dirty="0" err="1">
                <a:solidFill>
                  <a:schemeClr val="bg1"/>
                </a:solidFill>
                <a:latin typeface="Zoho Puvi"/>
              </a:rPr>
              <a:t>macOS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, Linux, servers)</a:t>
            </a: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>
                <a:solidFill>
                  <a:schemeClr val="bg1"/>
                </a:solidFill>
                <a:latin typeface="Zoho Puvi"/>
              </a:rPr>
              <a:t>VPN logins (</a:t>
            </a:r>
            <a:r>
              <a:rPr lang="en-US" sz="1000" b="0" dirty="0" smtClean="0">
                <a:solidFill>
                  <a:schemeClr val="bg1"/>
                </a:solidFill>
                <a:latin typeface="Zoho Puvi"/>
              </a:rPr>
              <a:t>RADIUS-based 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network endpoints)</a:t>
            </a: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 smtClean="0">
                <a:solidFill>
                  <a:schemeClr val="bg1"/>
                </a:solidFill>
                <a:latin typeface="Zoho Puvi"/>
              </a:rPr>
              <a:t>OWA</a:t>
            </a:r>
            <a:r>
              <a:rPr lang="en-US" sz="1000" dirty="0" smtClean="0">
                <a:solidFill>
                  <a:schemeClr val="bg1"/>
                </a:solidFill>
                <a:latin typeface="Zoho Puvi"/>
              </a:rPr>
              <a:t>, </a:t>
            </a:r>
            <a:r>
              <a:rPr lang="en-US" sz="1000" b="0" dirty="0" smtClean="0">
                <a:solidFill>
                  <a:schemeClr val="bg1"/>
                </a:solidFill>
                <a:latin typeface="Zoho Puvi"/>
              </a:rPr>
              <a:t>Exchange 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admin center (EAC</a:t>
            </a:r>
            <a:r>
              <a:rPr lang="en-US" sz="1000" b="0" dirty="0" smtClean="0">
                <a:solidFill>
                  <a:schemeClr val="bg1"/>
                </a:solidFill>
                <a:latin typeface="Zoho Puvi"/>
              </a:rPr>
              <a:t>), and IIS-based application logins</a:t>
            </a:r>
            <a:endParaRPr lang="en-US" sz="1000" b="0" dirty="0">
              <a:solidFill>
                <a:schemeClr val="bg1"/>
              </a:solidFill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 smtClean="0">
                <a:solidFill>
                  <a:schemeClr val="bg1"/>
                </a:solidFill>
                <a:latin typeface="Zoho Puvi"/>
              </a:rPr>
              <a:t>Enterprise application 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access (SAML-, OIDC-, and OAuth-enabled applications)</a:t>
            </a: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>
                <a:solidFill>
                  <a:schemeClr val="bg1"/>
                </a:solidFill>
                <a:latin typeface="Zoho Puvi"/>
              </a:rPr>
              <a:t>Self-service password reset and account unlock</a:t>
            </a: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>
                <a:solidFill>
                  <a:schemeClr val="bg1"/>
                </a:solidFill>
                <a:latin typeface="Zoho Puvi"/>
              </a:rPr>
              <a:t>Remote Desktop Protocol (</a:t>
            </a:r>
            <a:r>
              <a:rPr lang="en-US" sz="1000" b="0" dirty="0" err="1">
                <a:solidFill>
                  <a:schemeClr val="bg1"/>
                </a:solidFill>
                <a:latin typeface="Zoho Puvi"/>
              </a:rPr>
              <a:t>RDP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)</a:t>
            </a:r>
          </a:p>
          <a:p>
            <a:pPr marL="190500" indent="-190500">
              <a:lnSpc>
                <a:spcPct val="120000"/>
              </a:lnSpc>
              <a:spcBef>
                <a:spcPts val="900"/>
              </a:spcBef>
              <a:buFont typeface="Wingdings"/>
              <a:buChar char=""/>
              <a:defRPr lang="en-US" sz="1400" dirty="0"/>
            </a:pPr>
            <a:r>
              <a:rPr lang="en-US" sz="1000" b="0" dirty="0">
                <a:solidFill>
                  <a:schemeClr val="bg1"/>
                </a:solidFill>
                <a:latin typeface="Zoho Puvi"/>
              </a:rPr>
              <a:t>Windows User Account Control (</a:t>
            </a:r>
            <a:r>
              <a:rPr lang="en-US" sz="1000" b="0" dirty="0" err="1">
                <a:solidFill>
                  <a:schemeClr val="bg1"/>
                </a:solidFill>
                <a:latin typeface="Zoho Puvi"/>
              </a:rPr>
              <a:t>UAC</a:t>
            </a:r>
            <a:r>
              <a:rPr lang="en-US" sz="1000" b="0" dirty="0">
                <a:solidFill>
                  <a:schemeClr val="bg1"/>
                </a:solidFill>
                <a:latin typeface="Zoho Puvi"/>
              </a:rPr>
              <a:t>)</a:t>
            </a:r>
          </a:p>
        </p:txBody>
      </p:sp>
    </p:spTree>
    <p:extLst>
      <p:ext uri="{135C3CB0-52A3-466A-8F9A-6335ABB4B117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158B2682-1289-4071-97EA-4F47254BAFD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9B1F769-69E4-4558-84AE-5DF07B96726D}"/>
              </a:ext>
            </a:extLst>
          </p:cNvPr>
          <p:cNvSpPr/>
          <p:nvPr/>
        </p:nvSpPr>
        <p:spPr>
          <a:xfrm>
            <a:off x="469125" y="926630"/>
            <a:ext cx="3551339" cy="3365668"/>
          </a:xfrm>
          <a:prstGeom prst="roundRect">
            <a:avLst>
              <a:gd name="adj" fmla="val 4716"/>
            </a:avLst>
          </a:prstGeom>
          <a:solidFill>
            <a:srgbClr val="D6E3FF">
              <a:alpha val="33999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B1FC419F-74E6-4C4D-A56F-EC6A4A0D258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CBD7A44-5C29-43CC-836E-D5D5183CA373}"/>
              </a:ext>
            </a:extLst>
          </p:cNvPr>
          <p:cNvSpPr txBox="1"/>
          <p:nvPr/>
        </p:nvSpPr>
        <p:spPr>
          <a:xfrm>
            <a:off x="752627" y="1559204"/>
            <a:ext cx="2344683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3335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r>
              <a:rPr lang="en-US" sz="2000" b="1" dirty="0">
                <a:solidFill>
                  <a:srgbClr val="185BE7"/>
                </a:solidFill>
                <a:latin typeface="Zoho Puvi"/>
              </a:rPr>
              <a:t>Machine logins</a:t>
            </a:r>
          </a:p>
        </p:txBody>
      </p:sp>
      <p:sp>
        <p:nvSpPr>
          <p:cNvPr id="4" name="TextBox 3">
            <a:extLst>
              <a:ext uri="{0180DAC4-384D-489D-A6AD-A9F9845B03B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63B6A34-3BC8-482E-826C-150288D8A6D2}"/>
              </a:ext>
            </a:extLst>
          </p:cNvPr>
          <p:cNvSpPr txBox="1"/>
          <p:nvPr/>
        </p:nvSpPr>
        <p:spPr>
          <a:xfrm>
            <a:off x="888482" y="2102453"/>
            <a:ext cx="2858843" cy="141160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With </a:t>
            </a:r>
            <a:r>
              <a:rPr lang="en-US" sz="900" b="0" dirty="0" err="1">
                <a:latin typeface="Zoho Puvi"/>
              </a:rPr>
              <a:t>ADSelfService</a:t>
            </a:r>
            <a:r>
              <a:rPr lang="en-US" sz="900" b="0" dirty="0">
                <a:latin typeface="Zoho Puvi"/>
              </a:rPr>
              <a:t> Plus' endpoint MFA feature, users can authenticate their identities to access Windows, </a:t>
            </a:r>
            <a:r>
              <a:rPr lang="en-US" sz="900" b="0" dirty="0" err="1">
                <a:latin typeface="Zoho Puvi"/>
              </a:rPr>
              <a:t>macOS</a:t>
            </a:r>
            <a:r>
              <a:rPr lang="en-US" sz="900" b="0" dirty="0">
                <a:latin typeface="Zoho Puvi"/>
              </a:rPr>
              <a:t>, and Linux machines</a:t>
            </a: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None/>
              <a:defRPr lang="en-US" sz="1400" dirty="0"/>
            </a:pPr>
            <a:endParaRPr lang="en-US" sz="900" b="0" dirty="0">
              <a:latin typeface="Zoho Puvi"/>
            </a:endParaRPr>
          </a:p>
          <a:p>
            <a:pPr marL="190500" indent="-1905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lang="en-US" sz="1400" dirty="0"/>
            </a:pPr>
            <a:r>
              <a:rPr lang="en-US" sz="900" b="0" dirty="0">
                <a:latin typeface="Zoho Puvi"/>
              </a:rPr>
              <a:t>The first factor is the user's domain credentials, while the second factor varies from biometrics to smart cards</a:t>
            </a:r>
          </a:p>
        </p:txBody>
      </p:sp>
      <p:pic>
        <p:nvPicPr>
          <p:cNvPr id="5" name="Picture 4">
            <a:extLst>
              <a:ext uri="{82880805-8165-43B0-BF2D-FF929D8754B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4921DFF-50E4-462F-83B6-13C71531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934" y="1104699"/>
            <a:ext cx="4171026" cy="3150203"/>
          </a:xfrm>
          <a:prstGeom prst="rect">
            <a:avLst/>
          </a:prstGeom>
          <a:noFill/>
        </p:spPr>
      </p:pic>
    </p:spTree>
    <p:extLst>
      <p:ext uri="{88BFE725-F79F-44A3-A9CA-7D37C0D8490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6863296909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2" val="Zoho Puvi-medium"/>
  <p:tag name="webfont3" val="Zoho Puvi-demi_bold"/>
  <p:tag name="webfont6" val="Zoho Puvi-black"/>
  <p:tag name="webfont5" val="Zoho Puvi-hea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578CFF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lvl="0" algn="ctr"/>
      </a:lstStyle>
    </a:lnDef>
  </a:objectDefaults>
  <a:extraClrSchemeLst/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578CFF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lvl="0" algn="ctr"/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1548</Words>
  <Application>Microsoft Office PowerPoint</Application>
  <PresentationFormat>On-screen Show (16:9)</PresentationFormat>
  <Paragraphs>194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Zoho Puvi-heavy</vt:lpstr>
      <vt:lpstr>Zoho Puvi-black</vt:lpstr>
      <vt:lpstr>Zoho Puvi</vt:lpstr>
      <vt:lpstr>Zoho Puvi-medium</vt:lpstr>
      <vt:lpstr>Zoho Puvi-demi_bold</vt:lpstr>
      <vt:lpstr>Droid Sans</vt:lpstr>
      <vt:lpstr>Open Sans</vt:lpstr>
      <vt:lpstr>lato</vt:lpstr>
      <vt:lpstr>Wingdings</vt:lpstr>
      <vt:lpstr>Whitepaper</vt:lpstr>
      <vt:lpstr>security posture with ADSelfService Plus' MFA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radhak</dc:creator>
  <cp:lastModifiedBy>radhak</cp:lastModifiedBy>
  <cp:revision>3</cp:revision>
  <dcterms:created xsi:type="dcterms:W3CDTF">2023-05-20T00:03:16Z</dcterms:created>
  <dcterms:modified xsi:type="dcterms:W3CDTF">2023-06-12T14:26:19Z</dcterms:modified>
</cp:coreProperties>
</file>