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package" ContentType="application/vnd.openxmlformats-officedocument.package"/>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8"/>
  </p:notesMasterIdLst>
  <p:sldIdLst>
    <p:sldId id="327" r:id="rId2"/>
    <p:sldId id="355" r:id="rId3"/>
    <p:sldId id="354" r:id="rId4"/>
    <p:sldId id="382" r:id="rId5"/>
    <p:sldId id="412" r:id="rId6"/>
    <p:sldId id="383" r:id="rId7"/>
    <p:sldId id="407" r:id="rId8"/>
    <p:sldId id="409" r:id="rId9"/>
    <p:sldId id="361" r:id="rId10"/>
    <p:sldId id="362" r:id="rId11"/>
    <p:sldId id="428" r:id="rId12"/>
    <p:sldId id="427" r:id="rId13"/>
    <p:sldId id="429" r:id="rId14"/>
    <p:sldId id="420" r:id="rId15"/>
    <p:sldId id="418" r:id="rId16"/>
    <p:sldId id="430" r:id="rId17"/>
    <p:sldId id="422" r:id="rId18"/>
    <p:sldId id="423" r:id="rId19"/>
    <p:sldId id="424" r:id="rId20"/>
    <p:sldId id="431" r:id="rId21"/>
    <p:sldId id="369" r:id="rId22"/>
    <p:sldId id="405" r:id="rId23"/>
    <p:sldId id="410" r:id="rId24"/>
    <p:sldId id="411" r:id="rId25"/>
    <p:sldId id="432" r:id="rId26"/>
    <p:sldId id="426"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_rels/chart2.xml.rels><?xml version="1.0" encoding="UTF-8" standalone="yes"?>
<Relationships xmlns="http://schemas.openxmlformats.org/package/2006/relationships"><Relationship Id="rId1" Type="http://schemas.openxmlformats.org/officeDocument/2006/relationships/package" Target="../embeddings/package2.package"/></Relationships>
</file>

<file path=ppt/charts/_rels/chart3.xml.rels><?xml version="1.0" encoding="UTF-8" standalone="yes"?>
<Relationships xmlns="http://schemas.openxmlformats.org/package/2006/relationships"><Relationship Id="rId1" Type="http://schemas.openxmlformats.org/officeDocument/2006/relationships/package" Target="../embeddings/package3.package"/></Relationships>
</file>

<file path=ppt/charts/_rels/chart4.xml.rels><?xml version="1.0" encoding="UTF-8" standalone="yes"?>
<Relationships xmlns="http://schemas.openxmlformats.org/package/2006/relationships"><Relationship Id="rId1" Type="http://schemas.openxmlformats.org/officeDocument/2006/relationships/package" Target="../embeddings/package4.package"/></Relationships>
</file>

<file path=ppt/charts/_rels/chart5.xml.rels><?xml version="1.0" encoding="UTF-8" standalone="yes"?>
<Relationships xmlns="http://schemas.openxmlformats.org/package/2006/relationships"><Relationship Id="rId1" Type="http://schemas.openxmlformats.org/officeDocument/2006/relationships/package" Target="../embeddings/package5.package"/></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a:pPr>
            <a:r>
              <a:rPr lang="en-US"/>
              <a:t>Which areas has your company seen monetary/business advantages from your CMDB System deployment? Select all. </a:t>
            </a:r>
          </a:p>
        </c:rich>
      </c:tx>
      <c:layout/>
    </c:title>
    <c:plotArea>
      <c:layout>
        <c:manualLayout>
          <c:layoutTarget val="inner"/>
          <c:xMode val="edge"/>
          <c:yMode val="edge"/>
          <c:x val="0.53266907261592311"/>
          <c:y val="0.12012283770897902"/>
          <c:w val="0.43627504374453202"/>
          <c:h val="0.7554231467869359"/>
        </c:manualLayout>
      </c:layout>
      <c:barChart>
        <c:barDir val="bar"/>
        <c:grouping val="clustered"/>
        <c:ser>
          <c:idx val="0"/>
          <c:order val="0"/>
          <c:tx>
            <c:strRef>
              <c:f>Sheet1!$B$1</c:f>
              <c:strCache>
                <c:ptCount val="1"/>
                <c:pt idx="0">
                  <c:v>% Valid Cases (Mentions / Valid Cases)</c:v>
                </c:pt>
              </c:strCache>
            </c:strRef>
          </c:tx>
          <c:cat>
            <c:strRef>
              <c:f>Sheet1!$A$2:$A$13</c:f>
              <c:strCache>
                <c:ptCount val="12"/>
                <c:pt idx="0">
                  <c:v>Other (Please specify)</c:v>
                </c:pt>
                <c:pt idx="1">
                  <c:v>Disaster Recovery–related savings</c:v>
                </c:pt>
                <c:pt idx="2">
                  <c:v>Faster time to provision new application services (productivity and or revenue benefits)</c:v>
                </c:pt>
                <c:pt idx="3">
                  <c:v>Reduced SLA penalties</c:v>
                </c:pt>
                <c:pt idx="4">
                  <c:v>Shortened MTTR through improved diagnostics</c:v>
                </c:pt>
                <c:pt idx="5">
                  <c:v>More efficient compliance audits</c:v>
                </c:pt>
                <c:pt idx="6">
                  <c:v>Shortened MTTR by identifying the right person to fix a problem (CI owner)</c:v>
                </c:pt>
                <c:pt idx="7">
                  <c:v>Shortened MTTR by improving change management effectiveness</c:v>
                </c:pt>
                <c:pt idx="8">
                  <c:v>Reduced asset costs by identifying redundant HW assets</c:v>
                </c:pt>
                <c:pt idx="9">
                  <c:v>Reduced asset costs through improved SW license management</c:v>
                </c:pt>
                <c:pt idx="10">
                  <c:v>Reduced downtime for key applications</c:v>
                </c:pt>
                <c:pt idx="11">
                  <c:v>Improved operational efficiencies (reduced operational overhead)</c:v>
                </c:pt>
              </c:strCache>
            </c:strRef>
          </c:cat>
          <c:val>
            <c:numRef>
              <c:f>Sheet1!$B$2:$B$13</c:f>
              <c:numCache>
                <c:formatCode>0%</c:formatCode>
                <c:ptCount val="12"/>
                <c:pt idx="0">
                  <c:v>0.15432098765432004</c:v>
                </c:pt>
                <c:pt idx="1">
                  <c:v>0.18518518518518504</c:v>
                </c:pt>
                <c:pt idx="2">
                  <c:v>0.203703703703703</c:v>
                </c:pt>
                <c:pt idx="3">
                  <c:v>0.234567901234567</c:v>
                </c:pt>
                <c:pt idx="4">
                  <c:v>0.25308641975308604</c:v>
                </c:pt>
                <c:pt idx="5">
                  <c:v>0.25925925925925902</c:v>
                </c:pt>
                <c:pt idx="6">
                  <c:v>0.2839506172839501</c:v>
                </c:pt>
                <c:pt idx="7">
                  <c:v>0.30864197530864113</c:v>
                </c:pt>
                <c:pt idx="8">
                  <c:v>0.30864197530864113</c:v>
                </c:pt>
                <c:pt idx="9">
                  <c:v>0.31481481481481416</c:v>
                </c:pt>
                <c:pt idx="10">
                  <c:v>0.35185185185185108</c:v>
                </c:pt>
                <c:pt idx="11">
                  <c:v>0.41358024691358003</c:v>
                </c:pt>
              </c:numCache>
            </c:numRef>
          </c:val>
        </c:ser>
        <c:dLbls>
          <c:showVal val="1"/>
        </c:dLbls>
        <c:axId val="115296512"/>
        <c:axId val="115298304"/>
      </c:barChart>
      <c:catAx>
        <c:axId val="115296512"/>
        <c:scaling>
          <c:orientation val="minMax"/>
        </c:scaling>
        <c:axPos val="l"/>
        <c:numFmt formatCode="@" sourceLinked="1"/>
        <c:tickLblPos val="nextTo"/>
        <c:txPr>
          <a:bodyPr rot="0" vert="horz"/>
          <a:lstStyle/>
          <a:p>
            <a:pPr>
              <a:defRPr/>
            </a:pPr>
            <a:endParaRPr lang="en-US"/>
          </a:p>
        </c:txPr>
        <c:crossAx val="115298304"/>
        <c:crosses val="autoZero"/>
        <c:auto val="1"/>
        <c:lblAlgn val="ctr"/>
        <c:lblOffset val="100"/>
        <c:tickLblSkip val="1"/>
        <c:tickMarkSkip val="1"/>
      </c:catAx>
      <c:valAx>
        <c:axId val="115298304"/>
        <c:scaling>
          <c:orientation val="minMax"/>
          <c:max val="0.5"/>
        </c:scaling>
        <c:axPos val="b"/>
        <c:majorGridlines/>
        <c:numFmt formatCode="0%" sourceLinked="1"/>
        <c:tickLblPos val="nextTo"/>
        <c:txPr>
          <a:bodyPr rot="0" vert="horz"/>
          <a:lstStyle/>
          <a:p>
            <a:pPr>
              <a:defRPr/>
            </a:pPr>
            <a:endParaRPr lang="en-US"/>
          </a:p>
        </c:txPr>
        <c:crossAx val="115296512"/>
        <c:crosses val="autoZero"/>
        <c:crossBetween val="between"/>
      </c:valAx>
    </c:plotArea>
    <c:plotVisOnly val="1"/>
    <c:dispBlanksAs val="gap"/>
  </c:chart>
  <c:txPr>
    <a:bodyPr/>
    <a:lstStyle/>
    <a:p>
      <a:pPr>
        <a:defRPr sz="11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a:pPr>
            <a:r>
              <a:rPr lang="en-US"/>
              <a:t>What organization owns the CMDB mission and strategy? </a:t>
            </a:r>
          </a:p>
        </c:rich>
      </c:tx>
      <c:layout/>
    </c:title>
    <c:plotArea>
      <c:layout>
        <c:manualLayout>
          <c:layoutTarget val="inner"/>
          <c:xMode val="edge"/>
          <c:yMode val="edge"/>
          <c:x val="0.34278581731337604"/>
          <c:y val="8.8845731970070937E-2"/>
          <c:w val="0.62267184507342022"/>
          <c:h val="0.73290653034042408"/>
        </c:manualLayout>
      </c:layout>
      <c:barChart>
        <c:barDir val="bar"/>
        <c:grouping val="clustered"/>
        <c:ser>
          <c:idx val="0"/>
          <c:order val="0"/>
          <c:tx>
            <c:strRef>
              <c:f>Sheet1!$B$1</c:f>
              <c:strCache>
                <c:ptCount val="1"/>
                <c:pt idx="0">
                  <c:v>Column %</c:v>
                </c:pt>
              </c:strCache>
            </c:strRef>
          </c:tx>
          <c:cat>
            <c:strRef>
              <c:f>Sheet1!$A$2:$A$11</c:f>
              <c:strCache>
                <c:ptCount val="10"/>
                <c:pt idx="0">
                  <c:v>Inventory and Asset Management</c:v>
                </c:pt>
                <c:pt idx="1">
                  <c:v>Data Center</c:v>
                </c:pt>
                <c:pt idx="2">
                  <c:v>New cross-domain organization</c:v>
                </c:pt>
                <c:pt idx="3">
                  <c:v>Service Desk or Help Desk</c:v>
                </c:pt>
                <c:pt idx="4">
                  <c:v>Network Operations</c:v>
                </c:pt>
                <c:pt idx="5">
                  <c:v>Other (Please specify)</c:v>
                </c:pt>
                <c:pt idx="6">
                  <c:v>Change Management</c:v>
                </c:pt>
                <c:pt idx="7">
                  <c:v>Strategy and Architecture</c:v>
                </c:pt>
                <c:pt idx="8">
                  <c:v>Service Management</c:v>
                </c:pt>
                <c:pt idx="9">
                  <c:v>IT Operations overall</c:v>
                </c:pt>
              </c:strCache>
            </c:strRef>
          </c:cat>
          <c:val>
            <c:numRef>
              <c:f>Sheet1!$B$2:$B$11</c:f>
              <c:numCache>
                <c:formatCode>0%</c:formatCode>
                <c:ptCount val="10"/>
                <c:pt idx="0">
                  <c:v>2.4691358024691308E-2</c:v>
                </c:pt>
                <c:pt idx="1">
                  <c:v>2.4691358024691308E-2</c:v>
                </c:pt>
                <c:pt idx="2">
                  <c:v>4.3209876543209812E-2</c:v>
                </c:pt>
                <c:pt idx="3">
                  <c:v>4.9382716049382713E-2</c:v>
                </c:pt>
                <c:pt idx="4">
                  <c:v>4.9382716049382713E-2</c:v>
                </c:pt>
                <c:pt idx="5">
                  <c:v>6.1728395061728301E-2</c:v>
                </c:pt>
                <c:pt idx="6">
                  <c:v>8.6419753086419734E-2</c:v>
                </c:pt>
                <c:pt idx="7">
                  <c:v>9.2592592592592504E-2</c:v>
                </c:pt>
                <c:pt idx="8">
                  <c:v>0.24691358024691304</c:v>
                </c:pt>
                <c:pt idx="9">
                  <c:v>0.32098765432098708</c:v>
                </c:pt>
              </c:numCache>
            </c:numRef>
          </c:val>
        </c:ser>
        <c:dLbls>
          <c:showVal val="1"/>
        </c:dLbls>
        <c:axId val="115406336"/>
        <c:axId val="115407872"/>
      </c:barChart>
      <c:catAx>
        <c:axId val="115406336"/>
        <c:scaling>
          <c:orientation val="minMax"/>
        </c:scaling>
        <c:axPos val="l"/>
        <c:numFmt formatCode="@" sourceLinked="1"/>
        <c:tickLblPos val="nextTo"/>
        <c:txPr>
          <a:bodyPr rot="0" vert="horz"/>
          <a:lstStyle/>
          <a:p>
            <a:pPr>
              <a:defRPr/>
            </a:pPr>
            <a:endParaRPr lang="en-US"/>
          </a:p>
        </c:txPr>
        <c:crossAx val="115407872"/>
        <c:crosses val="autoZero"/>
        <c:auto val="1"/>
        <c:lblAlgn val="ctr"/>
        <c:lblOffset val="100"/>
        <c:tickLblSkip val="1"/>
        <c:tickMarkSkip val="1"/>
      </c:catAx>
      <c:valAx>
        <c:axId val="115407872"/>
        <c:scaling>
          <c:orientation val="minMax"/>
        </c:scaling>
        <c:axPos val="b"/>
        <c:majorGridlines/>
        <c:numFmt formatCode="0%" sourceLinked="1"/>
        <c:tickLblPos val="nextTo"/>
        <c:txPr>
          <a:bodyPr rot="0" vert="horz"/>
          <a:lstStyle/>
          <a:p>
            <a:pPr>
              <a:defRPr/>
            </a:pPr>
            <a:endParaRPr lang="en-US"/>
          </a:p>
        </c:txPr>
        <c:crossAx val="115406336"/>
        <c:crosses val="autoZero"/>
        <c:crossBetween val="between"/>
      </c:valAx>
    </c:plotArea>
    <c:legend>
      <c:legendPos val="b"/>
      <c:layout>
        <c:manualLayout>
          <c:xMode val="edge"/>
          <c:yMode val="edge"/>
          <c:x val="0.57512953367875719"/>
          <c:y val="0.92749244712990897"/>
          <c:w val="0.11571675302245202"/>
          <c:h val="6.3444108761329318E-2"/>
        </c:manualLayout>
      </c:layout>
    </c:legend>
    <c:plotVisOnly val="1"/>
    <c:dispBlanksAs val="gap"/>
  </c:chart>
  <c:txPr>
    <a:bodyPr/>
    <a:lstStyle/>
    <a:p>
      <a:pPr>
        <a:defRPr sz="1200"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7"/>
  <c:chart>
    <c:title>
      <c:tx>
        <c:rich>
          <a:bodyPr/>
          <a:lstStyle/>
          <a:p>
            <a:pPr>
              <a:defRPr/>
            </a:pPr>
            <a:r>
              <a:rPr lang="en-US"/>
              <a:t>What’s your specific role in the CMDB project?  </a:t>
            </a:r>
          </a:p>
        </c:rich>
      </c:tx>
      <c:layout/>
    </c:title>
    <c:plotArea>
      <c:layout>
        <c:manualLayout>
          <c:layoutTarget val="inner"/>
          <c:xMode val="edge"/>
          <c:yMode val="edge"/>
          <c:x val="0.41845215294034205"/>
          <c:y val="8.8845731970070937E-2"/>
          <c:w val="0.54700550944645399"/>
          <c:h val="0.73290653034042408"/>
        </c:manualLayout>
      </c:layout>
      <c:barChart>
        <c:barDir val="bar"/>
        <c:grouping val="clustered"/>
        <c:ser>
          <c:idx val="0"/>
          <c:order val="0"/>
          <c:tx>
            <c:strRef>
              <c:f>Sheet1!$B$1</c:f>
              <c:strCache>
                <c:ptCount val="1"/>
                <c:pt idx="0">
                  <c:v>% Valid Cases (Mentions / Valid Cases)</c:v>
                </c:pt>
              </c:strCache>
            </c:strRef>
          </c:tx>
          <c:cat>
            <c:strRef>
              <c:f>Sheet1!$A$2:$A$8</c:f>
              <c:strCache>
                <c:ptCount val="7"/>
                <c:pt idx="0">
                  <c:v>Other (Please specify)</c:v>
                </c:pt>
                <c:pt idx="1">
                  <c:v>Outside consultant</c:v>
                </c:pt>
                <c:pt idx="2">
                  <c:v>Internal consultant</c:v>
                </c:pt>
                <c:pt idx="3">
                  <c:v>Provide overall process guidance</c:v>
                </c:pt>
                <c:pt idx="4">
                  <c:v>Manage/oversee the overall project</c:v>
                </c:pt>
                <c:pt idx="5">
                  <c:v>Stakeholder in the project</c:v>
                </c:pt>
                <c:pt idx="6">
                  <c:v>Provide overall architectural direction</c:v>
                </c:pt>
              </c:strCache>
            </c:strRef>
          </c:cat>
          <c:val>
            <c:numRef>
              <c:f>Sheet1!$B$2:$B$8</c:f>
              <c:numCache>
                <c:formatCode>0%</c:formatCode>
                <c:ptCount val="7"/>
                <c:pt idx="0">
                  <c:v>1.8518518518518504E-2</c:v>
                </c:pt>
                <c:pt idx="1">
                  <c:v>9.8765432098765413E-2</c:v>
                </c:pt>
                <c:pt idx="2">
                  <c:v>0.30246913580246909</c:v>
                </c:pt>
                <c:pt idx="3">
                  <c:v>0.45061728395061706</c:v>
                </c:pt>
                <c:pt idx="4">
                  <c:v>0.46913580246913494</c:v>
                </c:pt>
                <c:pt idx="5">
                  <c:v>0.50617283950617209</c:v>
                </c:pt>
                <c:pt idx="6">
                  <c:v>0.52469135802469113</c:v>
                </c:pt>
              </c:numCache>
            </c:numRef>
          </c:val>
        </c:ser>
        <c:dLbls>
          <c:showVal val="1"/>
        </c:dLbls>
        <c:axId val="115507200"/>
        <c:axId val="115508736"/>
      </c:barChart>
      <c:catAx>
        <c:axId val="115507200"/>
        <c:scaling>
          <c:orientation val="minMax"/>
        </c:scaling>
        <c:axPos val="l"/>
        <c:numFmt formatCode="@" sourceLinked="1"/>
        <c:tickLblPos val="nextTo"/>
        <c:txPr>
          <a:bodyPr rot="0" vert="horz"/>
          <a:lstStyle/>
          <a:p>
            <a:pPr>
              <a:defRPr/>
            </a:pPr>
            <a:endParaRPr lang="en-US"/>
          </a:p>
        </c:txPr>
        <c:crossAx val="115508736"/>
        <c:crosses val="autoZero"/>
        <c:auto val="1"/>
        <c:lblAlgn val="ctr"/>
        <c:lblOffset val="100"/>
        <c:tickLblSkip val="1"/>
        <c:tickMarkSkip val="1"/>
      </c:catAx>
      <c:valAx>
        <c:axId val="115508736"/>
        <c:scaling>
          <c:orientation val="minMax"/>
        </c:scaling>
        <c:axPos val="b"/>
        <c:majorGridlines/>
        <c:numFmt formatCode="0%" sourceLinked="1"/>
        <c:tickLblPos val="nextTo"/>
        <c:txPr>
          <a:bodyPr rot="0" vert="horz"/>
          <a:lstStyle/>
          <a:p>
            <a:pPr>
              <a:defRPr/>
            </a:pPr>
            <a:endParaRPr lang="en-US"/>
          </a:p>
        </c:txPr>
        <c:crossAx val="115507200"/>
        <c:crosses val="autoZero"/>
        <c:crossBetween val="between"/>
      </c:valAx>
    </c:plotArea>
    <c:legend>
      <c:legendPos val="b"/>
      <c:layout>
        <c:manualLayout>
          <c:xMode val="edge"/>
          <c:yMode val="edge"/>
          <c:x val="0.28853727743491503"/>
          <c:y val="0.9125670858306888"/>
          <c:w val="0.44474781868482699"/>
          <c:h val="6.3444108761329318E-2"/>
        </c:manualLayout>
      </c:layout>
    </c:legend>
    <c:plotVisOnly val="1"/>
    <c:dispBlanksAs val="gap"/>
  </c:chart>
  <c:txPr>
    <a:bodyPr/>
    <a:lstStyle/>
    <a:p>
      <a:pPr>
        <a:defRPr sz="1400"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a:pPr>
            <a:r>
              <a:rPr lang="en-US"/>
              <a:t> Do you update all the CIs in your CMDB System at the same time interval? </a:t>
            </a:r>
          </a:p>
        </c:rich>
      </c:tx>
      <c:layout/>
    </c:title>
    <c:plotArea>
      <c:layout>
        <c:manualLayout>
          <c:layoutTarget val="inner"/>
          <c:xMode val="edge"/>
          <c:yMode val="edge"/>
          <c:x val="0.18907728766913803"/>
          <c:y val="0.14854722450738406"/>
          <c:w val="0.77638037356980916"/>
          <c:h val="0.67320503780311025"/>
        </c:manualLayout>
      </c:layout>
      <c:barChart>
        <c:barDir val="bar"/>
        <c:grouping val="clustered"/>
        <c:ser>
          <c:idx val="0"/>
          <c:order val="0"/>
          <c:tx>
            <c:strRef>
              <c:f>Sheet1!$B$1</c:f>
              <c:strCache>
                <c:ptCount val="1"/>
                <c:pt idx="0">
                  <c:v>Column %</c:v>
                </c:pt>
              </c:strCache>
            </c:strRef>
          </c:tx>
          <c:cat>
            <c:strRef>
              <c:f>Sheet1!$A$2:$A$4</c:f>
              <c:strCache>
                <c:ptCount val="3"/>
                <c:pt idx="0">
                  <c:v>Don’t know</c:v>
                </c:pt>
                <c:pt idx="1">
                  <c:v>Yes</c:v>
                </c:pt>
                <c:pt idx="2">
                  <c:v>No</c:v>
                </c:pt>
              </c:strCache>
            </c:strRef>
          </c:cat>
          <c:val>
            <c:numRef>
              <c:f>Sheet1!$B$2:$B$4</c:f>
              <c:numCache>
                <c:formatCode>0%</c:formatCode>
                <c:ptCount val="3"/>
                <c:pt idx="0">
                  <c:v>0.14197530864197502</c:v>
                </c:pt>
                <c:pt idx="1">
                  <c:v>0.24691358024691304</c:v>
                </c:pt>
                <c:pt idx="2">
                  <c:v>0.61111111111111105</c:v>
                </c:pt>
              </c:numCache>
            </c:numRef>
          </c:val>
        </c:ser>
        <c:dLbls>
          <c:showVal val="1"/>
        </c:dLbls>
        <c:axId val="116595328"/>
        <c:axId val="116605312"/>
      </c:barChart>
      <c:catAx>
        <c:axId val="116595328"/>
        <c:scaling>
          <c:orientation val="minMax"/>
        </c:scaling>
        <c:axPos val="l"/>
        <c:numFmt formatCode="@" sourceLinked="1"/>
        <c:tickLblPos val="nextTo"/>
        <c:txPr>
          <a:bodyPr rot="0" vert="horz"/>
          <a:lstStyle/>
          <a:p>
            <a:pPr>
              <a:defRPr/>
            </a:pPr>
            <a:endParaRPr lang="en-US"/>
          </a:p>
        </c:txPr>
        <c:crossAx val="116605312"/>
        <c:crosses val="autoZero"/>
        <c:auto val="1"/>
        <c:lblAlgn val="ctr"/>
        <c:lblOffset val="100"/>
        <c:tickLblSkip val="1"/>
        <c:tickMarkSkip val="1"/>
      </c:catAx>
      <c:valAx>
        <c:axId val="116605312"/>
        <c:scaling>
          <c:orientation val="minMax"/>
        </c:scaling>
        <c:axPos val="b"/>
        <c:majorGridlines/>
        <c:numFmt formatCode="0%" sourceLinked="1"/>
        <c:tickLblPos val="nextTo"/>
        <c:txPr>
          <a:bodyPr rot="0" vert="horz"/>
          <a:lstStyle/>
          <a:p>
            <a:pPr>
              <a:defRPr/>
            </a:pPr>
            <a:endParaRPr lang="en-US"/>
          </a:p>
        </c:txPr>
        <c:crossAx val="116595328"/>
        <c:crosses val="autoZero"/>
        <c:crossBetween val="between"/>
      </c:valAx>
    </c:plotArea>
    <c:legend>
      <c:legendPos val="b"/>
      <c:layout>
        <c:manualLayout>
          <c:xMode val="edge"/>
          <c:yMode val="edge"/>
          <c:x val="0.42070356496700007"/>
          <c:y val="0.92749244712990897"/>
          <c:w val="0.18205985780903602"/>
          <c:h val="6.3444108761329318E-2"/>
        </c:manualLayout>
      </c:layout>
    </c:legend>
    <c:plotVisOnly val="1"/>
    <c:dispBlanksAs val="gap"/>
  </c:chart>
  <c:txPr>
    <a:bodyPr/>
    <a:lstStyle/>
    <a:p>
      <a:pPr>
        <a:defRPr sz="1400"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 What 2 technology/design factors contributed to the success of your CMDB initiative to date?  </a:t>
            </a:r>
          </a:p>
        </c:rich>
      </c:tx>
      <c:layout>
        <c:manualLayout>
          <c:xMode val="edge"/>
          <c:yMode val="edge"/>
          <c:x val="0.104952590385661"/>
          <c:y val="3.0248952089943999E-2"/>
        </c:manualLayout>
      </c:layout>
    </c:title>
    <c:plotArea>
      <c:layout>
        <c:manualLayout>
          <c:layoutTarget val="inner"/>
          <c:xMode val="edge"/>
          <c:yMode val="edge"/>
          <c:x val="1.8931805821569603E-2"/>
          <c:y val="0.17992478552121305"/>
          <c:w val="0.43606642075146007"/>
          <c:h val="0.72243839855838909"/>
        </c:manualLayout>
      </c:layout>
      <c:pieChart>
        <c:varyColors val="1"/>
        <c:ser>
          <c:idx val="0"/>
          <c:order val="0"/>
          <c:tx>
            <c:strRef>
              <c:f>Sheet1!$B$1</c:f>
              <c:strCache>
                <c:ptCount val="1"/>
                <c:pt idx="0">
                  <c:v>% Total Mentions (Mentions / Total Mentions)</c:v>
                </c:pt>
              </c:strCache>
            </c:strRef>
          </c:tx>
          <c:dLbls>
            <c:dLbl>
              <c:idx val="0"/>
              <c:numFmt formatCode="0%" sourceLinked="0"/>
              <c:spPr/>
              <c:txPr>
                <a:bodyPr/>
                <a:lstStyle/>
                <a:p>
                  <a:pPr>
                    <a:defRPr>
                      <a:solidFill>
                        <a:srgbClr val="FFFFFF"/>
                      </a:solidFill>
                    </a:defRPr>
                  </a:pPr>
                  <a:endParaRPr lang="en-US"/>
                </a:p>
              </c:txPr>
            </c:dLbl>
            <c:dLbl>
              <c:idx val="3"/>
              <c:numFmt formatCode="0%" sourceLinked="0"/>
              <c:spPr/>
              <c:txPr>
                <a:bodyPr/>
                <a:lstStyle/>
                <a:p>
                  <a:pPr>
                    <a:defRPr>
                      <a:solidFill>
                        <a:schemeClr val="bg1"/>
                      </a:solidFill>
                    </a:defRPr>
                  </a:pPr>
                  <a:endParaRPr lang="en-US"/>
                </a:p>
              </c:txPr>
            </c:dLbl>
            <c:numFmt formatCode="0%" sourceLinked="0"/>
            <c:showPercent val="1"/>
            <c:showLeaderLines val="1"/>
          </c:dLbls>
          <c:cat>
            <c:strRef>
              <c:f>Sheet1!$A$2:$A$8</c:f>
              <c:strCache>
                <c:ptCount val="7"/>
                <c:pt idx="0">
                  <c:v>Choice of integrated IT management suite including a CMDB</c:v>
                </c:pt>
                <c:pt idx="1">
                  <c:v>Good capabilities for workflow and process automation</c:v>
                </c:pt>
                <c:pt idx="2">
                  <c:v>Good capabilities for reporting and visualization</c:v>
                </c:pt>
                <c:pt idx="3">
                  <c:v>Choice of the right best-of-breed CMDB SW for data reconciliation/synchronization, normalization</c:v>
                </c:pt>
                <c:pt idx="4">
                  <c:v>Good discovery SW</c:v>
                </c:pt>
                <c:pt idx="5">
                  <c:v>Good app dependency mapping SW</c:v>
                </c:pt>
                <c:pt idx="6">
                  <c:v>Other (Please specify)</c:v>
                </c:pt>
              </c:strCache>
            </c:strRef>
          </c:cat>
          <c:val>
            <c:numRef>
              <c:f>Sheet1!$B$2:$B$8</c:f>
              <c:numCache>
                <c:formatCode>0%</c:formatCode>
                <c:ptCount val="7"/>
                <c:pt idx="0">
                  <c:v>0.25</c:v>
                </c:pt>
                <c:pt idx="1">
                  <c:v>0.17</c:v>
                </c:pt>
                <c:pt idx="2">
                  <c:v>0.15000000000000002</c:v>
                </c:pt>
                <c:pt idx="3">
                  <c:v>0.15000000000000002</c:v>
                </c:pt>
                <c:pt idx="4">
                  <c:v>0.14000000000000001</c:v>
                </c:pt>
                <c:pt idx="5">
                  <c:v>0.11</c:v>
                </c:pt>
                <c:pt idx="6">
                  <c:v>4.0000000000000008E-2</c:v>
                </c:pt>
              </c:numCache>
            </c:numRef>
          </c:val>
        </c:ser>
        <c:dLbls>
          <c:showCatName val="1"/>
        </c:dLbls>
        <c:firstSliceAng val="0"/>
      </c:pieChart>
    </c:plotArea>
    <c:legend>
      <c:legendPos val="r"/>
      <c:layout>
        <c:manualLayout>
          <c:xMode val="edge"/>
          <c:yMode val="edge"/>
          <c:x val="0.49510167647962905"/>
          <c:y val="0.16416578524699302"/>
          <c:w val="0.47726454801258"/>
          <c:h val="0.73322321122903111"/>
        </c:manualLayout>
      </c:layout>
      <c:txPr>
        <a:bodyPr/>
        <a:lstStyle/>
        <a:p>
          <a:pPr>
            <a:defRPr sz="1200"/>
          </a:pPr>
          <a:endParaRPr lang="en-US"/>
        </a:p>
      </c:txPr>
    </c:legend>
    <c:plotVisOnly val="1"/>
    <c:dispBlanksAs val="zero"/>
  </c:chart>
  <c:txPr>
    <a:bodyPr/>
    <a:lstStyle/>
    <a:p>
      <a:pPr>
        <a:defRPr sz="1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a:pPr>
            <a:r>
              <a:rPr lang="en-US"/>
              <a:t>Is, or will, your company’s CMDB be used to contain asset-related information in itself, and/or through federation? </a:t>
            </a:r>
          </a:p>
        </c:rich>
      </c:tx>
      <c:layout/>
    </c:title>
    <c:plotArea>
      <c:layout/>
      <c:barChart>
        <c:barDir val="bar"/>
        <c:grouping val="clustered"/>
        <c:ser>
          <c:idx val="0"/>
          <c:order val="0"/>
          <c:tx>
            <c:strRef>
              <c:f>'Sheet1'!$C$1</c:f>
              <c:strCache>
                <c:ptCount val="1"/>
                <c:pt idx="0">
                  <c:v>Column %</c:v>
                </c:pt>
              </c:strCache>
            </c:strRef>
          </c:tx>
          <c:dLbls>
            <c:numFmt formatCode="0%" sourceLinked="0"/>
            <c:showVal val="1"/>
          </c:dLbls>
          <c:cat>
            <c:strRef>
              <c:f>'Sheet1'!$B$2:$B$4</c:f>
              <c:strCache>
                <c:ptCount val="3"/>
                <c:pt idx="0">
                  <c:v>Don’t know</c:v>
                </c:pt>
                <c:pt idx="1">
                  <c:v>No</c:v>
                </c:pt>
                <c:pt idx="2">
                  <c:v>Yes</c:v>
                </c:pt>
              </c:strCache>
            </c:strRef>
          </c:cat>
          <c:val>
            <c:numRef>
              <c:f>'Sheet1'!$C$2:$C$4</c:f>
              <c:numCache>
                <c:formatCode>General</c:formatCode>
                <c:ptCount val="3"/>
                <c:pt idx="0">
                  <c:v>0.1</c:v>
                </c:pt>
                <c:pt idx="1">
                  <c:v>0.15000000000000002</c:v>
                </c:pt>
                <c:pt idx="2">
                  <c:v>0.75000000000000111</c:v>
                </c:pt>
              </c:numCache>
            </c:numRef>
          </c:val>
        </c:ser>
        <c:dLbls>
          <c:showVal val="1"/>
        </c:dLbls>
        <c:gapWidth val="100"/>
        <c:axId val="116933376"/>
        <c:axId val="116934912"/>
      </c:barChart>
      <c:catAx>
        <c:axId val="116933376"/>
        <c:scaling>
          <c:orientation val="minMax"/>
        </c:scaling>
        <c:axPos val="l"/>
        <c:numFmt formatCode="General" sourceLinked="1"/>
        <c:tickLblPos val="nextTo"/>
        <c:txPr>
          <a:bodyPr rot="0" vert="horz"/>
          <a:lstStyle/>
          <a:p>
            <a:pPr>
              <a:defRPr/>
            </a:pPr>
            <a:endParaRPr lang="en-US"/>
          </a:p>
        </c:txPr>
        <c:crossAx val="116934912"/>
        <c:crosses val="autoZero"/>
        <c:auto val="1"/>
        <c:lblAlgn val="ctr"/>
        <c:lblOffset val="100"/>
        <c:tickLblSkip val="1"/>
        <c:tickMarkSkip val="1"/>
      </c:catAx>
      <c:valAx>
        <c:axId val="116934912"/>
        <c:scaling>
          <c:orientation val="minMax"/>
          <c:min val="0"/>
        </c:scaling>
        <c:axPos val="b"/>
        <c:majorGridlines/>
        <c:numFmt formatCode="0%" sourceLinked="0"/>
        <c:tickLblPos val="nextTo"/>
        <c:txPr>
          <a:bodyPr rot="0" vert="horz"/>
          <a:lstStyle/>
          <a:p>
            <a:pPr>
              <a:defRPr/>
            </a:pPr>
            <a:endParaRPr lang="en-US"/>
          </a:p>
        </c:txPr>
        <c:crossAx val="116933376"/>
        <c:crossesAt val="1"/>
        <c:crossBetween val="between"/>
      </c:valAx>
    </c:plotArea>
    <c:legend>
      <c:legendPos val="b"/>
      <c:layout/>
    </c:legend>
    <c:plotVisOnly val="1"/>
    <c:dispBlanksAs val="gap"/>
  </c:chart>
  <c:txPr>
    <a:bodyPr/>
    <a:lstStyle/>
    <a:p>
      <a:pPr>
        <a:defRPr sz="14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a:pPr>
            <a:r>
              <a:rPr lang="en-US" sz="1400" dirty="0"/>
              <a:t>If your company’s CMDB is linked to your asset management, which areas are linked? Select all that apply. </a:t>
            </a:r>
          </a:p>
        </c:rich>
      </c:tx>
      <c:layout/>
    </c:title>
    <c:plotArea>
      <c:layout/>
      <c:barChart>
        <c:barDir val="bar"/>
        <c:grouping val="clustered"/>
        <c:ser>
          <c:idx val="0"/>
          <c:order val="0"/>
          <c:tx>
            <c:strRef>
              <c:f>'Sheet1'!$C$1</c:f>
              <c:strCache>
                <c:ptCount val="1"/>
                <c:pt idx="0">
                  <c:v>% Valid Cases (Mentions / Valid Cases)</c:v>
                </c:pt>
              </c:strCache>
            </c:strRef>
          </c:tx>
          <c:dLbls>
            <c:numFmt formatCode="0%" sourceLinked="0"/>
            <c:showVal val="1"/>
          </c:dLbls>
          <c:cat>
            <c:strRef>
              <c:f>'Sheet1'!$B$2:$B$12</c:f>
              <c:strCache>
                <c:ptCount val="11"/>
                <c:pt idx="0">
                  <c:v>Other (Please specify)</c:v>
                </c:pt>
                <c:pt idx="1">
                  <c:v>Cross-domain collaboration in supporting more strategic asset management and planning</c:v>
                </c:pt>
                <c:pt idx="2">
                  <c:v>Our CMDB is not linked</c:v>
                </c:pt>
                <c:pt idx="3">
                  <c:v>Mapping assets to services</c:v>
                </c:pt>
                <c:pt idx="4">
                  <c:v>Mapping assets to customers</c:v>
                </c:pt>
                <c:pt idx="5">
                  <c:v>Mapping assets to applications specifically </c:v>
                </c:pt>
                <c:pt idx="6">
                  <c:v>Introduction of new assets</c:v>
                </c:pt>
                <c:pt idx="7">
                  <c:v>Life cycle asset management over all</c:v>
                </c:pt>
                <c:pt idx="8">
                  <c:v>Retirement of old assets</c:v>
                </c:pt>
                <c:pt idx="9">
                  <c:v>Inventory and discovery</c:v>
                </c:pt>
                <c:pt idx="10">
                  <c:v>Mapping assets to operational owners </c:v>
                </c:pt>
              </c:strCache>
            </c:strRef>
          </c:cat>
          <c:val>
            <c:numRef>
              <c:f>'Sheet1'!$C$2:$C$12</c:f>
              <c:numCache>
                <c:formatCode>General</c:formatCode>
                <c:ptCount val="11"/>
                <c:pt idx="0">
                  <c:v>0.05</c:v>
                </c:pt>
                <c:pt idx="1">
                  <c:v>0.125</c:v>
                </c:pt>
                <c:pt idx="2">
                  <c:v>0.125</c:v>
                </c:pt>
                <c:pt idx="3">
                  <c:v>0.37500000000000205</c:v>
                </c:pt>
                <c:pt idx="4">
                  <c:v>0.37500000000000205</c:v>
                </c:pt>
                <c:pt idx="5">
                  <c:v>0.4</c:v>
                </c:pt>
                <c:pt idx="6">
                  <c:v>0.42500000000000004</c:v>
                </c:pt>
                <c:pt idx="7">
                  <c:v>0.45</c:v>
                </c:pt>
                <c:pt idx="8">
                  <c:v>0.45</c:v>
                </c:pt>
                <c:pt idx="9">
                  <c:v>0.57500000000000207</c:v>
                </c:pt>
                <c:pt idx="10">
                  <c:v>0.62500000000000311</c:v>
                </c:pt>
              </c:numCache>
            </c:numRef>
          </c:val>
        </c:ser>
        <c:dLbls>
          <c:showVal val="1"/>
        </c:dLbls>
        <c:gapWidth val="100"/>
        <c:axId val="116898048"/>
        <c:axId val="116899840"/>
      </c:barChart>
      <c:catAx>
        <c:axId val="116898048"/>
        <c:scaling>
          <c:orientation val="minMax"/>
        </c:scaling>
        <c:axPos val="l"/>
        <c:numFmt formatCode="General" sourceLinked="1"/>
        <c:tickLblPos val="nextTo"/>
        <c:txPr>
          <a:bodyPr rot="0" vert="horz"/>
          <a:lstStyle/>
          <a:p>
            <a:pPr>
              <a:defRPr/>
            </a:pPr>
            <a:endParaRPr lang="en-US"/>
          </a:p>
        </c:txPr>
        <c:crossAx val="116899840"/>
        <c:crosses val="autoZero"/>
        <c:auto val="1"/>
        <c:lblAlgn val="ctr"/>
        <c:lblOffset val="100"/>
        <c:tickLblSkip val="1"/>
        <c:tickMarkSkip val="1"/>
      </c:catAx>
      <c:valAx>
        <c:axId val="116899840"/>
        <c:scaling>
          <c:orientation val="minMax"/>
          <c:min val="0"/>
        </c:scaling>
        <c:axPos val="b"/>
        <c:majorGridlines/>
        <c:numFmt formatCode="0%" sourceLinked="0"/>
        <c:tickLblPos val="nextTo"/>
        <c:txPr>
          <a:bodyPr rot="0" vert="horz"/>
          <a:lstStyle/>
          <a:p>
            <a:pPr>
              <a:defRPr/>
            </a:pPr>
            <a:endParaRPr lang="en-US"/>
          </a:p>
        </c:txPr>
        <c:crossAx val="116898048"/>
        <c:crossesAt val="1"/>
        <c:crossBetween val="between"/>
      </c:valAx>
    </c:plotArea>
    <c:legend>
      <c:legendPos val="b"/>
      <c:layout/>
    </c:legend>
    <c:plotVisOnly val="1"/>
    <c:dispBlanksAs val="gap"/>
  </c:chart>
  <c:txPr>
    <a:bodyPr/>
    <a:lstStyle/>
    <a:p>
      <a:pPr>
        <a:defRPr sz="1100" b="1"/>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410A00-72FE-466A-BC28-1AEBE2EDE77A}" type="datetimeFigureOut">
              <a:rPr lang="en-US" smtClean="0"/>
              <a:pPr/>
              <a:t>4/9/2012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61EF2-9A74-45C4-B97A-5A4298A901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E49C084-F83A-40A3-AD85-13FEC3B46286}" type="slidenum">
              <a:rPr lang="en-US" smtClean="0"/>
              <a:pPr/>
              <a:t>6</a:t>
            </a:fld>
            <a:endParaRPr lang="en-US" smtClean="0"/>
          </a:p>
        </p:txBody>
      </p:sp>
      <p:sp>
        <p:nvSpPr>
          <p:cNvPr id="51203" name="Rectangle 2"/>
          <p:cNvSpPr>
            <a:spLocks noGrp="1" noRot="1" noChangeAspect="1" noChangeArrowheads="1" noTextEdit="1"/>
          </p:cNvSpPr>
          <p:nvPr>
            <p:ph type="sldImg"/>
          </p:nvPr>
        </p:nvSpPr>
        <p:spPr>
          <a:xfrm>
            <a:off x="1146175" y="687388"/>
            <a:ext cx="4565650" cy="3425825"/>
          </a:xfrm>
          <a:solidFill>
            <a:srgbClr val="FFFFFF"/>
          </a:solidFill>
          <a:ln w="12700" cap="flat"/>
        </p:spPr>
      </p:sp>
      <p:sp>
        <p:nvSpPr>
          <p:cNvPr id="51204" name="Rectangle 3"/>
          <p:cNvSpPr>
            <a:spLocks noGrp="1" noChangeArrowheads="1"/>
          </p:cNvSpPr>
          <p:nvPr>
            <p:ph type="body" idx="1"/>
          </p:nvPr>
        </p:nvSpPr>
        <p:spPr>
          <a:noFill/>
          <a:ln/>
        </p:spPr>
        <p:txBody>
          <a:bodyPr lIns="92062" tIns="46032" rIns="92062" bIns="46032"/>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55206A6-7743-41F3-A845-F77677758660}" type="slidenum">
              <a:rPr lang="en-US" smtClean="0"/>
              <a:pPr/>
              <a:t>7</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686112" y="4343713"/>
            <a:ext cx="5485778" cy="4113862"/>
          </a:xfrm>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466F497-B3D0-441C-9B12-8DC1345B74E5}" type="slidenum">
              <a:rPr lang="en-US" smtClean="0"/>
              <a:pPr/>
              <a:t>11</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686112" y="4343713"/>
            <a:ext cx="5485778" cy="4113862"/>
          </a:xfrm>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B1EDA81-4ED5-4D93-9587-4DA5607B3234}" type="slidenum">
              <a:rPr lang="en-US" smtClean="0"/>
              <a:pPr/>
              <a:t>13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6112" y="4343713"/>
            <a:ext cx="5485778" cy="4113862"/>
          </a:xfrm>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3F7FA0-C58F-468D-857C-DB89B60A596E}" type="slidenum">
              <a:rPr lang="en-US" smtClean="0"/>
              <a:pPr/>
              <a:t>14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DD20CBB-247C-4BE6-86C9-0C1A41C1B828}" type="slidenum">
              <a:rPr lang="en-US" smtClean="0"/>
              <a:pPr/>
              <a:t>15</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6112" y="4343713"/>
            <a:ext cx="5485778" cy="4113862"/>
          </a:xfrm>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10875EC-835B-41B8-BEBB-75D7DCA1678E}" type="slidenum">
              <a:rPr lang="en-US" smtClean="0"/>
              <a:pPr/>
              <a:t>16</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686112" y="4343713"/>
            <a:ext cx="5485778" cy="4113862"/>
          </a:xfrm>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EMA_PPT-Title_BG.jpg"/>
          <p:cNvPicPr>
            <a:picLocks noChangeAspect="1"/>
          </p:cNvPicPr>
          <p:nvPr/>
        </p:nvPicPr>
        <p:blipFill>
          <a:blip r:embed="rId2" cstate="print"/>
          <a:stretch>
            <a:fillRect/>
          </a:stretch>
        </p:blipFill>
        <p:spPr>
          <a:xfrm>
            <a:off x="0" y="0"/>
            <a:ext cx="9144000" cy="5029200"/>
          </a:xfrm>
          <a:prstGeom prst="rect">
            <a:avLst/>
          </a:prstGeom>
        </p:spPr>
      </p:pic>
      <p:sp>
        <p:nvSpPr>
          <p:cNvPr id="10282" name="Rectangle 42"/>
          <p:cNvSpPr>
            <a:spLocks noGrp="1" noChangeArrowheads="1"/>
          </p:cNvSpPr>
          <p:nvPr>
            <p:ph type="subTitle" idx="1"/>
          </p:nvPr>
        </p:nvSpPr>
        <p:spPr>
          <a:xfrm>
            <a:off x="304800" y="5181600"/>
            <a:ext cx="4114800" cy="1447800"/>
          </a:xfrm>
        </p:spPr>
        <p:txBody>
          <a:bodyPr/>
          <a:lstStyle>
            <a:lvl1pPr marL="0" indent="0">
              <a:spcBef>
                <a:spcPct val="0"/>
              </a:spcBef>
              <a:buFontTx/>
              <a:buNone/>
              <a:defRPr sz="1200"/>
            </a:lvl1pPr>
          </a:lstStyle>
          <a:p>
            <a:r>
              <a:rPr lang="en-US" smtClean="0"/>
              <a:t>Click to edit Master subtitle style</a:t>
            </a:r>
            <a:endParaRPr lang="en-US" dirty="0"/>
          </a:p>
        </p:txBody>
      </p:sp>
      <p:sp>
        <p:nvSpPr>
          <p:cNvPr id="10283" name="Rectangle 43"/>
          <p:cNvSpPr>
            <a:spLocks noGrp="1" noChangeArrowheads="1"/>
          </p:cNvSpPr>
          <p:nvPr>
            <p:ph type="ctrTitle"/>
          </p:nvPr>
        </p:nvSpPr>
        <p:spPr>
          <a:xfrm>
            <a:off x="228600" y="152400"/>
            <a:ext cx="8382000" cy="4648200"/>
          </a:xfrm>
        </p:spPr>
        <p:txBody>
          <a:bodyPr/>
          <a:lstStyle>
            <a:lvl1pPr>
              <a:defRPr sz="3600"/>
            </a:lvl1pPr>
          </a:lstStyle>
          <a:p>
            <a:r>
              <a:rPr lang="en-US" smtClean="0"/>
              <a:t>Click to edit Master title style</a:t>
            </a:r>
            <a:endParaRPr lang="en-US"/>
          </a:p>
        </p:txBody>
      </p:sp>
      <p:sp>
        <p:nvSpPr>
          <p:cNvPr id="6" name="Rectangle 51"/>
          <p:cNvSpPr>
            <a:spLocks noGrp="1" noChangeArrowheads="1"/>
          </p:cNvSpPr>
          <p:nvPr>
            <p:ph type="dt" sz="quarter" idx="10"/>
          </p:nvPr>
        </p:nvSpPr>
        <p:spPr bwMode="auto">
          <a:xfrm>
            <a:off x="7086600" y="6450624"/>
            <a:ext cx="1905000" cy="2286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1400" b="1" smtClean="0">
                <a:solidFill>
                  <a:schemeClr val="tx2"/>
                </a:solidFill>
                <a:latin typeface="Univers 45 Light" pitchFamily="34" charset="0"/>
              </a:defRPr>
            </a:lvl1pPr>
          </a:lstStyle>
          <a:p>
            <a:pPr>
              <a:defRPr/>
            </a:pPr>
            <a:fld id="{464C5451-4CFE-4A3A-97DB-F644C488BECD}" type="datetime4">
              <a:rPr lang="en-US" smtClean="0"/>
              <a:pPr>
                <a:defRPr/>
              </a:pPr>
              <a:t>April 9, 2012</a:t>
            </a:fld>
            <a:endParaRPr lang="en-US"/>
          </a:p>
        </p:txBody>
      </p:sp>
      <p:sp>
        <p:nvSpPr>
          <p:cNvPr id="7" name="Rectangle 95"/>
          <p:cNvSpPr>
            <a:spLocks noGrp="1" noChangeArrowheads="1"/>
          </p:cNvSpPr>
          <p:nvPr>
            <p:ph type="ftr" sz="quarter" idx="11"/>
          </p:nvPr>
        </p:nvSpPr>
        <p:spPr>
          <a:xfrm>
            <a:off x="6096000" y="6683375"/>
            <a:ext cx="2895600" cy="152400"/>
          </a:xfrm>
        </p:spPr>
        <p:txBody>
          <a:bodyPr/>
          <a:lstStyle>
            <a:lvl1pPr>
              <a:defRPr smtClean="0"/>
            </a:lvl1pPr>
          </a:lstStyle>
          <a:p>
            <a:pPr>
              <a:defRPr/>
            </a:pPr>
            <a:r>
              <a:rPr lang="en-US" dirty="0" smtClean="0"/>
              <a:t>© 2012 Enterprise Management Associates, Inc.</a:t>
            </a:r>
            <a:endParaRPr lang="en-US" dirty="0"/>
          </a:p>
        </p:txBody>
      </p:sp>
      <p:pic>
        <p:nvPicPr>
          <p:cNvPr id="9" name="Picture 8" descr="EMA_PPT-Title_BG.jpg"/>
          <p:cNvPicPr>
            <a:picLocks noChangeAspect="1"/>
          </p:cNvPicPr>
          <p:nvPr userDrawn="1"/>
        </p:nvPicPr>
        <p:blipFill>
          <a:blip r:embed="rId3" cstate="print"/>
          <a:srcRect/>
          <a:stretch>
            <a:fillRect/>
          </a:stretch>
        </p:blipFill>
        <p:spPr>
          <a:xfrm>
            <a:off x="0" y="0"/>
            <a:ext cx="9153144" cy="5034229"/>
          </a:xfrm>
          <a:prstGeom prst="rect">
            <a:avLst/>
          </a:prstGeom>
        </p:spPr>
      </p:pic>
      <p:pic>
        <p:nvPicPr>
          <p:cNvPr id="10" name="Picture 9" descr="ManageEngine_logo_small.jpg"/>
          <p:cNvPicPr>
            <a:picLocks noChangeAspect="1"/>
          </p:cNvPicPr>
          <p:nvPr userDrawn="1"/>
        </p:nvPicPr>
        <p:blipFill>
          <a:blip r:embed="rId4" cstate="print"/>
          <a:stretch>
            <a:fillRect/>
          </a:stretch>
        </p:blipFill>
        <p:spPr>
          <a:xfrm>
            <a:off x="7162800" y="5105400"/>
            <a:ext cx="1828800" cy="60655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1"/>
          <p:cNvSpPr>
            <a:spLocks noGrp="1" noChangeArrowheads="1"/>
          </p:cNvSpPr>
          <p:nvPr>
            <p:ph type="sldNum" sz="quarter" idx="10"/>
          </p:nvPr>
        </p:nvSpPr>
        <p:spPr>
          <a:ln/>
        </p:spPr>
        <p:txBody>
          <a:bodyPr/>
          <a:lstStyle>
            <a:lvl1pPr>
              <a:defRPr/>
            </a:lvl1pPr>
          </a:lstStyle>
          <a:p>
            <a:pPr>
              <a:defRPr/>
            </a:pPr>
            <a:r>
              <a:rPr lang="en-US" dirty="0" smtClean="0"/>
              <a:t>Slide </a:t>
            </a:r>
            <a:fld id="{4919DDB8-A9E9-4ABF-880D-19E46BDFF090}" type="slidenum">
              <a:rPr lang="en-US" smtClean="0"/>
              <a:pPr>
                <a:defRPr/>
              </a:pPr>
              <a:t>‹#›</a:t>
            </a:fld>
            <a:endParaRPr lang="en-US" dirty="0"/>
          </a:p>
        </p:txBody>
      </p:sp>
      <p:sp>
        <p:nvSpPr>
          <p:cNvPr id="5" name="Rectangle 52"/>
          <p:cNvSpPr>
            <a:spLocks noGrp="1" noChangeArrowheads="1"/>
          </p:cNvSpPr>
          <p:nvPr>
            <p:ph type="ftr" sz="quarter" idx="11"/>
          </p:nvPr>
        </p:nvSpPr>
        <p:spPr>
          <a:ln/>
        </p:spPr>
        <p:txBody>
          <a:bodyPr/>
          <a:lstStyle>
            <a:lvl1pPr>
              <a:defRPr/>
            </a:lvl1pPr>
          </a:lstStyle>
          <a:p>
            <a:pPr>
              <a:defRPr/>
            </a:pPr>
            <a:r>
              <a:rPr lang="en-US" dirty="0" smtClean="0"/>
              <a:t>© 2012 Enterprise Management Associates, Inc.</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43"/>
          <p:cNvSpPr>
            <a:spLocks noGrp="1" noChangeArrowheads="1"/>
          </p:cNvSpPr>
          <p:nvPr>
            <p:ph type="ctrTitle"/>
          </p:nvPr>
        </p:nvSpPr>
        <p:spPr>
          <a:xfrm>
            <a:off x="228600" y="152400"/>
            <a:ext cx="8382000" cy="6019800"/>
          </a:xfrm>
        </p:spPr>
        <p:txBody>
          <a:bodyPr/>
          <a:lstStyle>
            <a:lvl1pPr>
              <a:defRPr sz="3600"/>
            </a:lvl1pPr>
          </a:lstStyle>
          <a:p>
            <a:r>
              <a:rPr lang="en-US" smtClean="0"/>
              <a:t>Click to edit Master title style</a:t>
            </a:r>
            <a:endParaRPr lang="en-US" dirty="0"/>
          </a:p>
        </p:txBody>
      </p:sp>
      <p:sp>
        <p:nvSpPr>
          <p:cNvPr id="14" name="Rectangle 95"/>
          <p:cNvSpPr>
            <a:spLocks noGrp="1" noChangeArrowheads="1"/>
          </p:cNvSpPr>
          <p:nvPr>
            <p:ph type="ftr" sz="quarter" idx="11"/>
          </p:nvPr>
        </p:nvSpPr>
        <p:spPr>
          <a:xfrm>
            <a:off x="6096000" y="6683375"/>
            <a:ext cx="2895600" cy="152400"/>
          </a:xfrm>
        </p:spPr>
        <p:txBody>
          <a:bodyPr/>
          <a:lstStyle>
            <a:lvl1pPr>
              <a:defRPr smtClean="0"/>
            </a:lvl1pPr>
          </a:lstStyle>
          <a:p>
            <a:pPr>
              <a:defRPr/>
            </a:pPr>
            <a:r>
              <a:rPr lang="en-US" dirty="0" smtClean="0"/>
              <a:t>© 2012 Enterprise Management Associates, Inc.</a:t>
            </a:r>
            <a:endParaRPr lang="en-US" dirty="0"/>
          </a:p>
        </p:txBody>
      </p:sp>
      <p:sp>
        <p:nvSpPr>
          <p:cNvPr id="5" name="Rectangle 51"/>
          <p:cNvSpPr>
            <a:spLocks noGrp="1" noChangeArrowheads="1"/>
          </p:cNvSpPr>
          <p:nvPr>
            <p:ph type="sldNum" sz="quarter" idx="10"/>
          </p:nvPr>
        </p:nvSpPr>
        <p:spPr>
          <a:xfrm>
            <a:off x="234950" y="6683375"/>
            <a:ext cx="990600" cy="152400"/>
          </a:xfrm>
          <a:ln/>
        </p:spPr>
        <p:txBody>
          <a:bodyPr/>
          <a:lstStyle>
            <a:lvl1pPr>
              <a:defRPr/>
            </a:lvl1pPr>
          </a:lstStyle>
          <a:p>
            <a:pPr>
              <a:defRPr/>
            </a:pPr>
            <a:r>
              <a:rPr lang="en-US" dirty="0" smtClean="0"/>
              <a:t>Slide </a:t>
            </a:r>
            <a:fld id="{4919DDB8-A9E9-4ABF-880D-19E46BDFF090}" type="slidenum">
              <a:rPr lang="en-US" smtClean="0"/>
              <a:pPr>
                <a:defRPr/>
              </a:pPr>
              <a:t>‹#›</a:t>
            </a:fld>
            <a:endParaRPr lang="en-US" dirty="0"/>
          </a:p>
        </p:txBody>
      </p:sp>
      <p:pic>
        <p:nvPicPr>
          <p:cNvPr id="7" name="Picture 6" descr="EMA_PPT-Section_BG.jpg"/>
          <p:cNvPicPr>
            <a:picLocks noChangeAspect="1"/>
          </p:cNvPicPr>
          <p:nvPr userDrawn="1"/>
        </p:nvPicPr>
        <p:blipFill>
          <a:blip r:embed="rId2" cstate="print"/>
          <a:srcRect/>
          <a:stretch>
            <a:fillRect/>
          </a:stretch>
        </p:blipFill>
        <p:spPr>
          <a:xfrm>
            <a:off x="0" y="-463601"/>
            <a:ext cx="9153144" cy="640720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3848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447800"/>
            <a:ext cx="3848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1"/>
          <p:cNvSpPr>
            <a:spLocks noGrp="1" noChangeArrowheads="1"/>
          </p:cNvSpPr>
          <p:nvPr>
            <p:ph type="sldNum" sz="quarter" idx="10"/>
          </p:nvPr>
        </p:nvSpPr>
        <p:spPr>
          <a:ln/>
        </p:spPr>
        <p:txBody>
          <a:bodyPr/>
          <a:lstStyle>
            <a:lvl1pPr>
              <a:defRPr/>
            </a:lvl1pPr>
          </a:lstStyle>
          <a:p>
            <a:pPr>
              <a:defRPr/>
            </a:pPr>
            <a:r>
              <a:rPr lang="en-US" dirty="0" smtClean="0"/>
              <a:t>Slide </a:t>
            </a:r>
            <a:fld id="{E77B7D31-60F5-4FF9-9CC5-9508F03B36D0}" type="slidenum">
              <a:rPr lang="en-US" smtClean="0"/>
              <a:pPr>
                <a:defRPr/>
              </a:pPr>
              <a:t>‹#›</a:t>
            </a:fld>
            <a:endParaRPr lang="en-US" dirty="0"/>
          </a:p>
        </p:txBody>
      </p:sp>
      <p:sp>
        <p:nvSpPr>
          <p:cNvPr id="6" name="Rectangle 52"/>
          <p:cNvSpPr>
            <a:spLocks noGrp="1" noChangeArrowheads="1"/>
          </p:cNvSpPr>
          <p:nvPr>
            <p:ph type="ftr" sz="quarter" idx="11"/>
          </p:nvPr>
        </p:nvSpPr>
        <p:spPr>
          <a:ln/>
        </p:spPr>
        <p:txBody>
          <a:bodyPr/>
          <a:lstStyle>
            <a:lvl1pPr>
              <a:defRPr/>
            </a:lvl1pPr>
          </a:lstStyle>
          <a:p>
            <a:pPr>
              <a:defRPr/>
            </a:pPr>
            <a:r>
              <a:rPr lang="en-US" dirty="0" smtClean="0"/>
              <a:t>© 2012 Enterprise Management Associates, Inc.</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1"/>
          <p:cNvSpPr>
            <a:spLocks noGrp="1" noChangeArrowheads="1"/>
          </p:cNvSpPr>
          <p:nvPr>
            <p:ph type="sldNum" sz="quarter" idx="10"/>
          </p:nvPr>
        </p:nvSpPr>
        <p:spPr>
          <a:ln/>
        </p:spPr>
        <p:txBody>
          <a:bodyPr/>
          <a:lstStyle>
            <a:lvl1pPr>
              <a:defRPr/>
            </a:lvl1pPr>
          </a:lstStyle>
          <a:p>
            <a:pPr>
              <a:defRPr/>
            </a:pPr>
            <a:r>
              <a:rPr lang="en-US" dirty="0" smtClean="0"/>
              <a:t>Slide </a:t>
            </a:r>
            <a:fld id="{CD80E7AA-0DF0-4145-9B5E-85637B054BE3}" type="slidenum">
              <a:rPr lang="en-US" smtClean="0"/>
              <a:pPr>
                <a:defRPr/>
              </a:pPr>
              <a:t>‹#›</a:t>
            </a:fld>
            <a:endParaRPr lang="en-US" dirty="0"/>
          </a:p>
        </p:txBody>
      </p:sp>
      <p:sp>
        <p:nvSpPr>
          <p:cNvPr id="8" name="Rectangle 52"/>
          <p:cNvSpPr>
            <a:spLocks noGrp="1" noChangeArrowheads="1"/>
          </p:cNvSpPr>
          <p:nvPr>
            <p:ph type="ftr" sz="quarter" idx="11"/>
          </p:nvPr>
        </p:nvSpPr>
        <p:spPr>
          <a:ln/>
        </p:spPr>
        <p:txBody>
          <a:bodyPr/>
          <a:lstStyle>
            <a:lvl1pPr>
              <a:defRPr/>
            </a:lvl1pPr>
          </a:lstStyle>
          <a:p>
            <a:pPr>
              <a:defRPr/>
            </a:pPr>
            <a:r>
              <a:rPr lang="en-US" dirty="0" smtClean="0"/>
              <a:t>© 2012 Enterprise Management Associates, Inc.</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1"/>
          <p:cNvSpPr>
            <a:spLocks noGrp="1" noChangeArrowheads="1"/>
          </p:cNvSpPr>
          <p:nvPr>
            <p:ph type="sldNum" sz="quarter" idx="10"/>
          </p:nvPr>
        </p:nvSpPr>
        <p:spPr>
          <a:ln/>
        </p:spPr>
        <p:txBody>
          <a:bodyPr/>
          <a:lstStyle>
            <a:lvl1pPr>
              <a:defRPr/>
            </a:lvl1pPr>
          </a:lstStyle>
          <a:p>
            <a:pPr>
              <a:defRPr/>
            </a:pPr>
            <a:r>
              <a:rPr lang="en-US" dirty="0" smtClean="0"/>
              <a:t>Slide </a:t>
            </a:r>
            <a:fld id="{C220C596-1762-408C-99CF-527998F589C9}" type="slidenum">
              <a:rPr lang="en-US" smtClean="0"/>
              <a:pPr>
                <a:defRPr/>
              </a:pPr>
              <a:t>‹#›</a:t>
            </a:fld>
            <a:endParaRPr lang="en-US" dirty="0"/>
          </a:p>
        </p:txBody>
      </p:sp>
      <p:sp>
        <p:nvSpPr>
          <p:cNvPr id="4" name="Rectangle 52"/>
          <p:cNvSpPr>
            <a:spLocks noGrp="1" noChangeArrowheads="1"/>
          </p:cNvSpPr>
          <p:nvPr>
            <p:ph type="ftr" sz="quarter" idx="11"/>
          </p:nvPr>
        </p:nvSpPr>
        <p:spPr>
          <a:ln/>
        </p:spPr>
        <p:txBody>
          <a:bodyPr/>
          <a:lstStyle>
            <a:lvl1pPr>
              <a:defRPr/>
            </a:lvl1pPr>
          </a:lstStyle>
          <a:p>
            <a:pPr>
              <a:defRPr/>
            </a:pPr>
            <a:r>
              <a:rPr lang="en-US" dirty="0" smtClean="0"/>
              <a:t>© 2012 Enterprise Management Associates, Inc.</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1"/>
          <p:cNvSpPr>
            <a:spLocks noGrp="1" noChangeArrowheads="1"/>
          </p:cNvSpPr>
          <p:nvPr>
            <p:ph type="sldNum" sz="quarter" idx="10"/>
          </p:nvPr>
        </p:nvSpPr>
        <p:spPr>
          <a:ln/>
        </p:spPr>
        <p:txBody>
          <a:bodyPr/>
          <a:lstStyle>
            <a:lvl1pPr>
              <a:defRPr/>
            </a:lvl1pPr>
          </a:lstStyle>
          <a:p>
            <a:pPr>
              <a:defRPr/>
            </a:pPr>
            <a:r>
              <a:rPr lang="en-US" dirty="0" smtClean="0"/>
              <a:t>Slide </a:t>
            </a:r>
            <a:fld id="{9D30B653-D18B-4AAD-923B-1F2DF168D022}" type="slidenum">
              <a:rPr lang="en-US" smtClean="0"/>
              <a:pPr>
                <a:defRPr/>
              </a:pPr>
              <a:t>‹#›</a:t>
            </a:fld>
            <a:endParaRPr lang="en-US" dirty="0"/>
          </a:p>
        </p:txBody>
      </p:sp>
      <p:sp>
        <p:nvSpPr>
          <p:cNvPr id="3" name="Rectangle 52"/>
          <p:cNvSpPr>
            <a:spLocks noGrp="1" noChangeArrowheads="1"/>
          </p:cNvSpPr>
          <p:nvPr>
            <p:ph type="ftr" sz="quarter" idx="11"/>
          </p:nvPr>
        </p:nvSpPr>
        <p:spPr>
          <a:ln/>
        </p:spPr>
        <p:txBody>
          <a:bodyPr/>
          <a:lstStyle>
            <a:lvl1pPr>
              <a:defRPr/>
            </a:lvl1pPr>
          </a:lstStyle>
          <a:p>
            <a:pPr>
              <a:defRPr/>
            </a:pPr>
            <a:r>
              <a:rPr lang="en-US" dirty="0" smtClean="0"/>
              <a:t>© 2012 Enterprise Management Associates, Inc.</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0DE9A6E-8F21-484F-844E-94FEC60E2113}"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14779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EMA_PPT-Section_BG.jpg"/>
          <p:cNvPicPr>
            <a:picLocks noChangeAspect="1"/>
          </p:cNvPicPr>
          <p:nvPr userDrawn="1"/>
        </p:nvPicPr>
        <p:blipFill>
          <a:blip r:embed="rId2" cstate="print"/>
          <a:srcRect/>
          <a:stretch>
            <a:fillRect/>
          </a:stretch>
        </p:blipFill>
        <p:spPr>
          <a:xfrm>
            <a:off x="0" y="0"/>
            <a:ext cx="9153144" cy="6407201"/>
          </a:xfrm>
          <a:prstGeom prst="rect">
            <a:avLst/>
          </a:prstGeom>
        </p:spPr>
      </p:pic>
      <p:sp>
        <p:nvSpPr>
          <p:cNvPr id="9" name="Rectangle 43"/>
          <p:cNvSpPr>
            <a:spLocks noGrp="1" noChangeArrowheads="1"/>
          </p:cNvSpPr>
          <p:nvPr>
            <p:ph type="ctrTitle"/>
          </p:nvPr>
        </p:nvSpPr>
        <p:spPr>
          <a:xfrm>
            <a:off x="228600" y="152400"/>
            <a:ext cx="8382000" cy="6019800"/>
          </a:xfrm>
        </p:spPr>
        <p:txBody>
          <a:bodyPr/>
          <a:lstStyle>
            <a:lvl1pPr>
              <a:defRPr sz="3600"/>
            </a:lvl1pPr>
          </a:lstStyle>
          <a:p>
            <a:r>
              <a:rPr lang="en-US" smtClean="0"/>
              <a:t>Click to edit Master title style</a:t>
            </a:r>
            <a:endParaRPr lang="en-US"/>
          </a:p>
        </p:txBody>
      </p:sp>
      <p:sp>
        <p:nvSpPr>
          <p:cNvPr id="14" name="Rectangle 95"/>
          <p:cNvSpPr>
            <a:spLocks noGrp="1" noChangeArrowheads="1"/>
          </p:cNvSpPr>
          <p:nvPr>
            <p:ph type="ftr" sz="quarter" idx="11"/>
          </p:nvPr>
        </p:nvSpPr>
        <p:spPr>
          <a:xfrm>
            <a:off x="6096000" y="6683375"/>
            <a:ext cx="2895600" cy="152400"/>
          </a:xfrm>
        </p:spPr>
        <p:txBody>
          <a:bodyPr/>
          <a:lstStyle>
            <a:lvl1pPr>
              <a:defRPr smtClean="0"/>
            </a:lvl1pPr>
          </a:lstStyle>
          <a:p>
            <a:pPr>
              <a:defRPr/>
            </a:pPr>
            <a:r>
              <a:rPr lang="en-US" dirty="0"/>
              <a:t>©</a:t>
            </a:r>
            <a:r>
              <a:rPr lang="en-US" dirty="0" smtClean="0"/>
              <a:t> 2012 Enterprise Management Associates, </a:t>
            </a:r>
            <a:r>
              <a:rPr lang="en-US" dirty="0"/>
              <a:t>Inc.</a:t>
            </a:r>
          </a:p>
        </p:txBody>
      </p:sp>
      <p:sp>
        <p:nvSpPr>
          <p:cNvPr id="5" name="Rectangle 51"/>
          <p:cNvSpPr>
            <a:spLocks noGrp="1" noChangeArrowheads="1"/>
          </p:cNvSpPr>
          <p:nvPr>
            <p:ph type="sldNum" sz="quarter" idx="10"/>
          </p:nvPr>
        </p:nvSpPr>
        <p:spPr>
          <a:xfrm>
            <a:off x="234950" y="6683375"/>
            <a:ext cx="990600" cy="152400"/>
          </a:xfrm>
        </p:spPr>
        <p:txBody>
          <a:bodyPr/>
          <a:lstStyle>
            <a:lvl1pPr>
              <a:defRPr/>
            </a:lvl1pPr>
          </a:lstStyle>
          <a:p>
            <a:pPr>
              <a:defRPr/>
            </a:pPr>
            <a:r>
              <a:rPr lang="en-US" dirty="0" smtClean="0"/>
              <a:t>Slide </a:t>
            </a:r>
            <a:fld id="{4919DDB8-A9E9-4ABF-880D-19E46BDFF09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ManageEngine_logo_small.jpg"/>
          <p:cNvPicPr>
            <a:picLocks noChangeAspect="1"/>
          </p:cNvPicPr>
          <p:nvPr userDrawn="1"/>
        </p:nvPicPr>
        <p:blipFill>
          <a:blip r:embed="rId11" cstate="print"/>
          <a:stretch>
            <a:fillRect/>
          </a:stretch>
        </p:blipFill>
        <p:spPr>
          <a:xfrm>
            <a:off x="7162800" y="6019800"/>
            <a:ext cx="1828800" cy="606552"/>
          </a:xfrm>
          <a:prstGeom prst="rect">
            <a:avLst/>
          </a:prstGeom>
        </p:spPr>
      </p:pic>
      <p:pic>
        <p:nvPicPr>
          <p:cNvPr id="7" name="Picture 6" descr="EMA_PPT-Header.jpg"/>
          <p:cNvPicPr>
            <a:picLocks noChangeAspect="1"/>
          </p:cNvPicPr>
          <p:nvPr/>
        </p:nvPicPr>
        <p:blipFill>
          <a:blip r:embed="rId12" cstate="print"/>
          <a:stretch>
            <a:fillRect/>
          </a:stretch>
        </p:blipFill>
        <p:spPr>
          <a:xfrm>
            <a:off x="0" y="0"/>
            <a:ext cx="9144000" cy="1146048"/>
          </a:xfrm>
          <a:prstGeom prst="rect">
            <a:avLst/>
          </a:prstGeom>
        </p:spPr>
      </p:pic>
      <p:sp>
        <p:nvSpPr>
          <p:cNvPr id="1027" name="Rectangle 24"/>
          <p:cNvSpPr>
            <a:spLocks noGrp="1" noChangeArrowheads="1"/>
          </p:cNvSpPr>
          <p:nvPr>
            <p:ph type="body" idx="1"/>
          </p:nvPr>
        </p:nvSpPr>
        <p:spPr bwMode="auto">
          <a:xfrm>
            <a:off x="381000" y="1447800"/>
            <a:ext cx="7848600"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26"/>
          <p:cNvSpPr>
            <a:spLocks noGrp="1" noChangeArrowheads="1"/>
          </p:cNvSpPr>
          <p:nvPr>
            <p:ph type="title"/>
          </p:nvPr>
        </p:nvSpPr>
        <p:spPr bwMode="auto">
          <a:xfrm>
            <a:off x="228600" y="152400"/>
            <a:ext cx="7239000" cy="838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75" name="Rectangle 51"/>
          <p:cNvSpPr>
            <a:spLocks noGrp="1" noChangeArrowheads="1"/>
          </p:cNvSpPr>
          <p:nvPr>
            <p:ph type="sldNum" sz="quarter" idx="4"/>
          </p:nvPr>
        </p:nvSpPr>
        <p:spPr bwMode="auto">
          <a:xfrm>
            <a:off x="234950" y="6683375"/>
            <a:ext cx="990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smtClean="0">
                <a:solidFill>
                  <a:srgbClr val="00457C"/>
                </a:solidFill>
                <a:latin typeface="+mn-lt"/>
              </a:defRPr>
            </a:lvl1pPr>
          </a:lstStyle>
          <a:p>
            <a:pPr>
              <a:defRPr/>
            </a:pPr>
            <a:r>
              <a:rPr lang="en-US" dirty="0" smtClean="0"/>
              <a:t>Slide </a:t>
            </a:r>
            <a:fld id="{93C3C671-091D-497D-B71E-FBA6275695E3}" type="slidenum">
              <a:rPr lang="en-US" smtClean="0"/>
              <a:pPr>
                <a:defRPr/>
              </a:pPr>
              <a:t>‹#›</a:t>
            </a:fld>
            <a:endParaRPr lang="en-US" dirty="0"/>
          </a:p>
        </p:txBody>
      </p:sp>
      <p:sp>
        <p:nvSpPr>
          <p:cNvPr id="1076" name="Rectangle 52"/>
          <p:cNvSpPr>
            <a:spLocks noGrp="1" noChangeArrowheads="1"/>
          </p:cNvSpPr>
          <p:nvPr>
            <p:ph type="ftr" sz="quarter" idx="3"/>
          </p:nvPr>
        </p:nvSpPr>
        <p:spPr bwMode="auto">
          <a:xfrm>
            <a:off x="6096000" y="6683375"/>
            <a:ext cx="2895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smtClean="0">
                <a:solidFill>
                  <a:schemeClr val="tx2"/>
                </a:solidFill>
                <a:latin typeface="+mn-lt"/>
              </a:defRPr>
            </a:lvl1pPr>
          </a:lstStyle>
          <a:p>
            <a:pPr>
              <a:defRPr/>
            </a:pPr>
            <a:r>
              <a:rPr lang="en-US" dirty="0" smtClean="0"/>
              <a:t>© 2012 Enterprise Management Associates, Inc.</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69" r:id="rId9"/>
  </p:sldLayoutIdLst>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Narrow" pitchFamily="34" charset="0"/>
        </a:defRPr>
      </a:lvl6pPr>
      <a:lvl7pPr marL="914400" algn="l" rtl="0" eaLnBrk="1" fontAlgn="base" hangingPunct="1">
        <a:spcBef>
          <a:spcPct val="0"/>
        </a:spcBef>
        <a:spcAft>
          <a:spcPct val="0"/>
        </a:spcAft>
        <a:defRPr sz="2600" b="1">
          <a:solidFill>
            <a:schemeClr val="bg1"/>
          </a:solidFill>
          <a:latin typeface="Arial Narrow" pitchFamily="34" charset="0"/>
        </a:defRPr>
      </a:lvl7pPr>
      <a:lvl8pPr marL="1371600" algn="l" rtl="0" eaLnBrk="1" fontAlgn="base" hangingPunct="1">
        <a:spcBef>
          <a:spcPct val="0"/>
        </a:spcBef>
        <a:spcAft>
          <a:spcPct val="0"/>
        </a:spcAft>
        <a:defRPr sz="2600" b="1">
          <a:solidFill>
            <a:schemeClr val="bg1"/>
          </a:solidFill>
          <a:latin typeface="Arial Narrow" pitchFamily="34" charset="0"/>
        </a:defRPr>
      </a:lvl8pPr>
      <a:lvl9pPr marL="1828800" algn="l" rtl="0" eaLnBrk="1" fontAlgn="base" hangingPunct="1">
        <a:spcBef>
          <a:spcPct val="0"/>
        </a:spcBef>
        <a:spcAft>
          <a:spcPct val="0"/>
        </a:spcAft>
        <a:defRPr sz="2600" b="1">
          <a:solidFill>
            <a:schemeClr val="bg1"/>
          </a:solidFill>
          <a:latin typeface="Arial Narrow" pitchFamily="34" charset="0"/>
        </a:defRPr>
      </a:lvl9pPr>
    </p:titleStyle>
    <p:bodyStyle>
      <a:lvl1pPr marL="228600" indent="-228600" algn="l" rtl="0" eaLnBrk="1" fontAlgn="base" hangingPunct="1">
        <a:spcBef>
          <a:spcPct val="5000"/>
        </a:spcBef>
        <a:spcAft>
          <a:spcPct val="25000"/>
        </a:spcAft>
        <a:buClr>
          <a:srgbClr val="FF9900"/>
        </a:buClr>
        <a:buChar char="•"/>
        <a:defRPr sz="2000">
          <a:solidFill>
            <a:schemeClr val="tx1"/>
          </a:solidFill>
          <a:latin typeface="+mn-lt"/>
          <a:ea typeface="+mn-ea"/>
          <a:cs typeface="+mn-cs"/>
        </a:defRPr>
      </a:lvl1pPr>
      <a:lvl2pPr marL="571500" indent="-228600" algn="l" rtl="0" eaLnBrk="1" fontAlgn="base" hangingPunct="1">
        <a:spcBef>
          <a:spcPct val="5000"/>
        </a:spcBef>
        <a:spcAft>
          <a:spcPct val="25000"/>
        </a:spcAft>
        <a:buClr>
          <a:srgbClr val="FF9900"/>
        </a:buClr>
        <a:buSzPct val="90000"/>
        <a:buChar char="•"/>
        <a:defRPr>
          <a:solidFill>
            <a:schemeClr val="tx1"/>
          </a:solidFill>
          <a:latin typeface="+mn-lt"/>
        </a:defRPr>
      </a:lvl2pPr>
      <a:lvl3pPr marL="914400" indent="-228600" algn="l" rtl="0" eaLnBrk="1" fontAlgn="base" hangingPunct="1">
        <a:spcBef>
          <a:spcPct val="5000"/>
        </a:spcBef>
        <a:spcAft>
          <a:spcPct val="25000"/>
        </a:spcAft>
        <a:buClr>
          <a:srgbClr val="FF9900"/>
        </a:buClr>
        <a:buSzPct val="70000"/>
        <a:buFont typeface="Wingdings" pitchFamily="2" charset="2"/>
        <a:buChar char="Ø"/>
        <a:defRPr sz="1600">
          <a:solidFill>
            <a:schemeClr val="tx1"/>
          </a:solidFill>
          <a:latin typeface="+mn-lt"/>
        </a:defRPr>
      </a:lvl3pPr>
      <a:lvl4pPr marL="1257300" indent="-225425" algn="l" rtl="0" eaLnBrk="1" fontAlgn="base" hangingPunct="1">
        <a:spcBef>
          <a:spcPct val="5000"/>
        </a:spcBef>
        <a:spcAft>
          <a:spcPct val="25000"/>
        </a:spcAft>
        <a:buClr>
          <a:srgbClr val="FF9900"/>
        </a:buClr>
        <a:buFont typeface="Wingdings" pitchFamily="2" charset="2"/>
        <a:buChar char="§"/>
        <a:defRPr sz="1600">
          <a:solidFill>
            <a:schemeClr val="tx1"/>
          </a:solidFill>
          <a:latin typeface="+mn-lt"/>
        </a:defRPr>
      </a:lvl4pPr>
      <a:lvl5pPr marL="16002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mn-lt"/>
        </a:defRPr>
      </a:lvl5pPr>
      <a:lvl6pPr marL="20574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6pPr>
      <a:lvl7pPr marL="25146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7pPr>
      <a:lvl8pPr marL="29718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8pPr>
      <a:lvl9pPr marL="34290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US" sz="1800" dirty="0" smtClean="0"/>
              <a:t>Dennis Drogseth </a:t>
            </a:r>
          </a:p>
          <a:p>
            <a:r>
              <a:rPr lang="en-US" sz="1800" dirty="0" smtClean="0"/>
              <a:t>Vice President</a:t>
            </a:r>
          </a:p>
          <a:p>
            <a:r>
              <a:rPr lang="en-US" sz="1800" dirty="0" smtClean="0"/>
              <a:t>Enterprise Management Associates </a:t>
            </a:r>
            <a:endParaRPr lang="en-US" sz="1800" dirty="0"/>
          </a:p>
        </p:txBody>
      </p:sp>
      <p:sp>
        <p:nvSpPr>
          <p:cNvPr id="6" name="Title 5"/>
          <p:cNvSpPr>
            <a:spLocks noGrp="1"/>
          </p:cNvSpPr>
          <p:nvPr>
            <p:ph type="ctrTitle"/>
          </p:nvPr>
        </p:nvSpPr>
        <p:spPr/>
        <p:txBody>
          <a:bodyPr/>
          <a:lstStyle/>
          <a:p>
            <a:r>
              <a:rPr lang="en-US" dirty="0" smtClean="0"/>
              <a:t>The CMDB in 2012: </a:t>
            </a:r>
            <a:br>
              <a:rPr lang="en-US" dirty="0" smtClean="0"/>
            </a:br>
            <a:r>
              <a:rPr lang="en-US" i="1" dirty="0" smtClean="0"/>
              <a:t>A Tale of Two Extremes </a:t>
            </a:r>
            <a:endParaRPr lang="en-US" dirty="0"/>
          </a:p>
        </p:txBody>
      </p:sp>
      <p:sp>
        <p:nvSpPr>
          <p:cNvPr id="3074" name="Rectangle 51"/>
          <p:cNvSpPr>
            <a:spLocks noGrp="1" noChangeArrowheads="1"/>
          </p:cNvSpPr>
          <p:nvPr>
            <p:ph type="dt" sz="quarter" idx="10"/>
          </p:nvPr>
        </p:nvSpPr>
        <p:spPr>
          <a:noFill/>
        </p:spPr>
        <p:txBody>
          <a:bodyPr/>
          <a:lstStyle/>
          <a:p>
            <a:pPr algn="r"/>
            <a:fld id="{037D696C-93FB-4BE2-BEFD-3FD8B031EC37}" type="datetime4">
              <a:rPr lang="en-US"/>
              <a:pPr algn="r"/>
              <a:t>April 9, 2012</a:t>
            </a:fld>
            <a:endParaRPr lang="en-US"/>
          </a:p>
        </p:txBody>
      </p:sp>
      <p:sp>
        <p:nvSpPr>
          <p:cNvPr id="3075" name="Rectangle 95"/>
          <p:cNvSpPr>
            <a:spLocks noGrp="1" noChangeArrowheads="1"/>
          </p:cNvSpPr>
          <p:nvPr>
            <p:ph type="ftr" sz="quarter" idx="11"/>
          </p:nvPr>
        </p:nvSpPr>
        <p:spPr>
          <a:noFill/>
        </p:spPr>
        <p:txBody>
          <a:bodyPr/>
          <a:lstStyle/>
          <a:p>
            <a:r>
              <a:rPr lang="en-US" dirty="0"/>
              <a:t>©</a:t>
            </a:r>
            <a:r>
              <a:rPr lang="en-US" dirty="0" smtClean="0"/>
              <a:t> 2012 Enterprise Management Associates, </a:t>
            </a:r>
            <a:r>
              <a:rPr lang="en-US" dirty="0"/>
              <a:t>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and Administration Criteria </a:t>
            </a:r>
            <a:endParaRPr lang="en-US" dirty="0"/>
          </a:p>
        </p:txBody>
      </p:sp>
      <p:sp>
        <p:nvSpPr>
          <p:cNvPr id="3" name="Content Placeholder 2"/>
          <p:cNvSpPr>
            <a:spLocks noGrp="1"/>
          </p:cNvSpPr>
          <p:nvPr>
            <p:ph idx="1"/>
          </p:nvPr>
        </p:nvSpPr>
        <p:spPr/>
        <p:txBody>
          <a:bodyPr/>
          <a:lstStyle/>
          <a:p>
            <a:pPr lvl="0"/>
            <a:r>
              <a:rPr lang="en-US" dirty="0" smtClean="0"/>
              <a:t>ROI and POC</a:t>
            </a:r>
          </a:p>
          <a:p>
            <a:pPr lvl="0"/>
            <a:r>
              <a:rPr lang="en-US" dirty="0" smtClean="0"/>
              <a:t>Average time to deploy in a mid-tier enterprise</a:t>
            </a:r>
          </a:p>
          <a:p>
            <a:pPr lvl="0"/>
            <a:r>
              <a:rPr lang="en-US" dirty="0" smtClean="0"/>
              <a:t>Administrative overhead—FTEs required</a:t>
            </a:r>
          </a:p>
          <a:p>
            <a:pPr lvl="0"/>
            <a:r>
              <a:rPr lang="en-US" dirty="0" smtClean="0"/>
              <a:t>Automation to support deployments</a:t>
            </a:r>
          </a:p>
          <a:p>
            <a:pPr lvl="1"/>
            <a:r>
              <a:rPr lang="en-US" dirty="0" smtClean="0"/>
              <a:t>Ease of initial CMDB/CMS population</a:t>
            </a:r>
          </a:p>
          <a:p>
            <a:pPr lvl="1"/>
            <a:r>
              <a:rPr lang="en-US" dirty="0" smtClean="0"/>
              <a:t>Flexibility and ease of setting policies</a:t>
            </a:r>
          </a:p>
          <a:p>
            <a:pPr lvl="1"/>
            <a:r>
              <a:rPr lang="en-US" dirty="0" smtClean="0"/>
              <a:t>Ease of customizing models</a:t>
            </a:r>
          </a:p>
          <a:p>
            <a:pPr lvl="1"/>
            <a:r>
              <a:rPr lang="en-US" dirty="0" smtClean="0"/>
              <a:t>Ease of maintaining, updating modeled groups against discovery</a:t>
            </a:r>
          </a:p>
          <a:p>
            <a:pPr lvl="1"/>
            <a:r>
              <a:rPr lang="en-US" dirty="0" smtClean="0"/>
              <a:t>Reports to support maintenance and administration</a:t>
            </a:r>
          </a:p>
          <a:p>
            <a:pPr lvl="1"/>
            <a:r>
              <a:rPr lang="en-US" dirty="0" smtClean="0"/>
              <a:t>Ease of entering “domain expertise”</a:t>
            </a:r>
          </a:p>
          <a:p>
            <a:pPr lvl="0"/>
            <a:r>
              <a:rPr lang="en-US" dirty="0" smtClean="0"/>
              <a:t>Professional services </a:t>
            </a:r>
            <a:endParaRPr lang="en-US" dirty="0"/>
          </a:p>
        </p:txBody>
      </p:sp>
      <p:pic>
        <p:nvPicPr>
          <p:cNvPr id="6" name="Picture 5" descr="AA011697"/>
          <p:cNvPicPr>
            <a:picLocks noChangeAspect="1" noChangeArrowheads="1"/>
          </p:cNvPicPr>
          <p:nvPr/>
        </p:nvPicPr>
        <p:blipFill>
          <a:blip r:embed="rId2" cstate="print"/>
          <a:srcRect/>
          <a:stretch>
            <a:fillRect/>
          </a:stretch>
        </p:blipFill>
        <p:spPr bwMode="auto">
          <a:xfrm>
            <a:off x="6370279" y="1600200"/>
            <a:ext cx="2773721" cy="1828800"/>
          </a:xfrm>
          <a:prstGeom prst="rect">
            <a:avLst/>
          </a:prstGeom>
          <a:noFill/>
          <a:ln w="9525">
            <a:noFill/>
            <a:miter lim="800000"/>
            <a:headEnd/>
            <a:tailEnd/>
          </a:ln>
        </p:spPr>
      </p:pic>
      <p:sp>
        <p:nvSpPr>
          <p:cNvPr id="7"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10</a:t>
            </a:fld>
            <a:endParaRPr lang="en-US" dirty="0"/>
          </a:p>
        </p:txBody>
      </p:sp>
      <p:sp>
        <p:nvSpPr>
          <p:cNvPr id="8"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Arial"/>
                <a:cs typeface="Arial"/>
              </a:rPr>
              <a:t>Organizational Ownership of the CMDB can Vary</a:t>
            </a:r>
            <a:endParaRPr lang="en-US" dirty="0">
              <a:latin typeface="Arial"/>
              <a:cs typeface="Arial"/>
            </a:endParaRPr>
          </a:p>
        </p:txBody>
      </p:sp>
      <p:graphicFrame>
        <p:nvGraphicFramePr>
          <p:cNvPr id="8" name="Object 2"/>
          <p:cNvGraphicFramePr>
            <a:graphicFrameLocks noGrp="1" noChangeAspect="1"/>
          </p:cNvGraphicFramePr>
          <p:nvPr>
            <p:ph idx="1"/>
          </p:nvPr>
        </p:nvGraphicFramePr>
        <p:xfrm>
          <a:off x="304800" y="1371600"/>
          <a:ext cx="8534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3"/>
          <p:cNvSpPr txBox="1">
            <a:spLocks noChangeArrowheads="1"/>
          </p:cNvSpPr>
          <p:nvPr/>
        </p:nvSpPr>
        <p:spPr bwMode="auto">
          <a:xfrm>
            <a:off x="228600" y="6477000"/>
            <a:ext cx="7304088" cy="214313"/>
          </a:xfrm>
          <a:prstGeom prst="rect">
            <a:avLst/>
          </a:prstGeom>
          <a:noFill/>
          <a:ln w="9525">
            <a:noFill/>
            <a:miter lim="800000"/>
            <a:headEnd/>
            <a:tailEnd/>
          </a:ln>
        </p:spPr>
        <p:txBody>
          <a:bodyPr>
            <a:spAutoFit/>
          </a:bodyPr>
          <a:lstStyle/>
          <a:p>
            <a:r>
              <a:rPr lang="en-US" sz="800">
                <a:latin typeface="Arial" charset="0"/>
              </a:rPr>
              <a:t>Sample Size = 162</a:t>
            </a:r>
          </a:p>
        </p:txBody>
      </p:sp>
      <p:sp>
        <p:nvSpPr>
          <p:cNvPr id="10"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11</a:t>
            </a:fld>
            <a:endParaRPr lang="en-US" dirty="0"/>
          </a:p>
        </p:txBody>
      </p:sp>
      <p:sp>
        <p:nvSpPr>
          <p:cNvPr id="11"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Deployments </a:t>
            </a:r>
            <a:endParaRPr lang="en-US" dirty="0"/>
          </a:p>
        </p:txBody>
      </p:sp>
      <p:sp>
        <p:nvSpPr>
          <p:cNvPr id="3" name="Content Placeholder 2"/>
          <p:cNvSpPr>
            <a:spLocks noGrp="1"/>
          </p:cNvSpPr>
          <p:nvPr>
            <p:ph idx="1"/>
          </p:nvPr>
        </p:nvSpPr>
        <p:spPr/>
        <p:txBody>
          <a:bodyPr/>
          <a:lstStyle/>
          <a:p>
            <a:r>
              <a:rPr lang="en-US" dirty="0" smtClean="0"/>
              <a:t>One thing I’d like to see in the industry is </a:t>
            </a:r>
            <a:r>
              <a:rPr lang="en-US" dirty="0" err="1" smtClean="0"/>
              <a:t>dumbing</a:t>
            </a:r>
            <a:r>
              <a:rPr lang="en-US" dirty="0" smtClean="0"/>
              <a:t> down the CMDB so the average person can use it. </a:t>
            </a:r>
          </a:p>
          <a:p>
            <a:r>
              <a:rPr lang="en-US" dirty="0" smtClean="0"/>
              <a:t>From our perspective—we have been very opportunistic—in rolling out the CMDB. We look to address known problems already underway.</a:t>
            </a:r>
          </a:p>
          <a:p>
            <a:pPr lvl="0"/>
            <a:r>
              <a:rPr lang="en-US" dirty="0" smtClean="0"/>
              <a:t>Right now the full resources specific to administration of the CMDB is about one half of one FTE—that’s me. Fifty percent of my job is CMDB administration along with being the configuration and ITIL lead for our IT organization of 300.</a:t>
            </a:r>
          </a:p>
          <a:p>
            <a:r>
              <a:rPr lang="en-US" dirty="0" smtClean="0"/>
              <a:t>The challenge is still making the organization use it – today we still have some teams that use EXCEL CMDBs and don’t want to use a discovery tool because they don’t trust it.</a:t>
            </a:r>
          </a:p>
          <a:p>
            <a:r>
              <a:rPr lang="en-US" dirty="0" smtClean="0"/>
              <a:t>I would say that two-thirds of our 300-person IT organization are currently stakeholders of the larger CMDB/CMS system either directly or indirectly. And interest continues to grow.</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Arial"/>
                <a:cs typeface="Arial"/>
              </a:rPr>
              <a:t>Real Roles in CMDB Deployments Cluster Around Managerial, Technical, Process and Stakeholders</a:t>
            </a:r>
            <a:endParaRPr lang="en-US" dirty="0">
              <a:latin typeface="Arial"/>
              <a:cs typeface="Arial"/>
            </a:endParaRPr>
          </a:p>
        </p:txBody>
      </p:sp>
      <p:graphicFrame>
        <p:nvGraphicFramePr>
          <p:cNvPr id="8" name="Object 2"/>
          <p:cNvGraphicFramePr>
            <a:graphicFrameLocks noGrp="1" noChangeAspect="1"/>
          </p:cNvGraphicFramePr>
          <p:nvPr>
            <p:ph idx="1"/>
          </p:nvPr>
        </p:nvGraphicFramePr>
        <p:xfrm>
          <a:off x="342900" y="1219200"/>
          <a:ext cx="8458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2533" name="Text Box 3"/>
          <p:cNvSpPr txBox="1">
            <a:spLocks noChangeArrowheads="1"/>
          </p:cNvSpPr>
          <p:nvPr/>
        </p:nvSpPr>
        <p:spPr bwMode="auto">
          <a:xfrm>
            <a:off x="228600" y="6477000"/>
            <a:ext cx="7304088" cy="214313"/>
          </a:xfrm>
          <a:prstGeom prst="rect">
            <a:avLst/>
          </a:prstGeom>
          <a:noFill/>
          <a:ln w="9525">
            <a:noFill/>
            <a:miter lim="800000"/>
            <a:headEnd/>
            <a:tailEnd/>
          </a:ln>
        </p:spPr>
        <p:txBody>
          <a:bodyPr>
            <a:spAutoFit/>
          </a:bodyPr>
          <a:lstStyle/>
          <a:p>
            <a:r>
              <a:rPr lang="en-US" sz="800">
                <a:latin typeface="Arial" charset="0"/>
              </a:rPr>
              <a:t>Sample Size = 162, Valid Cases = 162</a:t>
            </a:r>
          </a:p>
        </p:txBody>
      </p:sp>
      <p:sp>
        <p:nvSpPr>
          <p:cNvPr id="10"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13</a:t>
            </a:fld>
            <a:endParaRPr lang="en-US" dirty="0"/>
          </a:p>
        </p:txBody>
      </p:sp>
      <p:sp>
        <p:nvSpPr>
          <p:cNvPr id="11"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dirty="0" smtClean="0"/>
              <a:t>Architecture and Integration Criteria </a:t>
            </a:r>
          </a:p>
        </p:txBody>
      </p:sp>
      <p:sp>
        <p:nvSpPr>
          <p:cNvPr id="16389" name="Rectangle 3"/>
          <p:cNvSpPr>
            <a:spLocks noGrp="1" noChangeArrowheads="1"/>
          </p:cNvSpPr>
          <p:nvPr>
            <p:ph type="body" idx="1"/>
          </p:nvPr>
        </p:nvSpPr>
        <p:spPr>
          <a:xfrm>
            <a:off x="381000" y="1600200"/>
            <a:ext cx="6019800" cy="5105400"/>
          </a:xfrm>
        </p:spPr>
        <p:txBody>
          <a:bodyPr/>
          <a:lstStyle/>
          <a:p>
            <a:pPr lvl="0"/>
            <a:r>
              <a:rPr lang="en-US" dirty="0" smtClean="0"/>
              <a:t>Scalability </a:t>
            </a:r>
          </a:p>
          <a:p>
            <a:pPr lvl="0"/>
            <a:r>
              <a:rPr lang="en-US" dirty="0" smtClean="0"/>
              <a:t>Range of discovery</a:t>
            </a:r>
          </a:p>
          <a:p>
            <a:pPr lvl="0"/>
            <a:r>
              <a:rPr lang="en-US" dirty="0" smtClean="0"/>
              <a:t>Reconciliation and normalization </a:t>
            </a:r>
          </a:p>
          <a:p>
            <a:pPr lvl="0"/>
            <a:r>
              <a:rPr lang="en-US" dirty="0" smtClean="0"/>
              <a:t>Integration: </a:t>
            </a:r>
          </a:p>
          <a:p>
            <a:pPr lvl="1"/>
            <a:r>
              <a:rPr lang="en-US" dirty="0" smtClean="0"/>
              <a:t>Types of MDRs (asset, financial planning, change, performance monitoring, business impact, etc.)</a:t>
            </a:r>
          </a:p>
          <a:p>
            <a:pPr lvl="1"/>
            <a:r>
              <a:rPr lang="en-US" dirty="0" smtClean="0"/>
              <a:t>Types of environments: </a:t>
            </a:r>
          </a:p>
          <a:p>
            <a:pPr lvl="1"/>
            <a:r>
              <a:rPr lang="en-US" dirty="0" smtClean="0"/>
              <a:t>Standards overall, Web Services, APIs, adapters/connectors,</a:t>
            </a:r>
          </a:p>
          <a:p>
            <a:pPr lvl="1"/>
            <a:r>
              <a:rPr lang="en-US" dirty="0" smtClean="0"/>
              <a:t>Policies for scheduled, and dynamic (real-time) access</a:t>
            </a:r>
          </a:p>
          <a:p>
            <a:endParaRPr lang="en-US" dirty="0"/>
          </a:p>
        </p:txBody>
      </p:sp>
      <p:pic>
        <p:nvPicPr>
          <p:cNvPr id="16390" name="Picture 4"/>
          <p:cNvPicPr>
            <a:picLocks noChangeAspect="1" noChangeArrowheads="1"/>
          </p:cNvPicPr>
          <p:nvPr/>
        </p:nvPicPr>
        <p:blipFill>
          <a:blip r:embed="rId3" cstate="print"/>
          <a:srcRect/>
          <a:stretch>
            <a:fillRect/>
          </a:stretch>
        </p:blipFill>
        <p:spPr bwMode="auto">
          <a:xfrm>
            <a:off x="6248400" y="1828800"/>
            <a:ext cx="2743200" cy="1803400"/>
          </a:xfrm>
          <a:prstGeom prst="rect">
            <a:avLst/>
          </a:prstGeom>
          <a:noFill/>
          <a:ln w="9525">
            <a:noFill/>
            <a:miter lim="800000"/>
            <a:headEnd/>
            <a:tailEnd/>
          </a:ln>
        </p:spPr>
      </p:pic>
      <p:sp>
        <p:nvSpPr>
          <p:cNvPr id="7"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14</a:t>
            </a:fld>
            <a:endParaRPr lang="en-US" dirty="0"/>
          </a:p>
        </p:txBody>
      </p:sp>
      <p:sp>
        <p:nvSpPr>
          <p:cNvPr id="8"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Arial"/>
                <a:cs typeface="Arial"/>
              </a:rPr>
              <a:t>For Most Respondents, CI Update Intervals Should be Differentiated</a:t>
            </a:r>
            <a:endParaRPr lang="en-US" dirty="0">
              <a:latin typeface="Arial"/>
              <a:cs typeface="Arial"/>
            </a:endParaRPr>
          </a:p>
        </p:txBody>
      </p:sp>
      <p:graphicFrame>
        <p:nvGraphicFramePr>
          <p:cNvPr id="8" name="Object 2"/>
          <p:cNvGraphicFramePr>
            <a:graphicFrameLocks noGrp="1" noChangeAspect="1"/>
          </p:cNvGraphicFramePr>
          <p:nvPr>
            <p:ph idx="1"/>
          </p:nvPr>
        </p:nvGraphicFramePr>
        <p:xfrm>
          <a:off x="647700" y="1447800"/>
          <a:ext cx="7848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 Box 3"/>
          <p:cNvSpPr txBox="1">
            <a:spLocks noChangeArrowheads="1"/>
          </p:cNvSpPr>
          <p:nvPr/>
        </p:nvSpPr>
        <p:spPr bwMode="auto">
          <a:xfrm>
            <a:off x="228600" y="6477000"/>
            <a:ext cx="7304088" cy="214313"/>
          </a:xfrm>
          <a:prstGeom prst="rect">
            <a:avLst/>
          </a:prstGeom>
          <a:noFill/>
          <a:ln w="9525">
            <a:noFill/>
            <a:miter lim="800000"/>
            <a:headEnd/>
            <a:tailEnd/>
          </a:ln>
        </p:spPr>
        <p:txBody>
          <a:bodyPr>
            <a:spAutoFit/>
          </a:bodyPr>
          <a:lstStyle/>
          <a:p>
            <a:r>
              <a:rPr lang="en-US" sz="800">
                <a:latin typeface="Arial" charset="0"/>
              </a:rPr>
              <a:t>Sample Size = 162</a:t>
            </a:r>
          </a:p>
        </p:txBody>
      </p:sp>
      <p:sp>
        <p:nvSpPr>
          <p:cNvPr id="10"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15</a:t>
            </a:fld>
            <a:endParaRPr lang="en-US" dirty="0"/>
          </a:p>
        </p:txBody>
      </p:sp>
      <p:sp>
        <p:nvSpPr>
          <p:cNvPr id="11"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Arial"/>
                <a:cs typeface="Arial"/>
              </a:rPr>
              <a:t>Choice of Right Suite, Process Automation, and Reporting /Visualization Lead in Design Values</a:t>
            </a:r>
            <a:endParaRPr lang="en-US" dirty="0">
              <a:latin typeface="Arial"/>
              <a:cs typeface="Arial"/>
            </a:endParaRPr>
          </a:p>
        </p:txBody>
      </p:sp>
      <p:graphicFrame>
        <p:nvGraphicFramePr>
          <p:cNvPr id="8" name="Object 2"/>
          <p:cNvGraphicFramePr>
            <a:graphicFrameLocks noGrp="1" noChangeAspect="1"/>
          </p:cNvGraphicFramePr>
          <p:nvPr>
            <p:ph idx="1"/>
          </p:nvPr>
        </p:nvGraphicFramePr>
        <p:xfrm>
          <a:off x="342900" y="1219200"/>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7349" name="Text Box 3"/>
          <p:cNvSpPr txBox="1">
            <a:spLocks noChangeArrowheads="1"/>
          </p:cNvSpPr>
          <p:nvPr/>
        </p:nvSpPr>
        <p:spPr bwMode="auto">
          <a:xfrm>
            <a:off x="228600" y="6477000"/>
            <a:ext cx="7304088" cy="214313"/>
          </a:xfrm>
          <a:prstGeom prst="rect">
            <a:avLst/>
          </a:prstGeom>
          <a:noFill/>
          <a:ln w="9525">
            <a:noFill/>
            <a:miter lim="800000"/>
            <a:headEnd/>
            <a:tailEnd/>
          </a:ln>
        </p:spPr>
        <p:txBody>
          <a:bodyPr>
            <a:spAutoFit/>
          </a:bodyPr>
          <a:lstStyle/>
          <a:p>
            <a:r>
              <a:rPr lang="en-US" sz="800">
                <a:latin typeface="Arial" charset="0"/>
              </a:rPr>
              <a:t>Sample Size = 162, Valid Cases = 162, Total Mentions = 324</a:t>
            </a:r>
          </a:p>
        </p:txBody>
      </p:sp>
      <p:sp>
        <p:nvSpPr>
          <p:cNvPr id="10"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16</a:t>
            </a:fld>
            <a:endParaRPr lang="en-US" dirty="0"/>
          </a:p>
        </p:txBody>
      </p:sp>
      <p:sp>
        <p:nvSpPr>
          <p:cNvPr id="11"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382000" cy="5334000"/>
          </a:xfrm>
        </p:spPr>
        <p:txBody>
          <a:bodyPr/>
          <a:lstStyle/>
          <a:p>
            <a:r>
              <a:rPr lang="en-US" dirty="0" smtClean="0"/>
              <a:t>Two Primary Use Cases: Asset and Change Management </a:t>
            </a:r>
            <a:endParaRPr lang="en-US" dirty="0"/>
          </a:p>
        </p:txBody>
      </p:sp>
      <p:sp>
        <p:nvSpPr>
          <p:cNvPr id="3" name="Footer Placeholder 2"/>
          <p:cNvSpPr>
            <a:spLocks noGrp="1"/>
          </p:cNvSpPr>
          <p:nvPr>
            <p:ph type="ftr" sz="quarter" idx="11"/>
          </p:nvPr>
        </p:nvSpPr>
        <p:spPr/>
        <p:txBody>
          <a:bodyPr/>
          <a:lstStyle/>
          <a:p>
            <a:pPr>
              <a:defRPr/>
            </a:pPr>
            <a:r>
              <a:rPr lang="en-US" smtClean="0"/>
              <a:t>© 2012 Enterprise Management Associates, Inc.</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151" name="Text Box 7" descr="chartDisplayString"/>
          <p:cNvSpPr txBox="1">
            <a:spLocks noChangeArrowheads="1"/>
          </p:cNvSpPr>
          <p:nvPr/>
        </p:nvSpPr>
        <p:spPr>
          <a:xfrm>
            <a:off x="228600" y="6192838"/>
            <a:ext cx="7304087" cy="214312"/>
          </a:xfrm>
          <a:prstGeom prst="rect">
            <a:avLst/>
          </a:prstGeom>
          <a:noFill/>
          <a:ln w="9525">
            <a:noFill/>
            <a:miter lim="800000"/>
          </a:ln>
          <a:effectLst/>
        </p:spPr>
        <p:txBody>
          <a:bodyPr>
            <a:spAutoFit/>
          </a:bodyPr>
          <a:lstStyle>
            <a:defPPr>
              <a:defRPr lang="en-US">
                <a:effectLst/>
              </a:defRPr>
            </a:defPPr>
            <a:lvl1pPr algn="l" rtl="0" fontAlgn="base">
              <a:spcBef>
                <a:spcPct val="0"/>
              </a:spcBef>
              <a:spcAft>
                <a:spcPct val="0"/>
              </a:spcAft>
              <a:defRPr sz="2000" kern="1200">
                <a:solidFill>
                  <a:schemeClr val="tx1"/>
                </a:solidFill>
                <a:effectLst/>
                <a:latin typeface="Univers 55" pitchFamily="34" charset="0"/>
                <a:ea typeface="+mn-ea"/>
                <a:cs typeface="+mn-cs"/>
              </a:defRPr>
            </a:lvl1pPr>
            <a:lvl2pPr marL="457200" algn="l" rtl="0" fontAlgn="base">
              <a:spcBef>
                <a:spcPct val="0"/>
              </a:spcBef>
              <a:spcAft>
                <a:spcPct val="0"/>
              </a:spcAft>
              <a:defRPr sz="2000" kern="1200">
                <a:solidFill>
                  <a:schemeClr val="tx1"/>
                </a:solidFill>
                <a:effectLst/>
                <a:latin typeface="Univers 55" pitchFamily="34" charset="0"/>
                <a:ea typeface="+mn-ea"/>
                <a:cs typeface="+mn-cs"/>
              </a:defRPr>
            </a:lvl2pPr>
            <a:lvl3pPr marL="914400" algn="l" rtl="0" fontAlgn="base">
              <a:spcBef>
                <a:spcPct val="0"/>
              </a:spcBef>
              <a:spcAft>
                <a:spcPct val="0"/>
              </a:spcAft>
              <a:defRPr sz="2000" kern="1200">
                <a:solidFill>
                  <a:schemeClr val="tx1"/>
                </a:solidFill>
                <a:effectLst/>
                <a:latin typeface="Univers 55" pitchFamily="34" charset="0"/>
                <a:ea typeface="+mn-ea"/>
                <a:cs typeface="+mn-cs"/>
              </a:defRPr>
            </a:lvl3pPr>
            <a:lvl4pPr marL="1371600" algn="l" rtl="0" fontAlgn="base">
              <a:spcBef>
                <a:spcPct val="0"/>
              </a:spcBef>
              <a:spcAft>
                <a:spcPct val="0"/>
              </a:spcAft>
              <a:defRPr sz="2000" kern="1200">
                <a:solidFill>
                  <a:schemeClr val="tx1"/>
                </a:solidFill>
                <a:effectLst/>
                <a:latin typeface="Univers 55" pitchFamily="34" charset="0"/>
                <a:ea typeface="+mn-ea"/>
                <a:cs typeface="+mn-cs"/>
              </a:defRPr>
            </a:lvl4pPr>
            <a:lvl5pPr marL="1828800" algn="l" rtl="0" fontAlgn="base">
              <a:spcBef>
                <a:spcPct val="0"/>
              </a:spcBef>
              <a:spcAft>
                <a:spcPct val="0"/>
              </a:spcAft>
              <a:defRPr sz="2000" kern="1200">
                <a:solidFill>
                  <a:schemeClr val="tx1"/>
                </a:solidFill>
                <a:effectLst/>
                <a:latin typeface="Univers 55" pitchFamily="34" charset="0"/>
                <a:ea typeface="+mn-ea"/>
                <a:cs typeface="+mn-cs"/>
              </a:defRPr>
            </a:lvl5pPr>
            <a:lvl6pPr marL="2286000" algn="l" defTabSz="914400" rtl="0" eaLnBrk="1" latinLnBrk="0" hangingPunct="1">
              <a:defRPr sz="2000" kern="1200">
                <a:solidFill>
                  <a:schemeClr val="tx1"/>
                </a:solidFill>
                <a:effectLst/>
                <a:latin typeface="Univers 55" pitchFamily="34" charset="0"/>
                <a:ea typeface="+mn-ea"/>
                <a:cs typeface="+mn-cs"/>
              </a:defRPr>
            </a:lvl6pPr>
            <a:lvl7pPr marL="2743200" algn="l" defTabSz="914400" rtl="0" eaLnBrk="1" latinLnBrk="0" hangingPunct="1">
              <a:defRPr sz="2000" kern="1200">
                <a:solidFill>
                  <a:schemeClr val="tx1"/>
                </a:solidFill>
                <a:effectLst/>
                <a:latin typeface="Univers 55" pitchFamily="34" charset="0"/>
                <a:ea typeface="+mn-ea"/>
                <a:cs typeface="+mn-cs"/>
              </a:defRPr>
            </a:lvl7pPr>
            <a:lvl8pPr marL="3200400" algn="l" defTabSz="914400" rtl="0" eaLnBrk="1" latinLnBrk="0" hangingPunct="1">
              <a:defRPr sz="2000" kern="1200">
                <a:solidFill>
                  <a:schemeClr val="tx1"/>
                </a:solidFill>
                <a:effectLst/>
                <a:latin typeface="Univers 55" pitchFamily="34" charset="0"/>
                <a:ea typeface="+mn-ea"/>
                <a:cs typeface="+mn-cs"/>
              </a:defRPr>
            </a:lvl8pPr>
            <a:lvl9pPr marL="3657600" algn="l" defTabSz="914400" rtl="0" eaLnBrk="1" latinLnBrk="0" hangingPunct="1">
              <a:defRPr sz="2000" kern="1200">
                <a:solidFill>
                  <a:schemeClr val="tx1"/>
                </a:solidFill>
                <a:effectLst/>
                <a:latin typeface="Univers 55" pitchFamily="34" charset="0"/>
                <a:ea typeface="+mn-ea"/>
                <a:cs typeface="+mn-cs"/>
              </a:defRPr>
            </a:lvl9pPr>
          </a:lstStyle>
          <a:p>
            <a:r>
              <a:rPr lang="en-US" sz="800">
                <a:effectLst/>
              </a:rPr>
              <a:t>Sample Size = 40</a:t>
            </a:r>
          </a:p>
        </p:txBody>
      </p:sp>
      <p:sp>
        <p:nvSpPr>
          <p:cNvPr id="6157" name="Text Box 6" descr="chartNotesString"/>
          <p:cNvSpPr txBox="1">
            <a:spLocks noChangeArrowheads="1"/>
          </p:cNvSpPr>
          <p:nvPr/>
        </p:nvSpPr>
        <p:spPr>
          <a:xfrm>
            <a:off x="1055687" y="6583363"/>
            <a:ext cx="1373188" cy="122237"/>
          </a:xfrm>
          <a:prstGeom prst="rect">
            <a:avLst/>
          </a:prstGeom>
          <a:noFill/>
          <a:ln w="9525">
            <a:noFill/>
            <a:miter lim="800000"/>
          </a:ln>
          <a:effectLst/>
        </p:spPr>
        <p:txBody>
          <a:bodyPr lIns="0" tIns="0" rIns="0" bIns="0">
            <a:spAutoFit/>
          </a:bodyPr>
          <a:lstStyle>
            <a:defPPr>
              <a:defRPr lang="en-US">
                <a:effectLst/>
              </a:defRPr>
            </a:defPPr>
            <a:lvl1pPr algn="l" rtl="0" fontAlgn="base">
              <a:spcBef>
                <a:spcPct val="0"/>
              </a:spcBef>
              <a:spcAft>
                <a:spcPct val="0"/>
              </a:spcAft>
              <a:defRPr sz="2000" kern="1200">
                <a:solidFill>
                  <a:schemeClr val="tx1"/>
                </a:solidFill>
                <a:effectLst/>
                <a:latin typeface="Univers 55" pitchFamily="34" charset="0"/>
                <a:ea typeface="+mn-ea"/>
                <a:cs typeface="+mn-cs"/>
              </a:defRPr>
            </a:lvl1pPr>
            <a:lvl2pPr marL="457200" algn="l" rtl="0" fontAlgn="base">
              <a:spcBef>
                <a:spcPct val="0"/>
              </a:spcBef>
              <a:spcAft>
                <a:spcPct val="0"/>
              </a:spcAft>
              <a:defRPr sz="2000" kern="1200">
                <a:solidFill>
                  <a:schemeClr val="tx1"/>
                </a:solidFill>
                <a:effectLst/>
                <a:latin typeface="Univers 55" pitchFamily="34" charset="0"/>
                <a:ea typeface="+mn-ea"/>
                <a:cs typeface="+mn-cs"/>
              </a:defRPr>
            </a:lvl2pPr>
            <a:lvl3pPr marL="914400" algn="l" rtl="0" fontAlgn="base">
              <a:spcBef>
                <a:spcPct val="0"/>
              </a:spcBef>
              <a:spcAft>
                <a:spcPct val="0"/>
              </a:spcAft>
              <a:defRPr sz="2000" kern="1200">
                <a:solidFill>
                  <a:schemeClr val="tx1"/>
                </a:solidFill>
                <a:effectLst/>
                <a:latin typeface="Univers 55" pitchFamily="34" charset="0"/>
                <a:ea typeface="+mn-ea"/>
                <a:cs typeface="+mn-cs"/>
              </a:defRPr>
            </a:lvl3pPr>
            <a:lvl4pPr marL="1371600" algn="l" rtl="0" fontAlgn="base">
              <a:spcBef>
                <a:spcPct val="0"/>
              </a:spcBef>
              <a:spcAft>
                <a:spcPct val="0"/>
              </a:spcAft>
              <a:defRPr sz="2000" kern="1200">
                <a:solidFill>
                  <a:schemeClr val="tx1"/>
                </a:solidFill>
                <a:effectLst/>
                <a:latin typeface="Univers 55" pitchFamily="34" charset="0"/>
                <a:ea typeface="+mn-ea"/>
                <a:cs typeface="+mn-cs"/>
              </a:defRPr>
            </a:lvl4pPr>
            <a:lvl5pPr marL="1828800" algn="l" rtl="0" fontAlgn="base">
              <a:spcBef>
                <a:spcPct val="0"/>
              </a:spcBef>
              <a:spcAft>
                <a:spcPct val="0"/>
              </a:spcAft>
              <a:defRPr sz="2000" kern="1200">
                <a:solidFill>
                  <a:schemeClr val="tx1"/>
                </a:solidFill>
                <a:effectLst/>
                <a:latin typeface="Univers 55" pitchFamily="34" charset="0"/>
                <a:ea typeface="+mn-ea"/>
                <a:cs typeface="+mn-cs"/>
              </a:defRPr>
            </a:lvl5pPr>
            <a:lvl6pPr marL="2286000" algn="l" defTabSz="914400" rtl="0" eaLnBrk="1" latinLnBrk="0" hangingPunct="1">
              <a:defRPr sz="2000" kern="1200">
                <a:solidFill>
                  <a:schemeClr val="tx1"/>
                </a:solidFill>
                <a:effectLst/>
                <a:latin typeface="Univers 55" pitchFamily="34" charset="0"/>
                <a:ea typeface="+mn-ea"/>
                <a:cs typeface="+mn-cs"/>
              </a:defRPr>
            </a:lvl6pPr>
            <a:lvl7pPr marL="2743200" algn="l" defTabSz="914400" rtl="0" eaLnBrk="1" latinLnBrk="0" hangingPunct="1">
              <a:defRPr sz="2000" kern="1200">
                <a:solidFill>
                  <a:schemeClr val="tx1"/>
                </a:solidFill>
                <a:effectLst/>
                <a:latin typeface="Univers 55" pitchFamily="34" charset="0"/>
                <a:ea typeface="+mn-ea"/>
                <a:cs typeface="+mn-cs"/>
              </a:defRPr>
            </a:lvl7pPr>
            <a:lvl8pPr marL="3200400" algn="l" defTabSz="914400" rtl="0" eaLnBrk="1" latinLnBrk="0" hangingPunct="1">
              <a:defRPr sz="2000" kern="1200">
                <a:solidFill>
                  <a:schemeClr val="tx1"/>
                </a:solidFill>
                <a:effectLst/>
                <a:latin typeface="Univers 55" pitchFamily="34" charset="0"/>
                <a:ea typeface="+mn-ea"/>
                <a:cs typeface="+mn-cs"/>
              </a:defRPr>
            </a:lvl8pPr>
            <a:lvl9pPr marL="3657600" algn="l" defTabSz="914400" rtl="0" eaLnBrk="1" latinLnBrk="0" hangingPunct="1">
              <a:defRPr sz="2000" kern="1200">
                <a:solidFill>
                  <a:schemeClr val="tx1"/>
                </a:solidFill>
                <a:effectLst/>
                <a:latin typeface="Univers 55" pitchFamily="34" charset="0"/>
                <a:ea typeface="+mn-ea"/>
                <a:cs typeface="+mn-cs"/>
              </a:defRPr>
            </a:lvl9pPr>
          </a:lstStyle>
          <a:p>
            <a:endParaRPr lang="en-US" sz="800">
              <a:effectLst/>
              <a:cs typeface="Arial" charset="0"/>
            </a:endParaRPr>
          </a:p>
        </p:txBody>
      </p:sp>
      <p:graphicFrame>
        <p:nvGraphicFramePr>
          <p:cNvPr id="6158" name="Chart 3"/>
          <p:cNvGraphicFramePr/>
          <p:nvPr/>
        </p:nvGraphicFramePr>
        <p:xfrm>
          <a:off x="457200" y="1524000"/>
          <a:ext cx="8229600"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0"/>
          <p:cNvSpPr>
            <a:spLocks noGrp="1"/>
          </p:cNvSpPr>
          <p:nvPr>
            <p:ph type="title"/>
          </p:nvPr>
        </p:nvSpPr>
        <p:spPr/>
        <p:txBody>
          <a:bodyPr/>
          <a:lstStyle/>
          <a:p>
            <a:pPr lvl="0">
              <a:defRPr/>
            </a:pPr>
            <a:r>
              <a:rPr lang="en-US" dirty="0" smtClean="0"/>
              <a:t>Asset Management is Probably the Single Most Popular Use Case for First Phase </a:t>
            </a:r>
            <a:r>
              <a:rPr lang="en-US" dirty="0" err="1" smtClean="0"/>
              <a:t>CMDBs</a:t>
            </a:r>
            <a:endParaRPr lang="en-US" dirty="0"/>
          </a:p>
        </p:txBody>
      </p:sp>
      <p:sp>
        <p:nvSpPr>
          <p:cNvPr id="8"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18</a:t>
            </a:fld>
            <a:endParaRPr lang="en-US" dirty="0"/>
          </a:p>
        </p:txBody>
      </p:sp>
      <p:sp>
        <p:nvSpPr>
          <p:cNvPr id="7" name="Footer Placeholder 2"/>
          <p:cNvSpPr>
            <a:spLocks noGrp="1"/>
          </p:cNvSpPr>
          <p:nvPr>
            <p:ph type="ftr" sz="quarter" idx="11"/>
          </p:nvPr>
        </p:nvSpPr>
        <p:spPr/>
        <p:txBody>
          <a:bodyPr/>
          <a:lstStyle/>
          <a:p>
            <a:pPr>
              <a:defRPr/>
            </a:pPr>
            <a:r>
              <a:rPr lang="en-US" smtClean="0"/>
              <a:t>© 2012 Enterprise Management Associates, Inc.</a:t>
            </a:r>
            <a:endParaRPr lang="en-US" dirty="0"/>
          </a:p>
        </p:txBody>
      </p:sp>
    </p:spTree>
    <p:extLst>
      <p:ext uri="{BB962C8B-B14F-4D97-AF65-F5344CB8AC3E}">
        <p14:creationId xmlns="" xmlns:c="http://schemas.openxmlformats.org/drawingml/2006/chart" xmlns:p14="http://schemas.microsoft.com/office/powerpoint/2010/main" xmlns:mv="urn:schemas-microsoft-com:mac:vml" xmlns:mc="http://schemas.openxmlformats.org/markup-compatibility/2006" val="474566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151" name="Text Box 7" descr="chartDisplayString"/>
          <p:cNvSpPr txBox="1">
            <a:spLocks noChangeArrowheads="1"/>
          </p:cNvSpPr>
          <p:nvPr/>
        </p:nvSpPr>
        <p:spPr>
          <a:xfrm>
            <a:off x="228600" y="6192838"/>
            <a:ext cx="7304087" cy="214312"/>
          </a:xfrm>
          <a:prstGeom prst="rect">
            <a:avLst/>
          </a:prstGeom>
          <a:noFill/>
          <a:ln w="9525">
            <a:noFill/>
            <a:miter lim="800000"/>
          </a:ln>
          <a:effectLst/>
        </p:spPr>
        <p:txBody>
          <a:bodyPr>
            <a:spAutoFit/>
          </a:bodyPr>
          <a:lstStyle>
            <a:defPPr>
              <a:defRPr lang="en-US">
                <a:effectLst/>
              </a:defRPr>
            </a:defPPr>
            <a:lvl1pPr algn="l" rtl="0" fontAlgn="base">
              <a:spcBef>
                <a:spcPct val="0"/>
              </a:spcBef>
              <a:spcAft>
                <a:spcPct val="0"/>
              </a:spcAft>
              <a:defRPr sz="2000" kern="1200">
                <a:solidFill>
                  <a:schemeClr val="tx1"/>
                </a:solidFill>
                <a:effectLst/>
                <a:latin typeface="Univers 55" pitchFamily="34" charset="0"/>
                <a:ea typeface="+mn-ea"/>
                <a:cs typeface="+mn-cs"/>
              </a:defRPr>
            </a:lvl1pPr>
            <a:lvl2pPr marL="457200" algn="l" rtl="0" fontAlgn="base">
              <a:spcBef>
                <a:spcPct val="0"/>
              </a:spcBef>
              <a:spcAft>
                <a:spcPct val="0"/>
              </a:spcAft>
              <a:defRPr sz="2000" kern="1200">
                <a:solidFill>
                  <a:schemeClr val="tx1"/>
                </a:solidFill>
                <a:effectLst/>
                <a:latin typeface="Univers 55" pitchFamily="34" charset="0"/>
                <a:ea typeface="+mn-ea"/>
                <a:cs typeface="+mn-cs"/>
              </a:defRPr>
            </a:lvl2pPr>
            <a:lvl3pPr marL="914400" algn="l" rtl="0" fontAlgn="base">
              <a:spcBef>
                <a:spcPct val="0"/>
              </a:spcBef>
              <a:spcAft>
                <a:spcPct val="0"/>
              </a:spcAft>
              <a:defRPr sz="2000" kern="1200">
                <a:solidFill>
                  <a:schemeClr val="tx1"/>
                </a:solidFill>
                <a:effectLst/>
                <a:latin typeface="Univers 55" pitchFamily="34" charset="0"/>
                <a:ea typeface="+mn-ea"/>
                <a:cs typeface="+mn-cs"/>
              </a:defRPr>
            </a:lvl3pPr>
            <a:lvl4pPr marL="1371600" algn="l" rtl="0" fontAlgn="base">
              <a:spcBef>
                <a:spcPct val="0"/>
              </a:spcBef>
              <a:spcAft>
                <a:spcPct val="0"/>
              </a:spcAft>
              <a:defRPr sz="2000" kern="1200">
                <a:solidFill>
                  <a:schemeClr val="tx1"/>
                </a:solidFill>
                <a:effectLst/>
                <a:latin typeface="Univers 55" pitchFamily="34" charset="0"/>
                <a:ea typeface="+mn-ea"/>
                <a:cs typeface="+mn-cs"/>
              </a:defRPr>
            </a:lvl4pPr>
            <a:lvl5pPr marL="1828800" algn="l" rtl="0" fontAlgn="base">
              <a:spcBef>
                <a:spcPct val="0"/>
              </a:spcBef>
              <a:spcAft>
                <a:spcPct val="0"/>
              </a:spcAft>
              <a:defRPr sz="2000" kern="1200">
                <a:solidFill>
                  <a:schemeClr val="tx1"/>
                </a:solidFill>
                <a:effectLst/>
                <a:latin typeface="Univers 55" pitchFamily="34" charset="0"/>
                <a:ea typeface="+mn-ea"/>
                <a:cs typeface="+mn-cs"/>
              </a:defRPr>
            </a:lvl5pPr>
            <a:lvl6pPr marL="2286000" algn="l" defTabSz="914400" rtl="0" eaLnBrk="1" latinLnBrk="0" hangingPunct="1">
              <a:defRPr sz="2000" kern="1200">
                <a:solidFill>
                  <a:schemeClr val="tx1"/>
                </a:solidFill>
                <a:effectLst/>
                <a:latin typeface="Univers 55" pitchFamily="34" charset="0"/>
                <a:ea typeface="+mn-ea"/>
                <a:cs typeface="+mn-cs"/>
              </a:defRPr>
            </a:lvl6pPr>
            <a:lvl7pPr marL="2743200" algn="l" defTabSz="914400" rtl="0" eaLnBrk="1" latinLnBrk="0" hangingPunct="1">
              <a:defRPr sz="2000" kern="1200">
                <a:solidFill>
                  <a:schemeClr val="tx1"/>
                </a:solidFill>
                <a:effectLst/>
                <a:latin typeface="Univers 55" pitchFamily="34" charset="0"/>
                <a:ea typeface="+mn-ea"/>
                <a:cs typeface="+mn-cs"/>
              </a:defRPr>
            </a:lvl7pPr>
            <a:lvl8pPr marL="3200400" algn="l" defTabSz="914400" rtl="0" eaLnBrk="1" latinLnBrk="0" hangingPunct="1">
              <a:defRPr sz="2000" kern="1200">
                <a:solidFill>
                  <a:schemeClr val="tx1"/>
                </a:solidFill>
                <a:effectLst/>
                <a:latin typeface="Univers 55" pitchFamily="34" charset="0"/>
                <a:ea typeface="+mn-ea"/>
                <a:cs typeface="+mn-cs"/>
              </a:defRPr>
            </a:lvl8pPr>
            <a:lvl9pPr marL="3657600" algn="l" defTabSz="914400" rtl="0" eaLnBrk="1" latinLnBrk="0" hangingPunct="1">
              <a:defRPr sz="2000" kern="1200">
                <a:solidFill>
                  <a:schemeClr val="tx1"/>
                </a:solidFill>
                <a:effectLst/>
                <a:latin typeface="Univers 55" pitchFamily="34" charset="0"/>
                <a:ea typeface="+mn-ea"/>
                <a:cs typeface="+mn-cs"/>
              </a:defRPr>
            </a:lvl9pPr>
          </a:lstStyle>
          <a:p>
            <a:r>
              <a:rPr lang="en-US" sz="800">
                <a:effectLst/>
              </a:rPr>
              <a:t>Sample Size = 80</a:t>
            </a:r>
          </a:p>
        </p:txBody>
      </p:sp>
      <p:graphicFrame>
        <p:nvGraphicFramePr>
          <p:cNvPr id="6158" name="Chart 3"/>
          <p:cNvGraphicFramePr/>
          <p:nvPr/>
        </p:nvGraphicFramePr>
        <p:xfrm>
          <a:off x="228600" y="1219200"/>
          <a:ext cx="8686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p:cNvSpPr>
            <a:spLocks noGrp="1"/>
          </p:cNvSpPr>
          <p:nvPr>
            <p:ph type="title"/>
          </p:nvPr>
        </p:nvSpPr>
        <p:spPr/>
        <p:txBody>
          <a:bodyPr/>
          <a:lstStyle/>
          <a:p>
            <a:pPr lvl="0">
              <a:defRPr/>
            </a:pPr>
            <a:r>
              <a:rPr lang="en-US" dirty="0" smtClean="0"/>
              <a:t>CMDB Links To Asset Favor Mapping To Owners, Inventory, Retirement, And Lifecycle</a:t>
            </a:r>
            <a:endParaRPr lang="en-US" dirty="0"/>
          </a:p>
        </p:txBody>
      </p:sp>
      <p:sp>
        <p:nvSpPr>
          <p:cNvPr id="10" name="Footer Placeholder 2"/>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
        <p:nvSpPr>
          <p:cNvPr id="11"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19</a:t>
            </a:fld>
            <a:endParaRPr lang="en-US" dirty="0"/>
          </a:p>
        </p:txBody>
      </p:sp>
    </p:spTree>
    <p:extLst>
      <p:ext uri="{BB962C8B-B14F-4D97-AF65-F5344CB8AC3E}">
        <p14:creationId xmlns:mc="http://schemas.openxmlformats.org/markup-compatibility/2006" xmlns:mv="urn:schemas-microsoft-com:mac:vml" xmlns:p14="http://schemas.microsoft.com/office/powerpoint/2010/main" xmlns:c="http://schemas.openxmlformats.org/drawingml/2006/chart" xmlns="" val="47456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What is a CMDB/CMS?</a:t>
            </a:r>
          </a:p>
          <a:p>
            <a:r>
              <a:rPr lang="en-US" dirty="0" smtClean="0"/>
              <a:t>The good, the bad, and the ugly </a:t>
            </a:r>
          </a:p>
          <a:p>
            <a:r>
              <a:rPr lang="en-US" dirty="0" smtClean="0"/>
              <a:t>Selecting and Deploying your CMDB</a:t>
            </a:r>
          </a:p>
          <a:p>
            <a:r>
              <a:rPr lang="en-US" dirty="0" smtClean="0"/>
              <a:t>Two Primary Use Cases </a:t>
            </a:r>
          </a:p>
          <a:p>
            <a:pPr lvl="1"/>
            <a:r>
              <a:rPr lang="en-US" dirty="0" smtClean="0"/>
              <a:t>Asset Management and Financial Optimization</a:t>
            </a:r>
          </a:p>
          <a:p>
            <a:pPr lvl="1"/>
            <a:r>
              <a:rPr lang="en-US" dirty="0" smtClean="0"/>
              <a:t>Change Management and Change Impact Analysis</a:t>
            </a:r>
          </a:p>
          <a:p>
            <a:r>
              <a:rPr lang="en-US" dirty="0" smtClean="0"/>
              <a:t>Case Study and Conclusions</a:t>
            </a:r>
          </a:p>
          <a:p>
            <a:endParaRPr lang="en-US" dirty="0" smtClean="0"/>
          </a:p>
          <a:p>
            <a:pPr>
              <a:buNone/>
            </a:pPr>
            <a:r>
              <a:rPr lang="en-US" dirty="0" smtClean="0"/>
              <a:t> </a:t>
            </a:r>
            <a:endParaRPr lang="en-US" dirty="0"/>
          </a:p>
        </p:txBody>
      </p:sp>
      <p:sp>
        <p:nvSpPr>
          <p:cNvPr id="6"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2</a:t>
            </a:fld>
            <a:endParaRPr lang="en-US" dirty="0"/>
          </a:p>
        </p:txBody>
      </p:sp>
      <p:sp>
        <p:nvSpPr>
          <p:cNvPr id="7"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and Asset Management Benefits </a:t>
            </a:r>
            <a:endParaRPr lang="en-US" dirty="0"/>
          </a:p>
        </p:txBody>
      </p:sp>
      <p:sp>
        <p:nvSpPr>
          <p:cNvPr id="3" name="Content Placeholder 2"/>
          <p:cNvSpPr>
            <a:spLocks noGrp="1"/>
          </p:cNvSpPr>
          <p:nvPr>
            <p:ph idx="1"/>
          </p:nvPr>
        </p:nvSpPr>
        <p:spPr/>
        <p:txBody>
          <a:bodyPr/>
          <a:lstStyle/>
          <a:p>
            <a:pPr lvl="0"/>
            <a:r>
              <a:rPr lang="en-US" dirty="0" smtClean="0"/>
              <a:t>Our CMDB is doing a good job of supporting our </a:t>
            </a:r>
            <a:r>
              <a:rPr lang="en-US" b="1" dirty="0" smtClean="0"/>
              <a:t>migration towards a more fully virtualized infrastructure</a:t>
            </a:r>
            <a:r>
              <a:rPr lang="en-US" dirty="0" smtClean="0"/>
              <a:t>. It’s also helping us to cut down on the number of management tools we need.</a:t>
            </a:r>
          </a:p>
          <a:p>
            <a:pPr lvl="0"/>
            <a:r>
              <a:rPr lang="en-US" dirty="0" smtClean="0"/>
              <a:t>We’re using the CMDB as the </a:t>
            </a:r>
            <a:r>
              <a:rPr lang="en-US" b="1" dirty="0" smtClean="0"/>
              <a:t>system of record for all of our PCs</a:t>
            </a:r>
            <a:r>
              <a:rPr lang="en-US" dirty="0" smtClean="0"/>
              <a:t> and their owners and where they are located and what applications run on them, in addition to our data center assets. </a:t>
            </a:r>
            <a:br>
              <a:rPr lang="en-US" dirty="0" smtClean="0"/>
            </a:br>
            <a:r>
              <a:rPr lang="en-US" dirty="0" smtClean="0"/>
              <a:t>It has become our authorized system of record.</a:t>
            </a:r>
          </a:p>
          <a:p>
            <a:r>
              <a:rPr lang="en-US" dirty="0" smtClean="0"/>
              <a:t>We use it every time we </a:t>
            </a:r>
            <a:r>
              <a:rPr lang="en-US" b="1" dirty="0" smtClean="0"/>
              <a:t>plan a big change,</a:t>
            </a:r>
            <a:r>
              <a:rPr lang="en-US" dirty="0" smtClean="0"/>
              <a:t> or when </a:t>
            </a:r>
            <a:br>
              <a:rPr lang="en-US" dirty="0" smtClean="0"/>
            </a:br>
            <a:r>
              <a:rPr lang="en-US" dirty="0" smtClean="0"/>
              <a:t>there’s a critical change to plan. Instead of taking one </a:t>
            </a:r>
            <a:br>
              <a:rPr lang="en-US" dirty="0" smtClean="0"/>
            </a:br>
            <a:r>
              <a:rPr lang="en-US" dirty="0" smtClean="0"/>
              <a:t>week or more, it takes five minutes in the CMDB.</a:t>
            </a:r>
          </a:p>
          <a:p>
            <a:r>
              <a:rPr lang="en-US" dirty="0" smtClean="0"/>
              <a:t>Generating </a:t>
            </a:r>
            <a:r>
              <a:rPr lang="en-US" b="1" dirty="0" smtClean="0"/>
              <a:t>compliance reports</a:t>
            </a:r>
            <a:r>
              <a:rPr lang="en-US" dirty="0" smtClean="0"/>
              <a:t> is also a core value. </a:t>
            </a:r>
            <a:br>
              <a:rPr lang="en-US" dirty="0" smtClean="0"/>
            </a:br>
            <a:r>
              <a:rPr lang="en-US" dirty="0" smtClean="0"/>
              <a:t>We’re audited twice a year and need to generate </a:t>
            </a:r>
            <a:br>
              <a:rPr lang="en-US" dirty="0" smtClean="0"/>
            </a:br>
            <a:r>
              <a:rPr lang="en-US" dirty="0" smtClean="0"/>
              <a:t>detailed configuration histories to comply with </a:t>
            </a:r>
            <a:br>
              <a:rPr lang="en-US" dirty="0" smtClean="0"/>
            </a:br>
            <a:r>
              <a:rPr lang="en-US" dirty="0" smtClean="0"/>
              <a:t>government regulatory requirements.</a:t>
            </a:r>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 2012 Enterprise Management Associates, Inc.</a:t>
            </a:r>
            <a:endParaRPr lang="en-US" dirty="0"/>
          </a:p>
        </p:txBody>
      </p:sp>
      <p:pic>
        <p:nvPicPr>
          <p:cNvPr id="6" name="Picture 2" descr="http://farm5.static.flickr.com/4069/4420020374_0a87bc5bc8.jpg"/>
          <p:cNvPicPr>
            <a:picLocks noChangeAspect="1" noChangeArrowheads="1"/>
          </p:cNvPicPr>
          <p:nvPr/>
        </p:nvPicPr>
        <p:blipFill>
          <a:blip r:embed="rId2" cstate="print"/>
          <a:srcRect/>
          <a:stretch>
            <a:fillRect/>
          </a:stretch>
        </p:blipFill>
        <p:spPr bwMode="auto">
          <a:xfrm>
            <a:off x="7162800" y="3276600"/>
            <a:ext cx="1981200" cy="26540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3810000" y="3174501"/>
            <a:ext cx="2057400" cy="472547"/>
            <a:chOff x="3784600" y="3544276"/>
            <a:chExt cx="2057400" cy="385762"/>
          </a:xfrm>
        </p:grpSpPr>
        <p:sp>
          <p:nvSpPr>
            <p:cNvPr id="7" name="Line 5"/>
            <p:cNvSpPr>
              <a:spLocks noChangeShapeType="1"/>
            </p:cNvSpPr>
            <p:nvPr/>
          </p:nvSpPr>
          <p:spPr bwMode="auto">
            <a:xfrm flipH="1">
              <a:off x="3784600" y="3729038"/>
              <a:ext cx="2057400" cy="0"/>
            </a:xfrm>
            <a:prstGeom prst="line">
              <a:avLst/>
            </a:prstGeom>
            <a:noFill/>
            <a:ln w="76200">
              <a:solidFill>
                <a:schemeClr val="folHlink"/>
              </a:solidFill>
              <a:round/>
              <a:headEnd/>
              <a:tailEnd type="triangle" w="med" len="med"/>
            </a:ln>
          </p:spPr>
          <p:txBody>
            <a:bodyPr lIns="182880" tIns="182880" rIns="182880" bIns="182880"/>
            <a:lstStyle/>
            <a:p>
              <a:endParaRPr lang="en-US"/>
            </a:p>
          </p:txBody>
        </p:sp>
        <p:sp>
          <p:nvSpPr>
            <p:cNvPr id="8" name="Rectangle 81"/>
            <p:cNvSpPr>
              <a:spLocks noChangeArrowheads="1"/>
            </p:cNvSpPr>
            <p:nvPr/>
          </p:nvSpPr>
          <p:spPr bwMode="auto">
            <a:xfrm>
              <a:off x="4343400" y="3544276"/>
              <a:ext cx="486507" cy="385762"/>
            </a:xfrm>
            <a:prstGeom prst="rect">
              <a:avLst/>
            </a:prstGeom>
            <a:solidFill>
              <a:srgbClr val="FF9900"/>
            </a:solidFill>
            <a:ln w="3175">
              <a:noFill/>
              <a:miter lim="800000"/>
              <a:headEnd/>
              <a:tailEnd/>
            </a:ln>
          </p:spPr>
          <p:txBody>
            <a:bodyPr wrap="none" lIns="182880" tIns="182880" rIns="182880" bIns="182880" anchor="ctr" anchorCtr="0"/>
            <a:lstStyle/>
            <a:p>
              <a:pPr algn="ctr"/>
              <a:r>
                <a:rPr lang="en-US" sz="1200" b="1">
                  <a:solidFill>
                    <a:schemeClr val="bg1"/>
                  </a:solidFill>
                </a:rPr>
                <a:t>CAB</a:t>
              </a:r>
            </a:p>
          </p:txBody>
        </p:sp>
      </p:grpSp>
      <p:sp>
        <p:nvSpPr>
          <p:cNvPr id="9" name="Rectangle 2"/>
          <p:cNvSpPr>
            <a:spLocks noGrp="1" noChangeArrowheads="1"/>
          </p:cNvSpPr>
          <p:nvPr>
            <p:ph type="title"/>
          </p:nvPr>
        </p:nvSpPr>
        <p:spPr>
          <a:xfrm>
            <a:off x="228600" y="152400"/>
            <a:ext cx="7239000" cy="838200"/>
          </a:xfrm>
        </p:spPr>
        <p:txBody>
          <a:bodyPr/>
          <a:lstStyle/>
          <a:p>
            <a:r>
              <a:rPr lang="en-US" dirty="0" smtClean="0"/>
              <a:t>Change Management and Change Impact Analysis - A Look into the Future </a:t>
            </a:r>
          </a:p>
        </p:txBody>
      </p:sp>
      <p:sp>
        <p:nvSpPr>
          <p:cNvPr id="11" name="Line 4"/>
          <p:cNvSpPr>
            <a:spLocks noChangeShapeType="1"/>
          </p:cNvSpPr>
          <p:nvPr/>
        </p:nvSpPr>
        <p:spPr bwMode="auto">
          <a:xfrm>
            <a:off x="3454400" y="3805238"/>
            <a:ext cx="1879600" cy="0"/>
          </a:xfrm>
          <a:prstGeom prst="line">
            <a:avLst/>
          </a:prstGeom>
          <a:noFill/>
          <a:ln w="76200">
            <a:solidFill>
              <a:schemeClr val="folHlink"/>
            </a:solidFill>
            <a:round/>
            <a:headEnd/>
            <a:tailEnd type="triangle" w="med" len="med"/>
          </a:ln>
        </p:spPr>
        <p:txBody>
          <a:bodyPr lIns="182880" tIns="182880" rIns="182880" bIns="182880"/>
          <a:lstStyle/>
          <a:p>
            <a:endParaRPr lang="en-US"/>
          </a:p>
        </p:txBody>
      </p:sp>
      <p:grpSp>
        <p:nvGrpSpPr>
          <p:cNvPr id="3" name="Group 11"/>
          <p:cNvGrpSpPr/>
          <p:nvPr/>
        </p:nvGrpSpPr>
        <p:grpSpPr>
          <a:xfrm>
            <a:off x="76200" y="2554720"/>
            <a:ext cx="8763000" cy="3552858"/>
            <a:chOff x="76200" y="3348038"/>
            <a:chExt cx="8763000" cy="2900362"/>
          </a:xfrm>
        </p:grpSpPr>
        <p:grpSp>
          <p:nvGrpSpPr>
            <p:cNvPr id="4" name="Group 6"/>
            <p:cNvGrpSpPr>
              <a:grpSpLocks/>
            </p:cNvGrpSpPr>
            <p:nvPr/>
          </p:nvGrpSpPr>
          <p:grpSpPr bwMode="auto">
            <a:xfrm>
              <a:off x="241300" y="3348038"/>
              <a:ext cx="3582988" cy="1828800"/>
              <a:chOff x="384" y="2016"/>
              <a:chExt cx="2448" cy="1263"/>
            </a:xfrm>
          </p:grpSpPr>
          <p:sp>
            <p:nvSpPr>
              <p:cNvPr id="38" name="Oval 7"/>
              <p:cNvSpPr>
                <a:spLocks noChangeArrowheads="1"/>
              </p:cNvSpPr>
              <p:nvPr/>
            </p:nvSpPr>
            <p:spPr bwMode="auto">
              <a:xfrm>
                <a:off x="384" y="2544"/>
                <a:ext cx="2448" cy="735"/>
              </a:xfrm>
              <a:prstGeom prst="ellipse">
                <a:avLst/>
              </a:prstGeom>
              <a:solidFill>
                <a:schemeClr val="tx1"/>
              </a:solidFill>
              <a:ln w="3175">
                <a:noFill/>
                <a:round/>
                <a:headEnd/>
                <a:tailEnd/>
              </a:ln>
            </p:spPr>
            <p:txBody>
              <a:bodyPr wrap="none" lIns="182880" tIns="182880" rIns="182880" bIns="182880" anchor="ctr"/>
              <a:lstStyle/>
              <a:p>
                <a:endParaRPr lang="en-US"/>
              </a:p>
            </p:txBody>
          </p:sp>
          <p:sp>
            <p:nvSpPr>
              <p:cNvPr id="39" name="Rectangle 8"/>
              <p:cNvSpPr>
                <a:spLocks noChangeArrowheads="1"/>
              </p:cNvSpPr>
              <p:nvPr/>
            </p:nvSpPr>
            <p:spPr bwMode="auto">
              <a:xfrm>
                <a:off x="384" y="2383"/>
                <a:ext cx="2448" cy="545"/>
              </a:xfrm>
              <a:prstGeom prst="rect">
                <a:avLst/>
              </a:prstGeom>
              <a:solidFill>
                <a:schemeClr val="tx1"/>
              </a:solidFill>
              <a:ln w="3175">
                <a:noFill/>
                <a:miter lim="800000"/>
                <a:headEnd/>
                <a:tailEnd/>
              </a:ln>
            </p:spPr>
            <p:txBody>
              <a:bodyPr wrap="none" lIns="182880" tIns="182880" rIns="182880" bIns="182880" anchor="ctr"/>
              <a:lstStyle/>
              <a:p>
                <a:endParaRPr lang="en-US"/>
              </a:p>
            </p:txBody>
          </p:sp>
          <p:sp>
            <p:nvSpPr>
              <p:cNvPr id="40" name="Oval 9"/>
              <p:cNvSpPr>
                <a:spLocks noChangeArrowheads="1"/>
              </p:cNvSpPr>
              <p:nvPr/>
            </p:nvSpPr>
            <p:spPr bwMode="auto">
              <a:xfrm>
                <a:off x="384" y="2016"/>
                <a:ext cx="2448" cy="735"/>
              </a:xfrm>
              <a:prstGeom prst="ellipse">
                <a:avLst/>
              </a:prstGeom>
              <a:solidFill>
                <a:schemeClr val="tx1"/>
              </a:solidFill>
              <a:ln w="3175">
                <a:solidFill>
                  <a:schemeClr val="bg1"/>
                </a:solidFill>
                <a:round/>
                <a:headEnd/>
                <a:tailEnd/>
              </a:ln>
            </p:spPr>
            <p:txBody>
              <a:bodyPr wrap="none" lIns="182880" tIns="182880" rIns="182880" bIns="182880" anchor="ctr"/>
              <a:lstStyle/>
              <a:p>
                <a:pPr algn="ctr"/>
                <a:r>
                  <a:rPr lang="en-US" sz="1600" b="1">
                    <a:solidFill>
                      <a:schemeClr val="bg1"/>
                    </a:solidFill>
                  </a:rPr>
                  <a:t>“Process-Centric” CMDB</a:t>
                </a:r>
              </a:p>
              <a:p>
                <a:pPr algn="ctr"/>
                <a:r>
                  <a:rPr lang="en-US" sz="1600" b="1">
                    <a:solidFill>
                      <a:schemeClr val="bg1"/>
                    </a:solidFill>
                  </a:rPr>
                  <a:t>Change Impact Management</a:t>
                </a:r>
              </a:p>
            </p:txBody>
          </p:sp>
        </p:grpSp>
        <p:grpSp>
          <p:nvGrpSpPr>
            <p:cNvPr id="5" name="Group 10"/>
            <p:cNvGrpSpPr>
              <a:grpSpLocks/>
            </p:cNvGrpSpPr>
            <p:nvPr/>
          </p:nvGrpSpPr>
          <p:grpSpPr bwMode="auto">
            <a:xfrm>
              <a:off x="5334000" y="3348038"/>
              <a:ext cx="3505200" cy="1828800"/>
              <a:chOff x="384" y="2016"/>
              <a:chExt cx="2448" cy="1263"/>
            </a:xfrm>
          </p:grpSpPr>
          <p:sp>
            <p:nvSpPr>
              <p:cNvPr id="35" name="Oval 11"/>
              <p:cNvSpPr>
                <a:spLocks noChangeArrowheads="1"/>
              </p:cNvSpPr>
              <p:nvPr/>
            </p:nvSpPr>
            <p:spPr bwMode="auto">
              <a:xfrm>
                <a:off x="384" y="2544"/>
                <a:ext cx="2448" cy="735"/>
              </a:xfrm>
              <a:prstGeom prst="ellipse">
                <a:avLst/>
              </a:prstGeom>
              <a:solidFill>
                <a:srgbClr val="DDDDDD"/>
              </a:solidFill>
              <a:ln w="3175">
                <a:noFill/>
                <a:round/>
                <a:headEnd/>
                <a:tailEnd/>
              </a:ln>
            </p:spPr>
            <p:txBody>
              <a:bodyPr wrap="none" lIns="182880" tIns="182880" rIns="182880" bIns="182880" anchor="ctr"/>
              <a:lstStyle/>
              <a:p>
                <a:endParaRPr lang="en-US"/>
              </a:p>
            </p:txBody>
          </p:sp>
          <p:sp>
            <p:nvSpPr>
              <p:cNvPr id="36" name="Rectangle 12"/>
              <p:cNvSpPr>
                <a:spLocks noChangeArrowheads="1"/>
              </p:cNvSpPr>
              <p:nvPr/>
            </p:nvSpPr>
            <p:spPr bwMode="auto">
              <a:xfrm>
                <a:off x="384" y="2383"/>
                <a:ext cx="2448" cy="545"/>
              </a:xfrm>
              <a:prstGeom prst="rect">
                <a:avLst/>
              </a:prstGeom>
              <a:solidFill>
                <a:srgbClr val="DDDDDD"/>
              </a:solidFill>
              <a:ln w="3175">
                <a:noFill/>
                <a:miter lim="800000"/>
                <a:headEnd/>
                <a:tailEnd/>
              </a:ln>
            </p:spPr>
            <p:txBody>
              <a:bodyPr wrap="none" lIns="182880" tIns="182880" rIns="182880" bIns="182880" anchor="ctr"/>
              <a:lstStyle/>
              <a:p>
                <a:endParaRPr lang="en-US"/>
              </a:p>
            </p:txBody>
          </p:sp>
          <p:sp>
            <p:nvSpPr>
              <p:cNvPr id="37" name="Oval 13"/>
              <p:cNvSpPr>
                <a:spLocks noChangeArrowheads="1"/>
              </p:cNvSpPr>
              <p:nvPr/>
            </p:nvSpPr>
            <p:spPr bwMode="auto">
              <a:xfrm>
                <a:off x="384" y="2016"/>
                <a:ext cx="2448" cy="735"/>
              </a:xfrm>
              <a:prstGeom prst="ellipse">
                <a:avLst/>
              </a:prstGeom>
              <a:solidFill>
                <a:srgbClr val="DDDDDD"/>
              </a:solidFill>
              <a:ln w="3175">
                <a:solidFill>
                  <a:schemeClr val="bg1"/>
                </a:solidFill>
                <a:round/>
                <a:headEnd/>
                <a:tailEnd/>
              </a:ln>
            </p:spPr>
            <p:txBody>
              <a:bodyPr wrap="none" lIns="182880" tIns="182880" rIns="182880" bIns="182880" anchor="ctr"/>
              <a:lstStyle/>
              <a:p>
                <a:pPr algn="ctr"/>
                <a:r>
                  <a:rPr lang="en-US" sz="1600" b="1" dirty="0"/>
                  <a:t>Real-</a:t>
                </a:r>
                <a:r>
                  <a:rPr lang="en-US" sz="1600" b="1" dirty="0" smtClean="0"/>
                  <a:t>Time Service Model</a:t>
                </a:r>
              </a:p>
              <a:p>
                <a:pPr algn="ctr"/>
                <a:r>
                  <a:rPr lang="en-US" sz="1600" b="1" dirty="0"/>
                  <a:t>Service</a:t>
                </a:r>
                <a:r>
                  <a:rPr lang="en-US" sz="1600" b="1" dirty="0" smtClean="0"/>
                  <a:t> Impact Management</a:t>
                </a:r>
                <a:endParaRPr lang="en-US" sz="1600" b="1" dirty="0"/>
              </a:p>
            </p:txBody>
          </p:sp>
        </p:grpSp>
        <p:grpSp>
          <p:nvGrpSpPr>
            <p:cNvPr id="6" name="Group 50"/>
            <p:cNvGrpSpPr>
              <a:grpSpLocks/>
            </p:cNvGrpSpPr>
            <p:nvPr/>
          </p:nvGrpSpPr>
          <p:grpSpPr bwMode="auto">
            <a:xfrm>
              <a:off x="76200" y="5481636"/>
              <a:ext cx="914400" cy="766761"/>
              <a:chOff x="384" y="2016"/>
              <a:chExt cx="2448" cy="1263"/>
            </a:xfrm>
            <a:solidFill>
              <a:srgbClr val="000000"/>
            </a:solidFill>
          </p:grpSpPr>
          <p:sp>
            <p:nvSpPr>
              <p:cNvPr id="32" name="Oval 51"/>
              <p:cNvSpPr>
                <a:spLocks noChangeArrowheads="1"/>
              </p:cNvSpPr>
              <p:nvPr/>
            </p:nvSpPr>
            <p:spPr bwMode="auto">
              <a:xfrm>
                <a:off x="384" y="2544"/>
                <a:ext cx="2448" cy="735"/>
              </a:xfrm>
              <a:prstGeom prst="ellipse">
                <a:avLst/>
              </a:prstGeom>
              <a:grpFill/>
              <a:ln w="3175">
                <a:noFill/>
                <a:round/>
                <a:headEnd/>
                <a:tailEnd/>
              </a:ln>
            </p:spPr>
            <p:txBody>
              <a:bodyPr wrap="none" lIns="182880" tIns="182880" rIns="182880" bIns="182880" anchor="ctr"/>
              <a:lstStyle/>
              <a:p>
                <a:endParaRPr lang="en-US" sz="1000"/>
              </a:p>
            </p:txBody>
          </p:sp>
          <p:sp>
            <p:nvSpPr>
              <p:cNvPr id="33" name="Rectangle 52"/>
              <p:cNvSpPr>
                <a:spLocks noChangeArrowheads="1"/>
              </p:cNvSpPr>
              <p:nvPr/>
            </p:nvSpPr>
            <p:spPr bwMode="auto">
              <a:xfrm>
                <a:off x="384" y="2383"/>
                <a:ext cx="2448" cy="545"/>
              </a:xfrm>
              <a:prstGeom prst="rect">
                <a:avLst/>
              </a:prstGeom>
              <a:grpFill/>
              <a:ln w="3175">
                <a:noFill/>
                <a:miter lim="800000"/>
                <a:headEnd/>
                <a:tailEnd/>
              </a:ln>
            </p:spPr>
            <p:txBody>
              <a:bodyPr wrap="none" lIns="182880" tIns="182880" rIns="182880" bIns="182880" anchor="ctr"/>
              <a:lstStyle/>
              <a:p>
                <a:endParaRPr lang="en-US" sz="1000"/>
              </a:p>
            </p:txBody>
          </p:sp>
          <p:sp>
            <p:nvSpPr>
              <p:cNvPr id="34" name="Oval 53"/>
              <p:cNvSpPr>
                <a:spLocks noChangeArrowheads="1"/>
              </p:cNvSpPr>
              <p:nvPr/>
            </p:nvSpPr>
            <p:spPr bwMode="auto">
              <a:xfrm>
                <a:off x="384" y="2016"/>
                <a:ext cx="2448" cy="735"/>
              </a:xfrm>
              <a:prstGeom prst="ellipse">
                <a:avLst/>
              </a:prstGeom>
              <a:grpFill/>
              <a:ln w="3175">
                <a:solidFill>
                  <a:schemeClr val="bg1"/>
                </a:solidFill>
                <a:round/>
                <a:headEnd/>
                <a:tailEnd/>
              </a:ln>
            </p:spPr>
            <p:txBody>
              <a:bodyPr wrap="none" lIns="182880" tIns="182880" rIns="182880" bIns="182880" anchor="ctr"/>
              <a:lstStyle/>
              <a:p>
                <a:pPr algn="ctr"/>
                <a:r>
                  <a:rPr lang="en-US" sz="1000" b="1" dirty="0">
                    <a:solidFill>
                      <a:srgbClr val="FFFFFF"/>
                    </a:solidFill>
                  </a:rPr>
                  <a:t>App</a:t>
                </a:r>
              </a:p>
              <a:p>
                <a:pPr algn="ctr"/>
                <a:r>
                  <a:rPr lang="en-US" sz="1000" b="1" dirty="0">
                    <a:solidFill>
                      <a:srgbClr val="FFFFFF"/>
                    </a:solidFill>
                  </a:rPr>
                  <a:t>Dependency </a:t>
                </a:r>
              </a:p>
              <a:p>
                <a:pPr algn="ctr"/>
                <a:r>
                  <a:rPr lang="en-US" sz="1000" b="1" dirty="0">
                    <a:solidFill>
                      <a:srgbClr val="FFFFFF"/>
                    </a:solidFill>
                  </a:rPr>
                  <a:t>Mapping</a:t>
                </a:r>
              </a:p>
            </p:txBody>
          </p:sp>
        </p:grpSp>
        <p:grpSp>
          <p:nvGrpSpPr>
            <p:cNvPr id="12" name="Group 54"/>
            <p:cNvGrpSpPr>
              <a:grpSpLocks/>
            </p:cNvGrpSpPr>
            <p:nvPr/>
          </p:nvGrpSpPr>
          <p:grpSpPr bwMode="auto">
            <a:xfrm>
              <a:off x="1066800" y="5481636"/>
              <a:ext cx="914400" cy="766761"/>
              <a:chOff x="384" y="2016"/>
              <a:chExt cx="2448" cy="1263"/>
            </a:xfrm>
          </p:grpSpPr>
          <p:sp>
            <p:nvSpPr>
              <p:cNvPr id="29" name="Oval 55"/>
              <p:cNvSpPr>
                <a:spLocks noChangeArrowheads="1"/>
              </p:cNvSpPr>
              <p:nvPr/>
            </p:nvSpPr>
            <p:spPr bwMode="auto">
              <a:xfrm>
                <a:off x="384" y="2544"/>
                <a:ext cx="2448" cy="735"/>
              </a:xfrm>
              <a:prstGeom prst="ellipse">
                <a:avLst/>
              </a:prstGeom>
              <a:solidFill>
                <a:schemeClr val="tx1"/>
              </a:solidFill>
              <a:ln w="3175">
                <a:noFill/>
                <a:round/>
                <a:headEnd/>
                <a:tailEnd/>
              </a:ln>
            </p:spPr>
            <p:txBody>
              <a:bodyPr wrap="none" lIns="182880" tIns="182880" rIns="182880" bIns="182880" anchor="ctr"/>
              <a:lstStyle/>
              <a:p>
                <a:endParaRPr lang="en-US" sz="1000"/>
              </a:p>
            </p:txBody>
          </p:sp>
          <p:sp>
            <p:nvSpPr>
              <p:cNvPr id="30" name="Rectangle 56"/>
              <p:cNvSpPr>
                <a:spLocks noChangeArrowheads="1"/>
              </p:cNvSpPr>
              <p:nvPr/>
            </p:nvSpPr>
            <p:spPr bwMode="auto">
              <a:xfrm>
                <a:off x="384" y="2383"/>
                <a:ext cx="2448" cy="545"/>
              </a:xfrm>
              <a:prstGeom prst="rect">
                <a:avLst/>
              </a:prstGeom>
              <a:solidFill>
                <a:schemeClr val="tx1"/>
              </a:solidFill>
              <a:ln w="3175">
                <a:noFill/>
                <a:miter lim="800000"/>
                <a:headEnd/>
                <a:tailEnd/>
              </a:ln>
            </p:spPr>
            <p:txBody>
              <a:bodyPr wrap="none" lIns="182880" tIns="182880" rIns="182880" bIns="182880" anchor="ctr"/>
              <a:lstStyle/>
              <a:p>
                <a:endParaRPr lang="en-US" sz="1000"/>
              </a:p>
            </p:txBody>
          </p:sp>
          <p:sp>
            <p:nvSpPr>
              <p:cNvPr id="31" name="Oval 57"/>
              <p:cNvSpPr>
                <a:spLocks noChangeArrowheads="1"/>
              </p:cNvSpPr>
              <p:nvPr/>
            </p:nvSpPr>
            <p:spPr bwMode="auto">
              <a:xfrm>
                <a:off x="384" y="2016"/>
                <a:ext cx="2448" cy="735"/>
              </a:xfrm>
              <a:prstGeom prst="ellipse">
                <a:avLst/>
              </a:prstGeom>
              <a:solidFill>
                <a:schemeClr val="tx1"/>
              </a:solidFill>
              <a:ln w="3175">
                <a:solidFill>
                  <a:schemeClr val="bg1"/>
                </a:solidFill>
                <a:round/>
                <a:headEnd/>
                <a:tailEnd/>
              </a:ln>
            </p:spPr>
            <p:txBody>
              <a:bodyPr wrap="none" lIns="182880" tIns="182880" rIns="182880" bIns="182880" anchor="ctr"/>
              <a:lstStyle/>
              <a:p>
                <a:pPr algn="ctr"/>
                <a:r>
                  <a:rPr lang="en-US" sz="1000" b="1">
                    <a:solidFill>
                      <a:schemeClr val="bg1"/>
                    </a:solidFill>
                  </a:rPr>
                  <a:t>Configuration</a:t>
                </a:r>
              </a:p>
            </p:txBody>
          </p:sp>
        </p:grpSp>
        <p:grpSp>
          <p:nvGrpSpPr>
            <p:cNvPr id="13" name="Group 58"/>
            <p:cNvGrpSpPr>
              <a:grpSpLocks/>
            </p:cNvGrpSpPr>
            <p:nvPr/>
          </p:nvGrpSpPr>
          <p:grpSpPr bwMode="auto">
            <a:xfrm>
              <a:off x="2057400" y="5481636"/>
              <a:ext cx="914400" cy="766761"/>
              <a:chOff x="384" y="2016"/>
              <a:chExt cx="2448" cy="1263"/>
            </a:xfrm>
            <a:solidFill>
              <a:schemeClr val="tx1"/>
            </a:solidFill>
          </p:grpSpPr>
          <p:sp>
            <p:nvSpPr>
              <p:cNvPr id="26" name="Oval 59"/>
              <p:cNvSpPr>
                <a:spLocks noChangeArrowheads="1"/>
              </p:cNvSpPr>
              <p:nvPr/>
            </p:nvSpPr>
            <p:spPr bwMode="auto">
              <a:xfrm>
                <a:off x="384" y="2544"/>
                <a:ext cx="2448" cy="735"/>
              </a:xfrm>
              <a:prstGeom prst="ellipse">
                <a:avLst/>
              </a:prstGeom>
              <a:grpFill/>
              <a:ln w="3175">
                <a:noFill/>
                <a:round/>
                <a:headEnd/>
                <a:tailEnd/>
              </a:ln>
            </p:spPr>
            <p:txBody>
              <a:bodyPr wrap="none" lIns="182880" tIns="182880" rIns="182880" bIns="182880" anchor="ctr"/>
              <a:lstStyle/>
              <a:p>
                <a:endParaRPr lang="en-US" sz="1000"/>
              </a:p>
            </p:txBody>
          </p:sp>
          <p:sp>
            <p:nvSpPr>
              <p:cNvPr id="27" name="Rectangle 60"/>
              <p:cNvSpPr>
                <a:spLocks noChangeArrowheads="1"/>
              </p:cNvSpPr>
              <p:nvPr/>
            </p:nvSpPr>
            <p:spPr bwMode="auto">
              <a:xfrm>
                <a:off x="384" y="2383"/>
                <a:ext cx="2448" cy="545"/>
              </a:xfrm>
              <a:prstGeom prst="rect">
                <a:avLst/>
              </a:prstGeom>
              <a:grpFill/>
              <a:ln w="3175">
                <a:noFill/>
                <a:miter lim="800000"/>
                <a:headEnd/>
                <a:tailEnd/>
              </a:ln>
            </p:spPr>
            <p:txBody>
              <a:bodyPr wrap="none" lIns="182880" tIns="182880" rIns="182880" bIns="182880" anchor="ctr"/>
              <a:lstStyle/>
              <a:p>
                <a:endParaRPr lang="en-US" sz="1000"/>
              </a:p>
            </p:txBody>
          </p:sp>
          <p:sp>
            <p:nvSpPr>
              <p:cNvPr id="28" name="Oval 61"/>
              <p:cNvSpPr>
                <a:spLocks noChangeArrowheads="1"/>
              </p:cNvSpPr>
              <p:nvPr/>
            </p:nvSpPr>
            <p:spPr bwMode="auto">
              <a:xfrm>
                <a:off x="384" y="2016"/>
                <a:ext cx="2448" cy="735"/>
              </a:xfrm>
              <a:prstGeom prst="ellipse">
                <a:avLst/>
              </a:prstGeom>
              <a:grpFill/>
              <a:ln w="3175">
                <a:solidFill>
                  <a:schemeClr val="bg1"/>
                </a:solidFill>
                <a:round/>
                <a:headEnd/>
                <a:tailEnd/>
              </a:ln>
            </p:spPr>
            <p:txBody>
              <a:bodyPr wrap="none" lIns="182880" tIns="182880" rIns="182880" bIns="182880" anchor="ctr"/>
              <a:lstStyle/>
              <a:p>
                <a:pPr algn="ctr"/>
                <a:r>
                  <a:rPr lang="en-US" sz="1000" b="1" dirty="0">
                    <a:solidFill>
                      <a:schemeClr val="bg1"/>
                    </a:solidFill>
                  </a:rPr>
                  <a:t>Asset</a:t>
                </a:r>
              </a:p>
            </p:txBody>
          </p:sp>
        </p:grpSp>
        <p:grpSp>
          <p:nvGrpSpPr>
            <p:cNvPr id="14" name="Group 62"/>
            <p:cNvGrpSpPr>
              <a:grpSpLocks/>
            </p:cNvGrpSpPr>
            <p:nvPr/>
          </p:nvGrpSpPr>
          <p:grpSpPr bwMode="auto">
            <a:xfrm>
              <a:off x="3048000" y="5481636"/>
              <a:ext cx="914400" cy="766761"/>
              <a:chOff x="384" y="2016"/>
              <a:chExt cx="2448" cy="1263"/>
            </a:xfrm>
          </p:grpSpPr>
          <p:sp>
            <p:nvSpPr>
              <p:cNvPr id="23" name="Oval 63"/>
              <p:cNvSpPr>
                <a:spLocks noChangeArrowheads="1"/>
              </p:cNvSpPr>
              <p:nvPr/>
            </p:nvSpPr>
            <p:spPr bwMode="auto">
              <a:xfrm>
                <a:off x="384" y="2544"/>
                <a:ext cx="2448" cy="735"/>
              </a:xfrm>
              <a:prstGeom prst="ellipse">
                <a:avLst/>
              </a:prstGeom>
              <a:solidFill>
                <a:schemeClr val="tx1"/>
              </a:solidFill>
              <a:ln w="3175">
                <a:noFill/>
                <a:round/>
                <a:headEnd/>
                <a:tailEnd/>
              </a:ln>
            </p:spPr>
            <p:txBody>
              <a:bodyPr wrap="none" lIns="182880" tIns="182880" rIns="182880" bIns="182880" anchor="ctr"/>
              <a:lstStyle/>
              <a:p>
                <a:endParaRPr lang="en-US" sz="1000"/>
              </a:p>
            </p:txBody>
          </p:sp>
          <p:sp>
            <p:nvSpPr>
              <p:cNvPr id="24" name="Rectangle 64"/>
              <p:cNvSpPr>
                <a:spLocks noChangeArrowheads="1"/>
              </p:cNvSpPr>
              <p:nvPr/>
            </p:nvSpPr>
            <p:spPr bwMode="auto">
              <a:xfrm>
                <a:off x="384" y="2383"/>
                <a:ext cx="2448" cy="545"/>
              </a:xfrm>
              <a:prstGeom prst="rect">
                <a:avLst/>
              </a:prstGeom>
              <a:solidFill>
                <a:schemeClr val="tx1"/>
              </a:solidFill>
              <a:ln w="3175">
                <a:noFill/>
                <a:miter lim="800000"/>
                <a:headEnd/>
                <a:tailEnd/>
              </a:ln>
            </p:spPr>
            <p:txBody>
              <a:bodyPr wrap="none" lIns="182880" tIns="182880" rIns="182880" bIns="182880" anchor="ctr"/>
              <a:lstStyle/>
              <a:p>
                <a:endParaRPr lang="en-US" sz="1000"/>
              </a:p>
            </p:txBody>
          </p:sp>
          <p:sp>
            <p:nvSpPr>
              <p:cNvPr id="25" name="Oval 65"/>
              <p:cNvSpPr>
                <a:spLocks noChangeArrowheads="1"/>
              </p:cNvSpPr>
              <p:nvPr/>
            </p:nvSpPr>
            <p:spPr bwMode="auto">
              <a:xfrm>
                <a:off x="384" y="2016"/>
                <a:ext cx="2448" cy="735"/>
              </a:xfrm>
              <a:prstGeom prst="ellipse">
                <a:avLst/>
              </a:prstGeom>
              <a:solidFill>
                <a:schemeClr val="tx1"/>
              </a:solidFill>
              <a:ln w="3175">
                <a:solidFill>
                  <a:schemeClr val="bg1"/>
                </a:solidFill>
                <a:round/>
                <a:headEnd/>
                <a:tailEnd/>
              </a:ln>
            </p:spPr>
            <p:txBody>
              <a:bodyPr wrap="none" lIns="182880" tIns="182880" rIns="182880" bIns="182880" anchor="ctr"/>
              <a:lstStyle/>
              <a:p>
                <a:pPr algn="ctr"/>
                <a:r>
                  <a:rPr lang="en-US" sz="1000" b="1" dirty="0" smtClean="0">
                    <a:solidFill>
                      <a:schemeClr val="bg1"/>
                    </a:solidFill>
                  </a:rPr>
                  <a:t>Capacity</a:t>
                </a:r>
                <a:endParaRPr lang="en-US" sz="1000" b="1" dirty="0">
                  <a:solidFill>
                    <a:schemeClr val="bg1"/>
                  </a:solidFill>
                </a:endParaRPr>
              </a:p>
            </p:txBody>
          </p:sp>
        </p:grpSp>
        <p:sp>
          <p:nvSpPr>
            <p:cNvPr id="19" name="Line 67"/>
            <p:cNvSpPr>
              <a:spLocks noChangeShapeType="1"/>
            </p:cNvSpPr>
            <p:nvPr/>
          </p:nvSpPr>
          <p:spPr bwMode="auto">
            <a:xfrm flipV="1">
              <a:off x="1524000" y="4872038"/>
              <a:ext cx="0" cy="609600"/>
            </a:xfrm>
            <a:prstGeom prst="line">
              <a:avLst/>
            </a:prstGeom>
            <a:noFill/>
            <a:ln w="38100">
              <a:solidFill>
                <a:schemeClr val="folHlink"/>
              </a:solidFill>
              <a:round/>
              <a:headEnd/>
              <a:tailEnd type="triangle" w="med" len="med"/>
            </a:ln>
          </p:spPr>
          <p:txBody>
            <a:bodyPr lIns="182880" tIns="182880" rIns="182880" bIns="182880"/>
            <a:lstStyle/>
            <a:p>
              <a:endParaRPr lang="en-US"/>
            </a:p>
          </p:txBody>
        </p:sp>
        <p:sp>
          <p:nvSpPr>
            <p:cNvPr id="20" name="Line 68"/>
            <p:cNvSpPr>
              <a:spLocks noChangeShapeType="1"/>
            </p:cNvSpPr>
            <p:nvPr/>
          </p:nvSpPr>
          <p:spPr bwMode="auto">
            <a:xfrm flipV="1">
              <a:off x="533400" y="4491038"/>
              <a:ext cx="0" cy="990600"/>
            </a:xfrm>
            <a:prstGeom prst="line">
              <a:avLst/>
            </a:prstGeom>
            <a:noFill/>
            <a:ln w="38100">
              <a:solidFill>
                <a:schemeClr val="folHlink"/>
              </a:solidFill>
              <a:round/>
              <a:headEnd/>
              <a:tailEnd type="triangle" w="med" len="med"/>
            </a:ln>
          </p:spPr>
          <p:txBody>
            <a:bodyPr lIns="182880" tIns="182880" rIns="182880" bIns="182880"/>
            <a:lstStyle/>
            <a:p>
              <a:endParaRPr lang="en-US"/>
            </a:p>
          </p:txBody>
        </p:sp>
        <p:sp>
          <p:nvSpPr>
            <p:cNvPr id="21" name="Line 69"/>
            <p:cNvSpPr>
              <a:spLocks noChangeShapeType="1"/>
            </p:cNvSpPr>
            <p:nvPr/>
          </p:nvSpPr>
          <p:spPr bwMode="auto">
            <a:xfrm flipV="1">
              <a:off x="2514600" y="4872038"/>
              <a:ext cx="0" cy="609600"/>
            </a:xfrm>
            <a:prstGeom prst="line">
              <a:avLst/>
            </a:prstGeom>
            <a:noFill/>
            <a:ln w="38100">
              <a:solidFill>
                <a:schemeClr val="folHlink"/>
              </a:solidFill>
              <a:round/>
              <a:headEnd type="triangle" w="med" len="med"/>
              <a:tailEnd type="triangle" w="med" len="med"/>
            </a:ln>
          </p:spPr>
          <p:txBody>
            <a:bodyPr lIns="182880" tIns="182880" rIns="182880" bIns="182880"/>
            <a:lstStyle/>
            <a:p>
              <a:endParaRPr lang="en-US"/>
            </a:p>
          </p:txBody>
        </p:sp>
        <p:sp>
          <p:nvSpPr>
            <p:cNvPr id="22" name="Line 72"/>
            <p:cNvSpPr>
              <a:spLocks noChangeShapeType="1"/>
            </p:cNvSpPr>
            <p:nvPr/>
          </p:nvSpPr>
          <p:spPr bwMode="auto">
            <a:xfrm flipV="1">
              <a:off x="3505200" y="4491038"/>
              <a:ext cx="0" cy="990600"/>
            </a:xfrm>
            <a:prstGeom prst="line">
              <a:avLst/>
            </a:prstGeom>
            <a:noFill/>
            <a:ln w="38100">
              <a:solidFill>
                <a:schemeClr val="folHlink"/>
              </a:solidFill>
              <a:round/>
              <a:headEnd type="triangle" w="med" len="med"/>
              <a:tailEnd type="triangle" w="med" len="med"/>
            </a:ln>
          </p:spPr>
          <p:txBody>
            <a:bodyPr lIns="182880" tIns="182880" rIns="182880" bIns="182880"/>
            <a:lstStyle/>
            <a:p>
              <a:endParaRPr lang="en-US"/>
            </a:p>
          </p:txBody>
        </p:sp>
      </p:grpSp>
      <p:grpSp>
        <p:nvGrpSpPr>
          <p:cNvPr id="15" name="Group 40"/>
          <p:cNvGrpSpPr/>
          <p:nvPr/>
        </p:nvGrpSpPr>
        <p:grpSpPr>
          <a:xfrm>
            <a:off x="177800" y="1219200"/>
            <a:ext cx="7889875" cy="4953000"/>
            <a:chOff x="177800" y="2205038"/>
            <a:chExt cx="7889875" cy="4043362"/>
          </a:xfrm>
        </p:grpSpPr>
        <p:grpSp>
          <p:nvGrpSpPr>
            <p:cNvPr id="16" name="Group 14"/>
            <p:cNvGrpSpPr>
              <a:grpSpLocks/>
            </p:cNvGrpSpPr>
            <p:nvPr/>
          </p:nvGrpSpPr>
          <p:grpSpPr bwMode="auto">
            <a:xfrm>
              <a:off x="177800" y="2205036"/>
              <a:ext cx="914400" cy="757236"/>
              <a:chOff x="384" y="2016"/>
              <a:chExt cx="2448" cy="1263"/>
            </a:xfrm>
          </p:grpSpPr>
          <p:sp>
            <p:nvSpPr>
              <p:cNvPr id="64" name="Oval 15"/>
              <p:cNvSpPr>
                <a:spLocks noChangeArrowheads="1"/>
              </p:cNvSpPr>
              <p:nvPr/>
            </p:nvSpPr>
            <p:spPr bwMode="auto">
              <a:xfrm>
                <a:off x="384" y="2544"/>
                <a:ext cx="2448" cy="735"/>
              </a:xfrm>
              <a:prstGeom prst="ellipse">
                <a:avLst/>
              </a:prstGeom>
              <a:solidFill>
                <a:srgbClr val="DDDDDD"/>
              </a:solidFill>
              <a:ln w="3175">
                <a:noFill/>
                <a:round/>
                <a:headEnd/>
                <a:tailEnd/>
              </a:ln>
            </p:spPr>
            <p:txBody>
              <a:bodyPr wrap="none" lIns="182880" tIns="182880" rIns="182880" bIns="182880" anchor="ctr"/>
              <a:lstStyle/>
              <a:p>
                <a:endParaRPr lang="en-US" sz="1000"/>
              </a:p>
            </p:txBody>
          </p:sp>
          <p:sp>
            <p:nvSpPr>
              <p:cNvPr id="65" name="Rectangle 16"/>
              <p:cNvSpPr>
                <a:spLocks noChangeArrowheads="1"/>
              </p:cNvSpPr>
              <p:nvPr/>
            </p:nvSpPr>
            <p:spPr bwMode="auto">
              <a:xfrm>
                <a:off x="384" y="2383"/>
                <a:ext cx="2448" cy="545"/>
              </a:xfrm>
              <a:prstGeom prst="rect">
                <a:avLst/>
              </a:prstGeom>
              <a:solidFill>
                <a:srgbClr val="DDDDDD"/>
              </a:solidFill>
              <a:ln w="3175">
                <a:noFill/>
                <a:miter lim="800000"/>
                <a:headEnd/>
                <a:tailEnd/>
              </a:ln>
            </p:spPr>
            <p:txBody>
              <a:bodyPr wrap="none" lIns="182880" tIns="182880" rIns="182880" bIns="182880" anchor="ctr"/>
              <a:lstStyle/>
              <a:p>
                <a:endParaRPr lang="en-US" sz="1000"/>
              </a:p>
            </p:txBody>
          </p:sp>
          <p:sp>
            <p:nvSpPr>
              <p:cNvPr id="66" name="Oval 17"/>
              <p:cNvSpPr>
                <a:spLocks noChangeArrowheads="1"/>
              </p:cNvSpPr>
              <p:nvPr/>
            </p:nvSpPr>
            <p:spPr bwMode="auto">
              <a:xfrm>
                <a:off x="384" y="2016"/>
                <a:ext cx="2448" cy="735"/>
              </a:xfrm>
              <a:prstGeom prst="ellipse">
                <a:avLst/>
              </a:prstGeom>
              <a:solidFill>
                <a:srgbClr val="DDDDDD"/>
              </a:solidFill>
              <a:ln w="3175">
                <a:solidFill>
                  <a:schemeClr val="bg1"/>
                </a:solidFill>
                <a:round/>
                <a:headEnd/>
                <a:tailEnd/>
              </a:ln>
            </p:spPr>
            <p:txBody>
              <a:bodyPr wrap="none" lIns="182880" tIns="182880" rIns="182880" bIns="182880" anchor="ctr"/>
              <a:lstStyle/>
              <a:p>
                <a:pPr algn="ctr"/>
                <a:r>
                  <a:rPr lang="en-US" sz="1000" b="1"/>
                  <a:t>IT &amp; Customer</a:t>
                </a:r>
              </a:p>
              <a:p>
                <a:pPr algn="ctr"/>
                <a:r>
                  <a:rPr lang="en-US" sz="1000" b="1"/>
                  <a:t>Owners</a:t>
                </a:r>
              </a:p>
            </p:txBody>
          </p:sp>
        </p:grpSp>
        <p:grpSp>
          <p:nvGrpSpPr>
            <p:cNvPr id="17" name="Group 26"/>
            <p:cNvGrpSpPr>
              <a:grpSpLocks/>
            </p:cNvGrpSpPr>
            <p:nvPr/>
          </p:nvGrpSpPr>
          <p:grpSpPr bwMode="auto">
            <a:xfrm>
              <a:off x="6162675" y="5481636"/>
              <a:ext cx="914400" cy="766761"/>
              <a:chOff x="384" y="2016"/>
              <a:chExt cx="2448" cy="1263"/>
            </a:xfrm>
          </p:grpSpPr>
          <p:sp>
            <p:nvSpPr>
              <p:cNvPr id="61" name="Oval 27"/>
              <p:cNvSpPr>
                <a:spLocks noChangeArrowheads="1"/>
              </p:cNvSpPr>
              <p:nvPr/>
            </p:nvSpPr>
            <p:spPr bwMode="auto">
              <a:xfrm>
                <a:off x="384" y="2544"/>
                <a:ext cx="2448" cy="735"/>
              </a:xfrm>
              <a:prstGeom prst="ellipse">
                <a:avLst/>
              </a:prstGeom>
              <a:solidFill>
                <a:srgbClr val="DDDDDD"/>
              </a:solidFill>
              <a:ln w="3175">
                <a:noFill/>
                <a:round/>
                <a:headEnd/>
                <a:tailEnd/>
              </a:ln>
            </p:spPr>
            <p:txBody>
              <a:bodyPr wrap="none" lIns="182880" tIns="182880" rIns="182880" bIns="182880" anchor="ctr"/>
              <a:lstStyle/>
              <a:p>
                <a:endParaRPr lang="en-US" sz="1000"/>
              </a:p>
            </p:txBody>
          </p:sp>
          <p:sp>
            <p:nvSpPr>
              <p:cNvPr id="62" name="Rectangle 28"/>
              <p:cNvSpPr>
                <a:spLocks noChangeArrowheads="1"/>
              </p:cNvSpPr>
              <p:nvPr/>
            </p:nvSpPr>
            <p:spPr bwMode="auto">
              <a:xfrm>
                <a:off x="384" y="2383"/>
                <a:ext cx="2448" cy="545"/>
              </a:xfrm>
              <a:prstGeom prst="rect">
                <a:avLst/>
              </a:prstGeom>
              <a:solidFill>
                <a:srgbClr val="DDDDDD"/>
              </a:solidFill>
              <a:ln w="3175">
                <a:noFill/>
                <a:miter lim="800000"/>
                <a:headEnd/>
                <a:tailEnd/>
              </a:ln>
            </p:spPr>
            <p:txBody>
              <a:bodyPr wrap="none" lIns="182880" tIns="182880" rIns="182880" bIns="182880" anchor="ctr"/>
              <a:lstStyle/>
              <a:p>
                <a:endParaRPr lang="en-US" sz="1000"/>
              </a:p>
            </p:txBody>
          </p:sp>
          <p:sp>
            <p:nvSpPr>
              <p:cNvPr id="63" name="Oval 29"/>
              <p:cNvSpPr>
                <a:spLocks noChangeArrowheads="1"/>
              </p:cNvSpPr>
              <p:nvPr/>
            </p:nvSpPr>
            <p:spPr bwMode="auto">
              <a:xfrm>
                <a:off x="384" y="2016"/>
                <a:ext cx="2448" cy="735"/>
              </a:xfrm>
              <a:prstGeom prst="ellipse">
                <a:avLst/>
              </a:prstGeom>
              <a:solidFill>
                <a:srgbClr val="DDDDDD"/>
              </a:solidFill>
              <a:ln w="3175">
                <a:solidFill>
                  <a:schemeClr val="bg1"/>
                </a:solidFill>
                <a:round/>
                <a:headEnd/>
                <a:tailEnd/>
              </a:ln>
            </p:spPr>
            <p:txBody>
              <a:bodyPr wrap="none" lIns="182880" tIns="182880" rIns="182880" bIns="182880" anchor="ctr"/>
              <a:lstStyle/>
              <a:p>
                <a:pPr algn="ctr"/>
                <a:r>
                  <a:rPr lang="en-US" sz="1000" b="1"/>
                  <a:t>Infra.</a:t>
                </a:r>
              </a:p>
              <a:p>
                <a:pPr algn="ctr"/>
                <a:r>
                  <a:rPr lang="en-US" sz="1000" b="1"/>
                  <a:t>Topology</a:t>
                </a:r>
              </a:p>
            </p:txBody>
          </p:sp>
        </p:grpSp>
        <p:grpSp>
          <p:nvGrpSpPr>
            <p:cNvPr id="18" name="Group 30"/>
            <p:cNvGrpSpPr>
              <a:grpSpLocks/>
            </p:cNvGrpSpPr>
            <p:nvPr/>
          </p:nvGrpSpPr>
          <p:grpSpPr bwMode="auto">
            <a:xfrm>
              <a:off x="7153275" y="5481636"/>
              <a:ext cx="914400" cy="766761"/>
              <a:chOff x="384" y="2016"/>
              <a:chExt cx="2448" cy="1263"/>
            </a:xfrm>
          </p:grpSpPr>
          <p:sp>
            <p:nvSpPr>
              <p:cNvPr id="58" name="Oval 31"/>
              <p:cNvSpPr>
                <a:spLocks noChangeArrowheads="1"/>
              </p:cNvSpPr>
              <p:nvPr/>
            </p:nvSpPr>
            <p:spPr bwMode="auto">
              <a:xfrm>
                <a:off x="384" y="2544"/>
                <a:ext cx="2448" cy="735"/>
              </a:xfrm>
              <a:prstGeom prst="ellipse">
                <a:avLst/>
              </a:prstGeom>
              <a:solidFill>
                <a:srgbClr val="DDDDDD"/>
              </a:solidFill>
              <a:ln w="3175">
                <a:noFill/>
                <a:round/>
                <a:headEnd/>
                <a:tailEnd/>
              </a:ln>
            </p:spPr>
            <p:txBody>
              <a:bodyPr wrap="none" lIns="182880" tIns="182880" rIns="182880" bIns="182880" anchor="ctr"/>
              <a:lstStyle/>
              <a:p>
                <a:endParaRPr lang="en-US" sz="1000"/>
              </a:p>
            </p:txBody>
          </p:sp>
          <p:sp>
            <p:nvSpPr>
              <p:cNvPr id="59" name="Rectangle 32"/>
              <p:cNvSpPr>
                <a:spLocks noChangeArrowheads="1"/>
              </p:cNvSpPr>
              <p:nvPr/>
            </p:nvSpPr>
            <p:spPr bwMode="auto">
              <a:xfrm>
                <a:off x="384" y="2383"/>
                <a:ext cx="2448" cy="545"/>
              </a:xfrm>
              <a:prstGeom prst="rect">
                <a:avLst/>
              </a:prstGeom>
              <a:solidFill>
                <a:srgbClr val="DDDDDD"/>
              </a:solidFill>
              <a:ln w="3175">
                <a:noFill/>
                <a:miter lim="800000"/>
                <a:headEnd/>
                <a:tailEnd/>
              </a:ln>
            </p:spPr>
            <p:txBody>
              <a:bodyPr wrap="none" lIns="182880" tIns="182880" rIns="182880" bIns="182880" anchor="ctr"/>
              <a:lstStyle/>
              <a:p>
                <a:endParaRPr lang="en-US" sz="1000"/>
              </a:p>
            </p:txBody>
          </p:sp>
          <p:sp>
            <p:nvSpPr>
              <p:cNvPr id="60" name="Oval 33"/>
              <p:cNvSpPr>
                <a:spLocks noChangeArrowheads="1"/>
              </p:cNvSpPr>
              <p:nvPr/>
            </p:nvSpPr>
            <p:spPr bwMode="auto">
              <a:xfrm>
                <a:off x="384" y="2016"/>
                <a:ext cx="2448" cy="735"/>
              </a:xfrm>
              <a:prstGeom prst="ellipse">
                <a:avLst/>
              </a:prstGeom>
              <a:solidFill>
                <a:srgbClr val="DDDDDD"/>
              </a:solidFill>
              <a:ln w="3175">
                <a:solidFill>
                  <a:schemeClr val="bg1"/>
                </a:solidFill>
                <a:round/>
                <a:headEnd/>
                <a:tailEnd/>
              </a:ln>
            </p:spPr>
            <p:txBody>
              <a:bodyPr wrap="none" lIns="182880" tIns="182880" rIns="182880" bIns="182880" anchor="ctr"/>
              <a:lstStyle/>
              <a:p>
                <a:pPr algn="ctr"/>
                <a:r>
                  <a:rPr lang="en-US" sz="1000" b="1" dirty="0" smtClean="0"/>
                  <a:t>UEM</a:t>
                </a:r>
                <a:endParaRPr lang="en-US" sz="1000" b="1" dirty="0"/>
              </a:p>
            </p:txBody>
          </p:sp>
        </p:grpSp>
        <p:grpSp>
          <p:nvGrpSpPr>
            <p:cNvPr id="41" name="Group 34"/>
            <p:cNvGrpSpPr>
              <a:grpSpLocks/>
            </p:cNvGrpSpPr>
            <p:nvPr/>
          </p:nvGrpSpPr>
          <p:grpSpPr bwMode="auto">
            <a:xfrm>
              <a:off x="5295900" y="2205036"/>
              <a:ext cx="914400" cy="757236"/>
              <a:chOff x="384" y="2016"/>
              <a:chExt cx="2448" cy="1263"/>
            </a:xfrm>
          </p:grpSpPr>
          <p:sp>
            <p:nvSpPr>
              <p:cNvPr id="55" name="Oval 35"/>
              <p:cNvSpPr>
                <a:spLocks noChangeArrowheads="1"/>
              </p:cNvSpPr>
              <p:nvPr/>
            </p:nvSpPr>
            <p:spPr bwMode="auto">
              <a:xfrm>
                <a:off x="384" y="2544"/>
                <a:ext cx="2448" cy="735"/>
              </a:xfrm>
              <a:prstGeom prst="ellipse">
                <a:avLst/>
              </a:prstGeom>
              <a:solidFill>
                <a:srgbClr val="DDDDDD"/>
              </a:solidFill>
              <a:ln w="3175">
                <a:noFill/>
                <a:round/>
                <a:headEnd/>
                <a:tailEnd/>
              </a:ln>
            </p:spPr>
            <p:txBody>
              <a:bodyPr wrap="none" lIns="182880" tIns="182880" rIns="182880" bIns="182880" anchor="ctr"/>
              <a:lstStyle/>
              <a:p>
                <a:endParaRPr lang="en-US" sz="1000"/>
              </a:p>
            </p:txBody>
          </p:sp>
          <p:sp>
            <p:nvSpPr>
              <p:cNvPr id="56" name="Rectangle 36"/>
              <p:cNvSpPr>
                <a:spLocks noChangeArrowheads="1"/>
              </p:cNvSpPr>
              <p:nvPr/>
            </p:nvSpPr>
            <p:spPr bwMode="auto">
              <a:xfrm>
                <a:off x="384" y="2383"/>
                <a:ext cx="2448" cy="545"/>
              </a:xfrm>
              <a:prstGeom prst="rect">
                <a:avLst/>
              </a:prstGeom>
              <a:solidFill>
                <a:srgbClr val="DDDDDD"/>
              </a:solidFill>
              <a:ln w="3175">
                <a:noFill/>
                <a:miter lim="800000"/>
                <a:headEnd/>
                <a:tailEnd/>
              </a:ln>
            </p:spPr>
            <p:txBody>
              <a:bodyPr wrap="none" lIns="182880" tIns="182880" rIns="182880" bIns="182880" anchor="ctr"/>
              <a:lstStyle/>
              <a:p>
                <a:endParaRPr lang="en-US" sz="1000"/>
              </a:p>
            </p:txBody>
          </p:sp>
          <p:sp>
            <p:nvSpPr>
              <p:cNvPr id="57" name="Oval 37"/>
              <p:cNvSpPr>
                <a:spLocks noChangeArrowheads="1"/>
              </p:cNvSpPr>
              <p:nvPr/>
            </p:nvSpPr>
            <p:spPr bwMode="auto">
              <a:xfrm>
                <a:off x="384" y="2016"/>
                <a:ext cx="2448" cy="735"/>
              </a:xfrm>
              <a:prstGeom prst="ellipse">
                <a:avLst/>
              </a:prstGeom>
              <a:solidFill>
                <a:srgbClr val="DDDDDD"/>
              </a:solidFill>
              <a:ln w="3175">
                <a:solidFill>
                  <a:schemeClr val="bg1"/>
                </a:solidFill>
                <a:round/>
                <a:headEnd/>
                <a:tailEnd/>
              </a:ln>
            </p:spPr>
            <p:txBody>
              <a:bodyPr wrap="none" lIns="182880" tIns="182880" rIns="182880" bIns="182880" anchor="ctr"/>
              <a:lstStyle/>
              <a:p>
                <a:pPr algn="ctr"/>
                <a:r>
                  <a:rPr lang="en-US" sz="1000" b="1" dirty="0"/>
                  <a:t>Systems </a:t>
                </a:r>
              </a:p>
              <a:p>
                <a:pPr algn="ctr"/>
                <a:r>
                  <a:rPr lang="en-US" sz="1000" b="1" dirty="0"/>
                  <a:t>Performance</a:t>
                </a:r>
              </a:p>
            </p:txBody>
          </p:sp>
        </p:grpSp>
        <p:grpSp>
          <p:nvGrpSpPr>
            <p:cNvPr id="42" name="Group 38"/>
            <p:cNvGrpSpPr>
              <a:grpSpLocks/>
            </p:cNvGrpSpPr>
            <p:nvPr/>
          </p:nvGrpSpPr>
          <p:grpSpPr bwMode="auto">
            <a:xfrm>
              <a:off x="6667500" y="2205036"/>
              <a:ext cx="914400" cy="757236"/>
              <a:chOff x="384" y="2016"/>
              <a:chExt cx="2448" cy="1263"/>
            </a:xfrm>
          </p:grpSpPr>
          <p:sp>
            <p:nvSpPr>
              <p:cNvPr id="52" name="Oval 39"/>
              <p:cNvSpPr>
                <a:spLocks noChangeArrowheads="1"/>
              </p:cNvSpPr>
              <p:nvPr/>
            </p:nvSpPr>
            <p:spPr bwMode="auto">
              <a:xfrm>
                <a:off x="384" y="2544"/>
                <a:ext cx="2448" cy="735"/>
              </a:xfrm>
              <a:prstGeom prst="ellipse">
                <a:avLst/>
              </a:prstGeom>
              <a:solidFill>
                <a:srgbClr val="DDDDDD"/>
              </a:solidFill>
              <a:ln w="3175">
                <a:noFill/>
                <a:round/>
                <a:headEnd/>
                <a:tailEnd/>
              </a:ln>
            </p:spPr>
            <p:txBody>
              <a:bodyPr wrap="none" lIns="182880" tIns="182880" rIns="182880" bIns="182880" anchor="ctr"/>
              <a:lstStyle/>
              <a:p>
                <a:endParaRPr lang="en-US" sz="1000"/>
              </a:p>
            </p:txBody>
          </p:sp>
          <p:sp>
            <p:nvSpPr>
              <p:cNvPr id="53" name="Rectangle 40"/>
              <p:cNvSpPr>
                <a:spLocks noChangeArrowheads="1"/>
              </p:cNvSpPr>
              <p:nvPr/>
            </p:nvSpPr>
            <p:spPr bwMode="auto">
              <a:xfrm>
                <a:off x="384" y="2383"/>
                <a:ext cx="2448" cy="545"/>
              </a:xfrm>
              <a:prstGeom prst="rect">
                <a:avLst/>
              </a:prstGeom>
              <a:solidFill>
                <a:srgbClr val="DDDDDD"/>
              </a:solidFill>
              <a:ln w="3175">
                <a:noFill/>
                <a:miter lim="800000"/>
                <a:headEnd/>
                <a:tailEnd/>
              </a:ln>
            </p:spPr>
            <p:txBody>
              <a:bodyPr wrap="none" lIns="182880" tIns="182880" rIns="182880" bIns="182880" anchor="ctr"/>
              <a:lstStyle/>
              <a:p>
                <a:endParaRPr lang="en-US" sz="1000"/>
              </a:p>
            </p:txBody>
          </p:sp>
          <p:sp>
            <p:nvSpPr>
              <p:cNvPr id="54" name="Oval 41"/>
              <p:cNvSpPr>
                <a:spLocks noChangeArrowheads="1"/>
              </p:cNvSpPr>
              <p:nvPr/>
            </p:nvSpPr>
            <p:spPr bwMode="auto">
              <a:xfrm>
                <a:off x="384" y="2016"/>
                <a:ext cx="2448" cy="735"/>
              </a:xfrm>
              <a:prstGeom prst="ellipse">
                <a:avLst/>
              </a:prstGeom>
              <a:solidFill>
                <a:srgbClr val="DDDDDD"/>
              </a:solidFill>
              <a:ln w="3175">
                <a:solidFill>
                  <a:schemeClr val="bg1"/>
                </a:solidFill>
                <a:round/>
                <a:headEnd/>
                <a:tailEnd/>
              </a:ln>
            </p:spPr>
            <p:txBody>
              <a:bodyPr wrap="none" lIns="182880" tIns="182880" rIns="182880" bIns="182880" anchor="ctr"/>
              <a:lstStyle/>
              <a:p>
                <a:pPr algn="ctr"/>
                <a:r>
                  <a:rPr lang="en-US" sz="1000" b="1"/>
                  <a:t>Events</a:t>
                </a:r>
              </a:p>
            </p:txBody>
          </p:sp>
        </p:grpSp>
        <p:sp>
          <p:nvSpPr>
            <p:cNvPr id="47" name="Line 73"/>
            <p:cNvSpPr>
              <a:spLocks noChangeShapeType="1"/>
            </p:cNvSpPr>
            <p:nvPr/>
          </p:nvSpPr>
          <p:spPr bwMode="auto">
            <a:xfrm flipV="1">
              <a:off x="6629400" y="4872038"/>
              <a:ext cx="0" cy="609600"/>
            </a:xfrm>
            <a:prstGeom prst="line">
              <a:avLst/>
            </a:prstGeom>
            <a:noFill/>
            <a:ln w="38100">
              <a:solidFill>
                <a:schemeClr val="folHlink"/>
              </a:solidFill>
              <a:round/>
              <a:headEnd/>
              <a:tailEnd type="triangle" w="med" len="med"/>
            </a:ln>
          </p:spPr>
          <p:txBody>
            <a:bodyPr lIns="182880" tIns="182880" rIns="182880" bIns="182880"/>
            <a:lstStyle/>
            <a:p>
              <a:endParaRPr lang="en-US"/>
            </a:p>
          </p:txBody>
        </p:sp>
        <p:sp>
          <p:nvSpPr>
            <p:cNvPr id="48" name="Line 74"/>
            <p:cNvSpPr>
              <a:spLocks noChangeShapeType="1"/>
            </p:cNvSpPr>
            <p:nvPr/>
          </p:nvSpPr>
          <p:spPr bwMode="auto">
            <a:xfrm flipV="1">
              <a:off x="7620000" y="4872038"/>
              <a:ext cx="0" cy="609600"/>
            </a:xfrm>
            <a:prstGeom prst="line">
              <a:avLst/>
            </a:prstGeom>
            <a:noFill/>
            <a:ln w="38100">
              <a:solidFill>
                <a:schemeClr val="folHlink"/>
              </a:solidFill>
              <a:round/>
              <a:headEnd/>
              <a:tailEnd type="triangle" w="med" len="med"/>
            </a:ln>
          </p:spPr>
          <p:txBody>
            <a:bodyPr lIns="182880" tIns="182880" rIns="182880" bIns="182880"/>
            <a:lstStyle/>
            <a:p>
              <a:endParaRPr lang="en-US"/>
            </a:p>
          </p:txBody>
        </p:sp>
        <p:sp>
          <p:nvSpPr>
            <p:cNvPr id="49" name="Line 75"/>
            <p:cNvSpPr>
              <a:spLocks noChangeShapeType="1"/>
            </p:cNvSpPr>
            <p:nvPr/>
          </p:nvSpPr>
          <p:spPr bwMode="auto">
            <a:xfrm>
              <a:off x="635000" y="2738438"/>
              <a:ext cx="0" cy="1066800"/>
            </a:xfrm>
            <a:prstGeom prst="line">
              <a:avLst/>
            </a:prstGeom>
            <a:noFill/>
            <a:ln w="38100">
              <a:solidFill>
                <a:schemeClr val="folHlink"/>
              </a:solidFill>
              <a:round/>
              <a:headEnd/>
              <a:tailEnd type="triangle" w="med" len="med"/>
            </a:ln>
          </p:spPr>
          <p:txBody>
            <a:bodyPr lIns="182880" tIns="182880" rIns="182880" bIns="182880"/>
            <a:lstStyle/>
            <a:p>
              <a:endParaRPr lang="en-US"/>
            </a:p>
          </p:txBody>
        </p:sp>
        <p:sp>
          <p:nvSpPr>
            <p:cNvPr id="50" name="Line 76"/>
            <p:cNvSpPr>
              <a:spLocks noChangeShapeType="1"/>
            </p:cNvSpPr>
            <p:nvPr/>
          </p:nvSpPr>
          <p:spPr bwMode="auto">
            <a:xfrm>
              <a:off x="5740400" y="2743200"/>
              <a:ext cx="0" cy="1062038"/>
            </a:xfrm>
            <a:prstGeom prst="line">
              <a:avLst/>
            </a:prstGeom>
            <a:noFill/>
            <a:ln w="38100">
              <a:solidFill>
                <a:schemeClr val="folHlink"/>
              </a:solidFill>
              <a:round/>
              <a:headEnd type="triangle"/>
              <a:tailEnd type="triangle" w="med" len="med"/>
            </a:ln>
          </p:spPr>
          <p:txBody>
            <a:bodyPr lIns="182880" tIns="182880" rIns="182880" bIns="182880"/>
            <a:lstStyle/>
            <a:p>
              <a:endParaRPr lang="en-US"/>
            </a:p>
          </p:txBody>
        </p:sp>
        <p:sp>
          <p:nvSpPr>
            <p:cNvPr id="51" name="Line 78"/>
            <p:cNvSpPr>
              <a:spLocks noChangeShapeType="1"/>
            </p:cNvSpPr>
            <p:nvPr/>
          </p:nvSpPr>
          <p:spPr bwMode="auto">
            <a:xfrm>
              <a:off x="7112000" y="2738438"/>
              <a:ext cx="0" cy="838200"/>
            </a:xfrm>
            <a:prstGeom prst="line">
              <a:avLst/>
            </a:prstGeom>
            <a:noFill/>
            <a:ln w="38100">
              <a:solidFill>
                <a:schemeClr val="folHlink"/>
              </a:solidFill>
              <a:round/>
              <a:headEnd/>
              <a:tailEnd type="triangle" w="med" len="med"/>
            </a:ln>
          </p:spPr>
          <p:txBody>
            <a:bodyPr lIns="182880" tIns="182880" rIns="182880" bIns="182880"/>
            <a:lstStyle/>
            <a:p>
              <a:endParaRPr lang="en-US"/>
            </a:p>
          </p:txBody>
        </p:sp>
      </p:grpSp>
      <p:grpSp>
        <p:nvGrpSpPr>
          <p:cNvPr id="43" name="Group 66"/>
          <p:cNvGrpSpPr/>
          <p:nvPr/>
        </p:nvGrpSpPr>
        <p:grpSpPr>
          <a:xfrm>
            <a:off x="2921000" y="1219200"/>
            <a:ext cx="6127262" cy="4953000"/>
            <a:chOff x="2921000" y="2205038"/>
            <a:chExt cx="6127262" cy="4043362"/>
          </a:xfrm>
        </p:grpSpPr>
        <p:grpSp>
          <p:nvGrpSpPr>
            <p:cNvPr id="44" name="Group 18"/>
            <p:cNvGrpSpPr>
              <a:grpSpLocks/>
            </p:cNvGrpSpPr>
            <p:nvPr/>
          </p:nvGrpSpPr>
          <p:grpSpPr bwMode="auto">
            <a:xfrm>
              <a:off x="2921000" y="2209800"/>
              <a:ext cx="914400" cy="757238"/>
              <a:chOff x="384" y="2016"/>
              <a:chExt cx="2448" cy="1263"/>
            </a:xfrm>
          </p:grpSpPr>
          <p:sp>
            <p:nvSpPr>
              <p:cNvPr id="86" name="Oval 19"/>
              <p:cNvSpPr>
                <a:spLocks noChangeArrowheads="1"/>
              </p:cNvSpPr>
              <p:nvPr/>
            </p:nvSpPr>
            <p:spPr bwMode="auto">
              <a:xfrm>
                <a:off x="384" y="2544"/>
                <a:ext cx="2448" cy="735"/>
              </a:xfrm>
              <a:prstGeom prst="ellipse">
                <a:avLst/>
              </a:prstGeom>
              <a:solidFill>
                <a:srgbClr val="808080"/>
              </a:solidFill>
              <a:ln w="3175">
                <a:noFill/>
                <a:round/>
                <a:headEnd/>
                <a:tailEnd/>
              </a:ln>
            </p:spPr>
            <p:txBody>
              <a:bodyPr wrap="none" lIns="182880" tIns="182880" rIns="182880" bIns="182880" anchor="ctr"/>
              <a:lstStyle/>
              <a:p>
                <a:endParaRPr lang="en-US" sz="1000"/>
              </a:p>
            </p:txBody>
          </p:sp>
          <p:sp>
            <p:nvSpPr>
              <p:cNvPr id="87" name="Rectangle 20"/>
              <p:cNvSpPr>
                <a:spLocks noChangeArrowheads="1"/>
              </p:cNvSpPr>
              <p:nvPr/>
            </p:nvSpPr>
            <p:spPr bwMode="auto">
              <a:xfrm>
                <a:off x="384" y="2383"/>
                <a:ext cx="2448" cy="545"/>
              </a:xfrm>
              <a:prstGeom prst="rect">
                <a:avLst/>
              </a:prstGeom>
              <a:solidFill>
                <a:srgbClr val="808080"/>
              </a:solidFill>
              <a:ln w="3175">
                <a:noFill/>
                <a:miter lim="800000"/>
                <a:headEnd/>
                <a:tailEnd/>
              </a:ln>
            </p:spPr>
            <p:txBody>
              <a:bodyPr wrap="none" lIns="182880" tIns="182880" rIns="182880" bIns="182880" anchor="ctr"/>
              <a:lstStyle/>
              <a:p>
                <a:endParaRPr lang="en-US" sz="1000"/>
              </a:p>
            </p:txBody>
          </p:sp>
          <p:sp>
            <p:nvSpPr>
              <p:cNvPr id="88" name="Oval 21"/>
              <p:cNvSpPr>
                <a:spLocks noChangeArrowheads="1"/>
              </p:cNvSpPr>
              <p:nvPr/>
            </p:nvSpPr>
            <p:spPr bwMode="auto">
              <a:xfrm>
                <a:off x="384" y="2016"/>
                <a:ext cx="2448" cy="735"/>
              </a:xfrm>
              <a:prstGeom prst="ellipse">
                <a:avLst/>
              </a:prstGeom>
              <a:solidFill>
                <a:srgbClr val="808080"/>
              </a:solidFill>
              <a:ln w="3175">
                <a:solidFill>
                  <a:schemeClr val="bg1"/>
                </a:solidFill>
                <a:round/>
                <a:headEnd/>
                <a:tailEnd/>
              </a:ln>
            </p:spPr>
            <p:txBody>
              <a:bodyPr wrap="none" lIns="182880" tIns="182880" rIns="182880" bIns="182880" anchor="ctr"/>
              <a:lstStyle/>
              <a:p>
                <a:pPr algn="ctr"/>
                <a:r>
                  <a:rPr lang="en-US" sz="1000" b="1" dirty="0">
                    <a:solidFill>
                      <a:schemeClr val="bg1"/>
                    </a:solidFill>
                  </a:rPr>
                  <a:t>Application </a:t>
                </a:r>
              </a:p>
              <a:p>
                <a:pPr algn="ctr"/>
                <a:r>
                  <a:rPr lang="en-US" sz="1000" b="1" dirty="0">
                    <a:solidFill>
                      <a:schemeClr val="bg1"/>
                    </a:solidFill>
                  </a:rPr>
                  <a:t>Development</a:t>
                </a:r>
              </a:p>
            </p:txBody>
          </p:sp>
        </p:grpSp>
        <p:grpSp>
          <p:nvGrpSpPr>
            <p:cNvPr id="45" name="Group 22"/>
            <p:cNvGrpSpPr>
              <a:grpSpLocks/>
            </p:cNvGrpSpPr>
            <p:nvPr/>
          </p:nvGrpSpPr>
          <p:grpSpPr bwMode="auto">
            <a:xfrm>
              <a:off x="5139593" y="5481636"/>
              <a:ext cx="914400" cy="766761"/>
              <a:chOff x="384" y="2016"/>
              <a:chExt cx="2448" cy="1263"/>
            </a:xfrm>
            <a:solidFill>
              <a:schemeClr val="bg1">
                <a:lumMod val="50000"/>
              </a:schemeClr>
            </a:solidFill>
          </p:grpSpPr>
          <p:sp>
            <p:nvSpPr>
              <p:cNvPr id="83" name="Oval 23"/>
              <p:cNvSpPr>
                <a:spLocks noChangeArrowheads="1"/>
              </p:cNvSpPr>
              <p:nvPr/>
            </p:nvSpPr>
            <p:spPr bwMode="auto">
              <a:xfrm>
                <a:off x="384" y="2544"/>
                <a:ext cx="2448" cy="735"/>
              </a:xfrm>
              <a:prstGeom prst="ellipse">
                <a:avLst/>
              </a:prstGeom>
              <a:grpFill/>
              <a:ln w="3175">
                <a:noFill/>
                <a:round/>
                <a:headEnd/>
                <a:tailEnd/>
              </a:ln>
            </p:spPr>
            <p:txBody>
              <a:bodyPr wrap="none" lIns="182880" tIns="182880" rIns="182880" bIns="182880" anchor="ctr"/>
              <a:lstStyle/>
              <a:p>
                <a:endParaRPr lang="en-US" sz="1000"/>
              </a:p>
            </p:txBody>
          </p:sp>
          <p:sp>
            <p:nvSpPr>
              <p:cNvPr id="84" name="Rectangle 24"/>
              <p:cNvSpPr>
                <a:spLocks noChangeArrowheads="1"/>
              </p:cNvSpPr>
              <p:nvPr/>
            </p:nvSpPr>
            <p:spPr bwMode="auto">
              <a:xfrm>
                <a:off x="384" y="2383"/>
                <a:ext cx="2448" cy="545"/>
              </a:xfrm>
              <a:prstGeom prst="rect">
                <a:avLst/>
              </a:prstGeom>
              <a:grpFill/>
              <a:ln w="3175">
                <a:noFill/>
                <a:miter lim="800000"/>
                <a:headEnd/>
                <a:tailEnd/>
              </a:ln>
            </p:spPr>
            <p:txBody>
              <a:bodyPr wrap="none" lIns="182880" tIns="182880" rIns="182880" bIns="182880" anchor="ctr"/>
              <a:lstStyle/>
              <a:p>
                <a:endParaRPr lang="en-US" sz="1000"/>
              </a:p>
            </p:txBody>
          </p:sp>
          <p:sp>
            <p:nvSpPr>
              <p:cNvPr id="85" name="Oval 25"/>
              <p:cNvSpPr>
                <a:spLocks noChangeArrowheads="1"/>
              </p:cNvSpPr>
              <p:nvPr/>
            </p:nvSpPr>
            <p:spPr bwMode="auto">
              <a:xfrm>
                <a:off x="384" y="2016"/>
                <a:ext cx="2448" cy="735"/>
              </a:xfrm>
              <a:prstGeom prst="ellipse">
                <a:avLst/>
              </a:prstGeom>
              <a:grpFill/>
              <a:ln w="3175">
                <a:solidFill>
                  <a:schemeClr val="bg1"/>
                </a:solidFill>
                <a:round/>
                <a:headEnd/>
                <a:tailEnd/>
              </a:ln>
            </p:spPr>
            <p:txBody>
              <a:bodyPr wrap="none" lIns="182880" tIns="182880" rIns="182880" bIns="182880" anchor="ctr"/>
              <a:lstStyle/>
              <a:p>
                <a:pPr algn="ctr"/>
                <a:r>
                  <a:rPr lang="en-US" sz="1000" b="1" dirty="0">
                    <a:solidFill>
                      <a:srgbClr val="FFFFFF"/>
                    </a:solidFill>
                  </a:rPr>
                  <a:t>Infrastructure</a:t>
                </a:r>
              </a:p>
              <a:p>
                <a:pPr algn="ctr"/>
                <a:r>
                  <a:rPr lang="en-US" sz="1000" b="1" dirty="0">
                    <a:solidFill>
                      <a:srgbClr val="FFFFFF"/>
                    </a:solidFill>
                  </a:rPr>
                  <a:t>Utilization</a:t>
                </a:r>
              </a:p>
            </p:txBody>
          </p:sp>
        </p:grpSp>
        <p:grpSp>
          <p:nvGrpSpPr>
            <p:cNvPr id="46" name="Group 42"/>
            <p:cNvGrpSpPr>
              <a:grpSpLocks/>
            </p:cNvGrpSpPr>
            <p:nvPr/>
          </p:nvGrpSpPr>
          <p:grpSpPr bwMode="auto">
            <a:xfrm>
              <a:off x="8039100" y="2205036"/>
              <a:ext cx="914400" cy="757236"/>
              <a:chOff x="384" y="2016"/>
              <a:chExt cx="2448" cy="1263"/>
            </a:xfrm>
            <a:solidFill>
              <a:schemeClr val="bg1">
                <a:lumMod val="50000"/>
              </a:schemeClr>
            </a:solidFill>
          </p:grpSpPr>
          <p:sp>
            <p:nvSpPr>
              <p:cNvPr id="80" name="Oval 43"/>
              <p:cNvSpPr>
                <a:spLocks noChangeArrowheads="1"/>
              </p:cNvSpPr>
              <p:nvPr/>
            </p:nvSpPr>
            <p:spPr bwMode="auto">
              <a:xfrm>
                <a:off x="384" y="2544"/>
                <a:ext cx="2448" cy="735"/>
              </a:xfrm>
              <a:prstGeom prst="ellipse">
                <a:avLst/>
              </a:prstGeom>
              <a:grpFill/>
              <a:ln w="3175">
                <a:noFill/>
                <a:round/>
                <a:headEnd/>
                <a:tailEnd/>
              </a:ln>
            </p:spPr>
            <p:txBody>
              <a:bodyPr wrap="none" lIns="182880" tIns="182880" rIns="182880" bIns="182880" anchor="ctr"/>
              <a:lstStyle/>
              <a:p>
                <a:endParaRPr lang="en-US" sz="1000"/>
              </a:p>
            </p:txBody>
          </p:sp>
          <p:sp>
            <p:nvSpPr>
              <p:cNvPr id="81" name="Rectangle 44"/>
              <p:cNvSpPr>
                <a:spLocks noChangeArrowheads="1"/>
              </p:cNvSpPr>
              <p:nvPr/>
            </p:nvSpPr>
            <p:spPr bwMode="auto">
              <a:xfrm>
                <a:off x="384" y="2383"/>
                <a:ext cx="2448" cy="545"/>
              </a:xfrm>
              <a:prstGeom prst="rect">
                <a:avLst/>
              </a:prstGeom>
              <a:grpFill/>
              <a:ln w="3175">
                <a:noFill/>
                <a:miter lim="800000"/>
                <a:headEnd/>
                <a:tailEnd/>
              </a:ln>
            </p:spPr>
            <p:txBody>
              <a:bodyPr wrap="none" lIns="182880" tIns="182880" rIns="182880" bIns="182880" anchor="ctr"/>
              <a:lstStyle/>
              <a:p>
                <a:endParaRPr lang="en-US" sz="1000"/>
              </a:p>
            </p:txBody>
          </p:sp>
          <p:sp>
            <p:nvSpPr>
              <p:cNvPr id="82" name="Oval 45"/>
              <p:cNvSpPr>
                <a:spLocks noChangeArrowheads="1"/>
              </p:cNvSpPr>
              <p:nvPr/>
            </p:nvSpPr>
            <p:spPr bwMode="auto">
              <a:xfrm>
                <a:off x="384" y="2016"/>
                <a:ext cx="2448" cy="735"/>
              </a:xfrm>
              <a:prstGeom prst="ellipse">
                <a:avLst/>
              </a:prstGeom>
              <a:grpFill/>
              <a:ln w="3175">
                <a:solidFill>
                  <a:schemeClr val="bg1"/>
                </a:solidFill>
                <a:round/>
                <a:headEnd/>
                <a:tailEnd/>
              </a:ln>
            </p:spPr>
            <p:txBody>
              <a:bodyPr wrap="none" lIns="182880" tIns="182880" rIns="182880" bIns="182880" anchor="ctr"/>
              <a:lstStyle/>
              <a:p>
                <a:pPr algn="ctr"/>
                <a:r>
                  <a:rPr lang="en-US" sz="1000" b="1" dirty="0">
                    <a:solidFill>
                      <a:srgbClr val="FFFFFF"/>
                    </a:solidFill>
                  </a:rPr>
                  <a:t>Service</a:t>
                </a:r>
              </a:p>
              <a:p>
                <a:pPr algn="ctr"/>
                <a:r>
                  <a:rPr lang="en-US" sz="1000" b="1" dirty="0">
                    <a:solidFill>
                      <a:srgbClr val="FFFFFF"/>
                    </a:solidFill>
                  </a:rPr>
                  <a:t>Impact</a:t>
                </a:r>
              </a:p>
              <a:p>
                <a:pPr algn="ctr"/>
                <a:r>
                  <a:rPr lang="en-US" sz="1000" b="1" dirty="0">
                    <a:solidFill>
                      <a:srgbClr val="FFFFFF"/>
                    </a:solidFill>
                  </a:rPr>
                  <a:t>Analysis</a:t>
                </a:r>
              </a:p>
            </p:txBody>
          </p:sp>
        </p:grpSp>
        <p:grpSp>
          <p:nvGrpSpPr>
            <p:cNvPr id="67" name="Group 46"/>
            <p:cNvGrpSpPr>
              <a:grpSpLocks/>
            </p:cNvGrpSpPr>
            <p:nvPr/>
          </p:nvGrpSpPr>
          <p:grpSpPr bwMode="auto">
            <a:xfrm>
              <a:off x="8133862" y="5481636"/>
              <a:ext cx="914400" cy="766761"/>
              <a:chOff x="384" y="2016"/>
              <a:chExt cx="2448" cy="1263"/>
            </a:xfrm>
            <a:solidFill>
              <a:schemeClr val="bg1">
                <a:lumMod val="50000"/>
              </a:schemeClr>
            </a:solidFill>
          </p:grpSpPr>
          <p:sp>
            <p:nvSpPr>
              <p:cNvPr id="77" name="Oval 47"/>
              <p:cNvSpPr>
                <a:spLocks noChangeArrowheads="1"/>
              </p:cNvSpPr>
              <p:nvPr/>
            </p:nvSpPr>
            <p:spPr bwMode="auto">
              <a:xfrm>
                <a:off x="384" y="2544"/>
                <a:ext cx="2448" cy="735"/>
              </a:xfrm>
              <a:prstGeom prst="ellipse">
                <a:avLst/>
              </a:prstGeom>
              <a:grpFill/>
              <a:ln w="3175">
                <a:noFill/>
                <a:round/>
                <a:headEnd/>
                <a:tailEnd/>
              </a:ln>
            </p:spPr>
            <p:txBody>
              <a:bodyPr wrap="none" lIns="182880" tIns="182880" rIns="182880" bIns="182880" anchor="ctr"/>
              <a:lstStyle/>
              <a:p>
                <a:endParaRPr lang="en-US" sz="1000"/>
              </a:p>
            </p:txBody>
          </p:sp>
          <p:sp>
            <p:nvSpPr>
              <p:cNvPr id="78" name="Rectangle 48"/>
              <p:cNvSpPr>
                <a:spLocks noChangeArrowheads="1"/>
              </p:cNvSpPr>
              <p:nvPr/>
            </p:nvSpPr>
            <p:spPr bwMode="auto">
              <a:xfrm>
                <a:off x="384" y="2383"/>
                <a:ext cx="2448" cy="545"/>
              </a:xfrm>
              <a:prstGeom prst="rect">
                <a:avLst/>
              </a:prstGeom>
              <a:grpFill/>
              <a:ln w="3175">
                <a:noFill/>
                <a:miter lim="800000"/>
                <a:headEnd/>
                <a:tailEnd/>
              </a:ln>
            </p:spPr>
            <p:txBody>
              <a:bodyPr wrap="none" lIns="182880" tIns="182880" rIns="182880" bIns="182880" anchor="ctr"/>
              <a:lstStyle/>
              <a:p>
                <a:endParaRPr lang="en-US" sz="1000"/>
              </a:p>
            </p:txBody>
          </p:sp>
          <p:sp>
            <p:nvSpPr>
              <p:cNvPr id="79" name="Oval 49"/>
              <p:cNvSpPr>
                <a:spLocks noChangeArrowheads="1"/>
              </p:cNvSpPr>
              <p:nvPr/>
            </p:nvSpPr>
            <p:spPr bwMode="auto">
              <a:xfrm>
                <a:off x="384" y="2016"/>
                <a:ext cx="2448" cy="735"/>
              </a:xfrm>
              <a:prstGeom prst="ellipse">
                <a:avLst/>
              </a:prstGeom>
              <a:grpFill/>
              <a:ln w="3175">
                <a:solidFill>
                  <a:schemeClr val="bg1"/>
                </a:solidFill>
                <a:round/>
                <a:headEnd/>
                <a:tailEnd/>
              </a:ln>
            </p:spPr>
            <p:txBody>
              <a:bodyPr wrap="none" lIns="182880" tIns="182880" rIns="182880" bIns="182880" anchor="ctr"/>
              <a:lstStyle/>
              <a:p>
                <a:pPr algn="ctr"/>
                <a:r>
                  <a:rPr lang="en-US" sz="1000" b="1" dirty="0">
                    <a:solidFill>
                      <a:srgbClr val="FFFFFF"/>
                    </a:solidFill>
                  </a:rPr>
                  <a:t>Flow</a:t>
                </a:r>
              </a:p>
              <a:p>
                <a:pPr algn="ctr"/>
                <a:r>
                  <a:rPr lang="en-US" sz="1000" b="1" dirty="0">
                    <a:solidFill>
                      <a:srgbClr val="FFFFFF"/>
                    </a:solidFill>
                  </a:rPr>
                  <a:t>Consumption</a:t>
                </a:r>
              </a:p>
            </p:txBody>
          </p:sp>
        </p:grpSp>
        <p:sp>
          <p:nvSpPr>
            <p:cNvPr id="72" name="Line 70"/>
            <p:cNvSpPr>
              <a:spLocks noChangeShapeType="1"/>
            </p:cNvSpPr>
            <p:nvPr/>
          </p:nvSpPr>
          <p:spPr bwMode="auto">
            <a:xfrm>
              <a:off x="3378200" y="2738438"/>
              <a:ext cx="0" cy="1066800"/>
            </a:xfrm>
            <a:prstGeom prst="line">
              <a:avLst/>
            </a:prstGeom>
            <a:noFill/>
            <a:ln w="38100">
              <a:solidFill>
                <a:schemeClr val="folHlink"/>
              </a:solidFill>
              <a:round/>
              <a:headEnd type="triangle"/>
              <a:tailEnd type="triangle" w="med" len="med"/>
            </a:ln>
          </p:spPr>
          <p:txBody>
            <a:bodyPr lIns="182880" tIns="182880" rIns="182880" bIns="182880"/>
            <a:lstStyle/>
            <a:p>
              <a:endParaRPr lang="en-US"/>
            </a:p>
          </p:txBody>
        </p:sp>
        <p:sp>
          <p:nvSpPr>
            <p:cNvPr id="73" name="Oval 71"/>
            <p:cNvSpPr>
              <a:spLocks noChangeArrowheads="1"/>
            </p:cNvSpPr>
            <p:nvPr/>
          </p:nvSpPr>
          <p:spPr bwMode="auto">
            <a:xfrm>
              <a:off x="3136900" y="3013710"/>
              <a:ext cx="495300" cy="410557"/>
            </a:xfrm>
            <a:prstGeom prst="ellipse">
              <a:avLst/>
            </a:prstGeom>
            <a:solidFill>
              <a:schemeClr val="folHlink"/>
            </a:solidFill>
            <a:ln w="3175">
              <a:noFill/>
              <a:round/>
              <a:headEnd/>
              <a:tailEnd/>
            </a:ln>
          </p:spPr>
          <p:txBody>
            <a:bodyPr wrap="none" lIns="182880" tIns="182880" rIns="182880" bIns="182880" anchor="ctr"/>
            <a:lstStyle/>
            <a:p>
              <a:pPr algn="ctr"/>
              <a:r>
                <a:rPr lang="en-US" sz="1200" b="1" dirty="0" smtClean="0">
                  <a:solidFill>
                    <a:schemeClr val="bg1"/>
                  </a:solidFill>
                </a:rPr>
                <a:t>DML</a:t>
              </a:r>
              <a:endParaRPr lang="en-US" sz="1200" b="1" dirty="0">
                <a:solidFill>
                  <a:schemeClr val="bg1"/>
                </a:solidFill>
              </a:endParaRPr>
            </a:p>
          </p:txBody>
        </p:sp>
        <p:sp>
          <p:nvSpPr>
            <p:cNvPr id="74" name="Line 77"/>
            <p:cNvSpPr>
              <a:spLocks noChangeShapeType="1"/>
            </p:cNvSpPr>
            <p:nvPr/>
          </p:nvSpPr>
          <p:spPr bwMode="auto">
            <a:xfrm>
              <a:off x="8483600" y="2743200"/>
              <a:ext cx="0" cy="1062038"/>
            </a:xfrm>
            <a:prstGeom prst="line">
              <a:avLst/>
            </a:prstGeom>
            <a:noFill/>
            <a:ln w="38100">
              <a:solidFill>
                <a:schemeClr val="folHlink"/>
              </a:solidFill>
              <a:round/>
              <a:headEnd type="triangle"/>
              <a:tailEnd type="triangle" w="med" len="med"/>
            </a:ln>
          </p:spPr>
          <p:txBody>
            <a:bodyPr lIns="182880" tIns="182880" rIns="182880" bIns="182880"/>
            <a:lstStyle/>
            <a:p>
              <a:endParaRPr lang="en-US"/>
            </a:p>
          </p:txBody>
        </p:sp>
        <p:sp>
          <p:nvSpPr>
            <p:cNvPr id="75" name="Line 79"/>
            <p:cNvSpPr>
              <a:spLocks noChangeShapeType="1"/>
            </p:cNvSpPr>
            <p:nvPr/>
          </p:nvSpPr>
          <p:spPr bwMode="auto">
            <a:xfrm flipV="1">
              <a:off x="5588000" y="4491038"/>
              <a:ext cx="0" cy="990600"/>
            </a:xfrm>
            <a:prstGeom prst="line">
              <a:avLst/>
            </a:prstGeom>
            <a:noFill/>
            <a:ln w="38100">
              <a:solidFill>
                <a:schemeClr val="folHlink"/>
              </a:solidFill>
              <a:round/>
              <a:headEnd/>
              <a:tailEnd type="triangle" w="med" len="med"/>
            </a:ln>
          </p:spPr>
          <p:txBody>
            <a:bodyPr lIns="182880" tIns="182880" rIns="182880" bIns="182880"/>
            <a:lstStyle/>
            <a:p>
              <a:endParaRPr lang="en-US"/>
            </a:p>
          </p:txBody>
        </p:sp>
        <p:sp>
          <p:nvSpPr>
            <p:cNvPr id="76" name="Line 80"/>
            <p:cNvSpPr>
              <a:spLocks noChangeShapeType="1"/>
            </p:cNvSpPr>
            <p:nvPr/>
          </p:nvSpPr>
          <p:spPr bwMode="auto">
            <a:xfrm flipV="1">
              <a:off x="8585200" y="4491038"/>
              <a:ext cx="0" cy="990600"/>
            </a:xfrm>
            <a:prstGeom prst="line">
              <a:avLst/>
            </a:prstGeom>
            <a:noFill/>
            <a:ln w="38100">
              <a:solidFill>
                <a:schemeClr val="folHlink"/>
              </a:solidFill>
              <a:round/>
              <a:headEnd/>
              <a:tailEnd type="triangle" w="med" len="med"/>
            </a:ln>
          </p:spPr>
          <p:txBody>
            <a:bodyPr lIns="182880" tIns="182880" rIns="182880" bIns="182880"/>
            <a:lstStyle/>
            <a:p>
              <a:endParaRPr lang="en-US"/>
            </a:p>
          </p:txBody>
        </p:sp>
      </p:grpSp>
      <p:grpSp>
        <p:nvGrpSpPr>
          <p:cNvPr id="68" name="Group 92"/>
          <p:cNvGrpSpPr/>
          <p:nvPr/>
        </p:nvGrpSpPr>
        <p:grpSpPr>
          <a:xfrm>
            <a:off x="3725458" y="4067684"/>
            <a:ext cx="1723518" cy="1037716"/>
            <a:chOff x="3924300" y="4296284"/>
            <a:chExt cx="1295400" cy="848885"/>
          </a:xfrm>
        </p:grpSpPr>
        <p:sp>
          <p:nvSpPr>
            <p:cNvPr id="94" name="Oval 93"/>
            <p:cNvSpPr/>
            <p:nvPr/>
          </p:nvSpPr>
          <p:spPr bwMode="auto">
            <a:xfrm>
              <a:off x="3924300" y="4296284"/>
              <a:ext cx="1295400" cy="848885"/>
            </a:xfrm>
            <a:prstGeom prst="ellipse">
              <a:avLst/>
            </a:prstGeom>
            <a:solidFill>
              <a:schemeClr val="accent2"/>
            </a:solidFill>
            <a:ln w="3175" cap="flat" cmpd="sng" algn="ctr">
              <a:noFill/>
              <a:prstDash val="solid"/>
              <a:roun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95" name="TextBox 94"/>
            <p:cNvSpPr txBox="1"/>
            <p:nvPr/>
          </p:nvSpPr>
          <p:spPr>
            <a:xfrm>
              <a:off x="4038600" y="4406538"/>
              <a:ext cx="1066800" cy="201417"/>
            </a:xfrm>
            <a:prstGeom prst="rect">
              <a:avLst/>
            </a:prstGeom>
            <a:noFill/>
          </p:spPr>
          <p:txBody>
            <a:bodyPr wrap="square" rtlCol="0">
              <a:spAutoFit/>
            </a:bodyPr>
            <a:lstStyle/>
            <a:p>
              <a:pPr algn="ctr"/>
              <a:r>
                <a:rPr lang="en-US" sz="1000" b="1" dirty="0" smtClean="0">
                  <a:solidFill>
                    <a:schemeClr val="bg1"/>
                  </a:solidFill>
                </a:rPr>
                <a:t>Automation </a:t>
              </a:r>
              <a:endParaRPr lang="en-US" sz="1000" b="1" dirty="0">
                <a:solidFill>
                  <a:schemeClr val="bg1"/>
                </a:solidFill>
              </a:endParaRPr>
            </a:p>
          </p:txBody>
        </p:sp>
        <p:sp>
          <p:nvSpPr>
            <p:cNvPr id="96" name="Oval 95"/>
            <p:cNvSpPr/>
            <p:nvPr/>
          </p:nvSpPr>
          <p:spPr bwMode="auto">
            <a:xfrm>
              <a:off x="4146027" y="4648200"/>
              <a:ext cx="851947" cy="496969"/>
            </a:xfrm>
            <a:prstGeom prst="ellipse">
              <a:avLst/>
            </a:prstGeom>
            <a:solidFill>
              <a:schemeClr val="tx2"/>
            </a:solidFill>
            <a:ln w="3175" cap="flat" cmpd="sng" algn="ctr">
              <a:noFill/>
              <a:prstDash val="solid"/>
              <a:roun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97" name="TextBox 96"/>
            <p:cNvSpPr txBox="1"/>
            <p:nvPr/>
          </p:nvSpPr>
          <p:spPr>
            <a:xfrm>
              <a:off x="3997795" y="4716990"/>
              <a:ext cx="1148411" cy="327303"/>
            </a:xfrm>
            <a:prstGeom prst="rect">
              <a:avLst/>
            </a:prstGeom>
            <a:noFill/>
          </p:spPr>
          <p:txBody>
            <a:bodyPr wrap="square" rtlCol="0">
              <a:spAutoFit/>
            </a:bodyPr>
            <a:lstStyle/>
            <a:p>
              <a:pPr algn="ctr"/>
              <a:r>
                <a:rPr lang="en-US" sz="1000" b="1" dirty="0" smtClean="0">
                  <a:solidFill>
                    <a:schemeClr val="bg1"/>
                  </a:solidFill>
                </a:rPr>
                <a:t>CMS </a:t>
              </a:r>
            </a:p>
            <a:p>
              <a:pPr algn="ctr"/>
              <a:r>
                <a:rPr lang="en-US" sz="1000" b="1" dirty="0" smtClean="0">
                  <a:solidFill>
                    <a:schemeClr val="bg1"/>
                  </a:solidFill>
                </a:rPr>
                <a:t>Modeling</a:t>
              </a:r>
              <a:endParaRPr lang="en-US" sz="1000" dirty="0">
                <a:solidFill>
                  <a:schemeClr val="bg1"/>
                </a:solidFill>
              </a:endParaRPr>
            </a:p>
          </p:txBody>
        </p:sp>
      </p:grpSp>
      <p:sp>
        <p:nvSpPr>
          <p:cNvPr id="91" name="Round Single Corner Rectangle 90"/>
          <p:cNvSpPr/>
          <p:nvPr/>
        </p:nvSpPr>
        <p:spPr bwMode="auto">
          <a:xfrm>
            <a:off x="2743200" y="6629400"/>
            <a:ext cx="3657600" cy="228600"/>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j-lt"/>
              </a:rPr>
              <a:t>Change Management &amp;</a:t>
            </a:r>
            <a:r>
              <a:rPr kumimoji="0" lang="en-US" sz="1100" b="1" i="0" u="none" strike="noStrike" cap="none" normalizeH="0" dirty="0" smtClean="0">
                <a:ln>
                  <a:noFill/>
                </a:ln>
                <a:solidFill>
                  <a:schemeClr val="bg1"/>
                </a:solidFill>
                <a:effectLst/>
                <a:latin typeface="+mj-lt"/>
              </a:rPr>
              <a:t> </a:t>
            </a:r>
            <a:r>
              <a:rPr lang="en-US" sz="1100" b="1" dirty="0" smtClean="0">
                <a:solidFill>
                  <a:schemeClr val="bg1"/>
                </a:solidFill>
                <a:latin typeface="+mj-lt"/>
              </a:rPr>
              <a:t>Change Impact Analysis</a:t>
            </a:r>
            <a:endParaRPr kumimoji="0" lang="en-US" sz="1100" b="1" i="0" u="none" strike="noStrike" cap="none" normalizeH="0" baseline="0" dirty="0" smtClean="0">
              <a:ln>
                <a:noFill/>
              </a:ln>
              <a:solidFill>
                <a:schemeClr val="bg1"/>
              </a:solidFill>
              <a:effectLst/>
              <a:latin typeface="+mj-lt"/>
            </a:endParaRPr>
          </a:p>
        </p:txBody>
      </p:sp>
      <p:sp>
        <p:nvSpPr>
          <p:cNvPr id="93" name="Footer Placeholder 2"/>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
        <p:nvSpPr>
          <p:cNvPr id="98"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382000" cy="5334000"/>
          </a:xfrm>
        </p:spPr>
        <p:txBody>
          <a:bodyPr/>
          <a:lstStyle/>
          <a:p>
            <a:r>
              <a:rPr lang="en-US" dirty="0" smtClean="0"/>
              <a:t>Case Study and Conclusions</a:t>
            </a:r>
            <a:endParaRPr lang="en-US" dirty="0"/>
          </a:p>
        </p:txBody>
      </p:sp>
      <p:sp>
        <p:nvSpPr>
          <p:cNvPr id="3" name="Footer Placeholder 2"/>
          <p:cNvSpPr>
            <a:spLocks noGrp="1"/>
          </p:cNvSpPr>
          <p:nvPr>
            <p:ph type="ftr" sz="quarter" idx="11"/>
          </p:nvPr>
        </p:nvSpPr>
        <p:spPr/>
        <p:txBody>
          <a:bodyPr/>
          <a:lstStyle/>
          <a:p>
            <a:pPr>
              <a:defRPr/>
            </a:pPr>
            <a:r>
              <a:rPr lang="en-US" smtClean="0"/>
              <a:t>© 2012 Enterprise Management Associates, Inc.</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dirty="0" smtClean="0"/>
              <a:t>Case Study: Company X </a:t>
            </a:r>
          </a:p>
        </p:txBody>
      </p:sp>
      <p:sp>
        <p:nvSpPr>
          <p:cNvPr id="15365" name="Rectangle 3"/>
          <p:cNvSpPr>
            <a:spLocks noGrp="1" noChangeArrowheads="1"/>
          </p:cNvSpPr>
          <p:nvPr>
            <p:ph type="body" idx="1"/>
          </p:nvPr>
        </p:nvSpPr>
        <p:spPr>
          <a:xfrm>
            <a:off x="457200" y="1371600"/>
            <a:ext cx="8458200" cy="3429000"/>
          </a:xfrm>
        </p:spPr>
        <p:txBody>
          <a:bodyPr/>
          <a:lstStyle/>
          <a:p>
            <a:pPr eaLnBrk="1" hangingPunct="1">
              <a:buFontTx/>
              <a:buNone/>
            </a:pPr>
            <a:r>
              <a:rPr lang="en-US" sz="2800" dirty="0" smtClean="0"/>
              <a:t>COMPANY X is in the Early Active Stage</a:t>
            </a:r>
          </a:p>
          <a:p>
            <a:pPr eaLnBrk="1" hangingPunct="1"/>
            <a:r>
              <a:rPr lang="en-US" dirty="0" smtClean="0"/>
              <a:t>Focus is on daily issues</a:t>
            </a:r>
          </a:p>
          <a:p>
            <a:pPr eaLnBrk="1" hangingPunct="1"/>
            <a:r>
              <a:rPr lang="en-US" dirty="0" smtClean="0"/>
              <a:t>Change is a challenge – despite tracked metrics </a:t>
            </a:r>
          </a:p>
          <a:p>
            <a:pPr eaLnBrk="1" hangingPunct="1"/>
            <a:r>
              <a:rPr lang="en-US" dirty="0" smtClean="0"/>
              <a:t>Little consideration for integration when getting new tools</a:t>
            </a:r>
          </a:p>
          <a:p>
            <a:pPr eaLnBrk="1" hangingPunct="1"/>
            <a:r>
              <a:rPr lang="en-US" dirty="0" smtClean="0"/>
              <a:t>Scattered automation</a:t>
            </a:r>
          </a:p>
          <a:p>
            <a:pPr eaLnBrk="1" hangingPunct="1"/>
            <a:r>
              <a:rPr lang="en-US" dirty="0" smtClean="0"/>
              <a:t>No integrated resource for asset management </a:t>
            </a:r>
          </a:p>
          <a:p>
            <a:pPr eaLnBrk="1" hangingPunct="1"/>
            <a:r>
              <a:rPr lang="en-US" dirty="0" smtClean="0"/>
              <a:t>Executive sponsorship is a game of </a:t>
            </a:r>
            <a:r>
              <a:rPr lang="en-US" i="1" dirty="0" smtClean="0"/>
              <a:t>Hot Potato</a:t>
            </a:r>
            <a:endParaRPr lang="en-US" dirty="0" smtClean="0"/>
          </a:p>
          <a:p>
            <a:pPr eaLnBrk="1" hangingPunct="1"/>
            <a:endParaRPr lang="en-US" sz="2800" dirty="0" smtClean="0"/>
          </a:p>
        </p:txBody>
      </p:sp>
      <p:pic>
        <p:nvPicPr>
          <p:cNvPr id="46086" name="Picture 4"/>
          <p:cNvPicPr>
            <a:picLocks noChangeAspect="1" noChangeArrowheads="1"/>
          </p:cNvPicPr>
          <p:nvPr/>
        </p:nvPicPr>
        <p:blipFill>
          <a:blip r:embed="rId2" cstate="print"/>
          <a:srcRect/>
          <a:stretch>
            <a:fillRect/>
          </a:stretch>
        </p:blipFill>
        <p:spPr bwMode="auto">
          <a:xfrm>
            <a:off x="1371600" y="4724400"/>
            <a:ext cx="5791200" cy="1101725"/>
          </a:xfrm>
          <a:prstGeom prst="rect">
            <a:avLst/>
          </a:prstGeom>
          <a:noFill/>
          <a:ln w="9525">
            <a:noFill/>
            <a:miter lim="800000"/>
            <a:headEnd/>
            <a:tailEnd/>
          </a:ln>
        </p:spPr>
      </p:pic>
      <p:sp>
        <p:nvSpPr>
          <p:cNvPr id="7" name="Down Arrow 6"/>
          <p:cNvSpPr/>
          <p:nvPr/>
        </p:nvSpPr>
        <p:spPr>
          <a:xfrm>
            <a:off x="2971800" y="4267200"/>
            <a:ext cx="304800"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ooter Placeholder 2"/>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
        <p:nvSpPr>
          <p:cNvPr id="9"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2000"/>
                                        <p:tgtEl>
                                          <p:spTgt spid="1536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fade">
                                      <p:cBhvr>
                                        <p:cTn id="10" dur="2000"/>
                                        <p:tgtEl>
                                          <p:spTgt spid="1536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5">
                                            <p:txEl>
                                              <p:pRg st="3" end="3"/>
                                            </p:txEl>
                                          </p:spTgt>
                                        </p:tgtEl>
                                        <p:attrNameLst>
                                          <p:attrName>style.visibility</p:attrName>
                                        </p:attrNameLst>
                                      </p:cBhvr>
                                      <p:to>
                                        <p:strVal val="visible"/>
                                      </p:to>
                                    </p:set>
                                    <p:animEffect transition="in" filter="fade">
                                      <p:cBhvr>
                                        <p:cTn id="13" dur="2000"/>
                                        <p:tgtEl>
                                          <p:spTgt spid="1536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5">
                                            <p:txEl>
                                              <p:pRg st="4" end="4"/>
                                            </p:txEl>
                                          </p:spTgt>
                                        </p:tgtEl>
                                        <p:attrNameLst>
                                          <p:attrName>style.visibility</p:attrName>
                                        </p:attrNameLst>
                                      </p:cBhvr>
                                      <p:to>
                                        <p:strVal val="visible"/>
                                      </p:to>
                                    </p:set>
                                    <p:animEffect transition="in" filter="fade">
                                      <p:cBhvr>
                                        <p:cTn id="16" dur="2000"/>
                                        <p:tgtEl>
                                          <p:spTgt spid="1536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5">
                                            <p:txEl>
                                              <p:pRg st="5" end="5"/>
                                            </p:txEl>
                                          </p:spTgt>
                                        </p:tgtEl>
                                        <p:attrNameLst>
                                          <p:attrName>style.visibility</p:attrName>
                                        </p:attrNameLst>
                                      </p:cBhvr>
                                      <p:to>
                                        <p:strVal val="visible"/>
                                      </p:to>
                                    </p:set>
                                    <p:animEffect transition="in" filter="fade">
                                      <p:cBhvr>
                                        <p:cTn id="19" dur="2000"/>
                                        <p:tgtEl>
                                          <p:spTgt spid="1536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65">
                                            <p:txEl>
                                              <p:pRg st="6" end="6"/>
                                            </p:txEl>
                                          </p:spTgt>
                                        </p:tgtEl>
                                        <p:attrNameLst>
                                          <p:attrName>style.visibility</p:attrName>
                                        </p:attrNameLst>
                                      </p:cBhvr>
                                      <p:to>
                                        <p:strVal val="visible"/>
                                      </p:to>
                                    </p:set>
                                    <p:animEffect transition="in" filter="fade">
                                      <p:cBhvr>
                                        <p:cTn id="22" dur="2000"/>
                                        <p:tgtEl>
                                          <p:spTgt spid="153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dirty="0" smtClean="0"/>
              <a:t>Service-centric Asset Management Initiative: Gating Factors for Company X </a:t>
            </a:r>
          </a:p>
        </p:txBody>
      </p:sp>
      <p:sp>
        <p:nvSpPr>
          <p:cNvPr id="21509" name="Rectangle 3"/>
          <p:cNvSpPr>
            <a:spLocks noGrp="1" noChangeArrowheads="1"/>
          </p:cNvSpPr>
          <p:nvPr>
            <p:ph type="body" idx="1"/>
          </p:nvPr>
        </p:nvSpPr>
        <p:spPr/>
        <p:txBody>
          <a:bodyPr/>
          <a:lstStyle/>
          <a:p>
            <a:pPr marL="457200" indent="-457200">
              <a:buFont typeface="Arial Narrow" pitchFamily="34" charset="0"/>
              <a:buAutoNum type="arabicPeriod"/>
            </a:pPr>
            <a:r>
              <a:rPr lang="en-US" dirty="0" smtClean="0"/>
              <a:t>Sustained executive management support (11)</a:t>
            </a:r>
          </a:p>
          <a:p>
            <a:pPr marL="457200" indent="-457200">
              <a:buFont typeface="Arial Narrow" pitchFamily="34" charset="0"/>
              <a:buAutoNum type="arabicPeriod"/>
            </a:pPr>
            <a:r>
              <a:rPr lang="en-US" dirty="0" smtClean="0"/>
              <a:t>Setting initial expectations (8)</a:t>
            </a:r>
          </a:p>
          <a:p>
            <a:pPr marL="457200" indent="-457200">
              <a:buFont typeface="Arial Narrow" pitchFamily="34" charset="0"/>
              <a:buAutoNum type="arabicPeriod"/>
            </a:pPr>
            <a:r>
              <a:rPr lang="en-US" dirty="0" smtClean="0"/>
              <a:t>Implementation of solid process (8)</a:t>
            </a:r>
          </a:p>
          <a:p>
            <a:pPr marL="457200" indent="-457200">
              <a:buFont typeface="Arial Narrow" pitchFamily="34" charset="0"/>
              <a:buAutoNum type="arabicPeriod"/>
            </a:pPr>
            <a:r>
              <a:rPr lang="en-US" dirty="0" smtClean="0"/>
              <a:t>Getting funding (7)</a:t>
            </a:r>
          </a:p>
          <a:p>
            <a:pPr marL="457200" indent="-457200">
              <a:buFont typeface="Arial Narrow" pitchFamily="34" charset="0"/>
              <a:buAutoNum type="arabicPeriod"/>
            </a:pPr>
            <a:r>
              <a:rPr lang="en-US" dirty="0" smtClean="0"/>
              <a:t>Getting buy-in (6)</a:t>
            </a:r>
          </a:p>
          <a:p>
            <a:pPr marL="457200" indent="-457200">
              <a:buFont typeface="Arial Narrow" pitchFamily="34" charset="0"/>
              <a:buAutoNum type="arabicPeriod"/>
            </a:pPr>
            <a:r>
              <a:rPr lang="en-US" dirty="0" smtClean="0"/>
              <a:t>Getting the right level of requirements to understand the value (5)</a:t>
            </a:r>
          </a:p>
          <a:p>
            <a:pPr marL="457200" indent="-457200">
              <a:buFont typeface="Arial Narrow" pitchFamily="34" charset="0"/>
              <a:buAutoNum type="arabicPeriod"/>
            </a:pPr>
            <a:r>
              <a:rPr lang="en-US" dirty="0" smtClean="0"/>
              <a:t>Resistance to change (5)</a:t>
            </a:r>
          </a:p>
          <a:p>
            <a:pPr marL="457200" indent="-457200">
              <a:buFont typeface="Arial Narrow" pitchFamily="34" charset="0"/>
              <a:buAutoNum type="arabicPeriod"/>
            </a:pPr>
            <a:r>
              <a:rPr lang="en-US" dirty="0" smtClean="0"/>
              <a:t>Identifying and maintaining application information (3)</a:t>
            </a:r>
          </a:p>
          <a:p>
            <a:pPr marL="457200" indent="-457200">
              <a:buFont typeface="Arial Narrow" pitchFamily="34" charset="0"/>
              <a:buAutoNum type="arabicPeriod"/>
            </a:pPr>
            <a:r>
              <a:rPr lang="en-US" dirty="0" smtClean="0"/>
              <a:t>Dedication of key SME’s (3)</a:t>
            </a:r>
          </a:p>
          <a:p>
            <a:pPr marL="457200" indent="-457200">
              <a:buFont typeface="Arial Narrow" pitchFamily="34" charset="0"/>
              <a:buAutoNum type="arabicPeriod"/>
            </a:pPr>
            <a:r>
              <a:rPr lang="en-US" dirty="0" smtClean="0"/>
              <a:t>Collecting too much data (1). </a:t>
            </a:r>
          </a:p>
        </p:txBody>
      </p:sp>
      <p:sp>
        <p:nvSpPr>
          <p:cNvPr id="6" name="Footer Placeholder 2"/>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
        <p:nvSpPr>
          <p:cNvPr id="7"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9">
                                            <p:txEl>
                                              <p:pRg st="1" end="1"/>
                                            </p:txEl>
                                          </p:spTgt>
                                        </p:tgtEl>
                                        <p:attrNameLst>
                                          <p:attrName>style.visibility</p:attrName>
                                        </p:attrNameLst>
                                      </p:cBhvr>
                                      <p:to>
                                        <p:strVal val="visible"/>
                                      </p:to>
                                    </p:set>
                                    <p:animEffect transition="in" filter="wipe(down)">
                                      <p:cBhvr>
                                        <p:cTn id="7" dur="500"/>
                                        <p:tgtEl>
                                          <p:spTgt spid="215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9">
                                            <p:txEl>
                                              <p:pRg st="2" end="2"/>
                                            </p:txEl>
                                          </p:spTgt>
                                        </p:tgtEl>
                                        <p:attrNameLst>
                                          <p:attrName>style.visibility</p:attrName>
                                        </p:attrNameLst>
                                      </p:cBhvr>
                                      <p:to>
                                        <p:strVal val="visible"/>
                                      </p:to>
                                    </p:set>
                                    <p:animEffect transition="in" filter="wipe(down)">
                                      <p:cBhvr>
                                        <p:cTn id="12" dur="500"/>
                                        <p:tgtEl>
                                          <p:spTgt spid="215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9">
                                            <p:txEl>
                                              <p:pRg st="3" end="3"/>
                                            </p:txEl>
                                          </p:spTgt>
                                        </p:tgtEl>
                                        <p:attrNameLst>
                                          <p:attrName>style.visibility</p:attrName>
                                        </p:attrNameLst>
                                      </p:cBhvr>
                                      <p:to>
                                        <p:strVal val="visible"/>
                                      </p:to>
                                    </p:set>
                                    <p:animEffect transition="in" filter="wipe(down)">
                                      <p:cBhvr>
                                        <p:cTn id="17" dur="500"/>
                                        <p:tgtEl>
                                          <p:spTgt spid="2150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9">
                                            <p:txEl>
                                              <p:pRg st="4" end="4"/>
                                            </p:txEl>
                                          </p:spTgt>
                                        </p:tgtEl>
                                        <p:attrNameLst>
                                          <p:attrName>style.visibility</p:attrName>
                                        </p:attrNameLst>
                                      </p:cBhvr>
                                      <p:to>
                                        <p:strVal val="visible"/>
                                      </p:to>
                                    </p:set>
                                    <p:animEffect transition="in" filter="wipe(down)">
                                      <p:cBhvr>
                                        <p:cTn id="22" dur="500"/>
                                        <p:tgtEl>
                                          <p:spTgt spid="2150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9">
                                            <p:txEl>
                                              <p:pRg st="5" end="5"/>
                                            </p:txEl>
                                          </p:spTgt>
                                        </p:tgtEl>
                                        <p:attrNameLst>
                                          <p:attrName>style.visibility</p:attrName>
                                        </p:attrNameLst>
                                      </p:cBhvr>
                                      <p:to>
                                        <p:strVal val="visible"/>
                                      </p:to>
                                    </p:set>
                                    <p:animEffect transition="in" filter="wipe(down)">
                                      <p:cBhvr>
                                        <p:cTn id="27" dur="500"/>
                                        <p:tgtEl>
                                          <p:spTgt spid="2150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509">
                                            <p:txEl>
                                              <p:pRg st="6" end="6"/>
                                            </p:txEl>
                                          </p:spTgt>
                                        </p:tgtEl>
                                        <p:attrNameLst>
                                          <p:attrName>style.visibility</p:attrName>
                                        </p:attrNameLst>
                                      </p:cBhvr>
                                      <p:to>
                                        <p:strVal val="visible"/>
                                      </p:to>
                                    </p:set>
                                    <p:animEffect transition="in" filter="wipe(down)">
                                      <p:cBhvr>
                                        <p:cTn id="32" dur="500"/>
                                        <p:tgtEl>
                                          <p:spTgt spid="2150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509">
                                            <p:txEl>
                                              <p:pRg st="7" end="7"/>
                                            </p:txEl>
                                          </p:spTgt>
                                        </p:tgtEl>
                                        <p:attrNameLst>
                                          <p:attrName>style.visibility</p:attrName>
                                        </p:attrNameLst>
                                      </p:cBhvr>
                                      <p:to>
                                        <p:strVal val="visible"/>
                                      </p:to>
                                    </p:set>
                                    <p:animEffect transition="in" filter="wipe(down)">
                                      <p:cBhvr>
                                        <p:cTn id="37" dur="500"/>
                                        <p:tgtEl>
                                          <p:spTgt spid="2150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509">
                                            <p:txEl>
                                              <p:pRg st="8" end="8"/>
                                            </p:txEl>
                                          </p:spTgt>
                                        </p:tgtEl>
                                        <p:attrNameLst>
                                          <p:attrName>style.visibility</p:attrName>
                                        </p:attrNameLst>
                                      </p:cBhvr>
                                      <p:to>
                                        <p:strVal val="visible"/>
                                      </p:to>
                                    </p:set>
                                    <p:animEffect transition="in" filter="wipe(down)">
                                      <p:cBhvr>
                                        <p:cTn id="42" dur="500"/>
                                        <p:tgtEl>
                                          <p:spTgt spid="2150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509">
                                            <p:txEl>
                                              <p:pRg st="9" end="9"/>
                                            </p:txEl>
                                          </p:spTgt>
                                        </p:tgtEl>
                                        <p:attrNameLst>
                                          <p:attrName>style.visibility</p:attrName>
                                        </p:attrNameLst>
                                      </p:cBhvr>
                                      <p:to>
                                        <p:strVal val="visible"/>
                                      </p:to>
                                    </p:set>
                                    <p:animEffect transition="in" filter="wipe(down)">
                                      <p:cBhvr>
                                        <p:cTn id="47" dur="500"/>
                                        <p:tgtEl>
                                          <p:spTgt spid="2150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 and BTW, It’s More Than Worth the Effort</a:t>
            </a:r>
          </a:p>
        </p:txBody>
      </p:sp>
      <p:sp>
        <p:nvSpPr>
          <p:cNvPr id="41987" name="Content Placeholder 2"/>
          <p:cNvSpPr>
            <a:spLocks noGrp="1"/>
          </p:cNvSpPr>
          <p:nvPr>
            <p:ph idx="1"/>
          </p:nvPr>
        </p:nvSpPr>
        <p:spPr/>
        <p:txBody>
          <a:bodyPr/>
          <a:lstStyle/>
          <a:p>
            <a:pPr eaLnBrk="1" hangingPunct="1"/>
            <a:r>
              <a:rPr lang="en-US" sz="2000" dirty="0" smtClean="0"/>
              <a:t>I don’t think there are bad motivators for CMDB/ CMS deployments. People have to move to a centralized information model and singular process sets to support IT operations. That’s what CMDBS initiatives are trying to do. </a:t>
            </a:r>
          </a:p>
          <a:p>
            <a:pPr eaLnBrk="1" hangingPunct="1"/>
            <a:r>
              <a:rPr lang="en-US" sz="2000" dirty="0" smtClean="0"/>
              <a:t>We wanted a system that would tell his what we had, how it was configured, what applications we were using, who was responsible for it, what were the historical trends in usage, and from</a:t>
            </a:r>
            <a:br>
              <a:rPr lang="en-US" sz="2000" dirty="0" smtClean="0"/>
            </a:br>
            <a:r>
              <a:rPr lang="en-US" sz="2000" dirty="0" smtClean="0"/>
              <a:t>that we could better determine if it was a candidate </a:t>
            </a:r>
            <a:br>
              <a:rPr lang="en-US" sz="2000" dirty="0" smtClean="0"/>
            </a:br>
            <a:r>
              <a:rPr lang="en-US" sz="2000" dirty="0" smtClean="0"/>
              <a:t>for virtualization or stacking. (It was our golden </a:t>
            </a:r>
            <a:br>
              <a:rPr lang="en-US" sz="2000" dirty="0" smtClean="0"/>
            </a:br>
            <a:r>
              <a:rPr lang="en-US" sz="2000" dirty="0" smtClean="0"/>
              <a:t>ladder to infrastructure optimization.) </a:t>
            </a:r>
          </a:p>
          <a:p>
            <a:pPr eaLnBrk="1" hangingPunct="1"/>
            <a:r>
              <a:rPr lang="en-US" sz="2000" dirty="0" smtClean="0"/>
              <a:t>My advice to others is to DO IT! Don’t be scared. </a:t>
            </a:r>
            <a:br>
              <a:rPr lang="en-US" sz="2000" dirty="0" smtClean="0"/>
            </a:br>
            <a:r>
              <a:rPr lang="en-US" sz="2000" dirty="0" smtClean="0"/>
              <a:t>But don’t listen to consultants who tell you they can </a:t>
            </a:r>
            <a:br>
              <a:rPr lang="en-US" sz="2000" dirty="0" smtClean="0"/>
            </a:br>
            <a:r>
              <a:rPr lang="en-US" sz="2000" dirty="0" smtClean="0"/>
              <a:t>do everything for you, either. And don’t listen to </a:t>
            </a:r>
            <a:br>
              <a:rPr lang="en-US" sz="2000" dirty="0" smtClean="0"/>
            </a:br>
            <a:r>
              <a:rPr lang="en-US" sz="2000" dirty="0" smtClean="0"/>
              <a:t>those who insist that you have to start at the business </a:t>
            </a:r>
            <a:br>
              <a:rPr lang="en-US" sz="2000" dirty="0" smtClean="0"/>
            </a:br>
            <a:r>
              <a:rPr lang="en-US" sz="2000" dirty="0" smtClean="0"/>
              <a:t>process level and work down.</a:t>
            </a:r>
          </a:p>
          <a:p>
            <a:pPr eaLnBrk="1" hangingPunct="1">
              <a:buFontTx/>
              <a:buNone/>
            </a:pPr>
            <a:endParaRPr lang="en-US" sz="2000" dirty="0" smtClean="0"/>
          </a:p>
        </p:txBody>
      </p:sp>
      <p:grpSp>
        <p:nvGrpSpPr>
          <p:cNvPr id="2" name="Group 12"/>
          <p:cNvGrpSpPr>
            <a:grpSpLocks/>
          </p:cNvGrpSpPr>
          <p:nvPr/>
        </p:nvGrpSpPr>
        <p:grpSpPr bwMode="auto">
          <a:xfrm>
            <a:off x="6816725" y="3733800"/>
            <a:ext cx="2220913" cy="2232025"/>
            <a:chOff x="6816725" y="4332288"/>
            <a:chExt cx="2220913" cy="2232025"/>
          </a:xfrm>
        </p:grpSpPr>
        <p:sp>
          <p:nvSpPr>
            <p:cNvPr id="5" name="Hexagon 4"/>
            <p:cNvSpPr/>
            <p:nvPr/>
          </p:nvSpPr>
          <p:spPr bwMode="auto">
            <a:xfrm>
              <a:off x="7493000" y="4332288"/>
              <a:ext cx="862013" cy="742950"/>
            </a:xfrm>
            <a:prstGeom prst="hexagon">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lIns="182880" tIns="182880" rIns="182880" bIns="182880"/>
            <a:lstStyle/>
            <a:p>
              <a:pPr>
                <a:defRPr/>
              </a:pPr>
              <a:endParaRPr lang="en-US"/>
            </a:p>
          </p:txBody>
        </p:sp>
        <p:sp>
          <p:nvSpPr>
            <p:cNvPr id="49159" name="Hexagon 5"/>
            <p:cNvSpPr>
              <a:spLocks noChangeArrowheads="1"/>
            </p:cNvSpPr>
            <p:nvPr/>
          </p:nvSpPr>
          <p:spPr bwMode="auto">
            <a:xfrm>
              <a:off x="6816725" y="4713288"/>
              <a:ext cx="862013" cy="742950"/>
            </a:xfrm>
            <a:prstGeom prst="hexagon">
              <a:avLst>
                <a:gd name="adj" fmla="val 25005"/>
                <a:gd name="vf" fmla="val 115470"/>
              </a:avLst>
            </a:prstGeom>
            <a:solidFill>
              <a:srgbClr val="00B050"/>
            </a:solidFill>
            <a:ln w="3175" algn="ctr">
              <a:solidFill>
                <a:schemeClr val="bg1"/>
              </a:solidFill>
              <a:round/>
              <a:headEnd/>
              <a:tailEnd/>
            </a:ln>
          </p:spPr>
          <p:txBody>
            <a:bodyPr lIns="182880" tIns="182880" rIns="182880" bIns="182880"/>
            <a:lstStyle/>
            <a:p>
              <a:endParaRPr lang="en-US"/>
            </a:p>
          </p:txBody>
        </p:sp>
        <p:sp>
          <p:nvSpPr>
            <p:cNvPr id="7" name="Hexagon 6"/>
            <p:cNvSpPr/>
            <p:nvPr/>
          </p:nvSpPr>
          <p:spPr bwMode="auto">
            <a:xfrm>
              <a:off x="8175625" y="4713288"/>
              <a:ext cx="862013" cy="742950"/>
            </a:xfrm>
            <a:prstGeom prst="hexagon">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lIns="182880" tIns="182880" rIns="182880" bIns="182880"/>
            <a:lstStyle/>
            <a:p>
              <a:pPr>
                <a:defRPr/>
              </a:pPr>
              <a:endParaRPr lang="en-US"/>
            </a:p>
          </p:txBody>
        </p:sp>
        <p:sp>
          <p:nvSpPr>
            <p:cNvPr id="8" name="Hexagon 7"/>
            <p:cNvSpPr/>
            <p:nvPr/>
          </p:nvSpPr>
          <p:spPr bwMode="auto">
            <a:xfrm>
              <a:off x="7493000" y="5067301"/>
              <a:ext cx="862013" cy="742950"/>
            </a:xfrm>
            <a:prstGeom prst="hexagon">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lIns="182880" tIns="182880" rIns="182880" bIns="182880"/>
            <a:lstStyle/>
            <a:p>
              <a:pPr>
                <a:defRPr/>
              </a:pPr>
              <a:endParaRPr lang="en-US"/>
            </a:p>
          </p:txBody>
        </p:sp>
        <p:sp>
          <p:nvSpPr>
            <p:cNvPr id="9" name="Hexagon 8"/>
            <p:cNvSpPr/>
            <p:nvPr/>
          </p:nvSpPr>
          <p:spPr bwMode="auto">
            <a:xfrm>
              <a:off x="6816725" y="5456238"/>
              <a:ext cx="862013" cy="742950"/>
            </a:xfrm>
            <a:prstGeom prst="hexagon">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lIns="182880" tIns="182880" rIns="182880" bIns="182880"/>
            <a:lstStyle/>
            <a:p>
              <a:pPr>
                <a:defRPr/>
              </a:pPr>
              <a:endParaRPr lang="en-US"/>
            </a:p>
          </p:txBody>
        </p:sp>
        <p:sp>
          <p:nvSpPr>
            <p:cNvPr id="10" name="Hexagon 9"/>
            <p:cNvSpPr/>
            <p:nvPr/>
          </p:nvSpPr>
          <p:spPr bwMode="auto">
            <a:xfrm>
              <a:off x="8164513" y="5468938"/>
              <a:ext cx="862012" cy="742950"/>
            </a:xfrm>
            <a:prstGeom prst="hexagon">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lIns="182880" tIns="182880" rIns="182880" bIns="182880"/>
            <a:lstStyle/>
            <a:p>
              <a:pPr>
                <a:defRPr/>
              </a:pPr>
              <a:endParaRPr lang="en-US" dirty="0"/>
            </a:p>
          </p:txBody>
        </p:sp>
        <p:sp>
          <p:nvSpPr>
            <p:cNvPr id="11" name="Hexagon 10"/>
            <p:cNvSpPr/>
            <p:nvPr/>
          </p:nvSpPr>
          <p:spPr bwMode="auto">
            <a:xfrm>
              <a:off x="7493000" y="5821363"/>
              <a:ext cx="862013" cy="742950"/>
            </a:xfrm>
            <a:prstGeom prst="hexagon">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lIns="182880" tIns="182880" rIns="182880" bIns="182880"/>
            <a:lstStyle/>
            <a:p>
              <a:pPr>
                <a:defRPr/>
              </a:pPr>
              <a:endParaRPr lang="en-US"/>
            </a:p>
          </p:txBody>
        </p:sp>
      </p:grpSp>
      <p:sp>
        <p:nvSpPr>
          <p:cNvPr id="49157" name="Slide Number Placeholder 13"/>
          <p:cNvSpPr>
            <a:spLocks noGrp="1"/>
          </p:cNvSpPr>
          <p:nvPr>
            <p:ph type="sldNum" sz="quarter" idx="10"/>
          </p:nvPr>
        </p:nvSpPr>
        <p:spPr>
          <a:noFill/>
        </p:spPr>
        <p:txBody>
          <a:bodyPr/>
          <a:lstStyle/>
          <a:p>
            <a:fld id="{6557266B-8CD3-47BB-BB23-433810974692}" type="slidenum">
              <a:rPr lang="en-US" smtClean="0"/>
              <a:pPr/>
              <a:t>25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10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1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228600" y="152400"/>
            <a:ext cx="7772400" cy="838200"/>
          </a:xfrm>
        </p:spPr>
        <p:txBody>
          <a:bodyPr/>
          <a:lstStyle/>
          <a:p>
            <a:pPr eaLnBrk="1" hangingPunct="1"/>
            <a:r>
              <a:rPr lang="en-US" sz="2400" dirty="0" smtClean="0"/>
              <a:t>Conclusion: Process, Technology and Organization are Simultaneous Points of Optimization </a:t>
            </a:r>
          </a:p>
        </p:txBody>
      </p:sp>
      <p:pic>
        <p:nvPicPr>
          <p:cNvPr id="2" name="Picture 3" descr="Fig 3 Cyclic Dynamic"/>
          <p:cNvPicPr>
            <a:picLocks noChangeAspect="1" noChangeArrowheads="1"/>
          </p:cNvPicPr>
          <p:nvPr/>
        </p:nvPicPr>
        <p:blipFill>
          <a:blip r:embed="rId2" cstate="print"/>
          <a:srcRect/>
          <a:stretch>
            <a:fillRect/>
          </a:stretch>
        </p:blipFill>
        <p:spPr bwMode="auto">
          <a:xfrm>
            <a:off x="2208213" y="1574800"/>
            <a:ext cx="4725987" cy="4445000"/>
          </a:xfrm>
          <a:prstGeom prst="rect">
            <a:avLst/>
          </a:prstGeom>
          <a:noFill/>
          <a:ln w="9525">
            <a:noFill/>
            <a:miter lim="800000"/>
            <a:headEnd/>
            <a:tailEnd/>
          </a:ln>
        </p:spPr>
      </p:pic>
      <p:sp>
        <p:nvSpPr>
          <p:cNvPr id="8" name="Footer Placeholder 2"/>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
        <p:nvSpPr>
          <p:cNvPr id="9"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CMDB/CMS Perceptions are More than Ever Akin to the Blind Men and the Elephant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C220C596-1762-408C-99CF-527998F589C9}" type="slidenum">
              <a:rPr lang="en-US" smtClean="0"/>
              <a:pPr>
                <a:defRPr/>
              </a:pPr>
              <a:t>3</a:t>
            </a:fld>
            <a:endParaRPr lang="en-US" dirty="0"/>
          </a:p>
        </p:txBody>
      </p:sp>
      <p:sp>
        <p:nvSpPr>
          <p:cNvPr id="4" name="Footer Placeholder 3"/>
          <p:cNvSpPr>
            <a:spLocks noGrp="1"/>
          </p:cNvSpPr>
          <p:nvPr>
            <p:ph type="ftr" sz="quarter" idx="11"/>
          </p:nvPr>
        </p:nvSpPr>
        <p:spPr/>
        <p:txBody>
          <a:bodyPr/>
          <a:lstStyle/>
          <a:p>
            <a:pPr>
              <a:defRPr/>
            </a:pPr>
            <a:r>
              <a:rPr lang="en-US" smtClean="0"/>
              <a:t>© 2012 Enterprise Management Associates, Inc.</a:t>
            </a:r>
            <a:endParaRPr lang="en-US" dirty="0"/>
          </a:p>
        </p:txBody>
      </p:sp>
      <p:pic>
        <p:nvPicPr>
          <p:cNvPr id="5" name="Picture 3" descr="http://www.marhatis.com/blindelephant.jpg"/>
          <p:cNvPicPr>
            <a:picLocks noChangeAspect="1" noChangeArrowheads="1"/>
          </p:cNvPicPr>
          <p:nvPr/>
        </p:nvPicPr>
        <p:blipFill>
          <a:blip r:embed="rId2" cstate="print"/>
          <a:srcRect/>
          <a:stretch>
            <a:fillRect/>
          </a:stretch>
        </p:blipFill>
        <p:spPr bwMode="auto">
          <a:xfrm>
            <a:off x="1152525" y="1295400"/>
            <a:ext cx="6848476" cy="47768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CMDB Dead or Just </a:t>
            </a:r>
            <a:br>
              <a:rPr lang="en-US" dirty="0" smtClean="0"/>
            </a:br>
            <a:r>
              <a:rPr lang="en-US" dirty="0" smtClean="0"/>
              <a:t>in a State of Transformation? </a:t>
            </a:r>
            <a:endParaRPr lang="en-US" dirty="0"/>
          </a:p>
        </p:txBody>
      </p:sp>
      <p:sp>
        <p:nvSpPr>
          <p:cNvPr id="3" name="Content Placeholder 2"/>
          <p:cNvSpPr>
            <a:spLocks noGrp="1"/>
          </p:cNvSpPr>
          <p:nvPr>
            <p:ph idx="1"/>
          </p:nvPr>
        </p:nvSpPr>
        <p:spPr/>
        <p:txBody>
          <a:bodyPr/>
          <a:lstStyle/>
          <a:p>
            <a:r>
              <a:rPr lang="en-US" i="1" dirty="0" smtClean="0"/>
              <a:t>Is the CMDB Relevant to a Virtual Cloud-based World?</a:t>
            </a:r>
          </a:p>
          <a:p>
            <a:r>
              <a:rPr lang="en-US" i="1" dirty="0" smtClean="0"/>
              <a:t>The CMDB is Dead – Long Live the CMDB</a:t>
            </a:r>
          </a:p>
          <a:p>
            <a:r>
              <a:rPr lang="en-US" i="1" dirty="0" smtClean="0"/>
              <a:t>Reinvent the Obsolete but Necessary CMDB</a:t>
            </a:r>
          </a:p>
          <a:p>
            <a:r>
              <a:rPr lang="en-US" i="1" dirty="0" smtClean="0"/>
              <a:t>CMDB 3.0</a:t>
            </a:r>
          </a:p>
          <a:p>
            <a:r>
              <a:rPr lang="en-US" i="1" dirty="0" smtClean="0"/>
              <a:t>CMDB = IT Bill of Materials, Resources? </a:t>
            </a:r>
          </a:p>
          <a:p>
            <a:r>
              <a:rPr lang="en-US" i="1" dirty="0" smtClean="0"/>
              <a:t>Configuration Management Database – the New Kid on the ITIL Block</a:t>
            </a:r>
          </a:p>
          <a:p>
            <a:r>
              <a:rPr lang="en-US" i="1" dirty="0" smtClean="0"/>
              <a:t>You Don’t Want a CMDB- -You want a CMS</a:t>
            </a:r>
            <a:endParaRPr lang="en-US" i="1"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pPr eaLnBrk="1" hangingPunct="1"/>
            <a:r>
              <a:rPr lang="en-US" dirty="0" smtClean="0"/>
              <a:t> Past Failures </a:t>
            </a:r>
          </a:p>
        </p:txBody>
      </p:sp>
      <p:sp>
        <p:nvSpPr>
          <p:cNvPr id="29701" name="Content Placeholder 2"/>
          <p:cNvSpPr>
            <a:spLocks noGrp="1"/>
          </p:cNvSpPr>
          <p:nvPr>
            <p:ph idx="1"/>
          </p:nvPr>
        </p:nvSpPr>
        <p:spPr/>
        <p:txBody>
          <a:bodyPr/>
          <a:lstStyle/>
          <a:p>
            <a:pPr eaLnBrk="1" hangingPunct="1"/>
            <a:r>
              <a:rPr lang="en-US" dirty="0" smtClean="0"/>
              <a:t>In the past, most enterprise CMDB deployments required 2-3 full-time professionals for technical and administrative support.</a:t>
            </a:r>
          </a:p>
          <a:p>
            <a:pPr eaLnBrk="1" hangingPunct="1"/>
            <a:r>
              <a:rPr lang="en-US" dirty="0" smtClean="0"/>
              <a:t>CMDB data was on average no better than 75% accurate</a:t>
            </a:r>
          </a:p>
          <a:p>
            <a:pPr eaLnBrk="1" hangingPunct="1"/>
            <a:r>
              <a:rPr lang="en-US" dirty="0" smtClean="0"/>
              <a:t>Data remained spread out across many sources without reconciliation into the CMDB </a:t>
            </a:r>
          </a:p>
        </p:txBody>
      </p:sp>
      <p:pic>
        <p:nvPicPr>
          <p:cNvPr id="29702" name="Picture 6" descr="head-down_cubicle"/>
          <p:cNvPicPr>
            <a:picLocks noChangeAspect="1" noChangeArrowheads="1"/>
          </p:cNvPicPr>
          <p:nvPr/>
        </p:nvPicPr>
        <p:blipFill>
          <a:blip r:embed="rId2" cstate="print"/>
          <a:srcRect/>
          <a:stretch>
            <a:fillRect/>
          </a:stretch>
        </p:blipFill>
        <p:spPr bwMode="auto">
          <a:xfrm>
            <a:off x="2857500" y="3429000"/>
            <a:ext cx="3429000" cy="2973388"/>
          </a:xfrm>
          <a:prstGeom prst="rect">
            <a:avLst/>
          </a:prstGeom>
          <a:noFill/>
          <a:ln w="9525">
            <a:noFill/>
            <a:miter lim="800000"/>
            <a:headEnd/>
            <a:tailEnd/>
          </a:ln>
        </p:spPr>
      </p:pic>
      <p:sp>
        <p:nvSpPr>
          <p:cNvPr id="7"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5</a:t>
            </a:fld>
            <a:endParaRPr lang="en-US" dirty="0"/>
          </a:p>
        </p:txBody>
      </p:sp>
      <p:sp>
        <p:nvSpPr>
          <p:cNvPr id="8"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Things really ARE Getting Better </a:t>
            </a:r>
          </a:p>
        </p:txBody>
      </p:sp>
      <p:sp>
        <p:nvSpPr>
          <p:cNvPr id="13315" name="Rectangle 3"/>
          <p:cNvSpPr>
            <a:spLocks noGrp="1" noChangeArrowheads="1"/>
          </p:cNvSpPr>
          <p:nvPr>
            <p:ph idx="1"/>
          </p:nvPr>
        </p:nvSpPr>
        <p:spPr/>
        <p:txBody>
          <a:bodyPr/>
          <a:lstStyle/>
          <a:p>
            <a:r>
              <a:rPr lang="en-US" dirty="0" smtClean="0"/>
              <a:t>Improvements in deployment, administration and ease-of-use are real and significant – although there’s still a long way to go in most cases.</a:t>
            </a:r>
          </a:p>
          <a:p>
            <a:r>
              <a:rPr lang="en-US" dirty="0" smtClean="0"/>
              <a:t>CMDBs are being used more and more effectively not just as a single state – view of “what’s true,” but as a platform for analysis and decision support. </a:t>
            </a:r>
          </a:p>
          <a:p>
            <a:r>
              <a:rPr lang="en-US" dirty="0" smtClean="0"/>
              <a:t>CMDB integrations with other capabilities such as asset management, incident management and problem management are becoming more and more out of the box.</a:t>
            </a:r>
          </a:p>
          <a:p>
            <a:endParaRPr lang="en-US" dirty="0" smtClean="0"/>
          </a:p>
        </p:txBody>
      </p:sp>
      <p:pic>
        <p:nvPicPr>
          <p:cNvPr id="13318" name="Picture 6" descr="miniature-rose-1.jpg"/>
          <p:cNvPicPr>
            <a:picLocks noChangeAspect="1"/>
          </p:cNvPicPr>
          <p:nvPr/>
        </p:nvPicPr>
        <p:blipFill>
          <a:blip r:embed="rId3" cstate="print"/>
          <a:srcRect/>
          <a:stretch>
            <a:fillRect/>
          </a:stretch>
        </p:blipFill>
        <p:spPr bwMode="auto">
          <a:xfrm>
            <a:off x="3276600" y="4610100"/>
            <a:ext cx="2590800" cy="1943100"/>
          </a:xfrm>
          <a:prstGeom prst="rect">
            <a:avLst/>
          </a:prstGeom>
          <a:noFill/>
          <a:ln w="9525">
            <a:noFill/>
            <a:miter lim="800000"/>
            <a:headEnd/>
            <a:tailEnd/>
          </a:ln>
        </p:spPr>
      </p:pic>
      <p:sp>
        <p:nvSpPr>
          <p:cNvPr id="7"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6</a:t>
            </a:fld>
            <a:endParaRPr lang="en-US" dirty="0"/>
          </a:p>
        </p:txBody>
      </p:sp>
      <p:sp>
        <p:nvSpPr>
          <p:cNvPr id="8"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Arial"/>
                <a:cs typeface="Arial"/>
              </a:rPr>
              <a:t>And Even in the Past, CMDB Benefits </a:t>
            </a:r>
            <a:br>
              <a:rPr lang="en-US" dirty="0" smtClean="0">
                <a:latin typeface="Arial"/>
                <a:cs typeface="Arial"/>
              </a:rPr>
            </a:br>
            <a:r>
              <a:rPr lang="en-US" dirty="0" smtClean="0">
                <a:latin typeface="Arial"/>
                <a:cs typeface="Arial"/>
              </a:rPr>
              <a:t>Could be Very Real!</a:t>
            </a:r>
            <a:endParaRPr lang="en-US" dirty="0">
              <a:latin typeface="Arial"/>
              <a:cs typeface="Arial"/>
            </a:endParaRPr>
          </a:p>
        </p:txBody>
      </p:sp>
      <p:graphicFrame>
        <p:nvGraphicFramePr>
          <p:cNvPr id="10" name="Object 2"/>
          <p:cNvGraphicFramePr>
            <a:graphicFrameLocks noGrp="1" noChangeAspect="1"/>
          </p:cNvGraphicFramePr>
          <p:nvPr>
            <p:ph idx="1"/>
          </p:nvPr>
        </p:nvGraphicFramePr>
        <p:xfrm>
          <a:off x="0" y="1219200"/>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9395" name="Slide Number Placeholder 2"/>
          <p:cNvSpPr>
            <a:spLocks noGrp="1"/>
          </p:cNvSpPr>
          <p:nvPr>
            <p:ph type="sldNum" sz="quarter" idx="10"/>
          </p:nvPr>
        </p:nvSpPr>
        <p:spPr>
          <a:noFill/>
        </p:spPr>
        <p:txBody>
          <a:bodyPr/>
          <a:lstStyle/>
          <a:p>
            <a:r>
              <a:rPr lang="en-US" dirty="0" smtClean="0"/>
              <a:t>Slide </a:t>
            </a:r>
            <a:fld id="{A7E05B0E-7F00-4F1B-B30F-C1D45015F7CF}" type="slidenum">
              <a:rPr lang="en-US" smtClean="0"/>
              <a:pPr/>
              <a:t>7</a:t>
            </a:fld>
            <a:endParaRPr lang="en-US" dirty="0" smtClean="0"/>
          </a:p>
        </p:txBody>
      </p:sp>
      <p:sp>
        <p:nvSpPr>
          <p:cNvPr id="59396" name="Footer Placeholder 3"/>
          <p:cNvSpPr>
            <a:spLocks noGrp="1"/>
          </p:cNvSpPr>
          <p:nvPr>
            <p:ph type="ftr" sz="quarter" idx="11"/>
          </p:nvPr>
        </p:nvSpPr>
        <p:spPr>
          <a:noFill/>
        </p:spPr>
        <p:txBody>
          <a:bodyPr/>
          <a:lstStyle/>
          <a:p>
            <a:r>
              <a:rPr lang="en-US" smtClean="0"/>
              <a:t>© 2008 Enterprise Management Associates, Inc.</a:t>
            </a:r>
          </a:p>
        </p:txBody>
      </p:sp>
      <p:sp>
        <p:nvSpPr>
          <p:cNvPr id="59397" name="Text Box 3"/>
          <p:cNvSpPr txBox="1">
            <a:spLocks noChangeArrowheads="1"/>
          </p:cNvSpPr>
          <p:nvPr/>
        </p:nvSpPr>
        <p:spPr bwMode="auto">
          <a:xfrm>
            <a:off x="228600" y="6477000"/>
            <a:ext cx="7304088" cy="214313"/>
          </a:xfrm>
          <a:prstGeom prst="rect">
            <a:avLst/>
          </a:prstGeom>
          <a:noFill/>
          <a:ln w="9525">
            <a:noFill/>
            <a:miter lim="800000"/>
            <a:headEnd/>
            <a:tailEnd/>
          </a:ln>
        </p:spPr>
        <p:txBody>
          <a:bodyPr>
            <a:spAutoFit/>
          </a:bodyPr>
          <a:lstStyle/>
          <a:p>
            <a:r>
              <a:rPr lang="en-US" sz="800">
                <a:latin typeface="Arial" charset="0"/>
              </a:rPr>
              <a:t>Sample Size = 162, Valid Cases = 162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239000" cy="838200"/>
          </a:xfrm>
        </p:spPr>
        <p:txBody>
          <a:bodyPr/>
          <a:lstStyle/>
          <a:p>
            <a:pPr lvl="0"/>
            <a:r>
              <a:rPr lang="en-US" dirty="0" smtClean="0"/>
              <a:t/>
            </a:r>
            <a:br>
              <a:rPr lang="en-US" dirty="0" smtClean="0"/>
            </a:br>
            <a:r>
              <a:rPr lang="en-US" dirty="0" smtClean="0"/>
              <a:t>CMDB Adoption also Helps to Accelerate the Benefits of Cloud </a:t>
            </a:r>
            <a:endParaRPr lang="en-US" dirty="0"/>
          </a:p>
        </p:txBody>
      </p:sp>
      <p:sp>
        <p:nvSpPr>
          <p:cNvPr id="3" name="Content Placeholder 2"/>
          <p:cNvSpPr>
            <a:spLocks noGrp="1"/>
          </p:cNvSpPr>
          <p:nvPr>
            <p:ph idx="1"/>
          </p:nvPr>
        </p:nvSpPr>
        <p:spPr>
          <a:xfrm>
            <a:off x="381000" y="1447800"/>
            <a:ext cx="8229600" cy="5105400"/>
          </a:xfrm>
        </p:spPr>
        <p:txBody>
          <a:bodyPr/>
          <a:lstStyle/>
          <a:p>
            <a:r>
              <a:rPr lang="en-US" dirty="0" smtClean="0"/>
              <a:t>When CMDB deployments were available to internal and external cloud initiatives, respondents saw the following:</a:t>
            </a:r>
          </a:p>
          <a:p>
            <a:pPr lvl="1"/>
            <a:r>
              <a:rPr lang="en-US" dirty="0" smtClean="0"/>
              <a:t>1.4 times more likely to reduce complexity of management via cloud</a:t>
            </a:r>
          </a:p>
          <a:p>
            <a:pPr lvl="1"/>
            <a:r>
              <a:rPr lang="en-US" dirty="0" smtClean="0"/>
              <a:t>1.4 times more likely to improve service resilience via cloud</a:t>
            </a:r>
          </a:p>
          <a:p>
            <a:pPr lvl="1"/>
            <a:r>
              <a:rPr lang="en-US" dirty="0" smtClean="0"/>
              <a:t>1.6 times more likely to accelerate deployment of existing services via cloud</a:t>
            </a:r>
          </a:p>
          <a:p>
            <a:pPr lvl="1"/>
            <a:r>
              <a:rPr lang="en-US" dirty="0" smtClean="0"/>
              <a:t>1.6 times more likely to accelerate the creation of new services via cloud</a:t>
            </a:r>
          </a:p>
          <a:p>
            <a:pPr lvl="1"/>
            <a:r>
              <a:rPr lang="en-US" dirty="0" smtClean="0"/>
              <a:t>1.5 times more likely to increase infrastructure flexibility via cloud</a:t>
            </a:r>
          </a:p>
          <a:p>
            <a:pPr lvl="1"/>
            <a:r>
              <a:rPr lang="en-US" dirty="0" smtClean="0"/>
              <a:t>1.7 times more likely to expand revenue channels via cloud</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 2012 Enterprise Management Associates, Inc.</a:t>
            </a:r>
            <a:endParaRPr lang="en-US" dirty="0"/>
          </a:p>
        </p:txBody>
      </p:sp>
      <p:pic>
        <p:nvPicPr>
          <p:cNvPr id="6" name="Picture 2" descr="http://www.digital-cameras-help.com/clouds/cloud-5.jpg"/>
          <p:cNvPicPr>
            <a:picLocks noChangeAspect="1" noChangeArrowheads="1"/>
          </p:cNvPicPr>
          <p:nvPr/>
        </p:nvPicPr>
        <p:blipFill>
          <a:blip r:embed="rId2" cstate="print"/>
          <a:srcRect/>
          <a:stretch>
            <a:fillRect/>
          </a:stretch>
        </p:blipFill>
        <p:spPr bwMode="auto">
          <a:xfrm>
            <a:off x="3352800" y="4876800"/>
            <a:ext cx="2438400" cy="182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382000" cy="5334000"/>
          </a:xfrm>
        </p:spPr>
        <p:txBody>
          <a:bodyPr/>
          <a:lstStyle/>
          <a:p>
            <a:r>
              <a:rPr lang="en-US" dirty="0" smtClean="0"/>
              <a:t>Selecting and Deploying your CMDB </a:t>
            </a:r>
            <a:endParaRPr lang="en-US" dirty="0"/>
          </a:p>
        </p:txBody>
      </p:sp>
      <p:sp>
        <p:nvSpPr>
          <p:cNvPr id="5" name="Slide Number Placeholder 3"/>
          <p:cNvSpPr>
            <a:spLocks noGrp="1"/>
          </p:cNvSpPr>
          <p:nvPr>
            <p:ph type="sldNum" sz="quarter" idx="10"/>
          </p:nvPr>
        </p:nvSpPr>
        <p:spPr>
          <a:xfrm>
            <a:off x="234950" y="6683375"/>
            <a:ext cx="990600" cy="152400"/>
          </a:xfrm>
        </p:spPr>
        <p:txBody>
          <a:bodyPr/>
          <a:lstStyle/>
          <a:p>
            <a:pPr>
              <a:defRPr/>
            </a:pPr>
            <a:r>
              <a:rPr lang="en-US" smtClean="0"/>
              <a:t>Slide </a:t>
            </a:r>
            <a:fld id="{4919DDB8-A9E9-4ABF-880D-19E46BDFF090}" type="slidenum">
              <a:rPr lang="en-US" smtClean="0"/>
              <a:pPr>
                <a:defRPr/>
              </a:pPr>
              <a:t>9</a:t>
            </a:fld>
            <a:endParaRPr lang="en-US" dirty="0"/>
          </a:p>
        </p:txBody>
      </p:sp>
      <p:sp>
        <p:nvSpPr>
          <p:cNvPr id="6" name="Footer Placeholder 4"/>
          <p:cNvSpPr>
            <a:spLocks noGrp="1"/>
          </p:cNvSpPr>
          <p:nvPr>
            <p:ph type="ftr" sz="quarter" idx="11"/>
          </p:nvPr>
        </p:nvSpPr>
        <p:spPr>
          <a:xfrm>
            <a:off x="6096000" y="6683375"/>
            <a:ext cx="2895600" cy="152400"/>
          </a:xfrm>
        </p:spPr>
        <p:txBody>
          <a:bodyPr/>
          <a:lstStyle/>
          <a:p>
            <a:pPr>
              <a:defRPr/>
            </a:pPr>
            <a:r>
              <a:rPr lang="en-US" smtClean="0"/>
              <a:t>© 2012 Enterprise Management Associates, Inc.</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3625"/>
  <p:tag name="AS_OS" val="Microsoft Windows NT 5.2.3790 Service Pack 2"/>
  <p:tag name="AS_RELEASE_DATE" val="2011.10.07"/>
  <p:tag name="AS_TITLE" val="Aspose.Slides for .NET 3.5"/>
  <p:tag name="AS_VERSION" val="5.6.0.0"/>
</p:tagLst>
</file>

<file path=ppt/theme/theme1.xml><?xml version="1.0" encoding="utf-8"?>
<a:theme xmlns:a="http://schemas.openxmlformats.org/drawingml/2006/main" name="EMA1">
  <a:themeElements>
    <a:clrScheme name="EMA">
      <a:dk1>
        <a:srgbClr val="000000"/>
      </a:dk1>
      <a:lt1>
        <a:srgbClr val="FFFFFF"/>
      </a:lt1>
      <a:dk2>
        <a:srgbClr val="00457C"/>
      </a:dk2>
      <a:lt2>
        <a:srgbClr val="5F5F5F"/>
      </a:lt2>
      <a:accent1>
        <a:srgbClr val="00457C"/>
      </a:accent1>
      <a:accent2>
        <a:srgbClr val="00CC00"/>
      </a:accent2>
      <a:accent3>
        <a:srgbClr val="FF9900"/>
      </a:accent3>
      <a:accent4>
        <a:srgbClr val="660066"/>
      </a:accent4>
      <a:accent5>
        <a:srgbClr val="0099FF"/>
      </a:accent5>
      <a:accent6>
        <a:srgbClr val="FFFF00"/>
      </a:accent6>
      <a:hlink>
        <a:srgbClr val="0000FF"/>
      </a:hlink>
      <a:folHlink>
        <a:srgbClr val="5959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3175" cap="flat" cmpd="sng" algn="ctr">
          <a:noFill/>
          <a:prstDash val="solid"/>
          <a:round/>
          <a:headEnd type="none" w="med" len="med"/>
          <a:tailEnd type="none" w="med" len="med"/>
        </a:ln>
        <a:effectLst/>
      </a:spPr>
      <a:bodyPr vert="horz" wrap="square" lIns="182880" tIns="182880" rIns="182880" bIns="18288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1"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hlink"/>
        </a:solidFill>
        <a:ln w="3175" cap="flat" cmpd="sng" algn="ctr">
          <a:noFill/>
          <a:prstDash val="solid"/>
          <a:round/>
          <a:headEnd type="none" w="med" len="med"/>
          <a:tailEnd type="none" w="med" len="med"/>
        </a:ln>
        <a:effectLst/>
      </a:spPr>
      <a:bodyPr vert="horz" wrap="square" lIns="182880" tIns="182880" rIns="182880" bIns="18288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Univers 55" pitchFamily="34" charset="0"/>
          </a:defRPr>
        </a:defPPr>
      </a:lstStyle>
    </a:lnDef>
  </a:objectDefaults>
  <a:extraClrSchemeLst>
    <a:extraClrScheme>
      <a:clrScheme name="EMA 1">
        <a:dk1>
          <a:srgbClr val="000000"/>
        </a:dk1>
        <a:lt1>
          <a:srgbClr val="FFFFFF"/>
        </a:lt1>
        <a:dk2>
          <a:srgbClr val="00457C"/>
        </a:dk2>
        <a:lt2>
          <a:srgbClr val="5F5F5F"/>
        </a:lt2>
        <a:accent1>
          <a:srgbClr val="0099FF"/>
        </a:accent1>
        <a:accent2>
          <a:srgbClr val="00457C"/>
        </a:accent2>
        <a:accent3>
          <a:srgbClr val="FFFFFF"/>
        </a:accent3>
        <a:accent4>
          <a:srgbClr val="000000"/>
        </a:accent4>
        <a:accent5>
          <a:srgbClr val="AACAFF"/>
        </a:accent5>
        <a:accent6>
          <a:srgbClr val="003E70"/>
        </a:accent6>
        <a:hlink>
          <a:srgbClr val="00CC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EMA_PPT.potx</Template>
  <TotalTime>1533</TotalTime>
  <Words>1496</Words>
  <Application>Microsoft Office PowerPoint</Application>
  <PresentationFormat>On-screen Show (4:3)</PresentationFormat>
  <Paragraphs>211</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EMA1</vt:lpstr>
      <vt:lpstr>The CMDB in 2012:  A Tale of Two Extremes </vt:lpstr>
      <vt:lpstr>Agenda </vt:lpstr>
      <vt:lpstr>CMDB/CMS Perceptions are More than Ever Akin to the Blind Men and the Elephant </vt:lpstr>
      <vt:lpstr>Is the CMDB Dead or Just  in a State of Transformation? </vt:lpstr>
      <vt:lpstr> Past Failures </vt:lpstr>
      <vt:lpstr>Things really ARE Getting Better </vt:lpstr>
      <vt:lpstr>And Even in the Past, CMDB Benefits  Could be Very Real!</vt:lpstr>
      <vt:lpstr> CMDB Adoption also Helps to Accelerate the Benefits of Cloud </vt:lpstr>
      <vt:lpstr>Selecting and Deploying your CMDB </vt:lpstr>
      <vt:lpstr>Deployment and Administration Criteria </vt:lpstr>
      <vt:lpstr>Organizational Ownership of the CMDB can Vary</vt:lpstr>
      <vt:lpstr>Managing Deployments </vt:lpstr>
      <vt:lpstr>Real Roles in CMDB Deployments Cluster Around Managerial, Technical, Process and Stakeholders</vt:lpstr>
      <vt:lpstr>Architecture and Integration Criteria </vt:lpstr>
      <vt:lpstr>For Most Respondents, CI Update Intervals Should be Differentiated</vt:lpstr>
      <vt:lpstr>Choice of Right Suite, Process Automation, and Reporting /Visualization Lead in Design Values</vt:lpstr>
      <vt:lpstr>Two Primary Use Cases: Asset and Change Management </vt:lpstr>
      <vt:lpstr>Asset Management is Probably the Single Most Popular Use Case for First Phase CMDBs</vt:lpstr>
      <vt:lpstr>CMDB Links To Asset Favor Mapping To Owners, Inventory, Retirement, And Lifecycle</vt:lpstr>
      <vt:lpstr>Change and Asset Management Benefits </vt:lpstr>
      <vt:lpstr>Change Management and Change Impact Analysis - A Look into the Future </vt:lpstr>
      <vt:lpstr>Case Study and Conclusions</vt:lpstr>
      <vt:lpstr>Case Study: Company X </vt:lpstr>
      <vt:lpstr>Service-centric Asset Management Initiative: Gating Factors for Company X </vt:lpstr>
      <vt:lpstr>… and BTW, It’s More Than Worth the Effort</vt:lpstr>
      <vt:lpstr>Conclusion: Process, Technology and Organization are Simultaneous Points of Optimization </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dc:creator>
  <cp:lastModifiedBy>Dennis Drogseth</cp:lastModifiedBy>
  <cp:revision>78</cp:revision>
  <dcterms:created xsi:type="dcterms:W3CDTF">2012-04-06T17:56:58Z</dcterms:created>
  <dcterms:modified xsi:type="dcterms:W3CDTF">2012-04-09T14:21:45Z</dcterms:modified>
</cp:coreProperties>
</file>