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tableStyles+xml" PartName="/ppt/tableStyles.xml"/>
  <Default ContentType="image/jpeg" Extension="jpg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pn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png" Type="http://schemas.openxmlformats.org/officeDocument/2006/relationships/image"/><Relationship Id="rId40" Target="/ppt/media/image40.jpg" Type="http://schemas.openxmlformats.org/officeDocument/2006/relationships/image"/><Relationship Id="rId41" Target="/ppt/media/image41.png" Type="http://schemas.openxmlformats.org/officeDocument/2006/relationships/image"/><Relationship Id="rId42" Target="/ppt/media/image42.png" Type="http://schemas.openxmlformats.org/officeDocument/2006/relationships/image"/><Relationship Id="rId43" Target="/ppt/media/image43.png" Type="http://schemas.openxmlformats.org/officeDocument/2006/relationships/image"/><Relationship Id="rId44" Target="/ppt/media/image44.png" Type="http://schemas.openxmlformats.org/officeDocument/2006/relationships/image"/><Relationship Id="rId45" Target="/ppt/media/image45.png" Type="http://schemas.openxmlformats.org/officeDocument/2006/relationships/image"/><Relationship Id="rId46" Target="/ppt/media/image46.png" Type="http://schemas.openxmlformats.org/officeDocument/2006/relationships/image"/><Relationship Id="rId47" Target="/ppt/media/image47.png" Type="http://schemas.openxmlformats.org/officeDocument/2006/relationships/image"/><Relationship Id="rId48" Target="/ppt/media/image48.jpg" Type="http://schemas.openxmlformats.org/officeDocument/2006/relationships/image"/><Relationship Id="rId49" Target="/ppt/media/image49.png" Type="http://schemas.openxmlformats.org/officeDocument/2006/relationships/image"/><Relationship Id="rId50" Target="/ppt/media/image50.png" Type="http://schemas.openxmlformats.org/officeDocument/2006/relationships/image"/><Relationship Id="rId51" Target="/ppt/media/image51.png" Type="http://schemas.openxmlformats.org/officeDocument/2006/relationships/image"/><Relationship Id="rId52" Target="/ppt/media/image52.png" Type="http://schemas.openxmlformats.org/officeDocument/2006/relationships/image"/><Relationship Id="rId53" Target="/ppt/media/image53.png" Type="http://schemas.openxmlformats.org/officeDocument/2006/relationships/image"/><Relationship Id="rId54" Target="/ppt/media/image54.png" Type="http://schemas.openxmlformats.org/officeDocument/2006/relationships/image"/><Relationship Id="rId55" Target="/ppt/media/image55.png" Type="http://schemas.openxmlformats.org/officeDocument/2006/relationships/image"/><Relationship Id="rId56" Target="/ppt/media/image56.png" Type="http://schemas.openxmlformats.org/officeDocument/2006/relationships/image"/><Relationship Id="rId57" Target="/ppt/media/image57.png" Type="http://schemas.openxmlformats.org/officeDocument/2006/relationships/image"/><Relationship Id="rId58" Target="/ppt/media/image58.png" Type="http://schemas.openxmlformats.org/officeDocument/2006/relationships/image"/><Relationship Id="rId59" Target="/ppt/media/image59.png" Type="http://schemas.openxmlformats.org/officeDocument/2006/relationships/image"/><Relationship Id="rId60" Target="/ppt/media/image60.png" Type="http://schemas.openxmlformats.org/officeDocument/2006/relationships/image"/><Relationship Id="rId61" Target="/ppt/media/image61.png" Type="http://schemas.openxmlformats.org/officeDocument/2006/relationships/image"/><Relationship Id="rId62" Target="/ppt/media/image62.png" Type="http://schemas.openxmlformats.org/officeDocument/2006/relationships/image"/><Relationship Id="rId63" Target="/ppt/media/image63.png" Type="http://schemas.openxmlformats.org/officeDocument/2006/relationships/image"/><Relationship Id="rId64" Target="/ppt/media/image64.png" Type="http://schemas.openxmlformats.org/officeDocument/2006/relationships/image"/><Relationship Id="rId65" Target="/ppt/media/image65.png" Type="http://schemas.openxmlformats.org/officeDocument/2006/relationships/image"/><Relationship Id="rId66" Target="/ppt/media/image66.png" Type="http://schemas.openxmlformats.org/officeDocument/2006/relationships/image"/><Relationship Id="rId67" Target="/ppt/media/image67.png" Type="http://schemas.openxmlformats.org/officeDocument/2006/relationships/image"/><Relationship Id="rId68" Target="/ppt/media/image68.png" Type="http://schemas.openxmlformats.org/officeDocument/2006/relationships/image"/><Relationship Id="rId69" Target="/ppt/media/image69.png" Type="http://schemas.openxmlformats.org/officeDocument/2006/relationships/image"/><Relationship Id="rId70" Target="/ppt/media/image70.png" Type="http://schemas.openxmlformats.org/officeDocument/2006/relationships/image"/><Relationship Id="rId71" Target="/ppt/media/image71.png" Type="http://schemas.openxmlformats.org/officeDocument/2006/relationships/image"/><Relationship Id="rId72" Target="/ppt/media/image72.png" Type="http://schemas.openxmlformats.org/officeDocument/2006/relationships/image"/><Relationship Id="rId73" Target="/ppt/media/image73.png" Type="http://schemas.openxmlformats.org/officeDocument/2006/relationships/image"/><Relationship Id="rId74" Target="/ppt/media/image74.png" Type="http://schemas.openxmlformats.org/officeDocument/2006/relationships/image"/><Relationship Id="rId75" Target="/ppt/media/image75.png" Type="http://schemas.openxmlformats.org/officeDocument/2006/relationships/image"/><Relationship Id="rId76" Target="/ppt/media/image76.png" Type="http://schemas.openxmlformats.org/officeDocument/2006/relationships/image"/><Relationship Id="rId77" Target="/ppt/media/image77.png" Type="http://schemas.openxmlformats.org/officeDocument/2006/relationships/image"/><Relationship Id="rId78" Target="/ppt/media/image78.png" Type="http://schemas.openxmlformats.org/officeDocument/2006/relationships/image"/><Relationship Id="rId79" Target="/ppt/media/image79.png" Type="http://schemas.openxmlformats.org/officeDocument/2006/relationships/image"/><Relationship Id="rId80" Target="/ppt/media/image80.png" Type="http://schemas.openxmlformats.org/officeDocument/2006/relationships/image"/><Relationship Id="rId81" Target="/ppt/media/image81.png" Type="http://schemas.openxmlformats.org/officeDocument/2006/relationships/image"/><Relationship Id="rId82" Target="/ppt/media/image82.png" Type="http://schemas.openxmlformats.org/officeDocument/2006/relationships/image"/><Relationship Id="rId83" Target="/ppt/media/image83.png" Type="http://schemas.openxmlformats.org/officeDocument/2006/relationships/image"/><Relationship Id="rId84" Target="/ppt/media/image84.png" Type="http://schemas.openxmlformats.org/officeDocument/2006/relationships/image"/><Relationship Id="rId85" Target="/ppt/media/image85.png" Type="http://schemas.openxmlformats.org/officeDocument/2006/relationships/image"/><Relationship Id="rId86" Target="/ppt/media/image86.png" Type="http://schemas.openxmlformats.org/officeDocument/2006/relationships/image"/><Relationship Id="rId87" Target="/ppt/media/image87.png" Type="http://schemas.openxmlformats.org/officeDocument/2006/relationships/image"/><Relationship Id="rId88" Target="/ppt/media/image88.png" Type="http://schemas.openxmlformats.org/officeDocument/2006/relationships/image"/><Relationship Id="rId89" Target="/ppt/media/image89.png" Type="http://schemas.openxmlformats.org/officeDocument/2006/relationships/image"/><Relationship Id="rId90" Target="/ppt/media/image90.png" Type="http://schemas.openxmlformats.org/officeDocument/2006/relationships/image"/><Relationship Id="rId91" Target="/ppt/media/image91.png" Type="http://schemas.openxmlformats.org/officeDocument/2006/relationships/image"/><Relationship Id="rId92" Target="/ppt/media/image92.png" Type="http://schemas.openxmlformats.org/officeDocument/2006/relationships/image"/><Relationship Id="rId93" Target="/ppt/media/image93.png" Type="http://schemas.openxmlformats.org/officeDocument/2006/relationships/image"/><Relationship Id="rId94" Target="/ppt/media/image94.png" Type="http://schemas.openxmlformats.org/officeDocument/2006/relationships/image"/><Relationship Id="rId95" Target="/ppt/media/image95.png" Type="http://schemas.openxmlformats.org/officeDocument/2006/relationships/image"/><Relationship Id="rId96" Target="/ppt/media/image96.png" Type="http://schemas.openxmlformats.org/officeDocument/2006/relationships/image"/><Relationship Id="rId97" Target="/ppt/media/image97.png" Type="http://schemas.openxmlformats.org/officeDocument/2006/relationships/image"/><Relationship Id="rId98" Target="/ppt/media/image98.png" Type="http://schemas.openxmlformats.org/officeDocument/2006/relationships/image"/><Relationship Id="rId99" Target="/ppt/media/image99.png" Type="http://schemas.openxmlformats.org/officeDocument/2006/relationships/image"/><Relationship Id="rId100" Target="/ppt/media/image100.png" Type="http://schemas.openxmlformats.org/officeDocument/2006/relationships/image"/><Relationship Id="rId101" Target="/ppt/media/image101.png" Type="http://schemas.openxmlformats.org/officeDocument/2006/relationships/image"/><Relationship Id="rId102" Target="/ppt/media/image102.png" Type="http://schemas.openxmlformats.org/officeDocument/2006/relationships/image"/><Relationship Id="rId103" Target="/ppt/media/image103.png" Type="http://schemas.openxmlformats.org/officeDocument/2006/relationships/image"/><Relationship Id="rId104" Target="/ppt/media/image104.png" Type="http://schemas.openxmlformats.org/officeDocument/2006/relationships/image"/><Relationship Id="rId105" Target="/ppt/media/image105.png" Type="http://schemas.openxmlformats.org/officeDocument/2006/relationships/image"/><Relationship Id="rId106" Target="/ppt/media/image106.png" Type="http://schemas.openxmlformats.org/officeDocument/2006/relationships/image"/><Relationship Id="rId107" Target="/ppt/media/image107.png" Type="http://schemas.openxmlformats.org/officeDocument/2006/relationships/image"/><Relationship Id="rId108" Target="/ppt/media/image108.png" Type="http://schemas.openxmlformats.org/officeDocument/2006/relationships/image"/><Relationship Id="rId109" Target="/ppt/media/image109.png" Type="http://schemas.openxmlformats.org/officeDocument/2006/relationships/image"/><Relationship Id="rId110" Target="/ppt/media/image110.png" Type="http://schemas.openxmlformats.org/officeDocument/2006/relationships/image"/><Relationship Id="rId111" Target="/ppt/media/image111.png" Type="http://schemas.openxmlformats.org/officeDocument/2006/relationships/image"/><Relationship Id="rId112" Target="/ppt/media/image112.png" Type="http://schemas.openxmlformats.org/officeDocument/2006/relationships/image"/><Relationship Id="rId113" Target="/ppt/media/image113.png" Type="http://schemas.openxmlformats.org/officeDocument/2006/relationships/image"/><Relationship Id="rId114" Target="/ppt/media/image114.png" Type="http://schemas.openxmlformats.org/officeDocument/2006/relationships/image"/><Relationship Id="rId115" Target="/ppt/media/image115.png" Type="http://schemas.openxmlformats.org/officeDocument/2006/relationships/image"/><Relationship Id="rId116" Target="/ppt/media/image116.png" Type="http://schemas.openxmlformats.org/officeDocument/2006/relationships/image"/><Relationship Id="rId117" Target="/ppt/media/image117.png" Type="http://schemas.openxmlformats.org/officeDocument/2006/relationships/image"/><Relationship Id="rId118" Target="/ppt/media/image118.png" Type="http://schemas.openxmlformats.org/officeDocument/2006/relationships/image"/><Relationship Id="rId119" Target="/ppt/media/image119.png" Type="http://schemas.openxmlformats.org/officeDocument/2006/relationships/image"/><Relationship Id="rId120" Target="/ppt/media/image120.png" Type="http://schemas.openxmlformats.org/officeDocument/2006/relationships/image"/><Relationship Id="rId121" Target="/ppt/media/image121.png" Type="http://schemas.openxmlformats.org/officeDocument/2006/relationships/image"/><Relationship Id="rId122" Target="/ppt/media/image122.png" Type="http://schemas.openxmlformats.org/officeDocument/2006/relationships/image"/><Relationship Id="rId123" Target="/ppt/media/image123.png" Type="http://schemas.openxmlformats.org/officeDocument/2006/relationships/image"/><Relationship Id="rId124" Target="/ppt/media/image124.png" Type="http://schemas.openxmlformats.org/officeDocument/2006/relationships/image"/><Relationship Id="rId125" Target="/ppt/media/image125.png" Type="http://schemas.openxmlformats.org/officeDocument/2006/relationships/image"/><Relationship Id="rId126" Target="/ppt/media/image126.png" Type="http://schemas.openxmlformats.org/officeDocument/2006/relationships/image"/><Relationship Id="rId127" Target="/ppt/media/image127.png" Type="http://schemas.openxmlformats.org/officeDocument/2006/relationships/image"/><Relationship Id="rId128" Target="/ppt/media/image128.png" Type="http://schemas.openxmlformats.org/officeDocument/2006/relationships/image"/><Relationship Id="rId129" Target="/ppt/media/image129.png" Type="http://schemas.openxmlformats.org/officeDocument/2006/relationships/image"/><Relationship Id="rId130" Target="/ppt/media/image130.png" Type="http://schemas.openxmlformats.org/officeDocument/2006/relationships/image"/><Relationship Id="rId131" Target="/ppt/media/image131.png" Type="http://schemas.openxmlformats.org/officeDocument/2006/relationships/image"/><Relationship Id="rId132" Target="/ppt/media/image132.png" Type="http://schemas.openxmlformats.org/officeDocument/2006/relationships/image"/><Relationship Id="rId133" Target="/ppt/media/image133.png" Type="http://schemas.openxmlformats.org/officeDocument/2006/relationships/image"/><Relationship Id="rId134" Target="/ppt/media/image134.png" Type="http://schemas.openxmlformats.org/officeDocument/2006/relationships/image"/><Relationship Id="rId135" Target="/ppt/media/image135.png" Type="http://schemas.openxmlformats.org/officeDocument/2006/relationships/image"/><Relationship Id="rId136" Target="/ppt/media/image136.png" Type="http://schemas.openxmlformats.org/officeDocument/2006/relationships/image"/><Relationship Id="rId137" Target="/ppt/media/image137.png" Type="http://schemas.openxmlformats.org/officeDocument/2006/relationships/image"/><Relationship Id="rId138" Target="/ppt/media/image138.png" Type="http://schemas.openxmlformats.org/officeDocument/2006/relationships/image"/><Relationship Id="rId139" Target="/ppt/media/image139.png" Type="http://schemas.openxmlformats.org/officeDocument/2006/relationships/image"/><Relationship Id="rId140" Target="/ppt/media/image140.png" Type="http://schemas.openxmlformats.org/officeDocument/2006/relationships/image"/><Relationship Id="rId141" Target="/ppt/media/image141.png" Type="http://schemas.openxmlformats.org/officeDocument/2006/relationships/image"/><Relationship Id="rId142" Target="/ppt/media/image142.png" Type="http://schemas.openxmlformats.org/officeDocument/2006/relationships/image"/><Relationship Id="rId143" Target="/ppt/media/image143.png" Type="http://schemas.openxmlformats.org/officeDocument/2006/relationships/image"/><Relationship Id="rId144" Target="/ppt/media/image144.png" Type="http://schemas.openxmlformats.org/officeDocument/2006/relationships/image"/><Relationship Id="rId145" Target="/ppt/media/image145.png" Type="http://schemas.openxmlformats.org/officeDocument/2006/relationships/image"/><Relationship Id="rId146" Target="/ppt/media/image146.png" Type="http://schemas.openxmlformats.org/officeDocument/2006/relationships/image"/><Relationship Id="rId147" Target="/ppt/media/image147.png" Type="http://schemas.openxmlformats.org/officeDocument/2006/relationships/image"/><Relationship Id="rId148" Target="/ppt/media/image148.png" Type="http://schemas.openxmlformats.org/officeDocument/2006/relationships/image"/><Relationship Id="rId149" Target="/ppt/media/image149.png" Type="http://schemas.openxmlformats.org/officeDocument/2006/relationships/image"/><Relationship Id="rId150" Target="/ppt/media/image150.png" Type="http://schemas.openxmlformats.org/officeDocument/2006/relationships/image"/><Relationship Id="rId151" Target="/ppt/media/image151.png" Type="http://schemas.openxmlformats.org/officeDocument/2006/relationships/image"/><Relationship Id="rId152" Target="/ppt/media/image152.png" Type="http://schemas.openxmlformats.org/officeDocument/2006/relationships/image"/><Relationship Id="rId153" Target="/ppt/media/image153.png" Type="http://schemas.openxmlformats.org/officeDocument/2006/relationships/image"/><Relationship Id="rId154" Target="/ppt/media/image154.png" Type="http://schemas.openxmlformats.org/officeDocument/2006/relationships/image"/><Relationship Id="rId155" Target="/ppt/media/image155.png" Type="http://schemas.openxmlformats.org/officeDocument/2006/relationships/image"/><Relationship Id="rId156" Target="/ppt/media/image156.png" Type="http://schemas.openxmlformats.org/officeDocument/2006/relationships/image"/><Relationship Id="rId157" Target="/ppt/media/image157.png" Type="http://schemas.openxmlformats.org/officeDocument/2006/relationships/image"/><Relationship Id="rId158" Target="/ppt/media/image158.png" Type="http://schemas.openxmlformats.org/officeDocument/2006/relationships/image"/><Relationship Id="rId159" Target="ppt/media/img_cc_black.png" Type="http://schemas.openxmlformats.org/officeDocument/2006/relationships/image"/><Relationship Id="rId160" Target="ppt/presentation.xml" Type="http://schemas.openxmlformats.org/officeDocument/2006/relationships/officeDocument"/><Relationship Id="rId161" Target="docProps/core.xml" Type="http://schemas.openxmlformats.org/package/2006/relationships/metadata/core-properties"/><Relationship Id="rId162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x="9144000" cy="5143500" type="screen16x9"/>
  <p:notesSz cx="9144000" cy="5143500"/>
  <p:embeddedFontLst>
    <p:embeddedFont>
      <p:font typeface="Roboto"/>
      <p:regular r:id="rId75"/>
      <p:bold r:id="rId77"/>
    </p:embeddedFont>
    <p:embeddedFont>
      <p:font typeface="Roboto-medium"/>
      <p:regular r:id="rId78"/>
    </p:embeddedFont>
    <p:embeddedFont>
      <p:font typeface="Roboto-thin"/>
      <p:regular r:id="rId79"/>
    </p:embeddedFont>
    <p:embeddedFont>
      <p:font typeface="Roboto-light"/>
      <p:regular r:id="rId74"/>
    </p:embeddedFont>
  </p:embeddedFontLst>
  <p:custDataLst>
    <p:tags r:id="rId80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0" Target="slides/slide16.xml" Type="http://schemas.openxmlformats.org/officeDocument/2006/relationships/slide"/><Relationship Id="rId21" Target="slides/slide17.xml" Type="http://schemas.openxmlformats.org/officeDocument/2006/relationships/slide"/><Relationship Id="rId22" Target="slides/slide18.xml" Type="http://schemas.openxmlformats.org/officeDocument/2006/relationships/slide"/><Relationship Id="rId23" Target="slides/slide19.xml" Type="http://schemas.openxmlformats.org/officeDocument/2006/relationships/slide"/><Relationship Id="rId24" Target="slides/slide20.xml" Type="http://schemas.openxmlformats.org/officeDocument/2006/relationships/slide"/><Relationship Id="rId25" Target="slides/slide21.xml" Type="http://schemas.openxmlformats.org/officeDocument/2006/relationships/slide"/><Relationship Id="rId26" Target="slides/slide22.xml" Type="http://schemas.openxmlformats.org/officeDocument/2006/relationships/slide"/><Relationship Id="rId27" Target="slides/slide23.xml" Type="http://schemas.openxmlformats.org/officeDocument/2006/relationships/slide"/><Relationship Id="rId28" Target="slides/slide24.xml" Type="http://schemas.openxmlformats.org/officeDocument/2006/relationships/slide"/><Relationship Id="rId29" Target="slides/slide25.xml" Type="http://schemas.openxmlformats.org/officeDocument/2006/relationships/slide"/><Relationship Id="rId30" Target="slides/slide26.xml" Type="http://schemas.openxmlformats.org/officeDocument/2006/relationships/slide"/><Relationship Id="rId31" Target="slides/slide27.xml" Type="http://schemas.openxmlformats.org/officeDocument/2006/relationships/slide"/><Relationship Id="rId32" Target="slides/slide28.xml" Type="http://schemas.openxmlformats.org/officeDocument/2006/relationships/slide"/><Relationship Id="rId33" Target="slides/slide29.xml" Type="http://schemas.openxmlformats.org/officeDocument/2006/relationships/slide"/><Relationship Id="rId34" Target="slides/slide30.xml" Type="http://schemas.openxmlformats.org/officeDocument/2006/relationships/slide"/><Relationship Id="rId35" Target="slides/slide31.xml" Type="http://schemas.openxmlformats.org/officeDocument/2006/relationships/slide"/><Relationship Id="rId36" Target="slides/slide32.xml" Type="http://schemas.openxmlformats.org/officeDocument/2006/relationships/slide"/><Relationship Id="rId37" Target="slides/slide33.xml" Type="http://schemas.openxmlformats.org/officeDocument/2006/relationships/slide"/><Relationship Id="rId38" Target="slides/slide34.xml" Type="http://schemas.openxmlformats.org/officeDocument/2006/relationships/slide"/><Relationship Id="rId39" Target="slides/slide35.xml" Type="http://schemas.openxmlformats.org/officeDocument/2006/relationships/slide"/><Relationship Id="rId40" Target="slides/slide36.xml" Type="http://schemas.openxmlformats.org/officeDocument/2006/relationships/slide"/><Relationship Id="rId41" Target="slides/slide37.xml" Type="http://schemas.openxmlformats.org/officeDocument/2006/relationships/slide"/><Relationship Id="rId42" Target="slides/slide38.xml" Type="http://schemas.openxmlformats.org/officeDocument/2006/relationships/slide"/><Relationship Id="rId43" Target="slides/slide39.xml" Type="http://schemas.openxmlformats.org/officeDocument/2006/relationships/slide"/><Relationship Id="rId44" Target="slides/slide40.xml" Type="http://schemas.openxmlformats.org/officeDocument/2006/relationships/slide"/><Relationship Id="rId45" Target="slides/slide41.xml" Type="http://schemas.openxmlformats.org/officeDocument/2006/relationships/slide"/><Relationship Id="rId46" Target="slides/slide42.xml" Type="http://schemas.openxmlformats.org/officeDocument/2006/relationships/slide"/><Relationship Id="rId47" Target="slides/slide43.xml" Type="http://schemas.openxmlformats.org/officeDocument/2006/relationships/slide"/><Relationship Id="rId48" Target="slides/slide44.xml" Type="http://schemas.openxmlformats.org/officeDocument/2006/relationships/slide"/><Relationship Id="rId49" Target="slides/slide45.xml" Type="http://schemas.openxmlformats.org/officeDocument/2006/relationships/slide"/><Relationship Id="rId50" Target="slides/slide46.xml" Type="http://schemas.openxmlformats.org/officeDocument/2006/relationships/slide"/><Relationship Id="rId51" Target="slides/slide47.xml" Type="http://schemas.openxmlformats.org/officeDocument/2006/relationships/slide"/><Relationship Id="rId52" Target="slides/slide48.xml" Type="http://schemas.openxmlformats.org/officeDocument/2006/relationships/slide"/><Relationship Id="rId53" Target="slides/slide49.xml" Type="http://schemas.openxmlformats.org/officeDocument/2006/relationships/slide"/><Relationship Id="rId54" Target="slides/slide50.xml" Type="http://schemas.openxmlformats.org/officeDocument/2006/relationships/slide"/><Relationship Id="rId55" Target="slides/slide51.xml" Type="http://schemas.openxmlformats.org/officeDocument/2006/relationships/slide"/><Relationship Id="rId56" Target="slides/slide52.xml" Type="http://schemas.openxmlformats.org/officeDocument/2006/relationships/slide"/><Relationship Id="rId57" Target="slides/slide53.xml" Type="http://schemas.openxmlformats.org/officeDocument/2006/relationships/slide"/><Relationship Id="rId58" Target="slides/slide54.xml" Type="http://schemas.openxmlformats.org/officeDocument/2006/relationships/slide"/><Relationship Id="rId59" Target="slides/slide55.xml" Type="http://schemas.openxmlformats.org/officeDocument/2006/relationships/slide"/><Relationship Id="rId60" Target="slides/slide56.xml" Type="http://schemas.openxmlformats.org/officeDocument/2006/relationships/slide"/><Relationship Id="rId61" Target="slides/slide57.xml" Type="http://schemas.openxmlformats.org/officeDocument/2006/relationships/slide"/><Relationship Id="rId62" Target="slides/slide58.xml" Type="http://schemas.openxmlformats.org/officeDocument/2006/relationships/slide"/><Relationship Id="rId63" Target="slides/slide59.xml" Type="http://schemas.openxmlformats.org/officeDocument/2006/relationships/slide"/><Relationship Id="rId64" Target="slides/slide60.xml" Type="http://schemas.openxmlformats.org/officeDocument/2006/relationships/slide"/><Relationship Id="rId65" Target="slides/slide61.xml" Type="http://schemas.openxmlformats.org/officeDocument/2006/relationships/slide"/><Relationship Id="rId66" Target="slides/slide62.xml" Type="http://schemas.openxmlformats.org/officeDocument/2006/relationships/slide"/><Relationship Id="rId67" Target="slides/slide63.xml" Type="http://schemas.openxmlformats.org/officeDocument/2006/relationships/slide"/><Relationship Id="rId68" Target="slides/slide64.xml" Type="http://schemas.openxmlformats.org/officeDocument/2006/relationships/slide"/><Relationship Id="rId69" Target="slides/slide65.xml" Type="http://schemas.openxmlformats.org/officeDocument/2006/relationships/slide"/><Relationship Id="rId70" Target="slides/slide66.xml" Type="http://schemas.openxmlformats.org/officeDocument/2006/relationships/slide"/><Relationship Id="rId71" Target="tableStyles.xml" Type="http://schemas.openxmlformats.org/officeDocument/2006/relationships/tableStyles"/><Relationship Id="rId72" Target="fonts/font1.fntdata" Type="http://schemas.openxmlformats.org/officeDocument/2006/relationships/font"/><Relationship Id="rId73" Target="fonts/font2.fntdata" Type="http://schemas.openxmlformats.org/officeDocument/2006/relationships/font"/><Relationship Id="rId74" Target="fonts/font3.fntdata" Type="http://schemas.openxmlformats.org/officeDocument/2006/relationships/font"/><Relationship Id="rId75" Target="fonts/font4.fntdata" Type="http://schemas.openxmlformats.org/officeDocument/2006/relationships/font"/><Relationship Id="rId76" Target="fonts/font5.fntdata" Type="http://schemas.openxmlformats.org/officeDocument/2006/relationships/font"/><Relationship Id="rId77" Target="fonts/font6.fntdata" Type="http://schemas.openxmlformats.org/officeDocument/2006/relationships/font"/><Relationship Id="rId78" Target="fonts/font7.fntdata" Type="http://schemas.openxmlformats.org/officeDocument/2006/relationships/font"/><Relationship Id="rId79" Target="fonts/font8.fntdata" Type="http://schemas.openxmlformats.org/officeDocument/2006/relationships/font"/><Relationship Id="rId80" Target="tags/tag3.xml" Type="http://schemas.openxmlformats.org/officeDocument/2006/relationships/tags"/><Relationship Id="rId81" Target="presProps.xml" Type="http://schemas.openxmlformats.org/officeDocument/2006/relationships/presProps"/><Relationship Id="rId82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B16B2573-56FE-4E64-A8CD-13ABE35E5B61}">
                <a16:creationId xmlns:a16="http://schemas.microsoft.com/office/drawing/2010/main" id="{FB2A9EC2-B991-413F-9170-C18F06017AB6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 vert="horz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ubtitle 2">
            <a:extLst>
              <a:ext uri="{2AFE7360-DD8A-4ABA-842C-7CFE889BBB13}">
                <a16:creationId xmlns:a16="http://schemas.microsoft.com/office/drawing/2010/main" id="{EF2DBA12-07FA-455B-8513-0B2B9345966F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 vert="horz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038284D4-BCE8-4208-92BE-47C3B59D1571}">
                <a16:creationId xmlns:a16="http://schemas.microsoft.com/office/drawing/2010/main" id="{2CEC2378-1B30-469F-861E-262F1CCA72B9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797AD57B-D656-4126-A42F-04695DD457EC}">
                <a16:creationId xmlns:a16="http://schemas.microsoft.com/office/drawing/2010/main" id="{81C5F365-CD48-4517-9ADC-B3602739375C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26F31853-4270-417E-A194-1110AD37B32E}">
                <a16:creationId xmlns:a16="http://schemas.microsoft.com/office/drawing/2010/main" id="{620CBE55-C479-4621-9A45-D52DD4293E3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2FBD476-4EEF-4746-B34F-8E27F29C27EB}">
        <p14:creationId xmlns:p14="http://schemas.microsoft.com/office/powerpoint/2010/main" val="1695977872957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6BDD0B30-F705-4737-802D-1F286A2BF38E}">
                <a16:creationId xmlns:a16="http://schemas.microsoft.com/office/drawing/2010/main" id="{58DD058F-CABF-47B9-86E0-7940D9339CEB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BEF3982D-DE38-4919-B088-08E016250A69}">
                <a16:creationId xmlns:a16="http://schemas.microsoft.com/office/drawing/2010/main" id="{E6E2EC8D-84E4-46ED-89B5-00B5A514EBAB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83D217FE-E68C-42F2-B723-29A7E71F1B5D}">
                <a16:creationId xmlns:a16="http://schemas.microsoft.com/office/drawing/2010/main" id="{AB22AF51-1D56-4202-B8E3-076039B43D31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94ED0D8D-F8F3-424C-BB64-41FEEABE55B6}">
                <a16:creationId xmlns:a16="http://schemas.microsoft.com/office/drawing/2010/main" id="{9062E0C9-6AD0-49A7-91DC-9DCF41DFCBBC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55921E94-CDA8-4BCC-B54B-5EE97D9874F4}">
                <a16:creationId xmlns:a16="http://schemas.microsoft.com/office/drawing/2010/main" id="{022E2D7F-1B26-4FAA-85CB-037B900429DC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9EC74FB7-646E-4658-A688-BB33E9DC24B0}">
                <a16:creationId xmlns:a16="http://schemas.microsoft.com/office/drawing/2010/main" id="{2F2316F0-BEB0-49B0-9DF2-17B01CA5138B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 vert="horz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000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1D263351-3856-4E4A-9B8E-99CF343AB349}">
                <a16:creationId xmlns:a16="http://schemas.microsoft.com/office/drawing/2010/main" id="{8650C33C-06A7-4D17-9A94-3BE057C81BBD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B590C751-48FF-44D8-AA8E-0B64321D9BBD}">
                <a16:creationId xmlns:a16="http://schemas.microsoft.com/office/drawing/2010/main" id="{3FB00921-E080-48F2-B9F2-4208A58F78D7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 vert="horz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000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061FC16D-606D-4CDE-B623-4711E86461DA}">
                <a16:creationId xmlns:a16="http://schemas.microsoft.com/office/drawing/2010/main" id="{EC2E06C9-B0F9-40F2-9095-9A1D3174016D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0FE002C7-C178-49C2-8C5D-2D11292AB04C}">
                <a16:creationId xmlns:a16="http://schemas.microsoft.com/office/drawing/2010/main" id="{9C816AD7-050F-4E0A-8D9D-0469EC859D90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4" cy="523875"/>
          </a:xfrm>
          <a:prstGeom prst="rect">
            <a:avLst/>
          </a:prstGeom>
        </p:spPr>
        <p:txBody>
          <a:bodyPr anchor="t" rtlCol="0" vert="horz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000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2BFC38FB-A7D6-4C69-BDA9-522A6569E67C}">
                <a16:creationId xmlns:a16="http://schemas.microsoft.com/office/drawing/2010/main" id="{706A248D-DD70-481A-B0E1-380337958B9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3D84057C-BCDF-4FDF-BD91-56990FCDB174}">
                <a16:creationId xmlns:a16="http://schemas.microsoft.com/office/drawing/2010/main" id="{F4742C77-071C-4FC0-BA9A-C5A70CBBF7A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B253593D-139C-4609-ACDA-D8C6D4B2AF63}">
                <a16:creationId xmlns:a16="http://schemas.microsoft.com/office/drawing/2010/main" id="{2FA12CA6-7EFD-49DC-B9F6-A48265EEEC8B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AE280D6D-1BAD-4E52-9946-74521BF7D01A}">
        <p14:creationId xmlns:p14="http://schemas.microsoft.com/office/powerpoint/2010/main" val="1695977872966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92341A04-2A79-45DF-81B6-E7A3926A6AFC}">
                <a16:creationId xmlns:a16="http://schemas.microsoft.com/office/drawing/2010/main" id="{5A9997B9-1291-4DA6-8D70-D5AAC18767D5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C4BD4FA2-716E-4CBE-9A40-86DE5D9616F3}">
                <a16:creationId xmlns:a16="http://schemas.microsoft.com/office/drawing/2010/main" id="{E328D092-F506-4B18-94C4-1AB9A564329B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0541B0AB-7CED-4862-953C-F6A8A3BAF53D}">
                <a16:creationId xmlns:a16="http://schemas.microsoft.com/office/drawing/2010/main" id="{DF97F4D8-0947-4A0A-A0C6-940BD08E7639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49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3B456C00-AADC-41B2-8F44-11AC62B3E7F3}">
                <a16:creationId xmlns:a16="http://schemas.microsoft.com/office/drawing/2010/main" id="{4F4754AD-E8E9-475A-8DE1-2F530260179F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E80CFC22-F87F-4648-87BD-47DF53B85BF6}">
                <a16:creationId xmlns:a16="http://schemas.microsoft.com/office/drawing/2010/main" id="{79C6B468-9278-45C5-9C9E-23464E36193B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36BE0B8A-77A4-46C0-B09E-00AC6032FEA4}">
                <a16:creationId xmlns:a16="http://schemas.microsoft.com/office/drawing/2010/main" id="{8221CA3A-E2C9-4FD5-B911-CB15B048C106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8306E9FB-D9E6-4DB7-BF38-5B6279FAFE34}">
                <a16:creationId xmlns:a16="http://schemas.microsoft.com/office/drawing/2010/main" id="{710F10C0-1C17-4E95-B676-921AA07F296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E982FE33-9F47-4909-A693-6510C35DD811}">
                <a16:creationId xmlns:a16="http://schemas.microsoft.com/office/drawing/2010/main" id="{99E6DF4B-4CA5-470B-9354-2B5BAF76417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D961F42F-1FA7-43A5-B205-64A41F9D83A2}">
        <p14:creationId xmlns:p14="http://schemas.microsoft.com/office/powerpoint/2010/main" val="1695977872968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7D6B576C-E8EF-460C-8D09-1074E463740D}">
                <a16:creationId xmlns:a16="http://schemas.microsoft.com/office/drawing/2010/main" id="{5CE91BF6-C324-4B37-934C-6AAC6DC79DC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2C28B761-049C-4420-8C5E-79A01EA2576B}">
                <a16:creationId xmlns:a16="http://schemas.microsoft.com/office/drawing/2010/main" id="{9D939ACB-10DA-4611-89D9-C81C3B74D6C4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 rtlCol="0" vert="horz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Slide Number Placeholder 4">
            <a:extLst>
              <a:ext uri="{AC8F8627-1AF9-438B-BC04-3083FFC933B4}">
                <a16:creationId xmlns:a16="http://schemas.microsoft.com/office/drawing/2010/main" id="{74902177-2F6D-49BA-9509-3F2646C7BDB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3">
            <a:extLst>
              <a:ext uri="{172131FF-75A4-48A1-8130-95AEC7760611}">
                <a16:creationId xmlns:a16="http://schemas.microsoft.com/office/drawing/2010/main" id="{41F0F79E-5E19-46AA-B1F1-8F6FBD63E4A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0D02983F-B5E8-4E19-B39D-2DBB64D540D5}">
                <a16:creationId xmlns:a16="http://schemas.microsoft.com/office/drawing/2010/main" id="{839FD0C1-227B-4D79-9E24-D073DAC58DBB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05DD9F1A-D800-4699-99B0-F5EF5AF2EB10}">
        <p14:creationId xmlns:p14="http://schemas.microsoft.com/office/powerpoint/2010/main" val="1695977872958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8FC4521-25BB-473E-935F-501D14AB7FF8}">
                <a16:creationId xmlns:a16="http://schemas.microsoft.com/office/drawing/2010/main" id="{49C3AD0D-0798-4438-B811-4E310CB880EC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 vert="horz">
            <a:normAutofit/>
          </a:bodyPr>
          <a:lstStyle>
            <a:lvl1pPr indent="0" lvl="0" marL="0">
              <a:lnSpc>
                <a:spcPct val="100000"/>
              </a:lnSpc>
              <a:buNone/>
              <a:defRPr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itle 1">
            <a:extLst>
              <a:ext uri="{B007353F-67D0-435E-AAB8-0E825F61A173}">
                <a16:creationId xmlns:a16="http://schemas.microsoft.com/office/drawing/2010/main" id="{9ABD4B03-9AE1-4CAD-8F15-663FFCC876AE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 vert="horz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70CE3E1C-3EEF-4589-A8AD-6F258DFCF1FC}">
                <a16:creationId xmlns:a16="http://schemas.microsoft.com/office/drawing/2010/main" id="{4E70FB37-9904-4374-BBAB-9376354C9EB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C90627AB-0418-407C-B449-73CD82193468}">
                <a16:creationId xmlns:a16="http://schemas.microsoft.com/office/drawing/2010/main" id="{C24FDE19-40E4-45CA-8BEA-70E53FDC1CFF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B35CC1FF-F53C-4275-B233-158A017956C5}">
                <a16:creationId xmlns:a16="http://schemas.microsoft.com/office/drawing/2010/main" id="{B8A46374-A06B-4A8C-B043-BC923BD71AB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F1C8E92B-1E5A-4F0E-9703-3FDB8801D549}">
        <p14:creationId xmlns:p14="http://schemas.microsoft.com/office/powerpoint/2010/main" val="1695977872959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DB7E2394-6652-4F57-B3C4-BF88B3C1BF97}">
                <a16:creationId xmlns:a16="http://schemas.microsoft.com/office/drawing/2010/main" id="{0C5F096A-85CD-405B-A4D3-AC936B92B999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52E8B4C7-7EEC-4A81-8180-3BD942CD9280}">
                <a16:creationId xmlns:a16="http://schemas.microsoft.com/office/drawing/2010/main" id="{709EBE2E-9CB4-4B9D-AB00-5DF2CEB25A1F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 vert="horz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4735C125-E3B4-4393-AA45-08FE973EA2D5}">
                <a16:creationId xmlns:a16="http://schemas.microsoft.com/office/drawing/2010/main" id="{67D4B3C8-2B6C-4B2C-9F6B-AC44C5DF2282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 vert="horz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48746AB8-9DB7-4891-A7D0-F6C0EB76D9A5}">
                <a16:creationId xmlns:a16="http://schemas.microsoft.com/office/drawing/2010/main" id="{91FE713B-241E-48E1-A585-890489D1000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684A355C-9891-4C65-8D14-0867095CD10C}">
                <a16:creationId xmlns:a16="http://schemas.microsoft.com/office/drawing/2010/main" id="{92DCF3F9-0F23-41EB-85F2-7C02CEAF873A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F3E1602F-C4D1-4C83-9A4D-DA7E5CA619DA}">
                <a16:creationId xmlns:a16="http://schemas.microsoft.com/office/drawing/2010/main" id="{4E7431D9-DACC-49F6-9C8B-9B7801D107D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39A3A321-E669-4A12-8B25-979EB18D221B}">
        <p14:creationId xmlns:p14="http://schemas.microsoft.com/office/powerpoint/2010/main" val="1695977872960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7B38FB4F-1420-4871-82FB-6BF3FC0BDDE7}">
                <a16:creationId xmlns:a16="http://schemas.microsoft.com/office/drawing/2010/main" id="{C64654AA-2C1C-425D-A387-5AB2857CA6CC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 vert="horz">
            <a:normAutofit/>
          </a:bodyPr>
          <a:lstStyle>
            <a:lvl1pPr indent="0" lvl="0" marL="0">
              <a:buNone/>
              <a:defRPr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19040785-2845-4193-A6C9-00C40291790F}">
                <a16:creationId xmlns:a16="http://schemas.microsoft.com/office/drawing/2010/main" id="{9DFCB0B1-FF99-478B-BB64-8657F039B889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 vert="horz">
            <a:normAutofit/>
          </a:bodyPr>
          <a:lstStyle>
            <a:lvl1pPr indent="0" lvl="0" marL="0">
              <a:buNone/>
              <a:defRPr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5493F301-FE95-42DD-A84F-D34BDB1C5EBF}">
                <a16:creationId xmlns:a16="http://schemas.microsoft.com/office/drawing/2010/main" id="{A2DD8F4B-BBA0-4111-BAAD-2FAFFDF612FC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 vert="horz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D9AE2C01-E8DD-45B4-80FA-B459FF73C34F}">
                <a16:creationId xmlns:a16="http://schemas.microsoft.com/office/drawing/2010/main" id="{B00DF8A3-7929-480B-932A-FAC274A07FA9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A163C4DD-5453-4065-A1DB-29FFD42A0FEF}">
                <a16:creationId xmlns:a16="http://schemas.microsoft.com/office/drawing/2010/main" id="{F22A8E12-3411-40A0-9ECA-E18FE4723039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 vert="horz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7D5512F9-C322-4328-9A55-AA2B67A54386}">
                <a16:creationId xmlns:a16="http://schemas.microsoft.com/office/drawing/2010/main" id="{78B2183D-1845-4EA9-AEC9-B88928F5635A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1E062892-DBB7-41A7-B2C3-50A91ADE163C}">
                <a16:creationId xmlns:a16="http://schemas.microsoft.com/office/drawing/2010/main" id="{83D17974-22C9-461F-A9E0-ABC109885BB3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4C863421-E48F-482C-B888-5EC47D6248A4}">
                <a16:creationId xmlns:a16="http://schemas.microsoft.com/office/drawing/2010/main" id="{C041A516-BF98-4C24-9EFE-B256DD6215D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9FC67148-7367-48C8-ADE0-6AC823FCE653}">
        <p14:creationId xmlns:p14="http://schemas.microsoft.com/office/powerpoint/2010/main" val="1695977872961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74703BD7-9DFA-48A0-9FD8-0C71207B9DA0}">
                <a16:creationId xmlns:a16="http://schemas.microsoft.com/office/drawing/2010/main" id="{E7DE1ADE-DF9A-447D-8C65-4020EF3CB9BB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 vert="horz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AB2D7F8D-2129-4B7C-B78B-A4ACC3785A08}">
                <a16:creationId xmlns:a16="http://schemas.microsoft.com/office/drawing/2010/main" id="{3E0001BF-9F2B-4FC0-958F-716DAFA72D7E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7E5D2ECF-69DF-44B5-8934-7E6B56EDF4F6}">
                <a16:creationId xmlns:a16="http://schemas.microsoft.com/office/drawing/2010/main" id="{B90C823D-CC1F-4BB2-A201-4CBB63E5148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C7BCDB50-9A6A-4E94-B379-97F253B98CC0}">
                <a16:creationId xmlns:a16="http://schemas.microsoft.com/office/drawing/2010/main" id="{75E0713D-60D5-4C65-A2D1-0D92207986E3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6A8AE1D-288D-4631-8BE1-5EE928ABD7D3}">
        <p14:creationId xmlns:p14="http://schemas.microsoft.com/office/powerpoint/2010/main" val="1695977872962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4CCC0543-6E68-4F5F-89EF-220F502E0C55}">
                <a16:creationId xmlns:a16="http://schemas.microsoft.com/office/drawing/2010/main" id="{ACDD2886-A714-447B-9E30-7042DCCA3850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3" name="Footer Placeholder 2">
            <a:extLst>
              <a:ext uri="{6002F135-6F39-4C39-8B8E-4D339B1BD44B}">
                <a16:creationId xmlns:a16="http://schemas.microsoft.com/office/drawing/2010/main" id="{F266D58D-8B75-493B-8168-992FD83C69DF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4" name="Date Placeholder 1">
            <a:extLst>
              <a:ext uri="{F38C69B0-0E2C-4DCD-9ED6-7C14F7AD4BC1}">
                <a16:creationId xmlns:a16="http://schemas.microsoft.com/office/drawing/2010/main" id="{98316E41-A433-471C-BBDA-D96847184C96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07003109-C428-4334-AE0B-6B583CF26C8E}">
        <p14:creationId xmlns:p14="http://schemas.microsoft.com/office/powerpoint/2010/main" val="1695977872963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83DFBD96-BA1C-458F-AC29-CF9B3E9244AC}">
                <a16:creationId xmlns:a16="http://schemas.microsoft.com/office/drawing/2010/main" id="{09644810-F1CD-4807-8BE5-66116F269CF1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0D96922F-157F-4C44-9AF2-13188A20B057}">
                <a16:creationId xmlns:a16="http://schemas.microsoft.com/office/drawing/2010/main" id="{351A92D5-3691-4C6C-A981-AEE43D481B61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 vert="horz">
            <a:normAutofit/>
          </a:bodyPr>
          <a:lstStyle>
            <a:lvl1pPr indent="0" lvl="0" marL="0">
              <a:lnSpc>
                <a:spcPct val="100000"/>
              </a:lnSpc>
              <a:buNone/>
              <a:defRPr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936C6F8F-A422-4908-8C03-46013053F831}">
                <a16:creationId xmlns:a16="http://schemas.microsoft.com/office/drawing/2010/main" id="{E93DAC2F-CB29-4E55-AC2F-B5565AE6B0A7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 vert="horz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3737C289-BD33-4E4B-A10E-0DF65317938A}">
                <a16:creationId xmlns:a16="http://schemas.microsoft.com/office/drawing/2010/main" id="{615C9FBA-5A9D-40FE-9D6D-A000571E729D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89798DD4-E7D6-4479-AAAD-380A142DCE74}">
                <a16:creationId xmlns:a16="http://schemas.microsoft.com/office/drawing/2010/main" id="{DD3EDE33-851E-4A24-98EA-293A127A4875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DF61078D-C443-4FB6-B0C6-F7C242CD4E80}">
                <a16:creationId xmlns:a16="http://schemas.microsoft.com/office/drawing/2010/main" id="{D2BDF0E0-F8F0-4CD6-92A9-04E83186C8B4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47755969-7E8F-4790-B784-0CA7E03F35C5}">
        <p14:creationId xmlns:p14="http://schemas.microsoft.com/office/powerpoint/2010/main" val="1695977872963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9A1E4BD4-F943-4C63-81CB-A705B0DDF352}">
                <a16:creationId xmlns:a16="http://schemas.microsoft.com/office/drawing/2010/main" id="{BC57E36E-388D-4C86-A018-4CB439DB00E2}"/>
              </a:ext>
            </a:extLst>
          </p:cNvPr>
          <p:cNvSpPr/>
          <p:nvPr/>
        </p:nvSpPr>
        <p:spPr>
          <a:xfrm rot="0">
            <a:off x="3718307" y="1437411"/>
            <a:ext cx="4663692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2F02F743-3C34-4B3A-ACBB-6FCA5898D1FC}">
                <a16:creationId xmlns:a16="http://schemas.microsoft.com/office/drawing/2010/main" id="{1AFE3EB2-F08D-47EA-AA05-6960E86413A2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 vert="horz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AC3DFDAE-24BB-4726-AEA8-422F481CC8FD}">
                <a16:creationId xmlns:a16="http://schemas.microsoft.com/office/drawing/2010/main" id="{C11E184E-1E72-4B86-9937-0D676B368C7A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 vert="horz">
            <a:normAutofit/>
          </a:bodyPr>
          <a:lstStyle>
            <a:lvl1pPr indent="0" lvl="0" marL="0">
              <a:lnSpc>
                <a:spcPct val="100000"/>
              </a:lnSpc>
              <a:buNone/>
              <a:defRPr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840AB5B8-A759-448D-8547-882BDDD63A36}">
                <a16:creationId xmlns:a16="http://schemas.microsoft.com/office/drawing/2010/main" id="{4083D0ED-CA05-4B1D-8F45-0A29F4BF80E7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 vert="horz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D263E17B-1AB6-48C2-B605-6369AC8AE31A}">
                <a16:creationId xmlns:a16="http://schemas.microsoft.com/office/drawing/2010/main" id="{E5B8E250-9994-423F-8364-D6D72B9034A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 vert="horz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502E3AE7-3357-4DDD-BB88-977776D5E4FE}">
                <a16:creationId xmlns:a16="http://schemas.microsoft.com/office/drawing/2010/main" id="{9181E31B-52C0-4057-86FF-A991AB43CE2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 vert="horz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AA827E10-EA41-4320-A1ED-ED8040AA4813}">
                <a16:creationId xmlns:a16="http://schemas.microsoft.com/office/drawing/2010/main" id="{FAD25F0D-8CFD-4620-9C44-85C01838F6F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 vert="horz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0A878E02-941C-474A-B4A1-878EE78DD655}">
        <p14:creationId xmlns:p14="http://schemas.microsoft.com/office/powerpoint/2010/main" val="1695977872964"/>
      </p:ext>
    </p:extLst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F78010DE-C61E-4E68-A154-8226470C173E}">
                <a16:creationId xmlns:a16="http://schemas.microsoft.com/office/drawing/2010/main" id="{3E84783A-4428-4D50-9D99-EBB39251E5F6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r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1ABF3843-D5E1-4E5A-9978-31C9E61577C4}">
                <a16:creationId xmlns:a16="http://schemas.microsoft.com/office/drawing/2010/main" id="{AD8555C6-0950-4880-B5EE-A69574082948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ctr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54B0A36F-AF1E-4016-AD88-B3930D5C9E94}">
                <a16:creationId xmlns:a16="http://schemas.microsoft.com/office/drawing/2010/main" id="{5CC983D5-1CF7-4425-A290-D34927ECCEDE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l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1CED6AA9-0E70-45B0-AB82-E551ADB1871E}">
                <a16:creationId xmlns:a16="http://schemas.microsoft.com/office/drawing/2010/main" id="{F79448F3-5896-41CC-BB12-3E3B1897DD2A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r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0F3BF0E4-7049-41DB-89A6-7103CAE727D8}">
                <a16:creationId xmlns:a16="http://schemas.microsoft.com/office/drawing/2010/main" id="{28976635-0246-43BD-B9C8-E9A85C992EAA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ctr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6CBF2D43-536C-42C0-AFD2-04F80F8C9275}">
                <a16:creationId xmlns:a16="http://schemas.microsoft.com/office/drawing/2010/main" id="{A6D4A79D-33CC-4308-A06C-EAC5A846F07C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l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8F5F03FA-1FD8-4C18-B18B-8FF45102FD4A}">
                <a16:creationId xmlns:a16="http://schemas.microsoft.com/office/drawing/2010/main" id="{5B5D15C6-2EAA-4AFE-B9DD-568A853F2847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r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FFBDEF5D-9345-411D-B57E-2D73F0F42188}">
                <a16:creationId xmlns:a16="http://schemas.microsoft.com/office/drawing/2010/main" id="{21231EEB-6749-4861-8B96-452B5BCD70CE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ctr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CEE2A8B0-0176-46EE-85D6-09118AA318BE}">
                <a16:creationId xmlns:a16="http://schemas.microsoft.com/office/drawing/2010/main" id="{F324F791-CE5D-46C8-AA48-BD959CE2132D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</p:spPr>
        <p:txBody>
          <a:bodyPr anchor="ctr" bIns="45720" lIns="91440" numCol="1" rIns="91440" rtlCol="0" spcCol="0" tIns="45720" vert="horz"/>
          <a:lstStyle>
            <a:lvl1pPr algn="l" lvl="0" marL="0" rtl="false">
              <a:lnSpc>
                <a:spcPct val="100000"/>
              </a:lnSpc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id="11" name="Title Placeholder 1">
            <a:extLst>
              <a:ext uri="{EC7BAFD5-4068-49CD-89BC-6CD76E60AEE7}">
                <a16:creationId xmlns:a16="http://schemas.microsoft.com/office/drawing/2010/main" id="{699C54FE-E611-422F-8F93-7996729F8C22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4"/>
            <a:ext cx="7620000" cy="857250"/>
          </a:xfrm>
          <a:prstGeom prst="rect">
            <a:avLst/>
          </a:prstGeom>
        </p:spPr>
        <p:txBody>
          <a:bodyPr anchor="b" bIns="45720" lIns="91440" rIns="91440" rtlCol="0" tIns="45720" vert="horz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2" name="Text Placeholder 2">
            <a:extLst>
              <a:ext uri="{7306F348-AEC7-49A6-A687-C065AD4CF29D}">
                <a16:creationId xmlns:a16="http://schemas.microsoft.com/office/drawing/2010/main" id="{EDC2A73A-1AED-4BAD-A942-3157D9DA5A04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28750"/>
            <a:ext cx="7620000" cy="3048000"/>
          </a:xfrm>
          <a:prstGeom prst="rect">
            <a:avLst/>
          </a:prstGeom>
        </p:spPr>
        <p:txBody>
          <a:bodyPr bIns="45720" lIns="91440" rIns="91440" rtlCol="0" tIns="93600" vert="horz">
            <a:normAutofit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13" name="Slide Number Placeholder 5">
            <a:extLst>
              <a:ext uri="{E35ABA60-BB49-4593-8152-ACF61BD4387C}">
                <a16:creationId xmlns:a16="http://schemas.microsoft.com/office/drawing/2010/main" id="{776FD40E-3BD4-4E43-806B-7A97E05304BA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4" y="4695033"/>
            <a:ext cx="613017" cy="285750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 lvl="0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4" name="Footer Placeholder 4">
            <a:extLst>
              <a:ext uri="{BD7C1F8C-6827-4670-B3CE-762ACB3BD378}">
                <a16:creationId xmlns:a16="http://schemas.microsoft.com/office/drawing/2010/main" id="{4312C70B-1896-475A-99CA-51D45618477E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 lvl="0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5" name="Date Placeholder 3">
            <a:extLst>
              <a:ext uri="{AD08E57C-64FE-40F4-82F0-E63DF7C30227}">
                <a16:creationId xmlns:a16="http://schemas.microsoft.com/office/drawing/2010/main" id="{156625FB-05B7-47CE-9433-16FB4C3BCEBE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 lvl="0">
              <a:defRPr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3200">
          <a:solidFill>
            <a:schemeClr val="tx1"/>
          </a:solidFill>
          <a:latin typeface="+mj-lt"/>
        </a:defRPr>
      </a:lvl1pPr>
    </p:titleStyle>
    <p:bodyStyle>
      <a:lvl1pPr algn="l" indent="-342900" lvl="0" marL="342900" rtl="false">
        <a:spcBef>
          <a:spcPts val="1200"/>
        </a:spcBef>
        <a:buClr>
          <a:schemeClr val="accent1"/>
        </a:buClr>
        <a:buFont typeface="Arial"/>
        <a:buChar char="•"/>
        <a:defRPr dirty="0" i="0" lang="en-US" sz="1600">
          <a:solidFill>
            <a:schemeClr val="tx1"/>
          </a:solidFill>
          <a:latin typeface="+mn-lt"/>
        </a:defRPr>
      </a:lvl1pPr>
      <a:lvl2pPr algn="l" indent="-285750" lvl="1" marL="74295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dirty="0" i="0" lang="en-US" sz="1400">
          <a:solidFill>
            <a:schemeClr val="bg1">
              <a:lumMod val="50000"/>
            </a:schemeClr>
          </a:solidFill>
          <a:latin typeface="+mn-lt"/>
        </a:defRPr>
      </a:lvl2pPr>
      <a:lvl3pPr algn="l" indent="-228600" lvl="2" marL="11430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dirty="0" i="0" lang="en-US" sz="1200">
          <a:solidFill>
            <a:schemeClr val="bg1">
              <a:lumMod val="50000"/>
            </a:schemeClr>
          </a:solidFill>
          <a:latin typeface="+mn-lt"/>
        </a:defRPr>
      </a:lvl3pPr>
      <a:lvl4pPr algn="l" indent="-228600" lvl="3" marL="16002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dirty="0" i="0" lang="en-US" sz="1000">
          <a:solidFill>
            <a:schemeClr val="bg1">
              <a:lumMod val="50000"/>
            </a:schemeClr>
          </a:solidFill>
          <a:latin typeface="+mn-lt"/>
        </a:defRPr>
      </a:lvl4pPr>
      <a:lvl5pPr algn="l" indent="-228600" lvl="4" marL="20574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dirty="0" i="0" lang="en-US" sz="900">
          <a:solidFill>
            <a:schemeClr val="bg1">
              <a:lumMod val="50000"/>
            </a:schemeClr>
          </a:solidFill>
          <a:latin typeface="+mn-lt"/>
        </a:defRPr>
      </a:lvl5pPr>
      <a:lvl6pPr algn="l" indent="-228600" lvl="5" marL="2514600" rtl="false">
        <a:spcBef>
          <a:spcPct val="20000"/>
        </a:spcBef>
        <a:buFont typeface="Arial"/>
        <a:buChar char="-"/>
        <a:defRPr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Font typeface="Arial"/>
        <a:buChar char="-"/>
        <a:defRPr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Font typeface="Arial"/>
        <a:buChar char="-"/>
        <a:defRPr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Font typeface="Arial"/>
        <a:buChar char="-"/>
        <a:defRPr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../media/image31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2" Target="../media/image38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2" Target="../media/image39.png" Type="http://schemas.openxmlformats.org/officeDocument/2006/relationships/image"/><Relationship Id="rId3" Target="../media/image40.jp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no"?><Relationships xmlns="http://schemas.openxmlformats.org/package/2006/relationships"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no"?><Relationships xmlns="http://schemas.openxmlformats.org/package/2006/relationships"><Relationship Id="rId2" Target="../media/image47.png" Type="http://schemas.openxmlformats.org/officeDocument/2006/relationships/image"/><Relationship Id="rId3" Target="../media/image48.jpg" Type="http://schemas.openxmlformats.org/officeDocument/2006/relationships/image"/><Relationship Id="rId4" Target="http://www.clker.com/cliparts/2/k/n/l/C/Q/transparent-green-checkmark-md.png" TargetMode="External" Type="http://schemas.openxmlformats.org/officeDocument/2006/relationships/image"/><Relationship Id="rId5" Target="http://www.clker.com/cliparts/2/k/n/l/C/Q/transparent-green-checkmark-md.png" TargetMode="External" Type="http://schemas.openxmlformats.org/officeDocument/2006/relationships/image"/><Relationship Id="rId6" Target="http://www.clker.com/cliparts/2/k/n/l/C/Q/transparent-green-checkmark-md.png" TargetMode="External" Type="http://schemas.openxmlformats.org/officeDocument/2006/relationships/image"/><Relationship Id="rId7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no"?><Relationships xmlns="http://schemas.openxmlformats.org/package/2006/relationships"><Relationship Id="rId2" Target="../media/image51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no"?><Relationships xmlns="http://schemas.openxmlformats.org/package/2006/relationships"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no"?><Relationships xmlns="http://schemas.openxmlformats.org/package/2006/relationships"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no"?><Relationships xmlns="http://schemas.openxmlformats.org/package/2006/relationships"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no"?><Relationships xmlns="http://schemas.openxmlformats.org/package/2006/relationships"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65.png" Type="http://schemas.openxmlformats.org/officeDocument/2006/relationships/image"/><Relationship Id="rId6" Target="../media/image15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no"?><Relationships xmlns="http://schemas.openxmlformats.org/package/2006/relationships"><Relationship Id="rId2" Target="../media/image11.png" Type="http://schemas.openxmlformats.org/officeDocument/2006/relationships/image"/><Relationship Id="rId3" Target="../media/image6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no"?><Relationships xmlns="http://schemas.openxmlformats.org/package/2006/relationships"><Relationship Id="rId2" Target="../media/image67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no"?><Relationships xmlns="http://schemas.openxmlformats.org/package/2006/relationships"><Relationship Id="rId2" Target="../media/image68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no"?><Relationships xmlns="http://schemas.openxmlformats.org/package/2006/relationships"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no"?><Relationships xmlns="http://schemas.openxmlformats.org/package/2006/relationships"><Relationship Id="rId2" Target="../media/image73.png" Type="http://schemas.openxmlformats.org/officeDocument/2006/relationships/image"/><Relationship Id="rId3" Target="../media/image74.png" Type="http://schemas.openxmlformats.org/officeDocument/2006/relationships/image"/><Relationship Id="rId4" Target="../media/image75.png" Type="http://schemas.openxmlformats.org/officeDocument/2006/relationships/image"/><Relationship Id="rId5" Target="../media/image76.png" Type="http://schemas.openxmlformats.org/officeDocument/2006/relationships/image"/><Relationship Id="rId6" Target="../media/image77.png" Type="http://schemas.openxmlformats.org/officeDocument/2006/relationships/image"/><Relationship Id="rId7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no"?><Relationships xmlns="http://schemas.openxmlformats.org/package/2006/relationships"><Relationship Id="rId2" Target="../media/image78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no"?><Relationships xmlns="http://schemas.openxmlformats.org/package/2006/relationships"><Relationship Id="rId2" Target="../media/image79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no"?><Relationships xmlns="http://schemas.openxmlformats.org/package/2006/relationships"><Relationship Id="rId2" Target="../media/image80.png" Type="http://schemas.openxmlformats.org/officeDocument/2006/relationships/image"/><Relationship Id="rId3" Target="../media/image81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no"?><Relationships xmlns="http://schemas.openxmlformats.org/package/2006/relationships"><Relationship Id="rId2" Target="../media/image84.png" Type="http://schemas.openxmlformats.org/officeDocument/2006/relationships/image"/><Relationship Id="rId3" Target="../media/image85.png" Type="http://schemas.openxmlformats.org/officeDocument/2006/relationships/image"/><Relationship Id="rId4" Target="../media/image86.png" Type="http://schemas.openxmlformats.org/officeDocument/2006/relationships/image"/><Relationship Id="rId5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no"?><Relationships xmlns="http://schemas.openxmlformats.org/package/2006/relationships"><Relationship Id="rId2" Target="../media/image87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no"?><Relationships xmlns="http://schemas.openxmlformats.org/package/2006/relationships"><Relationship Id="rId2" Target="../media/image88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no"?><Relationships xmlns="http://schemas.openxmlformats.org/package/2006/relationships"><Relationship Id="rId2" Target="../media/image89.png" Type="http://schemas.openxmlformats.org/officeDocument/2006/relationships/image"/><Relationship Id="rId3" Target="../media/image90.png" Type="http://schemas.openxmlformats.org/officeDocument/2006/relationships/image"/><Relationship Id="rId4" Target="../media/image91.png" Type="http://schemas.openxmlformats.org/officeDocument/2006/relationships/image"/><Relationship Id="rId5" Target="../media/image92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no"?><Relationships xmlns="http://schemas.openxmlformats.org/package/2006/relationships"><Relationship Id="rId2" Target="../media/image93.png" Type="http://schemas.openxmlformats.org/officeDocument/2006/relationships/image"/><Relationship Id="rId3" Target="../media/image94.png" Type="http://schemas.openxmlformats.org/officeDocument/2006/relationships/image"/><Relationship Id="rId4" Target="../media/image95.png" Type="http://schemas.openxmlformats.org/officeDocument/2006/relationships/image"/><Relationship Id="rId5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no"?><Relationships xmlns="http://schemas.openxmlformats.org/package/2006/relationships"><Relationship Id="rId2" Target="../media/image96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no"?><Relationships xmlns="http://schemas.openxmlformats.org/package/2006/relationships"><Relationship Id="rId2" Target="../media/image97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no"?><Relationships xmlns="http://schemas.openxmlformats.org/package/2006/relationships"><Relationship Id="rId2" Target="../media/image98.png" Type="http://schemas.openxmlformats.org/officeDocument/2006/relationships/image"/><Relationship Id="rId3" Target="../media/image71.pn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no"?><Relationships xmlns="http://schemas.openxmlformats.org/package/2006/relationships"><Relationship Id="rId2" Target="../media/image101.png" Type="http://schemas.openxmlformats.org/officeDocument/2006/relationships/image"/><Relationship Id="rId3" Target="../media/image102.png" Type="http://schemas.openxmlformats.org/officeDocument/2006/relationships/image"/><Relationship Id="rId4" Target="../media/image103.png" Type="http://schemas.openxmlformats.org/officeDocument/2006/relationships/image"/><Relationship Id="rId5" Target="../media/image104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no"?><Relationships xmlns="http://schemas.openxmlformats.org/package/2006/relationships"><Relationship Id="rId2" Target="../media/image105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no"?><Relationships xmlns="http://schemas.openxmlformats.org/package/2006/relationships"><Relationship Id="rId2" Target="../media/image106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no"?><Relationships xmlns="http://schemas.openxmlformats.org/package/2006/relationships"><Relationship Id="rId2" Target="../media/image107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no"?><Relationships xmlns="http://schemas.openxmlformats.org/package/2006/relationships"><Relationship Id="rId2" Target="../media/image108.pn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Relationship Id="rId5" Target="../media/image111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no"?><Relationships xmlns="http://schemas.openxmlformats.org/package/2006/relationships"><Relationship Id="rId2" Target="../media/image112.png" Type="http://schemas.openxmlformats.org/officeDocument/2006/relationships/image"/><Relationship Id="rId3" Target="../media/image113.png" Type="http://schemas.openxmlformats.org/officeDocument/2006/relationships/image"/><Relationship Id="rId4" Target="../media/image114.png" Type="http://schemas.openxmlformats.org/officeDocument/2006/relationships/image"/><Relationship Id="rId5" Target="../media/image115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no"?><Relationships xmlns="http://schemas.openxmlformats.org/package/2006/relationships"><Relationship Id="rId2" Target="../media/image116.png" Type="http://schemas.openxmlformats.org/officeDocument/2006/relationships/image"/><Relationship Id="rId3" Target="../media/image117.png" Type="http://schemas.openxmlformats.org/officeDocument/2006/relationships/image"/><Relationship Id="rId4" Target="../media/image118.png" Type="http://schemas.openxmlformats.org/officeDocument/2006/relationships/image"/><Relationship Id="rId5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no"?><Relationships xmlns="http://schemas.openxmlformats.org/package/2006/relationships"><Relationship Id="rId2" Target="../media/image119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no"?><Relationships xmlns="http://schemas.openxmlformats.org/package/2006/relationships"><Relationship Id="rId2" Target="../media/image120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no"?><Relationships xmlns="http://schemas.openxmlformats.org/package/2006/relationships"><Relationship Id="rId2" Target="../media/image71.png" Type="http://schemas.openxmlformats.org/officeDocument/2006/relationships/image"/><Relationship Id="rId3" Target="../media/image110.png" Type="http://schemas.openxmlformats.org/officeDocument/2006/relationships/image"/><Relationship Id="rId4" Target="../media/image121.png" Type="http://schemas.openxmlformats.org/officeDocument/2006/relationships/image"/><Relationship Id="rId5" Target="../media/image122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1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3" Target="../media/image123.png" Type="http://schemas.openxmlformats.org/officeDocument/2006/relationships/image"/><Relationship Id="rId4" Target="../media/image124.png" Type="http://schemas.openxmlformats.org/officeDocument/2006/relationships/image"/><Relationship Id="rId5" Target="../media/image11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no"?><Relationships xmlns="http://schemas.openxmlformats.org/package/2006/relationships"><Relationship Id="rId2" Target="../media/image125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3" Target="../media/image15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no"?><Relationships xmlns="http://schemas.openxmlformats.org/package/2006/relationships"><Relationship Id="rId2" Target="../media/image126.png" Type="http://schemas.openxmlformats.org/officeDocument/2006/relationships/image"/><Relationship Id="rId3" Target="../media/image127.png" Type="http://schemas.openxmlformats.org/officeDocument/2006/relationships/image"/><Relationship Id="rId4" Target="../media/image128.png" Type="http://schemas.openxmlformats.org/officeDocument/2006/relationships/image"/><Relationship Id="rId5" Target="../media/image104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no"?><Relationships xmlns="http://schemas.openxmlformats.org/package/2006/relationships"><Relationship Id="rId2" Target="../media/image129.png" Type="http://schemas.openxmlformats.org/officeDocument/2006/relationships/image"/><Relationship Id="rId3" Target="../media/image91.png" Type="http://schemas.openxmlformats.org/officeDocument/2006/relationships/image"/><Relationship Id="rId4" Target="../media/image71.png" Type="http://schemas.openxmlformats.org/officeDocument/2006/relationships/image"/><Relationship Id="rId5" Target="../media/image130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no"?><Relationships xmlns="http://schemas.openxmlformats.org/package/2006/relationships"><Relationship Id="rId2" Target="../media/image131.png" Type="http://schemas.openxmlformats.org/officeDocument/2006/relationships/image"/><Relationship Id="rId3" Target="../media/image132.png" Type="http://schemas.openxmlformats.org/officeDocument/2006/relationships/image"/><Relationship Id="rId4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no"?><Relationships xmlns="http://schemas.openxmlformats.org/package/2006/relationships"><Relationship Id="rId2" Target="../media/image133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no"?><Relationships xmlns="http://schemas.openxmlformats.org/package/2006/relationships"><Relationship Id="rId2" Target="../media/image134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no"?><Relationships xmlns="http://schemas.openxmlformats.org/package/2006/relationships"><Relationship Id="rId2" Target="../media/image135.png" Type="http://schemas.openxmlformats.org/officeDocument/2006/relationships/image"/><Relationship Id="rId3" Target="../media/image136.png" Type="http://schemas.openxmlformats.org/officeDocument/2006/relationships/image"/><Relationship Id="rId4" Target="../media/image137.png" Type="http://schemas.openxmlformats.org/officeDocument/2006/relationships/image"/><Relationship Id="rId5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0.xml.rels><?xml version="1.0" encoding="UTF-8" standalone="no"?><Relationships xmlns="http://schemas.openxmlformats.org/package/2006/relationships"><Relationship Id="rId2" Target="../media/image138.png" Type="http://schemas.openxmlformats.org/officeDocument/2006/relationships/image"/><Relationship Id="rId3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1.xml.rels><?xml version="1.0" encoding="UTF-8" standalone="no"?><Relationships xmlns="http://schemas.openxmlformats.org/package/2006/relationships"><Relationship Id="rId2" Target="../media/image139.png" Type="http://schemas.openxmlformats.org/officeDocument/2006/relationships/image"/><Relationship Id="rId3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2.xml.rels><?xml version="1.0" encoding="UTF-8" standalone="no"?><Relationships xmlns="http://schemas.openxmlformats.org/package/2006/relationships"><Relationship Id="rId2" Target="../media/image140.png" Type="http://schemas.openxmlformats.org/officeDocument/2006/relationships/image"/><Relationship Id="rId3" Target="../media/image141.png" Type="http://schemas.openxmlformats.org/officeDocument/2006/relationships/image"/><Relationship Id="rId4" Target="../media/image142.png" Type="http://schemas.openxmlformats.org/officeDocument/2006/relationships/image"/><Relationship Id="rId5" Target="../media/image143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no"?><Relationships xmlns="http://schemas.openxmlformats.org/package/2006/relationships"><Relationship Id="rId2" Target="../media/image144.png" Type="http://schemas.openxmlformats.org/officeDocument/2006/relationships/image"/><Relationship Id="rId3" Target="../media/image145.png" Type="http://schemas.openxmlformats.org/officeDocument/2006/relationships/image"/><Relationship Id="rId4" Target="../media/image146.png" Type="http://schemas.openxmlformats.org/officeDocument/2006/relationships/image"/><Relationship Id="rId5" Target="../media/image147.png" Type="http://schemas.openxmlformats.org/officeDocument/2006/relationships/image"/><Relationship Id="rId6" Target="../media/image148.png" Type="http://schemas.openxmlformats.org/officeDocument/2006/relationships/image"/><Relationship Id="rId7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no"?><Relationships xmlns="http://schemas.openxmlformats.org/package/2006/relationships"><Relationship Id="rId2" Target="../media/image149.png" Type="http://schemas.openxmlformats.org/officeDocument/2006/relationships/image"/><Relationship Id="rId3" Target="../media/image150.png" Type="http://schemas.openxmlformats.org/officeDocument/2006/relationships/image"/><Relationship Id="rId4" Target="../media/image151.png" Type="http://schemas.openxmlformats.org/officeDocument/2006/relationships/image"/><Relationship Id="rId5" Target="../media/image152.png" Type="http://schemas.openxmlformats.org/officeDocument/2006/relationships/image"/><Relationship Id="rId6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no"?><Relationships xmlns="http://schemas.openxmlformats.org/package/2006/relationships"><Relationship Id="rId2" Target="../media/image153.png" Type="http://schemas.openxmlformats.org/officeDocument/2006/relationships/image"/><Relationship Id="rId3" Target="../media/image154.png" Type="http://schemas.openxmlformats.org/officeDocument/2006/relationships/image"/><Relationship Id="rId4" Target="../media/image155.png" Type="http://schemas.openxmlformats.org/officeDocument/2006/relationships/image"/><Relationship Id="rId5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6.xml.rels><?xml version="1.0" encoding="UTF-8" standalone="no"?><Relationships xmlns="http://schemas.openxmlformats.org/package/2006/relationships"><Relationship Id="rId2" Target="../media/image15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4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E0124C4B-F095-42DE-9709-ACFF7DC3077D}">
                <a16:creationId xmlns:a16="http://schemas.microsoft.com/office/drawing/2010/main" id="{5C8AF8C1-3BDC-4632-B9A8-2025D44B7AEB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33141" y="-51292"/>
            <a:ext cx="9183491" cy="519479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451ABE3D-4736-4B83-948C-01A4A71B4B83}">
                <a16:creationId xmlns:a16="http://schemas.microsoft.com/office/drawing/2010/main" id="{E7E91FB1-1BA2-4D2D-AA20-EC378140AD32}"/>
              </a:ext>
            </a:extLst>
          </p:cNvPr>
          <p:cNvSpPr txBox="1">
            <a:spLocks noGrp="true"/>
          </p:cNvSpPr>
          <p:nvPr/>
        </p:nvSpPr>
        <p:spPr>
          <a:xfrm rot="0">
            <a:off x="4713808" y="2909753"/>
            <a:ext cx="3744391" cy="669321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0" lang="en-US" sz="2600">
                <a:solidFill>
                  <a:schemeClr val="accent2"/>
                </a:solidFill>
                <a:latin typeface="Roboto"/>
              </a:rPr>
              <a:t>Make ITSM wholesome</a:t>
            </a:r>
            <a:endParaRPr dirty="0" i="0" lang="en-US" sz="2600">
              <a:solidFill>
                <a:schemeClr val="accent2"/>
              </a:solidFill>
              <a:latin typeface="Roboto"/>
            </a:endParaRPr>
          </a:p>
        </p:txBody>
      </p:sp>
      <p:pic>
        <p:nvPicPr>
          <p:cNvPr id="4" name="Picture 3">
            <a:extLst>
              <a:ext uri="{1B550836-3F95-4E1E-A7A9-EDBCECACAF3E}">
                <a16:creationId xmlns:a16="http://schemas.microsoft.com/office/drawing/2010/main" id="{5FF2708E-CA56-4AD4-8BB6-0D99A8E260F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802857" y="2017261"/>
            <a:ext cx="3336626" cy="778192"/>
          </a:xfrm>
          <a:prstGeom prst="rect">
            <a:avLst/>
          </a:prstGeom>
          <a:noFill/>
        </p:spPr>
      </p:pic>
    </p:spTree>
    <p:extLst>
      <p:ext uri="{31D835D2-0C18-4ED3-91BB-3E4C444FFFE6}">
        <p14:creationId xmlns:p14="http://schemas.microsoft.com/office/powerpoint/2010/main" val="1695977872971"/>
      </p:ext>
    </p:extLst>
  </p:cSld>
  <p:clrMapOvr>
    <a:masterClrMapping/>
  </p:clrMapOvr>
  <p:transition spd="slow">
    <p:fade thruBlk="false"/>
  </p:transition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0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A86BD612-EE11-4CC0-B35F-6E1DEA83DD4C}">
                <a16:creationId xmlns:a16="http://schemas.microsoft.com/office/drawing/2010/main" id="{3122CA07-E427-4B42-9BAE-771C03134174}"/>
              </a:ext>
            </a:extLst>
          </p:cNvPr>
          <p:cNvSpPr txBox="1">
            <a:spLocks noGrp="true"/>
          </p:cNvSpPr>
          <p:nvPr/>
        </p:nvSpPr>
        <p:spPr>
          <a:xfrm rot="0">
            <a:off x="3024598" y="2321947"/>
            <a:ext cx="5357402" cy="961739"/>
          </a:xfrm>
          <a:prstGeom prst="rect">
            <a:avLst/>
          </a:prstGeom>
        </p:spPr>
        <p:txBody>
          <a:bodyPr anchor="t" rtlCol="0" vert="horz"/>
          <a:lstStyle/>
          <a:p>
            <a:pPr algn="ctr"/>
            <a:r>
              <a:rPr dirty="0" i="0" lang="en-US" sz="3200">
                <a:solidFill>
                  <a:schemeClr val="bg1"/>
                </a:solidFill>
                <a:latin typeface="Roboto-thin"/>
              </a:rPr>
              <a:t>ServiceDesk Plus?</a:t>
            </a:r>
          </a:p>
          <a:p>
            <a:pPr algn="ctr"/>
            <a:r>
              <a:rPr dirty="0" i="0" lang="en-US" sz="32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2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3" name="TextBox 2">
            <a:extLst>
              <a:ext uri="{EE661475-5E83-4BDD-8C52-00628694A03C}">
                <a16:creationId xmlns:a16="http://schemas.microsoft.com/office/drawing/2010/main" id="{4A2D895D-C662-42F6-B931-A37140A1ADDE}"/>
              </a:ext>
            </a:extLst>
          </p:cNvPr>
          <p:cNvSpPr txBox="1"/>
          <p:nvPr/>
        </p:nvSpPr>
        <p:spPr>
          <a:xfrm rot="0">
            <a:off x="3914775" y="1737760"/>
            <a:ext cx="4230852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Why</a:t>
            </a:r>
            <a:endParaRPr dirty="0" i="0" lang="en-US" sz="40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4" name="Picture 3">
            <a:extLst>
              <a:ext uri="{D4B88358-F23E-44D6-859C-5E32D2E217E8}">
                <a16:creationId xmlns:a16="http://schemas.microsoft.com/office/drawing/2010/main" id="{CE5BB89D-7BCA-40BC-AC56-AD330DD8CA6E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870737" y="1552670"/>
            <a:ext cx="1663141" cy="152623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4629725F-F04F-4BD0-84E6-35FD14403142}">
                <a16:creationId xmlns:a16="http://schemas.microsoft.com/office/drawing/2010/main" id="{DB5915E7-3D29-4347-899A-E8EA618CB29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3691BD61-8A9D-475C-A558-988DEC358EC4}">
        <p14:creationId xmlns:p14="http://schemas.microsoft.com/office/powerpoint/2010/main" val="1695977872984"/>
      </p:ext>
    </p:extLst>
  </p:cSld>
  <p:clrMapOvr>
    <a:masterClrMapping/>
  </p:clrMapOvr>
  <p:transition spd="slow">
    <p:fade thruBlk="false"/>
  </p:transition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-Shape 1">
            <a:extLst>
              <a:ext uri="{B1F3D449-F316-4628-813A-4C490FC72284}">
                <a16:creationId xmlns:a16="http://schemas.microsoft.com/office/drawing/2010/main" id="{3C01C5FA-EB41-42D3-B5D2-8C176A05FDC1}"/>
              </a:ext>
            </a:extLst>
          </p:cNvPr>
          <p:cNvSpPr/>
          <p:nvPr/>
        </p:nvSpPr>
        <p:spPr>
          <a:xfrm rot="0">
            <a:off x="6705704" y="2700432"/>
            <a:ext cx="495176" cy="471392"/>
          </a:xfrm>
          <a:prstGeom prst="corner">
            <a:avLst>
              <a:gd fmla="val 47979" name="adj1"/>
              <a:gd fmla="val 50000" name="adj2"/>
            </a:avLst>
          </a:prstGeom>
          <a:solidFill>
            <a:schemeClr val="accent4">
              <a:lumMod val="7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Hexagon 2">
            <a:extLst>
              <a:ext uri="{30D560DF-3A8D-44A2-861D-20B5F119DDC2}">
                <a16:creationId xmlns:a16="http://schemas.microsoft.com/office/drawing/2010/main" id="{7882C777-2A5B-42D3-94BB-2828E2A6EA6C}"/>
              </a:ext>
            </a:extLst>
          </p:cNvPr>
          <p:cNvSpPr/>
          <p:nvPr/>
        </p:nvSpPr>
        <p:spPr>
          <a:xfrm rot="0">
            <a:off x="4010129" y="2824258"/>
            <a:ext cx="595207" cy="442817"/>
          </a:xfrm>
          <a:prstGeom prst="hexagon">
            <a:avLst/>
          </a:prstGeom>
          <a:solidFill>
            <a:srgbClr val="bf85c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ound Diagonal Corner Rectangle 3">
            <a:extLst>
              <a:ext uri="{302A1AAA-C688-40D6-90A4-4FC13BC46A57}">
                <a16:creationId xmlns:a16="http://schemas.microsoft.com/office/drawing/2010/main" id="{C56CEC9E-CF8E-48E6-98B6-98379C726CC1}"/>
              </a:ext>
            </a:extLst>
          </p:cNvPr>
          <p:cNvSpPr/>
          <p:nvPr/>
        </p:nvSpPr>
        <p:spPr>
          <a:xfrm rot="0">
            <a:off x="1471717" y="2681382"/>
            <a:ext cx="561888" cy="514254"/>
          </a:xfrm>
          <a:prstGeom prst="round2DiagRect">
            <a:avLst>
              <a:gd fmla="val 16000" name="adj1"/>
              <a:gd fmla="val 0" name="adj2"/>
            </a:avLst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Diamond 4">
            <a:extLst>
              <a:ext uri="{9C5DAC7C-4F85-497E-AE28-0966AAC42E3C}">
                <a16:creationId xmlns:a16="http://schemas.microsoft.com/office/drawing/2010/main" id="{5F3A4BC3-4AB8-43FA-BEA1-3C85C0737F14}"/>
              </a:ext>
            </a:extLst>
          </p:cNvPr>
          <p:cNvSpPr/>
          <p:nvPr/>
        </p:nvSpPr>
        <p:spPr>
          <a:xfrm rot="0">
            <a:off x="6562829" y="723995"/>
            <a:ext cx="514235" cy="519026"/>
          </a:xfrm>
          <a:prstGeom prst="diamond">
            <a:avLst/>
          </a:prstGeom>
          <a:solidFill>
            <a:srgbClr val="4eac5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Trapezoid 5">
            <a:extLst>
              <a:ext uri="{DC0727D5-7D5D-44EB-AE2E-5594DEB78C32}">
                <a16:creationId xmlns:a16="http://schemas.microsoft.com/office/drawing/2010/main" id="{E4973F7A-0667-4983-9A6D-97A666DBED03}"/>
              </a:ext>
            </a:extLst>
          </p:cNvPr>
          <p:cNvSpPr/>
          <p:nvPr/>
        </p:nvSpPr>
        <p:spPr>
          <a:xfrm rot="0">
            <a:off x="4257779" y="719232"/>
            <a:ext cx="557212" cy="438064"/>
          </a:xfrm>
          <a:prstGeom prst="trapezoid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Snip Single Corner Rectangle 6">
            <a:extLst>
              <a:ext uri="{B0846475-EDB6-460D-93E5-E10383A9A4EF}">
                <a16:creationId xmlns:a16="http://schemas.microsoft.com/office/drawing/2010/main" id="{DC75AD48-79EE-4CB0-9159-514135418A50}"/>
              </a:ext>
            </a:extLst>
          </p:cNvPr>
          <p:cNvSpPr/>
          <p:nvPr/>
        </p:nvSpPr>
        <p:spPr>
          <a:xfrm rot="0">
            <a:off x="1586017" y="804957"/>
            <a:ext cx="428539" cy="514350"/>
          </a:xfrm>
          <a:prstGeom prst="snip1Rect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TextBox 7">
            <a:extLst>
              <a:ext uri="{CA884595-FB55-4B04-9514-DEE45F147A20}">
                <a16:creationId xmlns:a16="http://schemas.microsoft.com/office/drawing/2010/main" id="{E7DE792E-81A5-4089-900C-EB6B334A4542}"/>
              </a:ext>
            </a:extLst>
          </p:cNvPr>
          <p:cNvSpPr txBox="1"/>
          <p:nvPr/>
        </p:nvSpPr>
        <p:spPr>
          <a:xfrm rot="0">
            <a:off x="947842" y="1471612"/>
            <a:ext cx="1890712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200">
                <a:latin typeface="Roboto-medium"/>
              </a:rPr>
              <a:t>Best practice </a:t>
            </a:r>
            <a:r>
              <a:rPr dirty="0" lang="en-US" sz="1200">
                <a:latin typeface="Roboto-medium"/>
              </a:rPr>
              <a:t>process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workflows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and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features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available</a:t>
            </a:r>
            <a:r>
              <a:rPr dirty="0" err="1" lang="en-US" sz="1200">
                <a:latin typeface="Roboto-medium"/>
              </a:rPr>
              <a:t> out-of-the-box</a:t>
            </a:r>
            <a:endParaRPr dirty="0" err="1" lang="en-US" sz="1200">
              <a:latin typeface="Roboto-medium"/>
            </a:endParaRPr>
          </a:p>
        </p:txBody>
      </p:sp>
      <p:sp>
        <p:nvSpPr>
          <p:cNvPr id="9" name="TextBox 8">
            <a:extLst>
              <a:ext uri="{FAE01CEA-0F7A-4D5B-AB51-595A731FF273}">
                <a16:creationId xmlns:a16="http://schemas.microsoft.com/office/drawing/2010/main" id="{6A881A7E-C4EC-43A3-8254-F137F1600876}"/>
              </a:ext>
            </a:extLst>
          </p:cNvPr>
          <p:cNvSpPr txBox="1"/>
          <p:nvPr/>
        </p:nvSpPr>
        <p:spPr>
          <a:xfrm rot="0">
            <a:off x="3589544" y="1471612"/>
            <a:ext cx="1868386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Highly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customizable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and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scalable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for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different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process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maturities</a:t>
            </a:r>
            <a:endParaRPr dirty="0" lang="en-US" sz="1200">
              <a:latin typeface="Roboto-medium"/>
            </a:endParaRPr>
          </a:p>
        </p:txBody>
      </p:sp>
      <p:sp>
        <p:nvSpPr>
          <p:cNvPr id="10" name="TextBox 9">
            <a:extLst>
              <a:ext uri="{B3282795-249B-4CB0-A595-B5734CEA67BD}">
                <a16:creationId xmlns:a16="http://schemas.microsoft.com/office/drawing/2010/main" id="{3D1DC878-EC00-4CE7-93C5-241D9416C198}"/>
              </a:ext>
            </a:extLst>
          </p:cNvPr>
          <p:cNvSpPr txBox="1"/>
          <p:nvPr/>
        </p:nvSpPr>
        <p:spPr>
          <a:xfrm rot="0">
            <a:off x="6143729" y="1471612"/>
            <a:ext cx="2066925" cy="83484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Tight</a:t>
            </a:r>
            <a:r>
              <a:rPr dirty="0" lang="en-US" sz="1200">
                <a:latin typeface="Roboto-medium"/>
              </a:rPr>
              <a:t>, contextual </a:t>
            </a:r>
            <a:r>
              <a:rPr dirty="0" lang="en-US" sz="1200">
                <a:latin typeface="Roboto-medium"/>
              </a:rPr>
              <a:t>integrations with other </a:t>
            </a:r>
          </a:p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IT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management</a:t>
            </a:r>
            <a:r>
              <a:rPr dirty="0" err="1" lang="en-US" sz="1200">
                <a:latin typeface="Roboto-medium"/>
              </a:rPr>
              <a:t> and </a:t>
            </a:r>
          </a:p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business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apps</a:t>
            </a:r>
            <a:endParaRPr dirty="0" lang="en-US" sz="1200">
              <a:latin typeface="Roboto-medium"/>
            </a:endParaRPr>
          </a:p>
        </p:txBody>
      </p:sp>
      <p:sp>
        <p:nvSpPr>
          <p:cNvPr id="11" name="TextBox 10">
            <a:extLst>
              <a:ext uri="{83E88067-7CCD-450B-86AB-5D39100BF85C}">
                <a16:creationId xmlns:a16="http://schemas.microsoft.com/office/drawing/2010/main" id="{7529FDC7-3F7C-4F61-890B-717BBD4B07FA}"/>
              </a:ext>
            </a:extLst>
          </p:cNvPr>
          <p:cNvSpPr txBox="1"/>
          <p:nvPr/>
        </p:nvSpPr>
        <p:spPr>
          <a:xfrm rot="0">
            <a:off x="900217" y="3448039"/>
            <a:ext cx="1800225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A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flexible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and</a:t>
            </a:r>
            <a:r>
              <a:rPr dirty="0" err="1" lang="en-US" sz="1200">
                <a:latin typeface="Roboto-medium"/>
              </a:rPr>
              <a:t> easy-to-use </a:t>
            </a:r>
            <a:r>
              <a:rPr dirty="0" lang="en-US" sz="1200">
                <a:latin typeface="Roboto-medium"/>
              </a:rPr>
              <a:t>interface,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resulting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in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a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low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learning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curve</a:t>
            </a:r>
            <a:endParaRPr dirty="0" lang="en-US" sz="1200">
              <a:latin typeface="Roboto-medium"/>
            </a:endParaRPr>
          </a:p>
        </p:txBody>
      </p:sp>
      <p:sp>
        <p:nvSpPr>
          <p:cNvPr id="12" name="TextBox 11">
            <a:extLst>
              <a:ext uri="{F94816B1-0DD1-4355-8449-ECCBEB516AEC}">
                <a16:creationId xmlns:a16="http://schemas.microsoft.com/office/drawing/2010/main" id="{4375AED2-3569-4463-B769-9B7538D389A5}"/>
              </a:ext>
            </a:extLst>
          </p:cNvPr>
          <p:cNvSpPr txBox="1"/>
          <p:nvPr/>
        </p:nvSpPr>
        <p:spPr>
          <a:xfrm rot="0">
            <a:off x="3338617" y="3438515"/>
            <a:ext cx="2066925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The latest in technology, including virtual assistants and AI capabilities</a:t>
            </a:r>
            <a:endParaRPr dirty="0" lang="en-US" sz="1200">
              <a:latin typeface="Roboto-medium"/>
            </a:endParaRPr>
          </a:p>
        </p:txBody>
      </p:sp>
      <p:sp>
        <p:nvSpPr>
          <p:cNvPr id="13" name="TextBox 12">
            <a:extLst>
              <a:ext uri="{0BC2FE23-6DAA-4DBB-B629-4CE3E6D481F3}">
                <a16:creationId xmlns:a16="http://schemas.microsoft.com/office/drawing/2010/main" id="{CE7CBF94-E720-4F80-B682-9920635712F0}"/>
              </a:ext>
            </a:extLst>
          </p:cNvPr>
          <p:cNvSpPr txBox="1"/>
          <p:nvPr/>
        </p:nvSpPr>
        <p:spPr>
          <a:xfrm rot="0">
            <a:off x="6118412" y="3438515"/>
            <a:ext cx="2273217" cy="83484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Flexible choice between the on-premises and cloud versions, with </a:t>
            </a:r>
          </a:p>
          <a:p>
            <a:pPr algn="ctr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easy </a:t>
            </a:r>
            <a:r>
              <a:rPr dirty="0" lang="en-US" sz="1200">
                <a:latin typeface="Roboto-medium"/>
              </a:rPr>
              <a:t>switching</a:t>
            </a:r>
            <a:endParaRPr dirty="0" lang="en-US" sz="1200">
              <a:latin typeface="Roboto-medium"/>
            </a:endParaRPr>
          </a:p>
        </p:txBody>
      </p:sp>
      <p:pic>
        <p:nvPicPr>
          <p:cNvPr id="14" name="Picture 13">
            <a:extLst>
              <a:ext uri="{20DDFDB3-8855-4A0C-A794-C57ACFB7D7DE}">
                <a16:creationId xmlns:a16="http://schemas.microsoft.com/office/drawing/2010/main" id="{203AAA99-2102-4216-A126-84905913D6D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728797" y="847734"/>
            <a:ext cx="535714" cy="43348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CD8ECA63-FFFE-49D1-9E59-763ED95D389B}">
                <a16:creationId xmlns:a16="http://schemas.microsoft.com/office/drawing/2010/main" id="{17F3C321-6E0A-407A-A059-1CBE9A1CF3B8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176712" y="766762"/>
            <a:ext cx="466820" cy="46682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360DA1BD-E1D2-4741-9956-F914466432A7}">
                <a16:creationId xmlns:a16="http://schemas.microsoft.com/office/drawing/2010/main" id="{B6E96523-A0F3-40DE-98D0-C6E40D20F619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638992" y="809720"/>
            <a:ext cx="504748" cy="504748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BE8DA371-4595-4771-8C7E-9796F67E4A7B}">
                <a16:creationId xmlns:a16="http://schemas.microsoft.com/office/drawing/2010/main" id="{B8B14BB2-B316-4CCC-B0E3-28CBCCE8DA02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671647" y="2838440"/>
            <a:ext cx="462056" cy="462056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589EC752-0D66-422F-BF29-3AC1863CD549}">
                <a16:creationId xmlns:a16="http://schemas.microsoft.com/office/drawing/2010/main" id="{A12559D1-19DD-4CE4-B8F0-7F7EAE8552EE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185980" y="2862358"/>
            <a:ext cx="538523" cy="45475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83D8D2A5-BB0D-4D59-BD60-C459C3BDED9A}">
                <a16:creationId xmlns:a16="http://schemas.microsoft.com/office/drawing/2010/main" id="{9F60B84C-905A-46E4-B487-13E684759DB6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838806" y="2767107"/>
            <a:ext cx="474468" cy="476250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2AA59AF-FE2A-43A7-8D77-B523E52B851A}">
                <a16:creationId xmlns:a16="http://schemas.microsoft.com/office/drawing/2010/main" id="{9ADD5341-0886-4ED7-85E1-2CEB55AFF4ED}"/>
              </a:ext>
            </a:extLst>
          </p:cNvPr>
          <p:cNvCxnSpPr/>
          <p:nvPr/>
        </p:nvCxnSpPr>
        <p:spPr>
          <a:xfrm flipV="true" rot="10800000">
            <a:off x="3086204" y="657320"/>
            <a:ext cx="0" cy="3838575"/>
          </a:xfrm>
          <a:prstGeom prst="line">
            <a:avLst/>
          </a:prstGeom>
          <a:ln cap="flat" w="9525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Straight Connector 20">
            <a:extLst>
              <a:ext uri="{6C4D514C-95F7-4B5F-877D-225F4884ED1C}">
                <a16:creationId xmlns:a16="http://schemas.microsoft.com/office/drawing/2010/main" id="{4C1FFE0A-82AD-4584-90F8-10011A38CC31}"/>
              </a:ext>
            </a:extLst>
          </p:cNvPr>
          <p:cNvCxnSpPr/>
          <p:nvPr/>
        </p:nvCxnSpPr>
        <p:spPr>
          <a:xfrm flipV="true" rot="10800000">
            <a:off x="5848438" y="657320"/>
            <a:ext cx="0" cy="3838575"/>
          </a:xfrm>
          <a:prstGeom prst="line">
            <a:avLst/>
          </a:prstGeom>
          <a:ln cap="flat" w="9525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Straight Connector 21">
            <a:extLst>
              <a:ext uri="{3E18287C-3FFF-487D-B272-FD731A045F44}">
                <a16:creationId xmlns:a16="http://schemas.microsoft.com/office/drawing/2010/main" id="{2B9CC206-2465-49C4-91DB-DA06D1F79DE5}"/>
              </a:ext>
            </a:extLst>
          </p:cNvPr>
          <p:cNvCxnSpPr/>
          <p:nvPr/>
        </p:nvCxnSpPr>
        <p:spPr>
          <a:xfrm flipH="true" flipV="true" rot="10800000">
            <a:off x="957367" y="2448020"/>
            <a:ext cx="7334250" cy="0"/>
          </a:xfrm>
          <a:prstGeom prst="line">
            <a:avLst/>
          </a:prstGeom>
          <a:ln cap="flat" w="9525">
            <a:solidFill>
              <a:schemeClr val="bg1">
                <a:lumMod val="75000"/>
              </a:schemeClr>
            </a:solidFill>
            <a:prstDash val="sysDash"/>
            <a:round/>
          </a:ln>
          <a:effectLst>
            <a:outerShdw dir="2700000">
              <a:srgbClr val="3f3f3f">
                <a:alpha val="39998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3" name="Picture 22">
            <a:extLst>
              <a:ext uri="{A4A483B4-659F-4D10-939C-3CF6B60D87F8}">
                <a16:creationId xmlns:a16="http://schemas.microsoft.com/office/drawing/2010/main" id="{5D2CEF0A-9B33-4729-A9DA-6B9D0BCBD4C5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A126B353-57CD-4E2E-B8A9-4AA9834C43CE}">
        <p14:creationId xmlns:p14="http://schemas.microsoft.com/office/powerpoint/2010/main" val="1695977872986"/>
      </p:ext>
    </p:extLst>
  </p:cSld>
  <p:clrMapOvr>
    <a:masterClrMapping/>
  </p:clrMapOvr>
  <p:transition spd="slow">
    <p:fade thruBlk="false"/>
  </p:transition>
</p:sld>
</file>

<file path=ppt/slides/slide1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2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47D91B25-927C-49D6-A660-5FC13FDDE3D5}">
                <a16:creationId xmlns:a16="http://schemas.microsoft.com/office/drawing/2010/main" id="{28E5341F-BD44-4FB0-81E1-BB3F477A7BBD}"/>
              </a:ext>
            </a:extLst>
          </p:cNvPr>
          <p:cNvSpPr txBox="1">
            <a:spLocks noGrp="true"/>
          </p:cNvSpPr>
          <p:nvPr/>
        </p:nvSpPr>
        <p:spPr>
          <a:xfrm rot="0">
            <a:off x="3176998" y="1900743"/>
            <a:ext cx="5357402" cy="961739"/>
          </a:xfrm>
          <a:prstGeom prst="rect">
            <a:avLst/>
          </a:prstGeom>
        </p:spPr>
        <p:txBody>
          <a:bodyPr anchor="t" rtlCol="0" vert="horz"/>
          <a:lstStyle/>
          <a:p>
            <a:pPr algn="ctr"/>
            <a:r>
              <a:rPr dirty="0" i="0" lang="en-US" sz="1700">
                <a:solidFill>
                  <a:schemeClr val="bg1"/>
                </a:solidFill>
                <a:latin typeface="Roboto-thin"/>
              </a:rPr>
              <a:t>The six ways ServiceDesk Plus makes your</a:t>
            </a:r>
            <a:r>
              <a:rPr dirty="0" i="0" lang="en-US" sz="3000">
                <a:solidFill>
                  <a:schemeClr val="bg1"/>
                </a:solidFill>
                <a:latin typeface="Roboto-thin"/>
              </a:rPr>
              <a:t> </a:t>
            </a:r>
          </a:p>
          <a:p>
            <a:pPr algn="ctr"/>
            <a:r>
              <a:rPr dirty="0" i="0" lang="en-US" sz="40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40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Picture 2">
            <a:extLst>
              <a:ext uri="{3FE67E3B-ED8B-45B8-91E2-FB4B00EFB8DA}">
                <a16:creationId xmlns:a16="http://schemas.microsoft.com/office/drawing/2010/main" id="{FB85BFA8-B95D-42DF-AFE7-A06453BB518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074963" y="1537374"/>
            <a:ext cx="2237232" cy="19487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860404CB-E44E-437E-9825-0B8E0DBCAD5F}">
                <a16:creationId xmlns:a16="http://schemas.microsoft.com/office/drawing/2010/main" id="{5241710D-1A2A-4EC4-B2CC-0647B3929C3B}"/>
              </a:ext>
            </a:extLst>
          </p:cNvPr>
          <p:cNvSpPr txBox="1"/>
          <p:nvPr/>
        </p:nvSpPr>
        <p:spPr>
          <a:xfrm rot="0">
            <a:off x="3671498" y="2264836"/>
            <a:ext cx="4686300" cy="757900"/>
          </a:xfrm>
          <a:prstGeom prst="rect">
            <a:avLst/>
          </a:prstGeom>
        </p:spPr>
        <p:txBody>
          <a:bodyPr anchor="t" bIns="47625" lIns="95250" rIns="95250" rtlCol="0" tIns="47625" vert="horz" wrap="square">
            <a:spAutoFit/>
          </a:bodyPr>
          <a:lstStyle/>
          <a:p>
            <a:pPr>
              <a:defRPr dirty="0" lang="en-US" sz="1400"/>
            </a:pPr>
            <a:r>
              <a:rPr dirty="0" err="1" i="0" lang="en-US" sz="4300">
                <a:solidFill>
                  <a:srgbClr val="ffd052"/>
                </a:solidFill>
                <a:latin typeface="Roboto-medium"/>
              </a:rPr>
              <a:t>ITSM</a:t>
            </a:r>
            <a:r>
              <a:rPr dirty="0" i="0" lang="en-US" sz="4300">
                <a:solidFill>
                  <a:srgbClr val="ffd052"/>
                </a:solidFill>
                <a:latin typeface="Roboto-medium"/>
              </a:rPr>
              <a:t> wholesome</a:t>
            </a:r>
            <a:endParaRPr dirty="0" i="0" lang="en-US" sz="43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Picture 4">
            <a:extLst>
              <a:ext uri="{853BC199-6091-4377-B294-D511B54E96C6}">
                <a16:creationId xmlns:a16="http://schemas.microsoft.com/office/drawing/2010/main" id="{20DBD8D8-2239-4739-BD1F-FC72E5F9A8B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C937F3F2-BA42-4EF0-BBC3-5C6667988210}">
        <p14:creationId xmlns:p14="http://schemas.microsoft.com/office/powerpoint/2010/main" val="1695977872988"/>
      </p:ext>
    </p:extLst>
  </p:cSld>
  <p:clrMapOvr>
    <a:masterClrMapping/>
  </p:clrMapOvr>
  <p:transition spd="slow">
    <p:fade thruBlk="false"/>
  </p:transition>
</p:sld>
</file>

<file path=ppt/slides/slide1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-page Connector 1">
            <a:extLst>
              <a:ext uri="{9DDE024A-60D2-480F-BB51-F659B62A054B}">
                <a16:creationId xmlns:a16="http://schemas.microsoft.com/office/drawing/2010/main" id="{991E2D4D-5273-41D0-8047-C441332BA466}"/>
              </a:ext>
            </a:extLst>
          </p:cNvPr>
          <p:cNvSpPr/>
          <p:nvPr/>
        </p:nvSpPr>
        <p:spPr>
          <a:xfrm rot="16200000">
            <a:off x="-889606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B8710795-9045-4D92-83A4-A4BBB5F20D9D}">
                <a16:creationId xmlns:a16="http://schemas.microsoft.com/office/drawing/2010/main" id="{A9E9C601-01AC-4EDD-A5FA-1B8CCE04A3C4}"/>
              </a:ext>
            </a:extLst>
          </p:cNvPr>
          <p:cNvSpPr txBox="1"/>
          <p:nvPr/>
        </p:nvSpPr>
        <p:spPr>
          <a:xfrm rot="0">
            <a:off x="609600" y="2190750"/>
            <a:ext cx="2822600" cy="107038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Make service management cross the boundary between IT and business with the enterprise service desk</a:t>
            </a:r>
            <a:endParaRPr dirty="0" lang="en-US" sz="1600">
              <a:solidFill>
                <a:srgbClr val="ffd052"/>
              </a:solidFill>
              <a:latin typeface="Roboto"/>
            </a:endParaRPr>
          </a:p>
        </p:txBody>
      </p:sp>
      <p:pic>
        <p:nvPicPr>
          <p:cNvPr id="4" name="Picture 3">
            <a:extLst>
              <a:ext uri="{8AADF5DA-195E-40C8-B2E8-BFF082B18832}">
                <a16:creationId xmlns:a16="http://schemas.microsoft.com/office/drawing/2010/main" id="{A6CE02B3-6465-4C64-A490-2721E34A937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210913" y="1122130"/>
            <a:ext cx="1066142" cy="95307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2D237657-22D6-4B7A-A4D3-525735094A92}">
                <a16:creationId xmlns:a16="http://schemas.microsoft.com/office/drawing/2010/main" id="{63101AC2-AEC5-439D-8D5D-1E96A66D66A5}"/>
              </a:ext>
            </a:extLst>
          </p:cNvPr>
          <p:cNvPicPr>
            <a:picLocks noChangeAspect="true"/>
          </p:cNvPicPr>
          <p:nvPr/>
        </p:nvPicPr>
        <p:blipFill>
          <a:blip r:embed="rId3">
            <a:lum bright="0" contrast="0"/>
            <a:extLst>
              <a:ext uri="{47A649B3-44BF-41E8-B4A4-6C5C5D90F3DD}">
                <a14:imgProps xmlns:a14="http://schemas.microsoft.com/office/drawing/2010/main">
                  <a14:imgLayer>
                    <a14:imgEffect>
                      <a14:brightnessContrast bright="0" contrast="0"/>
                    </a14:imgEffect>
                  </a14:imgLayer>
                </a14:imgProps>
              </a:ext>
              <a:ext uri="{33FA0AAA-EBF7-44F2-BD13-FBB0EB7E99B9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4210050" y="1571625"/>
            <a:ext cx="3999909" cy="2011060"/>
          </a:xfrm>
          <a:prstGeom prst="rect">
            <a:avLst/>
          </a:prstGeom>
          <a:noFill/>
          <a:ln cap="flat" w="19050">
            <a:solidFill>
              <a:srgbClr val="ffffff">
                <a:alpha val="100000"/>
              </a:srgbClr>
            </a:solidFill>
            <a:prstDash val="solid"/>
            <a:miter lim="800000"/>
          </a:ln>
          <a:effectLst>
            <a:outerShdw blurRad="50800" dir="2700000" dist="95250">
              <a:srgbClr val="3f3f3f">
                <a:alpha val="39998"/>
              </a:srgbClr>
            </a:outerShdw>
          </a:effectLst>
        </p:spPr>
      </p:pic>
      <p:sp>
        <p:nvSpPr>
          <p:cNvPr id="6" name="TextBox 5">
            <a:extLst>
              <a:ext uri="{01B0DADF-A075-41CF-BC35-B71DCE5FA657}">
                <a16:creationId xmlns:a16="http://schemas.microsoft.com/office/drawing/2010/main" id="{D37AC19D-4BD9-4255-B782-4D07AE00283A}"/>
              </a:ext>
            </a:extLst>
          </p:cNvPr>
          <p:cNvSpPr txBox="1"/>
          <p:nvPr/>
        </p:nvSpPr>
        <p:spPr>
          <a:xfrm rot="0">
            <a:off x="163115" y="2123073"/>
            <a:ext cx="487537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4000">
                <a:solidFill>
                  <a:srgbClr val="ffd052"/>
                </a:solidFill>
                <a:latin typeface="Roboto"/>
              </a:rPr>
              <a:t>1</a:t>
            </a:r>
            <a:endParaRPr dirty="0" lang="en-US" sz="400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Straight Connector 6">
            <a:extLst>
              <a:ext uri="{1B4FC798-91DE-4F6D-9FF8-F9673DDE06DB}">
                <a16:creationId xmlns:a16="http://schemas.microsoft.com/office/drawing/2010/main" id="{C67ADEA9-7BC2-4AFA-A461-237CB24389C4}"/>
              </a:ext>
            </a:extLst>
          </p:cNvPr>
          <p:cNvCxnSpPr/>
          <p:nvPr/>
        </p:nvCxnSpPr>
        <p:spPr>
          <a:xfrm flipH="true" rot="0">
            <a:off x="588265" y="2298495"/>
            <a:ext cx="1" cy="882854"/>
          </a:xfrm>
          <a:prstGeom prst="line">
            <a:avLst/>
          </a:prstGeom>
          <a:ln cap="flat" w="9525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5E807B16-BFD8-4686-A42E-7075C2E011A8}">
                <a16:creationId xmlns:a16="http://schemas.microsoft.com/office/drawing/2010/main" id="{04F62676-2588-47CB-AFBC-E94A1F2EF7CB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6A725F79-13C5-4B45-8EA2-473914D4EC6C}">
        <p14:creationId xmlns:p14="http://schemas.microsoft.com/office/powerpoint/2010/main" val="1695977872989"/>
      </p:ext>
    </p:extLst>
  </p:cSld>
  <p:clrMapOvr>
    <a:masterClrMapping/>
  </p:clrMapOvr>
  <p:transition spd="slow">
    <p:fade thruBlk="false"/>
  </p:transition>
</p:sld>
</file>

<file path=ppt/slides/slide1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8B3D6297-CCEB-4C50-9F07-6ADD676D4C46}">
                <a16:creationId xmlns:a16="http://schemas.microsoft.com/office/drawing/2010/main" id="{853029D0-A12A-4B2A-ABC5-5B9F2AC7F33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1730" r="-330" t="12140"/>
          <a:stretch>
            <a:fillRect/>
          </a:stretch>
        </p:blipFill>
        <p:spPr>
          <a:xfrm rot="0">
            <a:off x="4072088" y="1305020"/>
            <a:ext cx="4544387" cy="2530649"/>
          </a:xfrm>
          <a:prstGeom prst="rect">
            <a:avLst/>
          </a:prstGeom>
          <a:noFill/>
          <a:effectLst>
            <a:outerShdw blurRad="50800" dir="2700000" dist="95250">
              <a:srgbClr val="3f3f3f">
                <a:alpha val="39998"/>
              </a:srgbClr>
            </a:outerShdw>
          </a:effectLst>
        </p:spPr>
      </p:pic>
      <p:sp>
        <p:nvSpPr>
          <p:cNvPr id="3" name="Off-page Connector 2">
            <a:extLst>
              <a:ext uri="{AC800B24-7A64-491C-9D8B-ECCB3DAE6892}">
                <a16:creationId xmlns:a16="http://schemas.microsoft.com/office/drawing/2010/main" id="{159758F6-9476-4DBE-AAC7-780B2EFC62E8}"/>
              </a:ext>
            </a:extLst>
          </p:cNvPr>
          <p:cNvSpPr/>
          <p:nvPr/>
        </p:nvSpPr>
        <p:spPr>
          <a:xfrm rot="16200000">
            <a:off x="-894549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4" name="Picture 3">
            <a:extLst>
              <a:ext uri="{C99EC9FB-56DA-4BCD-A9C4-36270B69FC2A}">
                <a16:creationId xmlns:a16="http://schemas.microsoft.com/office/drawing/2010/main" id="{DFA4533B-C09B-4985-B644-FCF2B0625C46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27236" y="879948"/>
            <a:ext cx="1058856" cy="113449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A3CA1D74-4DBB-40B7-900B-4F525DBE72B5}">
                <a16:creationId xmlns:a16="http://schemas.microsoft.com/office/drawing/2010/main" id="{DDA1FF64-0744-4682-B54C-047A63AF485B}"/>
              </a:ext>
            </a:extLst>
          </p:cNvPr>
          <p:cNvSpPr txBox="1"/>
          <p:nvPr/>
        </p:nvSpPr>
        <p:spPr>
          <a:xfrm rot="0">
            <a:off x="685800" y="2190750"/>
            <a:ext cx="2529611" cy="82659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Leverage intelligent technology with </a:t>
            </a:r>
          </a:p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AI-based automations</a:t>
            </a:r>
            <a:endParaRPr dirty="0" lang="en-US" sz="1600">
              <a:solidFill>
                <a:srgbClr val="ffd052"/>
              </a:solidFill>
              <a:latin typeface="Roboto"/>
            </a:endParaRPr>
          </a:p>
        </p:txBody>
      </p:sp>
      <p:sp>
        <p:nvSpPr>
          <p:cNvPr id="6" name="TextBox 5">
            <a:extLst>
              <a:ext uri="{43E78B45-CEF1-4E38-A499-6FD94466A188}">
                <a16:creationId xmlns:a16="http://schemas.microsoft.com/office/drawing/2010/main" id="{BED0519A-117A-4B34-AF76-AE47A3E7AA8C}"/>
              </a:ext>
            </a:extLst>
          </p:cNvPr>
          <p:cNvSpPr txBox="1"/>
          <p:nvPr/>
        </p:nvSpPr>
        <p:spPr>
          <a:xfrm rot="0">
            <a:off x="201214" y="2123073"/>
            <a:ext cx="487537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4000">
                <a:solidFill>
                  <a:srgbClr val="ffd052"/>
                </a:solidFill>
                <a:latin typeface="Roboto"/>
              </a:rPr>
              <a:t>2</a:t>
            </a:r>
            <a:endParaRPr dirty="0" lang="en-US" sz="400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Straight Connector 6">
            <a:extLst>
              <a:ext uri="{1119AC04-30C7-47A6-9D95-F47171D00297}">
                <a16:creationId xmlns:a16="http://schemas.microsoft.com/office/drawing/2010/main" id="{13E08340-4311-487A-B83D-BEDF14963DD3}"/>
              </a:ext>
            </a:extLst>
          </p:cNvPr>
          <p:cNvCxnSpPr/>
          <p:nvPr/>
        </p:nvCxnSpPr>
        <p:spPr>
          <a:xfrm flipH="true" flipV="true" rot="10800000">
            <a:off x="692067" y="2283666"/>
            <a:ext cx="4933" cy="662330"/>
          </a:xfrm>
          <a:prstGeom prst="line">
            <a:avLst/>
          </a:prstGeom>
          <a:ln cap="flat" w="9525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35A95D8B-825D-4CD4-ADD5-146FBA0DD663}">
                <a16:creationId xmlns:a16="http://schemas.microsoft.com/office/drawing/2010/main" id="{85744EEB-4FC3-4CFA-B248-16FCF38963AA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88A8EDAA-BB76-4511-9023-4182DF14C4DF}">
        <p14:creationId xmlns:p14="http://schemas.microsoft.com/office/powerpoint/2010/main" val="1695977872990"/>
      </p:ext>
    </p:extLst>
  </p:cSld>
  <p:clrMapOvr>
    <a:masterClrMapping/>
  </p:clrMapOvr>
  <p:transition spd="slow">
    <p:fade thruBlk="false"/>
  </p:transition>
</p:sld>
</file>

<file path=ppt/slides/slide1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96D2066F-A4F3-44D7-B53F-8E134D6FCE9B}">
                <a16:creationId xmlns:a16="http://schemas.microsoft.com/office/drawing/2010/main" id="{6CD9D5E9-D2E1-4BE8-8FD6-A27820A7707E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278325" y="1374219"/>
            <a:ext cx="4129011" cy="2661618"/>
          </a:xfrm>
          <a:prstGeom prst="rect">
            <a:avLst/>
          </a:prstGeom>
          <a:noFill/>
          <a:effectLst>
            <a:outerShdw blurRad="50800" dir="2700000" dist="95250">
              <a:srgbClr val="3f3f3f">
                <a:alpha val="39998"/>
              </a:srgbClr>
            </a:outerShdw>
          </a:effectLst>
        </p:spPr>
      </p:pic>
      <p:sp>
        <p:nvSpPr>
          <p:cNvPr id="3" name="Off-page Connector 2">
            <a:extLst>
              <a:ext uri="{31236FBB-AA48-4B10-8911-5A00AB40FC43}">
                <a16:creationId xmlns:a16="http://schemas.microsoft.com/office/drawing/2010/main" id="{B3E88094-DC02-4854-8ECB-2F7BA72D6350}"/>
              </a:ext>
            </a:extLst>
          </p:cNvPr>
          <p:cNvSpPr/>
          <p:nvPr/>
        </p:nvSpPr>
        <p:spPr>
          <a:xfrm rot="16200000">
            <a:off x="-894549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4" name="Picture 3">
            <a:extLst>
              <a:ext uri="{AD679CD1-490F-4795-B3A3-8C544DD59A4D}">
                <a16:creationId xmlns:a16="http://schemas.microsoft.com/office/drawing/2010/main" id="{EEDBD709-8A0A-4ABF-90B2-57002FA751A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00404" y="1111196"/>
            <a:ext cx="1235240" cy="9945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6BC8FFD4-CC55-4DF3-B861-DEAC3D35F0BE}">
                <a16:creationId xmlns:a16="http://schemas.microsoft.com/office/drawing/2010/main" id="{4605C490-5932-4E43-9BC4-EEC2BFAC3D6E}"/>
              </a:ext>
            </a:extLst>
          </p:cNvPr>
          <p:cNvSpPr txBox="1"/>
          <p:nvPr/>
        </p:nvSpPr>
        <p:spPr>
          <a:xfrm rot="0">
            <a:off x="733053" y="2226754"/>
            <a:ext cx="2926080" cy="82659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Standardize service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delivery with visual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process workflows</a:t>
            </a:r>
            <a:endParaRPr dirty="0" lang="en-US" sz="1600">
              <a:solidFill>
                <a:srgbClr val="ffd052"/>
              </a:solidFill>
              <a:latin typeface="Roboto"/>
            </a:endParaRPr>
          </a:p>
        </p:txBody>
      </p:sp>
      <p:sp>
        <p:nvSpPr>
          <p:cNvPr id="6" name="TextBox 5">
            <a:extLst>
              <a:ext uri="{5C8B7B22-7E41-41B9-821D-6FAA85E444AF}">
                <a16:creationId xmlns:a16="http://schemas.microsoft.com/office/drawing/2010/main" id="{3A177A46-2707-4F34-B200-88AA377A28F4}"/>
              </a:ext>
            </a:extLst>
          </p:cNvPr>
          <p:cNvSpPr txBox="1"/>
          <p:nvPr/>
        </p:nvSpPr>
        <p:spPr>
          <a:xfrm rot="0">
            <a:off x="230875" y="2152725"/>
            <a:ext cx="487537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4000">
                <a:solidFill>
                  <a:srgbClr val="ffd052"/>
                </a:solidFill>
                <a:latin typeface="Roboto"/>
              </a:rPr>
              <a:t>3</a:t>
            </a:r>
            <a:endParaRPr dirty="0" lang="en-US" sz="400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Straight Connector 6">
            <a:extLst>
              <a:ext uri="{C10AAAAC-07DF-4524-AF0A-B163DFA65490}">
                <a16:creationId xmlns:a16="http://schemas.microsoft.com/office/drawing/2010/main" id="{83E11CA1-537F-4950-8438-54015629C95F}"/>
              </a:ext>
            </a:extLst>
          </p:cNvPr>
          <p:cNvCxnSpPr/>
          <p:nvPr/>
        </p:nvCxnSpPr>
        <p:spPr>
          <a:xfrm flipH="true" flipV="true" rot="10800000">
            <a:off x="741502" y="2328148"/>
            <a:ext cx="4933" cy="662330"/>
          </a:xfrm>
          <a:prstGeom prst="line">
            <a:avLst/>
          </a:prstGeom>
          <a:ln cap="flat" w="9525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41132BB6-FECA-4168-8F3F-0E5939E1D593}">
                <a16:creationId xmlns:a16="http://schemas.microsoft.com/office/drawing/2010/main" id="{C0C25368-B639-4DCB-A0D0-39EBC12F5CCB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85386A1A-26F0-4F42-8E41-755BA4FDFF13}">
        <p14:creationId xmlns:p14="http://schemas.microsoft.com/office/powerpoint/2010/main" val="1695977872991"/>
      </p:ext>
    </p:extLst>
  </p:cSld>
  <p:clrMapOvr>
    <a:masterClrMapping/>
  </p:clrMapOvr>
  <p:transition spd="slow">
    <p:fade thruBlk="false"/>
  </p:transition>
</p:sld>
</file>

<file path=ppt/slides/slide1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2BD51A6E-9196-481E-9F93-0DA80289A9D6}">
                <a16:creationId xmlns:a16="http://schemas.microsoft.com/office/drawing/2010/main" id="{4AE0C717-546A-450F-A0C0-99DCF221B7F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028560" y="1574519"/>
            <a:ext cx="4525889" cy="1974437"/>
          </a:xfrm>
          <a:prstGeom prst="rect">
            <a:avLst/>
          </a:prstGeom>
          <a:noFill/>
          <a:effectLst>
            <a:outerShdw blurRad="50800" dir="2700000" dist="95250">
              <a:srgbClr val="3f3f3f">
                <a:alpha val="39998"/>
              </a:srgbClr>
            </a:outerShdw>
          </a:effectLst>
        </p:spPr>
      </p:pic>
      <p:sp>
        <p:nvSpPr>
          <p:cNvPr id="3" name="Off-page Connector 2">
            <a:extLst>
              <a:ext uri="{835533A1-DD1B-43D7-99B1-C78633720D0E}">
                <a16:creationId xmlns:a16="http://schemas.microsoft.com/office/drawing/2010/main" id="{72771738-A30D-4012-BF51-9A46E0742759}"/>
              </a:ext>
            </a:extLst>
          </p:cNvPr>
          <p:cNvSpPr/>
          <p:nvPr/>
        </p:nvSpPr>
        <p:spPr>
          <a:xfrm rot="16200000">
            <a:off x="-904512" y="760504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7F272C6E-85DB-4BAD-B3FC-F3C1DAE192CA}">
                <a16:creationId xmlns:a16="http://schemas.microsoft.com/office/drawing/2010/main" id="{36DFFA34-D071-4721-B832-F48EA4CA8F1E}"/>
              </a:ext>
            </a:extLst>
          </p:cNvPr>
          <p:cNvSpPr txBox="1"/>
          <p:nvPr/>
        </p:nvSpPr>
        <p:spPr>
          <a:xfrm rot="0">
            <a:off x="762000" y="2266950"/>
            <a:ext cx="2351979" cy="82659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Make ITSM work </a:t>
            </a:r>
          </a:p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your way with </a:t>
            </a:r>
            <a:r>
              <a:rPr dirty="0" err="1" lang="en-US" sz="1600">
                <a:solidFill>
                  <a:srgbClr val="ffd052"/>
                </a:solidFill>
                <a:latin typeface="Roboto"/>
              </a:rPr>
              <a:t>last-mile</a:t>
            </a:r>
            <a:r>
              <a:rPr dirty="0" lang="en-US" sz="1600">
                <a:solidFill>
                  <a:srgbClr val="ffd052"/>
                </a:solidFill>
                <a:latin typeface="Roboto"/>
              </a:rPr>
              <a:t> customizations</a:t>
            </a:r>
            <a:endParaRPr dirty="0" lang="en-US" sz="1600">
              <a:solidFill>
                <a:srgbClr val="ffd052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7AF52738-1660-4CE5-AD28-53CDFF38AB41}">
                <a16:creationId xmlns:a16="http://schemas.microsoft.com/office/drawing/2010/main" id="{261D288E-CA8A-4366-9B4D-6FCF75898D1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69292" y="989295"/>
            <a:ext cx="1044054" cy="109667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3E9FEDD5-55CE-4867-B12D-F3F051BC8470}">
                <a16:creationId xmlns:a16="http://schemas.microsoft.com/office/drawing/2010/main" id="{A3FDC8F2-1C6B-48CD-97DA-A96580FA227C}"/>
              </a:ext>
            </a:extLst>
          </p:cNvPr>
          <p:cNvSpPr txBox="1"/>
          <p:nvPr/>
        </p:nvSpPr>
        <p:spPr>
          <a:xfrm rot="0">
            <a:off x="230875" y="2152725"/>
            <a:ext cx="487537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4000">
                <a:solidFill>
                  <a:srgbClr val="ffd052"/>
                </a:solidFill>
                <a:latin typeface="Roboto"/>
              </a:rPr>
              <a:t>4</a:t>
            </a:r>
            <a:endParaRPr dirty="0" lang="en-US" sz="400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Straight Connector 6">
            <a:extLst>
              <a:ext uri="{4D9DD9EB-AE0E-4262-9F6F-1C8079BB9985}">
                <a16:creationId xmlns:a16="http://schemas.microsoft.com/office/drawing/2010/main" id="{759EFD6C-94F2-432A-AD40-83C33A994DD6}"/>
              </a:ext>
            </a:extLst>
          </p:cNvPr>
          <p:cNvCxnSpPr/>
          <p:nvPr/>
        </p:nvCxnSpPr>
        <p:spPr>
          <a:xfrm flipH="true" flipV="true" rot="10800000">
            <a:off x="741502" y="2328148"/>
            <a:ext cx="4933" cy="662330"/>
          </a:xfrm>
          <a:prstGeom prst="line">
            <a:avLst/>
          </a:prstGeom>
          <a:ln cap="flat" w="9525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C0471C4A-60F0-4788-AC7E-6FB91484AFD2}">
                <a16:creationId xmlns:a16="http://schemas.microsoft.com/office/drawing/2010/main" id="{203B0BF2-FB86-4E1E-8154-C9957D3C1BA1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750BA03B-8E93-4BF6-9D91-C4B0E89754D9}">
        <p14:creationId xmlns:p14="http://schemas.microsoft.com/office/powerpoint/2010/main" val="1695977872992"/>
      </p:ext>
    </p:extLst>
  </p:cSld>
  <p:clrMapOvr>
    <a:masterClrMapping/>
  </p:clrMapOvr>
  <p:transition spd="slow">
    <p:fade thruBlk="false"/>
  </p:transition>
</p:sld>
</file>

<file path=ppt/slides/slide1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-page Connector 1">
            <a:extLst>
              <a:ext uri="{E04D5759-9C96-4EEB-8369-D0C6F277F645}">
                <a16:creationId xmlns:a16="http://schemas.microsoft.com/office/drawing/2010/main" id="{14951D75-6D55-49F6-9376-54636118BBFB}"/>
              </a:ext>
            </a:extLst>
          </p:cNvPr>
          <p:cNvSpPr/>
          <p:nvPr/>
        </p:nvSpPr>
        <p:spPr>
          <a:xfrm rot="16200000">
            <a:off x="-894549" y="6455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97BA3118-027F-4C05-91A6-9CDB4EC9A2AD}">
                <a16:creationId xmlns:a16="http://schemas.microsoft.com/office/drawing/2010/main" id="{0DA4E2AF-D1D7-4CB0-A607-ABB641B43137}"/>
              </a:ext>
            </a:extLst>
          </p:cNvPr>
          <p:cNvSpPr txBox="1"/>
          <p:nvPr/>
        </p:nvSpPr>
        <p:spPr>
          <a:xfrm rot="0">
            <a:off x="687447" y="2103501"/>
            <a:ext cx="2665647" cy="108106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Build </a:t>
            </a:r>
            <a:r>
              <a:rPr dirty="0" lang="en-US" sz="1600">
                <a:solidFill>
                  <a:srgbClr val="ffd052"/>
                </a:solidFill>
                <a:latin typeface="Roboto"/>
              </a:rPr>
              <a:t>an integrated approach to service management with </a:t>
            </a:r>
          </a:p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360-degree IT integrations </a:t>
            </a:r>
            <a:endParaRPr dirty="0" lang="en-US" sz="1600">
              <a:solidFill>
                <a:srgbClr val="ffd052"/>
              </a:solidFill>
              <a:latin typeface="Roboto"/>
            </a:endParaRPr>
          </a:p>
        </p:txBody>
      </p:sp>
      <p:pic>
        <p:nvPicPr>
          <p:cNvPr id="4" name="Picture 3">
            <a:extLst>
              <a:ext uri="{832ACB01-439B-4F39-9C52-027DAA0D8ED3}">
                <a16:creationId xmlns:a16="http://schemas.microsoft.com/office/drawing/2010/main" id="{07BE0EB6-88F9-4986-9E82-440477B6CBC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84071" y="1098956"/>
            <a:ext cx="977312" cy="902960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88A373B8-B1D8-44DC-A32E-A212BE3CFB96}">
                <a16:creationId xmlns:a16="http://schemas.microsoft.com/office/drawing/2010/main" id="{4DEC9301-883F-4EE3-B5F4-66D3A82730AA}"/>
              </a:ext>
            </a:extLst>
          </p:cNvPr>
          <p:cNvGrpSpPr>
            <a:grpSpLocks noChangeAspect="true"/>
          </p:cNvGrpSpPr>
          <p:nvPr/>
        </p:nvGrpSpPr>
        <p:grpSpPr>
          <a:xfrm rot="0">
            <a:off x="4143051" y="1181452"/>
            <a:ext cx="4147470" cy="2752648"/>
            <a:chOff x="2419350" y="1657350"/>
            <a:chExt cx="4312625" cy="2862262"/>
          </a:xfrm>
          <a:effectLst>
            <a:outerShdw blurRad="50800" dir="2700000" dist="95250">
              <a:srgbClr val="3f3f3f">
                <a:alpha val="39998"/>
              </a:srgbClr>
            </a:outerShdw>
          </a:effectLst>
        </p:grpSpPr>
        <p:pic>
          <p:nvPicPr>
            <p:cNvPr id="6" name="Picture 5">
              <a:extLst>
                <a:ext uri="{A56DE1DA-5E89-4918-968D-226B977BB1EF}">
                  <a16:creationId xmlns:a16="http://schemas.microsoft.com/office/drawing/2010/main" id="{4DC20905-F029-4170-8C82-EB0407CD9E5A}"/>
                </a:ext>
              </a:extLst>
            </p:cNvPr>
            <p:cNvPicPr>
              <a:picLocks noChangeAspect="true"/>
            </p:cNvPicPr>
            <p:nvPr/>
          </p:nvPicPr>
          <p:blipFill>
            <a:blip r:embed="rId3">
              <a:lum bright="0" contrast="0"/>
              <a:extLst>
                <a:ext uri="{5A0BC8D6-ED98-4DB0-82F3-09B50F80AE3A}">
                  <a14:imgProps xmlns:a14="http://schemas.microsoft.com/office/drawing/2010/main">
                    <a14:imgLayer>
                      <a14:imgEffect>
                        <a14:brightnessContrast bright="0" contrast="0"/>
                      </a14:imgEffect>
                    </a14:imgLayer>
                  </a14:imgProps>
                </a:ext>
                <a:ext uri="{D11EE3A2-4ADF-465C-A25B-4C88633BF759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0">
              <a:off x="2419350" y="1657350"/>
              <a:ext cx="4312625" cy="2862262"/>
            </a:xfrm>
            <a:prstGeom prst="rect">
              <a:avLst/>
            </a:prstGeom>
            <a:noFill/>
            <a:ln cap="flat" w="9525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>
              <a:outerShdw blurRad="50800" dir="2700000">
                <a:srgbClr val="5b5b5b">
                  <a:alpha val="39998"/>
                </a:srgbClr>
              </a:outerShdw>
            </a:effectLst>
          </p:spPr>
        </p:pic>
        <p:pic>
          <p:nvPicPr>
            <p:cNvPr id="7" name="Picture 6">
              <a:extLst>
                <a:ext uri="{2019C45D-2C42-4235-828B-3ACAC47B27ED}">
                  <a16:creationId xmlns:a16="http://schemas.microsoft.com/office/drawing/2010/main" id="{423D6F20-7824-48EC-BF18-D29D124483C5}"/>
                </a:ext>
              </a:extLst>
            </p:cNvPr>
            <p:cNvPicPr>
              <a:picLocks noChangeAspect="true"/>
            </p:cNvPicPr>
            <p:nvPr/>
          </p:nvPicPr>
          <p:blipFill>
            <a:blip r:link="rId4"/>
            <a:stretch>
              <a:fillRect/>
            </a:stretch>
          </p:blipFill>
          <p:spPr>
            <a:xfrm rot="0">
              <a:off x="4686637" y="2916200"/>
              <a:ext cx="151725" cy="157582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196744F1-CCDA-4F78-9121-2EA6F2131D10}">
                  <a16:creationId xmlns:a16="http://schemas.microsoft.com/office/drawing/2010/main" id="{37593AF9-57B4-4F81-AE2D-7E00D3BA2E93}"/>
                </a:ext>
              </a:extLst>
            </p:cNvPr>
            <p:cNvPicPr>
              <a:picLocks noChangeAspect="true"/>
            </p:cNvPicPr>
            <p:nvPr/>
          </p:nvPicPr>
          <p:blipFill>
            <a:blip r:link="rId5"/>
            <a:stretch>
              <a:fillRect/>
            </a:stretch>
          </p:blipFill>
          <p:spPr>
            <a:xfrm rot="0">
              <a:off x="4658201" y="3299641"/>
              <a:ext cx="151725" cy="157582"/>
            </a:xfrm>
            <a:prstGeom prst="rect">
              <a:avLst/>
            </a:prstGeom>
            <a:noFill/>
          </p:spPr>
        </p:pic>
        <p:pic>
          <p:nvPicPr>
            <p:cNvPr id="9" name="Picture 8">
              <a:extLst>
                <a:ext uri="{E90FA73E-ED4B-4328-AF07-3ECBE51696FA}">
                  <a16:creationId xmlns:a16="http://schemas.microsoft.com/office/drawing/2010/main" id="{26A825B3-ED0A-415A-870C-3E1E65FEFD58}"/>
                </a:ext>
              </a:extLst>
            </p:cNvPr>
            <p:cNvPicPr>
              <a:picLocks noChangeAspect="true"/>
            </p:cNvPicPr>
            <p:nvPr/>
          </p:nvPicPr>
          <p:blipFill>
            <a:blip r:link="rId6"/>
            <a:stretch>
              <a:fillRect/>
            </a:stretch>
          </p:blipFill>
          <p:spPr>
            <a:xfrm rot="0">
              <a:off x="4686637" y="4041972"/>
              <a:ext cx="151725" cy="157582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3ACB9291-D9CE-4343-A3B0-3E18BE1E3319}">
                <a16:creationId xmlns:a16="http://schemas.microsoft.com/office/drawing/2010/main" id="{F223AE3C-80AF-4804-BDE5-2B4DFFED567C}"/>
              </a:ext>
            </a:extLst>
          </p:cNvPr>
          <p:cNvSpPr txBox="1"/>
          <p:nvPr/>
        </p:nvSpPr>
        <p:spPr>
          <a:xfrm rot="0">
            <a:off x="211102" y="2039045"/>
            <a:ext cx="487537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4000">
                <a:solidFill>
                  <a:srgbClr val="ffd052"/>
                </a:solidFill>
                <a:latin typeface="Roboto"/>
              </a:rPr>
              <a:t>5</a:t>
            </a:r>
            <a:endParaRPr dirty="0" lang="en-US" sz="400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11" name="Straight Connector 10">
            <a:extLst>
              <a:ext uri="{D0D90876-3877-4E88-8F17-DC029E7F22BF}">
                <a16:creationId xmlns:a16="http://schemas.microsoft.com/office/drawing/2010/main" id="{5AB8D639-EDDA-41CB-9149-0AD09D813F01}"/>
              </a:ext>
            </a:extLst>
          </p:cNvPr>
          <p:cNvCxnSpPr/>
          <p:nvPr/>
        </p:nvCxnSpPr>
        <p:spPr>
          <a:xfrm flipV="true" rot="10800000">
            <a:off x="706887" y="2209533"/>
            <a:ext cx="4942" cy="869907"/>
          </a:xfrm>
          <a:prstGeom prst="line">
            <a:avLst/>
          </a:prstGeom>
          <a:ln cap="flat" w="9525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2" name="Picture 11">
            <a:extLst>
              <a:ext uri="{05CDA0E8-0529-488D-BF4C-384A0C5899E5}">
                <a16:creationId xmlns:a16="http://schemas.microsoft.com/office/drawing/2010/main" id="{69D0221A-F16C-43B4-9F6B-19A5FCD507FB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11039BD3-BBB3-49CC-8F31-68AF851A53CF}">
        <p14:creationId xmlns:p14="http://schemas.microsoft.com/office/powerpoint/2010/main" val="1695977872993"/>
      </p:ext>
    </p:extLst>
  </p:cSld>
  <p:clrMapOvr>
    <a:masterClrMapping/>
  </p:clrMapOvr>
  <p:transition spd="slow">
    <p:fade thruBlk="false"/>
  </p:transition>
</p:sld>
</file>

<file path=ppt/slides/slide1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-page Connector 1">
            <a:extLst>
              <a:ext uri="{B616E0BC-9319-4D26-85DB-A038E6B8A0BC}">
                <a16:creationId xmlns:a16="http://schemas.microsoft.com/office/drawing/2010/main" id="{8BBD40E8-ADBD-42E0-8258-BDD7C63FCF66}"/>
              </a:ext>
            </a:extLst>
          </p:cNvPr>
          <p:cNvSpPr/>
          <p:nvPr/>
        </p:nvSpPr>
        <p:spPr>
          <a:xfrm rot="16200000">
            <a:off x="-889606" y="721785"/>
            <a:ext cx="5343068" cy="3781167"/>
          </a:xfrm>
          <a:prstGeom prst="flowChartOffpageConnector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8FA73827-3338-41F4-8F97-188844C80E2F}">
                <a16:creationId xmlns:a16="http://schemas.microsoft.com/office/drawing/2010/main" id="{46D5162F-931A-4C01-A7B5-8F32DBDCD8DD}"/>
              </a:ext>
            </a:extLst>
          </p:cNvPr>
          <p:cNvSpPr txBox="1"/>
          <p:nvPr/>
        </p:nvSpPr>
        <p:spPr>
          <a:xfrm rot="0">
            <a:off x="913590" y="2365095"/>
            <a:ext cx="2351998" cy="58281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ffd052"/>
                </a:solidFill>
                <a:latin typeface="Roboto"/>
              </a:rPr>
              <a:t>Weave privacy into service desk operations</a:t>
            </a:r>
            <a:endParaRPr dirty="0" lang="en-US" sz="1600">
              <a:solidFill>
                <a:srgbClr val="ffd052"/>
              </a:solidFill>
              <a:latin typeface="Roboto"/>
            </a:endParaRPr>
          </a:p>
        </p:txBody>
      </p:sp>
      <p:pic>
        <p:nvPicPr>
          <p:cNvPr id="4" name="Picture 3">
            <a:extLst>
              <a:ext uri="{F6819066-F34F-4FFA-9047-F6D21A17F8EA}">
                <a16:creationId xmlns:a16="http://schemas.microsoft.com/office/drawing/2010/main" id="{BA19F39E-F8B2-4502-8ABE-8EB3857563E1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07252" y="1194710"/>
            <a:ext cx="1144609" cy="100931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D8896E05-48C3-484A-831A-25CAA24864D4}">
                <a16:creationId xmlns:a16="http://schemas.microsoft.com/office/drawing/2010/main" id="{99EB0920-920D-4825-9DD7-04C762D29A9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186571" y="1516999"/>
            <a:ext cx="4439831" cy="2036949"/>
          </a:xfrm>
          <a:prstGeom prst="rect">
            <a:avLst/>
          </a:prstGeom>
          <a:noFill/>
          <a:effectLst>
            <a:outerShdw blurRad="50800" dir="2700000" dist="95250">
              <a:srgbClr val="3f3f3f">
                <a:alpha val="39998"/>
              </a:srgbClr>
            </a:outerShdw>
          </a:effectLst>
        </p:spPr>
      </p:pic>
      <p:sp>
        <p:nvSpPr>
          <p:cNvPr id="6" name="TextBox 5">
            <a:extLst>
              <a:ext uri="{CE9D1D95-BB94-4DE3-992E-C7D9EAD3270B}">
                <a16:creationId xmlns:a16="http://schemas.microsoft.com/office/drawing/2010/main" id="{00433FC5-8FD2-4F7D-B913-97B03EA8472E}"/>
              </a:ext>
            </a:extLst>
          </p:cNvPr>
          <p:cNvSpPr txBox="1"/>
          <p:nvPr/>
        </p:nvSpPr>
        <p:spPr>
          <a:xfrm rot="0">
            <a:off x="428577" y="2271341"/>
            <a:ext cx="487537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4000">
                <a:solidFill>
                  <a:srgbClr val="ffd052"/>
                </a:solidFill>
                <a:latin typeface="Roboto"/>
              </a:rPr>
              <a:t>6</a:t>
            </a:r>
            <a:endParaRPr dirty="0" lang="en-US" sz="4000">
              <a:solidFill>
                <a:srgbClr val="ffd052"/>
              </a:solidFill>
              <a:latin typeface="Roboto"/>
            </a:endParaRPr>
          </a:p>
        </p:txBody>
      </p:sp>
      <p:cxnSp>
        <p:nvCxnSpPr>
          <p:cNvPr id="7" name="Straight Connector 6">
            <a:extLst>
              <a:ext uri="{BD254F94-CB6D-48A2-836D-81588CE9EE0A}">
                <a16:creationId xmlns:a16="http://schemas.microsoft.com/office/drawing/2010/main" id="{1F15C8D3-F1E6-41E4-91C5-83D46F3A9D67}"/>
              </a:ext>
            </a:extLst>
          </p:cNvPr>
          <p:cNvCxnSpPr/>
          <p:nvPr/>
        </p:nvCxnSpPr>
        <p:spPr>
          <a:xfrm flipV="true" rot="10800000">
            <a:off x="919429" y="2446772"/>
            <a:ext cx="9" cy="425081"/>
          </a:xfrm>
          <a:prstGeom prst="line">
            <a:avLst/>
          </a:prstGeom>
          <a:ln cap="flat" w="9525">
            <a:solidFill>
              <a:srgbClr val="ffd052"/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775753B7-01A4-4E7E-8A4A-0B5DD46AAE01}">
                <a16:creationId xmlns:a16="http://schemas.microsoft.com/office/drawing/2010/main" id="{8B34DDF6-A68B-4562-9BAD-1EF718592CA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D046CE2A-DDAF-4C85-817E-3CAC1D08FE7E}">
        <p14:creationId xmlns:p14="http://schemas.microsoft.com/office/powerpoint/2010/main" val="1695977872995"/>
      </p:ext>
    </p:extLst>
  </p:cSld>
  <p:clrMapOvr>
    <a:masterClrMapping/>
  </p:clrMapOvr>
  <p:transition spd="slow">
    <p:fade thruBlk="false"/>
  </p:transition>
</p:sld>
</file>

<file path=ppt/slides/slide1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8CEC2950-15F6-4F3A-956C-5D17F744D3B9}">
                <a16:creationId xmlns:a16="http://schemas.microsoft.com/office/drawing/2010/main" id="{5B338F46-4716-49B5-8AC1-E97943F5341D}"/>
              </a:ext>
            </a:extLst>
          </p:cNvPr>
          <p:cNvSpPr/>
          <p:nvPr/>
        </p:nvSpPr>
        <p:spPr>
          <a:xfrm rot="0">
            <a:off x="-28575" y="-19050"/>
            <a:ext cx="3770280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AEF73349-C1BB-4355-AE98-4071918B4829}">
                <a16:creationId xmlns:a16="http://schemas.microsoft.com/office/drawing/2010/main" id="{91480042-556E-4D33-92EB-F780C12AB7BE}"/>
              </a:ext>
            </a:extLst>
          </p:cNvPr>
          <p:cNvSpPr txBox="1"/>
          <p:nvPr/>
        </p:nvSpPr>
        <p:spPr>
          <a:xfrm rot="0">
            <a:off x="4478788" y="701382"/>
            <a:ext cx="3936044" cy="366060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Enterprise service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Incident and problem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Change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IT asset and configuration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Configuration management database (</a:t>
            </a:r>
            <a:r>
              <a:rPr dirty="0" err="1" i="0" lang="en-US" sz="1300">
                <a:solidFill>
                  <a:srgbClr val="000000"/>
                </a:solidFill>
                <a:latin typeface="Roboto-medium"/>
              </a:rPr>
              <a:t>CMDB</a:t>
            </a: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)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Purchase and contract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Project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Service requests and request fulfillment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Knowledge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Reporting and SLA management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Process and visual workflow design</a:t>
            </a:r>
          </a:p>
          <a:p>
            <a:pPr algn="l" indent="-342900" marL="342900">
              <a:lnSpc>
                <a:spcPct val="150000"/>
              </a:lnSpc>
              <a:buFont typeface="Source Sans Pro"/>
              <a:buChar char="✪"/>
              <a:defRPr dirty="0" lang="en-US" sz="1400"/>
            </a:pPr>
            <a:r>
              <a:rPr dirty="0" i="0" lang="en-US" sz="1300">
                <a:solidFill>
                  <a:srgbClr val="000000"/>
                </a:solidFill>
                <a:latin typeface="Roboto-medium"/>
              </a:rPr>
              <a:t>Integration with IT management apps</a:t>
            </a:r>
            <a:endParaRPr dirty="0" i="0" lang="en-US" sz="1300">
              <a:solidFill>
                <a:srgbClr val="000000"/>
              </a:solidFill>
              <a:latin typeface="Roboto-medium"/>
            </a:endParaRPr>
          </a:p>
        </p:txBody>
      </p:sp>
      <p:sp>
        <p:nvSpPr>
          <p:cNvPr id="4" name="TextBox 3">
            <a:extLst>
              <a:ext uri="{24855F98-2FE2-4BDB-B918-2F882EA08557}">
                <a16:creationId xmlns:a16="http://schemas.microsoft.com/office/drawing/2010/main" id="{9B6E7636-978B-437A-8768-51286E5D7804}"/>
              </a:ext>
            </a:extLst>
          </p:cNvPr>
          <p:cNvSpPr txBox="1"/>
          <p:nvPr/>
        </p:nvSpPr>
        <p:spPr>
          <a:xfrm rot="0">
            <a:off x="764009" y="761799"/>
            <a:ext cx="2679163" cy="58280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200">
                <a:solidFill>
                  <a:srgbClr val="ffd052"/>
                </a:solidFill>
                <a:latin typeface="Roboto-medium"/>
              </a:rPr>
              <a:t>Top </a:t>
            </a:r>
            <a:r>
              <a:rPr dirty="0" err="1" i="0" lang="en-US" sz="3200">
                <a:solidFill>
                  <a:srgbClr val="ffd052"/>
                </a:solidFill>
                <a:latin typeface="Roboto-medium"/>
              </a:rPr>
              <a:t>ITSM</a:t>
            </a:r>
            <a:endParaRPr dirty="0" err="1" i="0" lang="en-US" sz="32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5" name="TextBox 4">
            <a:extLst>
              <a:ext uri="{4B224119-CA85-49FD-81CB-BD0DE5BDF91D}">
                <a16:creationId xmlns:a16="http://schemas.microsoft.com/office/drawing/2010/main" id="{9AD8E900-8027-45BA-8FCA-B304E9CF5B29}"/>
              </a:ext>
            </a:extLst>
          </p:cNvPr>
          <p:cNvSpPr txBox="1">
            <a:spLocks noGrp="true"/>
          </p:cNvSpPr>
          <p:nvPr/>
        </p:nvSpPr>
        <p:spPr>
          <a:xfrm rot="0">
            <a:off x="801128" y="1190567"/>
            <a:ext cx="2512085" cy="750570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0" lang="en-US" sz="2800">
                <a:solidFill>
                  <a:schemeClr val="bg1"/>
                </a:solidFill>
                <a:latin typeface="Roboto-thin"/>
              </a:rPr>
              <a:t>capabilities</a:t>
            </a:r>
            <a:endParaRPr dirty="0" i="0" lang="en-US" sz="28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6" name="Picture 5">
            <a:extLst>
              <a:ext uri="{5F6E96F9-C8FD-4F5A-91D9-4FF7B6BFF993}">
                <a16:creationId xmlns:a16="http://schemas.microsoft.com/office/drawing/2010/main" id="{B72B5D77-3C57-4BEF-A77B-72B1298A396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59679" y="1833886"/>
            <a:ext cx="2248366" cy="354048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9634CB3A-EC9D-4D06-AEF1-E52147A7DD47}">
                <a16:creationId xmlns:a16="http://schemas.microsoft.com/office/drawing/2010/main" id="{30A6F802-76E1-4002-A035-BC50B86F8FC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80907465-6BD3-415D-A10D-EFEC7B6690A2}">
        <p14:creationId xmlns:p14="http://schemas.microsoft.com/office/powerpoint/2010/main" val="1695977872996"/>
      </p:ext>
    </p:extLst>
  </p:cSld>
  <p:clrMapOvr>
    <a:masterClrMapping/>
  </p:clrMapOvr>
  <p:transition spd="slow">
    <p:fade thruBlk="false"/>
  </p:transition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agon 1">
            <a:extLst>
              <a:ext uri="{A629B1A2-B2FD-4149-839A-A1A80A9EDEDB}">
                <a16:creationId xmlns:a16="http://schemas.microsoft.com/office/drawing/2010/main" id="{37FB2CC8-6096-40BE-A8CE-E2A4A15C7603}"/>
              </a:ext>
            </a:extLst>
          </p:cNvPr>
          <p:cNvSpPr/>
          <p:nvPr/>
        </p:nvSpPr>
        <p:spPr>
          <a:xfrm rot="0">
            <a:off x="5201583" y="3162643"/>
            <a:ext cx="405098" cy="345995"/>
          </a:xfrm>
          <a:prstGeom prst="decagon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Off-page Connector 2">
            <a:extLst>
              <a:ext uri="{4DE6306B-C81F-4A07-B2B0-EF3E40A7ECBC}">
                <a16:creationId xmlns:a16="http://schemas.microsoft.com/office/drawing/2010/main" id="{B60A7E94-B3FE-49A2-B705-4BE9467967A6}"/>
              </a:ext>
            </a:extLst>
          </p:cNvPr>
          <p:cNvSpPr/>
          <p:nvPr/>
        </p:nvSpPr>
        <p:spPr>
          <a:xfrm rot="0">
            <a:off x="5293643" y="3891705"/>
            <a:ext cx="292350" cy="301246"/>
          </a:xfrm>
          <a:prstGeom prst="flowChartOffpageConnector">
            <a:avLst/>
          </a:prstGeom>
          <a:solidFill>
            <a:srgbClr val="4ba55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ardrop 3">
            <a:extLst>
              <a:ext uri="{A81B576E-FA65-4A13-B4A7-FFFD4B1B4DC8}">
                <a16:creationId xmlns:a16="http://schemas.microsoft.com/office/drawing/2010/main" id="{6A90F6FD-F560-4181-B4A7-C54FB2F32423}"/>
              </a:ext>
            </a:extLst>
          </p:cNvPr>
          <p:cNvSpPr/>
          <p:nvPr/>
        </p:nvSpPr>
        <p:spPr>
          <a:xfrm rot="0">
            <a:off x="5254095" y="2438552"/>
            <a:ext cx="358873" cy="402374"/>
          </a:xfrm>
          <a:prstGeom prst="teardrop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Round Same Side Corner Rectangle 4">
            <a:extLst>
              <a:ext uri="{35D2CAA0-D244-4AEB-9BEC-CE02058FD064}">
                <a16:creationId xmlns:a16="http://schemas.microsoft.com/office/drawing/2010/main" id="{DF0606EC-9859-4C02-8D3E-7324CB25DE59}"/>
              </a:ext>
            </a:extLst>
          </p:cNvPr>
          <p:cNvSpPr/>
          <p:nvPr/>
        </p:nvSpPr>
        <p:spPr>
          <a:xfrm rot="0">
            <a:off x="5239264" y="1653492"/>
            <a:ext cx="299580" cy="285845"/>
          </a:xfrm>
          <a:prstGeom prst="round2SameRect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Snip and Round Single Corner Rectangle 5">
            <a:extLst>
              <a:ext uri="{D26378E8-D0BF-4F5D-9CFB-DB1FCE4D5CD3}">
                <a16:creationId xmlns:a16="http://schemas.microsoft.com/office/drawing/2010/main" id="{62508F1D-A001-4F50-9FF9-6D5CF26E4F78}"/>
              </a:ext>
            </a:extLst>
          </p:cNvPr>
          <p:cNvSpPr/>
          <p:nvPr/>
        </p:nvSpPr>
        <p:spPr>
          <a:xfrm rot="0">
            <a:off x="5189839" y="836504"/>
            <a:ext cx="331155" cy="326212"/>
          </a:xfrm>
          <a:prstGeom prst="snipRoundRect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Rectangle 6">
            <a:extLst>
              <a:ext uri="{46ED3B43-9947-4383-920E-3A085D003EEE}">
                <a16:creationId xmlns:a16="http://schemas.microsoft.com/office/drawing/2010/main" id="{93D77A7F-A7AA-4ED7-84C1-EA2134AB893F}"/>
              </a:ext>
            </a:extLst>
          </p:cNvPr>
          <p:cNvSpPr/>
          <p:nvPr/>
        </p:nvSpPr>
        <p:spPr>
          <a:xfrm rot="0">
            <a:off x="-41995" y="-9153"/>
            <a:ext cx="4505333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TextBox 7">
            <a:extLst>
              <a:ext uri="{A78847D3-7D79-47A7-B885-7B2550898AA1}">
                <a16:creationId xmlns:a16="http://schemas.microsoft.com/office/drawing/2010/main" id="{82DB4E3B-34CB-4533-9125-94B87E89E602}"/>
              </a:ext>
            </a:extLst>
          </p:cNvPr>
          <p:cNvSpPr txBox="1"/>
          <p:nvPr/>
        </p:nvSpPr>
        <p:spPr>
          <a:xfrm rot="0">
            <a:off x="533400" y="1917220"/>
            <a:ext cx="3424228" cy="650177"/>
          </a:xfrm>
          <a:prstGeom prst="rect">
            <a:avLst/>
          </a:prstGeom>
        </p:spPr>
        <p:txBody>
          <a:bodyPr anchor="t" bIns="47625" lIns="95250" rIns="95250" rtlCol="0" tIns="47625" vert="horz" wrap="square">
            <a:spAutoFit/>
          </a:bodyPr>
          <a:lstStyle/>
          <a:p>
            <a:pPr>
              <a:defRPr dirty="0" lang="en-US" sz="1400"/>
            </a:pPr>
            <a:r>
              <a:rPr dirty="0" i="0" lang="en-US" sz="3600">
                <a:solidFill>
                  <a:srgbClr val="ffd052"/>
                </a:solidFill>
                <a:latin typeface="Roboto-medium"/>
              </a:rPr>
              <a:t>ManageEngine</a:t>
            </a:r>
            <a:endParaRPr dirty="0" i="0" lang="en-US" sz="36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9" name="TextBox 8">
            <a:extLst>
              <a:ext uri="{603C838E-7813-4110-AD0A-4CA1EB85D0A2}">
                <a16:creationId xmlns:a16="http://schemas.microsoft.com/office/drawing/2010/main" id="{0EE1231F-B5A4-4120-821D-58D37A31D351}"/>
              </a:ext>
            </a:extLst>
          </p:cNvPr>
          <p:cNvSpPr txBox="1"/>
          <p:nvPr/>
        </p:nvSpPr>
        <p:spPr>
          <a:xfrm rot="0">
            <a:off x="543753" y="2515039"/>
            <a:ext cx="3208010" cy="8035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10000"/>
              </a:lnSpc>
              <a:buNone/>
              <a:defRPr dirty="0" lang="en-US" sz="1400"/>
            </a:pPr>
            <a:r>
              <a:rPr dirty="0" lang="en-US" sz="1400">
                <a:solidFill>
                  <a:schemeClr val="bg1"/>
                </a:solidFill>
                <a:latin typeface="Roboto-thin"/>
              </a:rPr>
              <a:t>A division of Zoho Corporation, </a:t>
            </a:r>
          </a:p>
          <a:p>
            <a:pPr algn="l" indent="0">
              <a:lnSpc>
                <a:spcPct val="110000"/>
              </a:lnSpc>
              <a:buNone/>
              <a:defRPr dirty="0" lang="en-US" sz="1400"/>
            </a:pPr>
            <a:r>
              <a:rPr dirty="0" lang="en-US" sz="1400">
                <a:solidFill>
                  <a:schemeClr val="bg1"/>
                </a:solidFill>
                <a:latin typeface="Roboto-thin"/>
              </a:rPr>
              <a:t>a </a:t>
            </a:r>
            <a:r>
              <a:rPr dirty="0" lang="en-US" sz="1400">
                <a:solidFill>
                  <a:schemeClr val="bg1"/>
                </a:solidFill>
                <a:latin typeface="Roboto-thin"/>
              </a:rPr>
              <a:t>bootstrapped, private, and </a:t>
            </a:r>
          </a:p>
          <a:p>
            <a:pPr algn="l" indent="0">
              <a:lnSpc>
                <a:spcPct val="110000"/>
              </a:lnSpc>
              <a:buNone/>
              <a:defRPr dirty="0" lang="en-US" sz="1400"/>
            </a:pPr>
            <a:r>
              <a:rPr dirty="0" lang="en-US" sz="1400">
                <a:solidFill>
                  <a:schemeClr val="bg1"/>
                </a:solidFill>
                <a:latin typeface="Roboto-thin"/>
              </a:rPr>
              <a:t>profitable </a:t>
            </a:r>
            <a:r>
              <a:rPr dirty="0" lang="en-US" sz="1400">
                <a:solidFill>
                  <a:schemeClr val="bg1"/>
                </a:solidFill>
                <a:latin typeface="Roboto-thin"/>
              </a:rPr>
              <a:t>company</a:t>
            </a:r>
            <a:endParaRPr dirty="0" lang="en-US" sz="140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10" name="TextBox 9">
            <a:extLst>
              <a:ext uri="{185FC597-B9D6-483D-8F75-37748DEACC6F}">
                <a16:creationId xmlns:a16="http://schemas.microsoft.com/office/drawing/2010/main" id="{29476884-BD46-4F80-8F78-7011B900873E}"/>
              </a:ext>
            </a:extLst>
          </p:cNvPr>
          <p:cNvSpPr txBox="1"/>
          <p:nvPr/>
        </p:nvSpPr>
        <p:spPr>
          <a:xfrm rot="0">
            <a:off x="5962374" y="1645681"/>
            <a:ext cx="187879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180,000+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customers</a:t>
            </a:r>
            <a:endParaRPr dirty="0" lang="en-US" sz="1200">
              <a:latin typeface="Roboto-medium"/>
            </a:endParaRPr>
          </a:p>
        </p:txBody>
      </p:sp>
      <p:sp>
        <p:nvSpPr>
          <p:cNvPr id="11" name="TextBox 10">
            <a:extLst>
              <a:ext uri="{81BA91F1-C7A7-4850-A745-8415FB30C3D4}">
                <a16:creationId xmlns:a16="http://schemas.microsoft.com/office/drawing/2010/main" id="{1EE6ECFE-7DE9-44D3-BB23-69279E3CD02F}"/>
              </a:ext>
            </a:extLst>
          </p:cNvPr>
          <p:cNvSpPr txBox="1"/>
          <p:nvPr/>
        </p:nvSpPr>
        <p:spPr>
          <a:xfrm rot="0">
            <a:off x="5962202" y="2353931"/>
            <a:ext cx="124819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2,500+ employees</a:t>
            </a:r>
            <a:endParaRPr dirty="0" lang="en-US" sz="1200">
              <a:latin typeface="Roboto-medium"/>
            </a:endParaRPr>
          </a:p>
        </p:txBody>
      </p:sp>
      <p:sp>
        <p:nvSpPr>
          <p:cNvPr id="12" name="TextBox 11">
            <a:extLst>
              <a:ext uri="{3BECD4A7-BB7C-496D-AC00-4B535E265123}">
                <a16:creationId xmlns:a16="http://schemas.microsoft.com/office/drawing/2010/main" id="{46DD2340-7DB8-4441-92FF-2735B8C34FCA}"/>
              </a:ext>
            </a:extLst>
          </p:cNvPr>
          <p:cNvSpPr txBox="1"/>
          <p:nvPr/>
        </p:nvSpPr>
        <p:spPr>
          <a:xfrm rot="0">
            <a:off x="5962374" y="3110160"/>
            <a:ext cx="195788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90+ products and free tools for IT management </a:t>
            </a:r>
            <a:endParaRPr dirty="0" lang="en-US" sz="1200">
              <a:latin typeface="Roboto-medium"/>
            </a:endParaRPr>
          </a:p>
        </p:txBody>
      </p:sp>
      <p:sp>
        <p:nvSpPr>
          <p:cNvPr id="13" name="TextBox 12">
            <a:extLst>
              <a:ext uri="{4502E02D-3679-4FE4-A9DD-E32F804F9C87}">
                <a16:creationId xmlns:a16="http://schemas.microsoft.com/office/drawing/2010/main" id="{1AD22F1A-221E-4823-BAEB-7C15EC5BFB6C}"/>
              </a:ext>
            </a:extLst>
          </p:cNvPr>
          <p:cNvSpPr txBox="1"/>
          <p:nvPr/>
        </p:nvSpPr>
        <p:spPr>
          <a:xfrm rot="0">
            <a:off x="5967317" y="3960922"/>
            <a:ext cx="1957882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190+ countries </a:t>
            </a:r>
            <a:endParaRPr dirty="0" lang="en-US" sz="1200">
              <a:latin typeface="Roboto-medium"/>
            </a:endParaRPr>
          </a:p>
        </p:txBody>
      </p:sp>
      <p:pic>
        <p:nvPicPr>
          <p:cNvPr id="14" name="Picture 13">
            <a:extLst>
              <a:ext uri="{84814AB7-7050-4E33-8880-16E43CA73BDA}">
                <a16:creationId xmlns:a16="http://schemas.microsoft.com/office/drawing/2010/main" id="{0D406D91-B23C-419D-824A-32A7F50E6DB1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357888" y="913523"/>
            <a:ext cx="311381" cy="32765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DA78F1A2-D671-40AA-8C44-95E7D4BB3172}">
                <a16:creationId xmlns:a16="http://schemas.microsoft.com/office/drawing/2010/main" id="{CE2A59EB-9AFA-4753-9FBA-E2C05652022B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346502" y="1715224"/>
            <a:ext cx="365606" cy="33780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89652455-4F8A-4C51-A7B1-74522BD72625}">
                <a16:creationId xmlns:a16="http://schemas.microsoft.com/office/drawing/2010/main" id="{83D3FFDE-F8AD-4D3D-B13C-C34EA375B61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362766" y="2519100"/>
            <a:ext cx="370770" cy="286633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B2CA237D-3EFF-4180-B5CB-759342C0C23F}">
                <a16:creationId xmlns:a16="http://schemas.microsoft.com/office/drawing/2010/main" id="{C19C7156-46C7-44E1-BDA4-9AA386710D24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340304" y="3234328"/>
            <a:ext cx="404939" cy="395411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62D229DC-2B26-4AC0-B9D4-89546B4DB490}">
                <a16:creationId xmlns:a16="http://schemas.microsoft.com/office/drawing/2010/main" id="{BEB3E8A6-3A27-41E6-A171-96F662684413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384669" y="3934757"/>
            <a:ext cx="372122" cy="372122"/>
          </a:xfrm>
          <a:prstGeom prst="rect">
            <a:avLst/>
          </a:prstGeom>
          <a:noFill/>
        </p:spPr>
      </p:pic>
      <p:cxnSp>
        <p:nvCxnSpPr>
          <p:cNvPr id="19" name="Straight Connector 18">
            <a:extLst>
              <a:ext uri="{EBB51C64-B582-45D5-A661-2E4FBE152606}">
                <a16:creationId xmlns:a16="http://schemas.microsoft.com/office/drawing/2010/main" id="{CE6ADDC1-60A7-44D5-AEF6-A2B091605463}"/>
              </a:ext>
            </a:extLst>
          </p:cNvPr>
          <p:cNvCxnSpPr/>
          <p:nvPr/>
        </p:nvCxnSpPr>
        <p:spPr>
          <a:xfrm flipH="true" flipV="true" rot="10800000">
            <a:off x="5181600" y="1501902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0" name="Straight Connector 19">
            <a:extLst>
              <a:ext uri="{EB045AA5-B64E-4DF6-AD99-F9150AD39412}">
                <a16:creationId xmlns:a16="http://schemas.microsoft.com/office/drawing/2010/main" id="{74251861-3CE6-44A5-822C-ACC4B8D2451C}"/>
              </a:ext>
            </a:extLst>
          </p:cNvPr>
          <p:cNvCxnSpPr/>
          <p:nvPr/>
        </p:nvCxnSpPr>
        <p:spPr>
          <a:xfrm flipH="true" flipV="true" rot="10800000">
            <a:off x="5181600" y="2218589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Straight Connector 20">
            <a:extLst>
              <a:ext uri="{339284B7-021E-467F-812D-8FDAC2761B24}">
                <a16:creationId xmlns:a16="http://schemas.microsoft.com/office/drawing/2010/main" id="{868363CF-CD2A-4403-BCB8-053D44A9C6BF}"/>
              </a:ext>
            </a:extLst>
          </p:cNvPr>
          <p:cNvCxnSpPr/>
          <p:nvPr/>
        </p:nvCxnSpPr>
        <p:spPr>
          <a:xfrm flipH="true" flipV="true" rot="10800000">
            <a:off x="5181600" y="2974818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Straight Connector 21">
            <a:extLst>
              <a:ext uri="{27149DA5-51DF-4414-A3DB-9D030D81557B}">
                <a16:creationId xmlns:a16="http://schemas.microsoft.com/office/drawing/2010/main" id="{6235AA81-601E-4FEA-92BC-F2D19F0E48A4}"/>
              </a:ext>
            </a:extLst>
          </p:cNvPr>
          <p:cNvCxnSpPr/>
          <p:nvPr/>
        </p:nvCxnSpPr>
        <p:spPr>
          <a:xfrm flipH="true" flipV="true" rot="10800000">
            <a:off x="5181600" y="3726104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23" name="TextBox 22">
            <a:extLst>
              <a:ext uri="{B8DB0660-F150-43E4-B386-31967A951CD6}">
                <a16:creationId xmlns:a16="http://schemas.microsoft.com/office/drawing/2010/main" id="{B425FD5F-98E9-4AEC-B815-EBD0EC15C046}"/>
              </a:ext>
            </a:extLst>
          </p:cNvPr>
          <p:cNvSpPr txBox="1"/>
          <p:nvPr/>
        </p:nvSpPr>
        <p:spPr>
          <a:xfrm rot="0">
            <a:off x="5962374" y="728609"/>
            <a:ext cx="1878796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18+ years of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IT management solutions expertise </a:t>
            </a:r>
            <a:endParaRPr dirty="0" lang="en-US" sz="1200">
              <a:latin typeface="Roboto-medium"/>
            </a:endParaRPr>
          </a:p>
        </p:txBody>
      </p:sp>
      <p:pic>
        <p:nvPicPr>
          <p:cNvPr id="24" name="Picture 23">
            <a:extLst>
              <a:ext uri="{AE4A3D69-4F6D-42C0-9ED9-FA4736EEEA76}">
                <a16:creationId xmlns:a16="http://schemas.microsoft.com/office/drawing/2010/main" id="{E4FFF470-BFEC-472C-9013-103ACA3A76BE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C639E8B6-AE14-4F69-B503-C473312B4B6E}">
        <p14:creationId xmlns:p14="http://schemas.microsoft.com/office/powerpoint/2010/main" val="1695977872972"/>
      </p:ext>
    </p:extLst>
  </p:cSld>
  <p:clrMapOvr>
    <a:masterClrMapping/>
  </p:clrMapOvr>
  <p:transition spd="slow">
    <p:fade thruBlk="false"/>
  </p:transition>
</p:sld>
</file>

<file path=ppt/slides/slide2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264F8BBA-CA74-4FA9-8FB6-F355C6652B1B}">
                <a16:creationId xmlns:a16="http://schemas.microsoft.com/office/drawing/2010/main" id="{3A964E39-405E-434E-9664-8B65885D720C}"/>
              </a:ext>
            </a:extLst>
          </p:cNvPr>
          <p:cNvSpPr/>
          <p:nvPr/>
        </p:nvSpPr>
        <p:spPr>
          <a:xfrm rot="0">
            <a:off x="-13163" y="-6581"/>
            <a:ext cx="2838850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5FA5B5FD-82A9-4DCC-B00B-35AFF9B95E04}">
                <a16:creationId xmlns:a16="http://schemas.microsoft.com/office/drawing/2010/main" id="{241E9DEE-24F6-49C5-B431-13A94B01263E}"/>
              </a:ext>
            </a:extLst>
          </p:cNvPr>
          <p:cNvSpPr txBox="1"/>
          <p:nvPr/>
        </p:nvSpPr>
        <p:spPr>
          <a:xfrm rot="0">
            <a:off x="593950" y="878405"/>
            <a:ext cx="1924602" cy="55233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000">
                <a:solidFill>
                  <a:srgbClr val="ffd052"/>
                </a:solidFill>
                <a:latin typeface="Roboto-medium"/>
              </a:rPr>
              <a:t>Editions</a:t>
            </a:r>
            <a:endParaRPr dirty="0" i="0" lang="en-US" sz="30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Right Triangle 3">
            <a:extLst>
              <a:ext uri="{89D2BF8D-EE5E-460E-8604-452A3A1E84A7}">
                <a16:creationId xmlns:a16="http://schemas.microsoft.com/office/drawing/2010/main" id="{CC6D55C4-490E-4DE1-AFE0-9C7987D317F3}"/>
              </a:ext>
            </a:extLst>
          </p:cNvPr>
          <p:cNvSpPr/>
          <p:nvPr/>
        </p:nvSpPr>
        <p:spPr>
          <a:xfrm rot="13500000">
            <a:off x="2408234" y="889129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5" name="Picture 4">
            <a:extLst>
              <a:ext uri="{62C26FE8-39F1-4F28-9FC0-F5FAF09687F8}">
                <a16:creationId xmlns:a16="http://schemas.microsoft.com/office/drawing/2010/main" id="{59817D70-F008-4627-A8D2-94848DCDAA9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530946" y="493984"/>
            <a:ext cx="5086530" cy="364902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4077F1C-955B-4362-B6CC-68ED622DBBC9}">
                <a16:creationId xmlns:a16="http://schemas.microsoft.com/office/drawing/2010/main" id="{975DB298-5F64-45B3-9AA4-72E8F29ADE83}"/>
              </a:ext>
            </a:extLst>
          </p:cNvPr>
          <p:cNvSpPr txBox="1"/>
          <p:nvPr/>
        </p:nvSpPr>
        <p:spPr>
          <a:xfrm rot="0">
            <a:off x="3824697" y="745512"/>
            <a:ext cx="1193463" cy="30768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chemeClr val="bg1"/>
                </a:solidFill>
                <a:latin typeface="proxima_novasemibold"/>
              </a:rPr>
              <a:t>Standard</a:t>
            </a:r>
            <a:endParaRPr b="1" dirty="0" lang="en-US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7" name="TextBox 6">
            <a:extLst>
              <a:ext uri="{E9177BDF-5FA1-462C-A51B-F82C512BE24E}">
                <a16:creationId xmlns:a16="http://schemas.microsoft.com/office/drawing/2010/main" id="{DFBCA7B3-8C6E-4371-AA79-212EF7733A27}"/>
              </a:ext>
            </a:extLst>
          </p:cNvPr>
          <p:cNvSpPr txBox="1"/>
          <p:nvPr/>
        </p:nvSpPr>
        <p:spPr>
          <a:xfrm rot="0">
            <a:off x="5433155" y="745512"/>
            <a:ext cx="1298762" cy="3085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chemeClr val="bg1"/>
                </a:solidFill>
                <a:latin typeface="proxima_novasemibold"/>
              </a:rPr>
              <a:t>Professional</a:t>
            </a:r>
            <a:endParaRPr b="1" dirty="0" lang="en-US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8" name="TextBox 7">
            <a:extLst>
              <a:ext uri="{802F2492-47F0-4ECC-9D89-5B790A42FFCB}">
                <a16:creationId xmlns:a16="http://schemas.microsoft.com/office/drawing/2010/main" id="{C1CD526A-17DB-48A7-AB67-273BAC3546E9}"/>
              </a:ext>
            </a:extLst>
          </p:cNvPr>
          <p:cNvSpPr txBox="1"/>
          <p:nvPr/>
        </p:nvSpPr>
        <p:spPr>
          <a:xfrm rot="0">
            <a:off x="7269050" y="745512"/>
            <a:ext cx="1193463" cy="30768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chemeClr val="bg1"/>
                </a:solidFill>
                <a:latin typeface="proxima_novasemibold"/>
              </a:rPr>
              <a:t>Enterprise</a:t>
            </a:r>
            <a:endParaRPr b="1" dirty="0" lang="en-US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9" name="TextBox 8">
            <a:extLst>
              <a:ext uri="{61D8F354-6426-447A-BBDB-2EB799FA1AAE}">
                <a16:creationId xmlns:a16="http://schemas.microsoft.com/office/drawing/2010/main" id="{8E9D9B8D-8CEC-4C81-B2EE-D4D30A3054E8}"/>
              </a:ext>
            </a:extLst>
          </p:cNvPr>
          <p:cNvSpPr txBox="1"/>
          <p:nvPr/>
        </p:nvSpPr>
        <p:spPr>
          <a:xfrm rot="0">
            <a:off x="3789597" y="991228"/>
            <a:ext cx="1193463" cy="20190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dirty="0" lang="en-US" sz="700">
                <a:solidFill>
                  <a:schemeClr val="bg1"/>
                </a:solidFill>
                <a:latin typeface="proxima_novasemibold"/>
              </a:rPr>
              <a:t>IT help desk software</a:t>
            </a:r>
            <a:endParaRPr b="1" dirty="0" lang="en-US" sz="700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10" name="TextBox 9">
            <a:extLst>
              <a:ext uri="{3173EBAA-C0AC-4D96-B321-D3ECDD78FC21}">
                <a16:creationId xmlns:a16="http://schemas.microsoft.com/office/drawing/2010/main" id="{F68ADF59-EFD1-4B2F-B92B-9B6BD3B9FA3D}"/>
              </a:ext>
            </a:extLst>
          </p:cNvPr>
          <p:cNvSpPr txBox="1"/>
          <p:nvPr/>
        </p:nvSpPr>
        <p:spPr>
          <a:xfrm rot="0">
            <a:off x="5304749" y="991228"/>
            <a:ext cx="1592741" cy="20190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dirty="0" lang="en-US" sz="700">
                <a:solidFill>
                  <a:schemeClr val="bg1"/>
                </a:solidFill>
                <a:latin typeface="proxima_novasemibold"/>
              </a:rPr>
              <a:t>help desk + asset management</a:t>
            </a:r>
            <a:endParaRPr b="1" dirty="0" lang="en-US" sz="700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11" name="TextBox 11">
            <a:extLst>
              <a:ext uri="{98C3BF80-AA4B-41AA-9EB9-8466269458B9}">
                <a16:creationId xmlns:a16="http://schemas.microsoft.com/office/drawing/2010/main" id="{DFA966BC-307E-4C10-9718-F19839077FFB}"/>
              </a:ext>
            </a:extLst>
          </p:cNvPr>
          <p:cNvSpPr txBox="1"/>
          <p:nvPr/>
        </p:nvSpPr>
        <p:spPr>
          <a:xfrm rot="0">
            <a:off x="3679898" y="4166340"/>
            <a:ext cx="1336871" cy="39997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>
              <a:lnSpc>
                <a:spcPct val="125000"/>
              </a:lnSpc>
              <a:defRPr dirty="0" lang="en-US" sz="1400"/>
            </a:pPr>
            <a:r>
              <a:rPr dirty="0" lang="en-US" sz="800">
                <a:solidFill>
                  <a:srgbClr val="ff5e84"/>
                </a:solidFill>
                <a:latin typeface="Roboto"/>
              </a:rPr>
              <a:t>The perfect starter kit to get your ticketing right.</a:t>
            </a:r>
            <a:endParaRPr dirty="0" lang="en-US" sz="800">
              <a:solidFill>
                <a:srgbClr val="ff5e84"/>
              </a:solidFill>
              <a:latin typeface="Roboto"/>
            </a:endParaRPr>
          </a:p>
        </p:txBody>
      </p:sp>
      <p:sp>
        <p:nvSpPr>
          <p:cNvPr id="12" name="TextBox 12">
            <a:extLst>
              <a:ext uri="{630C284F-5C6E-4B35-9946-DE6C9C235B93}">
                <a16:creationId xmlns:a16="http://schemas.microsoft.com/office/drawing/2010/main" id="{97608EE4-6D65-4F13-A4F1-ADA877449287}"/>
              </a:ext>
            </a:extLst>
          </p:cNvPr>
          <p:cNvSpPr txBox="1"/>
          <p:nvPr/>
        </p:nvSpPr>
        <p:spPr>
          <a:xfrm rot="0">
            <a:off x="5225767" y="4113685"/>
            <a:ext cx="1456723" cy="55233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>
              <a:lnSpc>
                <a:spcPct val="125000"/>
              </a:lnSpc>
              <a:defRPr dirty="0" lang="en-US" sz="1400"/>
            </a:pPr>
            <a:r>
              <a:rPr dirty="0" lang="en-US" sz="800">
                <a:solidFill>
                  <a:srgbClr val="00ccfe"/>
                </a:solidFill>
                <a:latin typeface="Roboto"/>
              </a:rPr>
              <a:t>The right package for integrated IT asset management.</a:t>
            </a:r>
            <a:endParaRPr dirty="0" lang="en-US" sz="800">
              <a:solidFill>
                <a:srgbClr val="00ccfe"/>
              </a:solidFill>
              <a:latin typeface="Roboto"/>
            </a:endParaRPr>
          </a:p>
        </p:txBody>
      </p:sp>
      <p:sp>
        <p:nvSpPr>
          <p:cNvPr id="13" name="TextBox 13">
            <a:extLst>
              <a:ext uri="{A6F1624D-EF04-40AB-9572-F8BACDD26E59}">
                <a16:creationId xmlns:a16="http://schemas.microsoft.com/office/drawing/2010/main" id="{9E6814BB-4E90-4D8A-8D08-6ACE7C9F90EA}"/>
              </a:ext>
            </a:extLst>
          </p:cNvPr>
          <p:cNvSpPr txBox="1"/>
          <p:nvPr/>
        </p:nvSpPr>
        <p:spPr>
          <a:xfrm rot="0">
            <a:off x="6914988" y="4091749"/>
            <a:ext cx="1649834" cy="55233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>
              <a:lnSpc>
                <a:spcPct val="125000"/>
              </a:lnSpc>
              <a:defRPr dirty="0" lang="en-US" sz="1400"/>
            </a:pPr>
            <a:r>
              <a:rPr dirty="0" lang="en-US" sz="800">
                <a:solidFill>
                  <a:srgbClr val="9068ea"/>
                </a:solidFill>
                <a:latin typeface="Roboto"/>
              </a:rPr>
              <a:t>The complete full-stack </a:t>
            </a:r>
            <a:r>
              <a:rPr dirty="0" err="1" lang="en-US" sz="800">
                <a:solidFill>
                  <a:srgbClr val="9068ea"/>
                </a:solidFill>
                <a:latin typeface="Roboto"/>
              </a:rPr>
              <a:t>ITSM</a:t>
            </a:r>
            <a:r>
              <a:rPr dirty="0" lang="en-US" sz="800">
                <a:solidFill>
                  <a:srgbClr val="9068ea"/>
                </a:solidFill>
                <a:latin typeface="Roboto"/>
              </a:rPr>
              <a:t> suite with all the features an IT service desk needs.</a:t>
            </a:r>
            <a:endParaRPr dirty="0" lang="en-US" sz="800">
              <a:solidFill>
                <a:srgbClr val="9068ea"/>
              </a:solidFill>
              <a:latin typeface="Roboto"/>
            </a:endParaRPr>
          </a:p>
        </p:txBody>
      </p:sp>
      <p:sp>
        <p:nvSpPr>
          <p:cNvPr id="14" name="TextBox 14">
            <a:extLst>
              <a:ext uri="{4F831442-7856-4EDC-B402-2D468950E40E}">
                <a16:creationId xmlns:a16="http://schemas.microsoft.com/office/drawing/2010/main" id="{B22ECB99-B0E8-4EA0-AB94-63EBEE42F5FC}"/>
              </a:ext>
            </a:extLst>
          </p:cNvPr>
          <p:cNvSpPr txBox="1"/>
          <p:nvPr/>
        </p:nvSpPr>
        <p:spPr>
          <a:xfrm rot="0">
            <a:off x="3650580" y="1926250"/>
            <a:ext cx="1382133" cy="132934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Incident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Self-service</a:t>
            </a:r>
            <a:r>
              <a:rPr dirty="0" lang="en-US" sz="900">
                <a:latin typeface="Roboto"/>
              </a:rPr>
              <a:t> portal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Knowledge base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Multi-site</a:t>
            </a:r>
            <a:r>
              <a:rPr dirty="0" lang="en-US" sz="900">
                <a:latin typeface="Roboto"/>
              </a:rPr>
              <a:t> support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err="1" lang="en-US" sz="900">
                <a:latin typeface="Roboto"/>
              </a:rPr>
              <a:t>SLA</a:t>
            </a:r>
            <a:r>
              <a:rPr dirty="0" lang="en-US" sz="900">
                <a:latin typeface="Roboto"/>
              </a:rPr>
              <a:t>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Help desk reports</a:t>
            </a:r>
            <a:endParaRPr dirty="0" lang="en-US" sz="900">
              <a:latin typeface="Roboto"/>
            </a:endParaRPr>
          </a:p>
        </p:txBody>
      </p:sp>
      <p:sp>
        <p:nvSpPr>
          <p:cNvPr id="15" name="TextBox 15">
            <a:extLst>
              <a:ext uri="{399710AF-52B0-4FBF-BF80-B0F2B938E5B0}">
                <a16:creationId xmlns:a16="http://schemas.microsoft.com/office/drawing/2010/main" id="{4E1AC52E-A53C-4E36-B179-04C85214FC42}"/>
              </a:ext>
            </a:extLst>
          </p:cNvPr>
          <p:cNvSpPr txBox="1"/>
          <p:nvPr/>
        </p:nvSpPr>
        <p:spPr>
          <a:xfrm rot="0">
            <a:off x="5322303" y="1926250"/>
            <a:ext cx="1557642" cy="153503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Help desk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IT asset discovery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Software asset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Asset inventory reports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Purchase &amp;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contracts management</a:t>
            </a:r>
            <a:endParaRPr dirty="0" lang="en-US" sz="900">
              <a:latin typeface="Roboto"/>
            </a:endParaRPr>
          </a:p>
        </p:txBody>
      </p:sp>
      <p:sp>
        <p:nvSpPr>
          <p:cNvPr id="16" name="TextBox 16">
            <a:extLst>
              <a:ext uri="{31912B8A-2B19-4AB2-8FC9-47F7ECA54D32}">
                <a16:creationId xmlns:a16="http://schemas.microsoft.com/office/drawing/2010/main" id="{FDE73B48-59BC-4AF4-9036-F9644D288C81}"/>
              </a:ext>
            </a:extLst>
          </p:cNvPr>
          <p:cNvSpPr txBox="1"/>
          <p:nvPr/>
        </p:nvSpPr>
        <p:spPr>
          <a:xfrm rot="0">
            <a:off x="7051063" y="1926250"/>
            <a:ext cx="1557642" cy="153503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Incident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Problem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Change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IT project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Service catalog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lang="en-US" sz="900">
                <a:latin typeface="Roboto"/>
              </a:rPr>
              <a:t>Asset management</a:t>
            </a:r>
          </a:p>
          <a:p>
            <a:pPr>
              <a:lnSpc>
                <a:spcPct val="150000"/>
              </a:lnSpc>
              <a:defRPr dirty="0" lang="en-US" sz="1400"/>
            </a:pPr>
            <a:r>
              <a:rPr dirty="0" err="1" lang="en-US" sz="900">
                <a:latin typeface="Roboto"/>
              </a:rPr>
              <a:t>CMDB</a:t>
            </a:r>
            <a:endParaRPr dirty="0" err="1" lang="en-US" sz="900">
              <a:latin typeface="Roboto"/>
            </a:endParaRPr>
          </a:p>
        </p:txBody>
      </p:sp>
      <p:pic>
        <p:nvPicPr>
          <p:cNvPr id="17" name="Picture 17">
            <a:extLst>
              <a:ext uri="{7694C962-C3B2-4AC8-A212-325D8108830F}">
                <a16:creationId xmlns:a16="http://schemas.microsoft.com/office/drawing/2010/main" id="{8945DDAC-CEBD-4796-90A6-DD3A1C1E010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673997" y="1573244"/>
            <a:ext cx="1388267" cy="1494910"/>
          </a:xfrm>
          <a:prstGeom prst="rect">
            <a:avLst/>
          </a:prstGeom>
          <a:noFill/>
        </p:spPr>
      </p:pic>
      <p:pic>
        <p:nvPicPr>
          <p:cNvPr id="18" name="Picture 18">
            <a:extLst>
              <a:ext uri="{FA324EBC-E6A2-4F0F-94E6-4CA9A367D3E3}">
                <a16:creationId xmlns:a16="http://schemas.microsoft.com/office/drawing/2010/main" id="{15A02307-F368-42B7-966A-04EFC7C2E55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19" name="TextBox 19">
            <a:extLst>
              <a:ext uri="{07FB65C2-BBF5-4BD6-AEA9-7204E939BE87}">
                <a16:creationId xmlns:a16="http://schemas.microsoft.com/office/drawing/2010/main" id="{0514EC7E-FB3C-43A1-AEB5-3B6076C81067}"/>
              </a:ext>
            </a:extLst>
          </p:cNvPr>
          <p:cNvSpPr txBox="1"/>
          <p:nvPr/>
        </p:nvSpPr>
        <p:spPr>
          <a:xfrm rot="0">
            <a:off x="6952859" y="971550"/>
            <a:ext cx="1773783" cy="20190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dirty="0" lang="en-US" sz="700">
                <a:solidFill>
                  <a:schemeClr val="bg1"/>
                </a:solidFill>
                <a:latin typeface="proxima_novasemibold"/>
              </a:rPr>
              <a:t> help desk+change</a:t>
            </a:r>
            <a:r>
              <a:rPr b="1" dirty="0" lang="en-US" sz="700">
                <a:solidFill>
                  <a:schemeClr val="bg1"/>
                </a:solidFill>
                <a:latin typeface="proxima_novasemibold"/>
              </a:rPr>
              <a:t>+asset+</a:t>
            </a:r>
            <a:r>
              <a:rPr b="1" dirty="0" lang="en-US" sz="700">
                <a:solidFill>
                  <a:schemeClr val="bg1"/>
                </a:solidFill>
                <a:latin typeface="proxima_novasemibold"/>
              </a:rPr>
              <a:t>Project</a:t>
            </a:r>
            <a:endParaRPr b="1" dirty="0" lang="en-US" sz="700">
              <a:solidFill>
                <a:schemeClr val="bg1"/>
              </a:solidFill>
              <a:latin typeface="proxima_novasemibold"/>
            </a:endParaRPr>
          </a:p>
        </p:txBody>
      </p:sp>
      <p:sp>
        <p:nvSpPr>
          <p:cNvPr id="20" name="Rectangle 20">
            <a:extLst>
              <a:ext uri="{CD2437C3-4E91-40D2-85E6-8B87DD32A0AC}">
                <a16:creationId xmlns:a16="http://schemas.microsoft.com/office/drawing/2010/main" id="{52A3005C-854F-4E0F-AE06-23903D65E39B}"/>
              </a:ext>
            </a:extLst>
          </p:cNvPr>
          <p:cNvSpPr/>
          <p:nvPr/>
        </p:nvSpPr>
        <p:spPr>
          <a:xfrm rot="0">
            <a:off x="7726680" y="971551"/>
            <a:ext cx="45719" cy="174407"/>
          </a:xfrm>
          <a:prstGeom prst="rect">
            <a:avLst/>
          </a:prstGeom>
        </p:spPr>
        <p:txBody>
          <a:bodyPr rtlCol="0" vert="horz" wrap="square">
            <a:spAutoFit/>
          </a:bodyPr>
          <a:lstStyle/>
          <a:p>
            <a:pPr/>
            <a:r>
              <a:rPr baseline="30000" dirty="0" lang="en-US" sz="800">
                <a:solidFill>
                  <a:schemeClr val="bg1"/>
                </a:solidFill>
                <a:latin typeface="Roboto"/>
              </a:rPr>
              <a:t>®</a:t>
            </a:r>
            <a:endParaRPr baseline="30000" dirty="0" lang="en-US" sz="800">
              <a:solidFill>
                <a:schemeClr val="bg1"/>
              </a:solidFill>
              <a:latin typeface="Roboto"/>
            </a:endParaRPr>
          </a:p>
        </p:txBody>
      </p:sp>
    </p:spTree>
    <p:extLst>
      <p:ext uri="{F3B53C85-30B7-41F5-BB61-FA9360043F15}">
        <p14:creationId xmlns:p14="http://schemas.microsoft.com/office/powerpoint/2010/main" val="1695977872997"/>
      </p:ext>
    </p:extLst>
  </p:cSld>
  <p:clrMapOvr>
    <a:masterClrMapping/>
  </p:clrMapOvr>
  <p:transition spd="slow">
    <p:fade thruBlk="false"/>
  </p:transition>
</p:sld>
</file>

<file path=ppt/slides/slide2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1">
            <a:extLst>
              <a:ext uri="{DD7E5815-8062-4070-85EC-5B2BAC57BA91}">
                <a16:creationId xmlns:a16="http://schemas.microsoft.com/office/drawing/2010/main" id="{BD3497F9-3FDF-4BCB-94D4-4F7AED98E855}"/>
              </a:ext>
            </a:extLst>
          </p:cNvPr>
          <p:cNvSpPr/>
          <p:nvPr/>
        </p:nvSpPr>
        <p:spPr>
          <a:xfrm rot="0">
            <a:off x="4339771" y="2486330"/>
            <a:ext cx="512110" cy="286664"/>
          </a:xfrm>
          <a:prstGeom prst="flowChartInputOutput">
            <a:avLst/>
          </a:prstGeom>
          <a:solidFill>
            <a:srgbClr val="4eac5b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ound Diagonal Corner Rectangle 2">
            <a:extLst>
              <a:ext uri="{A721C9D0-A39F-416E-B99E-54789B9D4156}">
                <a16:creationId xmlns:a16="http://schemas.microsoft.com/office/drawing/2010/main" id="{EEED88D5-541A-4DC0-9560-810C76530235}"/>
              </a:ext>
            </a:extLst>
          </p:cNvPr>
          <p:cNvSpPr/>
          <p:nvPr/>
        </p:nvSpPr>
        <p:spPr>
          <a:xfrm rot="0">
            <a:off x="4438629" y="929373"/>
            <a:ext cx="366502" cy="350929"/>
          </a:xfrm>
          <a:prstGeom prst="round2DiagRect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val 3">
            <a:extLst>
              <a:ext uri="{561EADCB-0058-4804-9558-DEC7DB69D9AA}">
                <a16:creationId xmlns:a16="http://schemas.microsoft.com/office/drawing/2010/main" id="{A884DC25-7C20-4D1E-AE45-278E2464ED2E}"/>
              </a:ext>
            </a:extLst>
          </p:cNvPr>
          <p:cNvSpPr/>
          <p:nvPr/>
        </p:nvSpPr>
        <p:spPr>
          <a:xfrm rot="0">
            <a:off x="4278505" y="3886950"/>
            <a:ext cx="467991" cy="467991"/>
          </a:xfrm>
          <a:prstGeom prst="ellipse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Rectangle 4">
            <a:extLst>
              <a:ext uri="{34C6BD05-36FE-4698-B1DF-EA8033DC58A4}">
                <a16:creationId xmlns:a16="http://schemas.microsoft.com/office/drawing/2010/main" id="{C72C1974-A951-4F25-A81F-22772E0C1DFE}"/>
              </a:ext>
            </a:extLst>
          </p:cNvPr>
          <p:cNvSpPr/>
          <p:nvPr/>
        </p:nvSpPr>
        <p:spPr>
          <a:xfrm rot="0">
            <a:off x="-17554" y="-6581"/>
            <a:ext cx="3115284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TextBox 5">
            <a:extLst>
              <a:ext uri="{97748DDF-ACED-4BD2-AF87-FB293AFFD973}">
                <a16:creationId xmlns:a16="http://schemas.microsoft.com/office/drawing/2010/main" id="{E9E55434-832A-4377-955A-40CE52B4985D}"/>
              </a:ext>
            </a:extLst>
          </p:cNvPr>
          <p:cNvSpPr txBox="1"/>
          <p:nvPr/>
        </p:nvSpPr>
        <p:spPr>
          <a:xfrm rot="0">
            <a:off x="-292360" y="841695"/>
            <a:ext cx="3080166" cy="114262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r">
              <a:defRPr dirty="0" lang="en-US" sz="1400"/>
            </a:pPr>
            <a:r>
              <a:rPr dirty="0" i="0" lang="en-US" sz="2700">
                <a:solidFill>
                  <a:srgbClr val="ffd052"/>
                </a:solidFill>
                <a:latin typeface="Roboto-medium"/>
              </a:rPr>
              <a:t>Supported </a:t>
            </a:r>
            <a:r>
              <a:rPr dirty="0" i="0" lang="en-US" sz="2800">
                <a:solidFill>
                  <a:srgbClr val="ffd052"/>
                </a:solidFill>
                <a:latin typeface="Roboto-medium"/>
              </a:rPr>
              <a:t> </a:t>
            </a:r>
            <a:r>
              <a:rPr dirty="0" i="0" lang="en-US" sz="2000">
                <a:solidFill>
                  <a:schemeClr val="bg1"/>
                </a:solidFill>
                <a:latin typeface="Roboto-medium"/>
              </a:rPr>
              <a:t>databases, browsers, </a:t>
            </a:r>
          </a:p>
          <a:p>
            <a:pPr algn="r">
              <a:defRPr dirty="0" lang="en-US" sz="1400"/>
            </a:pPr>
            <a:r>
              <a:rPr dirty="0" i="0" lang="en-US" sz="2000">
                <a:solidFill>
                  <a:schemeClr val="bg1"/>
                </a:solidFill>
                <a:latin typeface="Roboto-thin"/>
              </a:rPr>
              <a:t>&amp; </a:t>
            </a:r>
            <a:r>
              <a:rPr dirty="0" err="1" i="0" lang="en-US" sz="2000">
                <a:solidFill>
                  <a:schemeClr val="bg1"/>
                </a:solidFill>
                <a:latin typeface="Roboto-thin"/>
              </a:rPr>
              <a:t>OSs</a:t>
            </a:r>
            <a:endParaRPr dirty="0" err="1" i="0" lang="en-US" sz="200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7" name="Right Triangle 6">
            <a:extLst>
              <a:ext uri="{183DC809-BCC5-42C6-880D-AF39666F7B83}">
                <a16:creationId xmlns:a16="http://schemas.microsoft.com/office/drawing/2010/main" id="{8D07B61C-34DC-4984-A557-4EF372846458}"/>
              </a:ext>
            </a:extLst>
          </p:cNvPr>
          <p:cNvSpPr/>
          <p:nvPr/>
        </p:nvSpPr>
        <p:spPr>
          <a:xfrm rot="13500000">
            <a:off x="2716711" y="854021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TextBox 7">
            <a:extLst>
              <a:ext uri="{79240EE9-C83A-44B1-ABF2-DE2653A638E6}">
                <a16:creationId xmlns:a16="http://schemas.microsoft.com/office/drawing/2010/main" id="{992EC712-F426-4C3D-8D19-A4C141B45574}"/>
              </a:ext>
            </a:extLst>
          </p:cNvPr>
          <p:cNvSpPr txBox="1"/>
          <p:nvPr/>
        </p:nvSpPr>
        <p:spPr>
          <a:xfrm rot="0">
            <a:off x="5377977" y="596484"/>
            <a:ext cx="4000214" cy="100942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500">
                <a:latin typeface="Roboto"/>
              </a:rPr>
              <a:t>Windows Server 2012-2016</a:t>
            </a:r>
            <a:br>
              <a:rPr dirty="0" lang="en-US" sz="1500">
                <a:latin typeface="Roboto"/>
              </a:rPr>
            </a:br>
            <a:r>
              <a:rPr dirty="0" lang="en-US" sz="1500">
                <a:latin typeface="Roboto"/>
              </a:rPr>
              <a:t>Windows 7/8/10</a:t>
            </a:r>
            <a:br>
              <a:rPr dirty="0" lang="en-US" sz="1500">
                <a:latin typeface="Roboto"/>
              </a:rPr>
            </a:br>
            <a:r>
              <a:rPr dirty="0" err="1" lang="en-US" sz="1500">
                <a:latin typeface="Roboto"/>
              </a:rPr>
              <a:t>RHEL</a:t>
            </a:r>
            <a:r>
              <a:rPr dirty="0" lang="en-US" sz="1500">
                <a:latin typeface="Roboto"/>
              </a:rPr>
              <a:t> 8 &amp; above</a:t>
            </a:r>
            <a:br>
              <a:rPr dirty="0" lang="en-US" sz="1500">
                <a:latin typeface="Roboto"/>
              </a:rPr>
            </a:br>
            <a:r>
              <a:rPr dirty="0" lang="en-US" sz="1500">
                <a:latin typeface="Roboto"/>
              </a:rPr>
              <a:t>Ubuntu 14.0 &amp; above</a:t>
            </a:r>
            <a:endParaRPr dirty="0" lang="en-US" sz="1500">
              <a:latin typeface="Roboto"/>
            </a:endParaRPr>
          </a:p>
        </p:txBody>
      </p:sp>
      <p:sp>
        <p:nvSpPr>
          <p:cNvPr id="9" name="TextBox 8">
            <a:extLst>
              <a:ext uri="{D00D83E2-B123-4E47-AC0B-4B0542A2314F}">
                <a16:creationId xmlns:a16="http://schemas.microsoft.com/office/drawing/2010/main" id="{1CEEAD94-5385-4A34-A652-991B345AFD94}"/>
              </a:ext>
            </a:extLst>
          </p:cNvPr>
          <p:cNvSpPr txBox="1"/>
          <p:nvPr/>
        </p:nvSpPr>
        <p:spPr>
          <a:xfrm rot="0">
            <a:off x="5399932" y="1877701"/>
            <a:ext cx="1498149" cy="169504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500">
                <a:latin typeface="Roboto"/>
              </a:rPr>
              <a:t>MSSQL</a:t>
            </a:r>
            <a:r>
              <a:rPr dirty="0" lang="en-US" sz="1500">
                <a:latin typeface="Roboto"/>
              </a:rPr>
              <a:t> 2017</a:t>
            </a:r>
            <a:br>
              <a:rPr dirty="0" lang="en-US" sz="1500">
                <a:latin typeface="Roboto"/>
              </a:rPr>
            </a:br>
            <a:r>
              <a:rPr dirty="0" err="1" lang="en-US" sz="1500">
                <a:latin typeface="Roboto"/>
              </a:rPr>
              <a:t>MSSQL</a:t>
            </a:r>
            <a:r>
              <a:rPr dirty="0" lang="en-US" sz="1500">
                <a:latin typeface="Roboto"/>
              </a:rPr>
              <a:t> 2016</a:t>
            </a:r>
            <a:br>
              <a:rPr dirty="0" lang="en-US" sz="1500">
                <a:latin typeface="Roboto"/>
              </a:rPr>
            </a:br>
            <a:r>
              <a:rPr dirty="0" err="1" lang="en-US" sz="1500">
                <a:latin typeface="Roboto"/>
              </a:rPr>
              <a:t>MSSQL</a:t>
            </a:r>
            <a:r>
              <a:rPr dirty="0" lang="en-US" sz="1500">
                <a:latin typeface="Roboto"/>
              </a:rPr>
              <a:t> 2014</a:t>
            </a:r>
            <a:br>
              <a:rPr dirty="0" lang="en-US" sz="1500">
                <a:latin typeface="Roboto"/>
              </a:rPr>
            </a:br>
            <a:r>
              <a:rPr dirty="0" err="1" lang="en-US" sz="1500">
                <a:latin typeface="Roboto"/>
              </a:rPr>
              <a:t>MSSQL</a:t>
            </a:r>
            <a:r>
              <a:rPr dirty="0" lang="en-US" sz="1500">
                <a:latin typeface="Roboto"/>
              </a:rPr>
              <a:t> 2012</a:t>
            </a:r>
            <a:br>
              <a:rPr dirty="0" lang="en-US" sz="1500">
                <a:latin typeface="Roboto"/>
              </a:rPr>
            </a:br>
            <a:r>
              <a:rPr dirty="0" err="1" lang="en-US" sz="1500">
                <a:latin typeface="Roboto"/>
              </a:rPr>
              <a:t>MSSQL</a:t>
            </a:r>
            <a:r>
              <a:rPr dirty="0" lang="en-US" sz="1500">
                <a:latin typeface="Roboto"/>
              </a:rPr>
              <a:t> 2010</a:t>
            </a:r>
            <a:br>
              <a:rPr dirty="0" lang="en-US" sz="1500">
                <a:latin typeface="Roboto"/>
              </a:rPr>
            </a:br>
            <a:r>
              <a:rPr dirty="0" err="1" lang="en-US" sz="1500">
                <a:latin typeface="Roboto"/>
              </a:rPr>
              <a:t>MSSQL</a:t>
            </a:r>
            <a:r>
              <a:rPr dirty="0" lang="en-US" sz="1500">
                <a:latin typeface="Roboto"/>
              </a:rPr>
              <a:t> 2008</a:t>
            </a:r>
            <a:br>
              <a:rPr dirty="0" lang="en-US" sz="1500">
                <a:latin typeface="Roboto"/>
              </a:rPr>
            </a:br>
            <a:r>
              <a:rPr dirty="0" lang="en-US" sz="1500">
                <a:latin typeface="Roboto"/>
              </a:rPr>
              <a:t>PostgreSQL</a:t>
            </a:r>
            <a:endParaRPr dirty="0" lang="en-US" sz="1500">
              <a:latin typeface="Roboto"/>
            </a:endParaRPr>
          </a:p>
        </p:txBody>
      </p:sp>
      <p:sp>
        <p:nvSpPr>
          <p:cNvPr id="10" name="TextBox 9">
            <a:extLst>
              <a:ext uri="{1535AD4C-105C-42A8-8400-DA6C980D9629}">
                <a16:creationId xmlns:a16="http://schemas.microsoft.com/office/drawing/2010/main" id="{A0094FAA-3445-4AA4-97B6-9C99B33C7D1F}"/>
              </a:ext>
            </a:extLst>
          </p:cNvPr>
          <p:cNvSpPr txBox="1"/>
          <p:nvPr/>
        </p:nvSpPr>
        <p:spPr>
          <a:xfrm rot="0">
            <a:off x="5413086" y="3843413"/>
            <a:ext cx="3349761" cy="100942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500">
                <a:latin typeface="Roboto"/>
              </a:rPr>
              <a:t>Internet</a:t>
            </a:r>
            <a:r>
              <a:rPr dirty="0" err="1" lang="en-US" sz="1500">
                <a:latin typeface="Roboto"/>
              </a:rPr>
              <a:t> </a:t>
            </a:r>
            <a:r>
              <a:rPr dirty="0" lang="en-US" sz="1500">
                <a:latin typeface="Roboto"/>
              </a:rPr>
              <a:t>Explorer 11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500">
                <a:latin typeface="Roboto"/>
              </a:rPr>
              <a:t>Microsoft Edge</a:t>
            </a:r>
            <a:br>
              <a:rPr dirty="0" lang="en-US" sz="1500">
                <a:latin typeface="Roboto"/>
              </a:rPr>
            </a:br>
            <a:r>
              <a:rPr dirty="0" lang="en-US" sz="1500">
                <a:latin typeface="Roboto"/>
              </a:rPr>
              <a:t>Mozilla Firefox</a:t>
            </a:r>
            <a:br>
              <a:rPr dirty="0" lang="en-US" sz="1500">
                <a:latin typeface="Roboto"/>
              </a:rPr>
            </a:br>
            <a:r>
              <a:rPr dirty="0" lang="en-US" sz="1500">
                <a:latin typeface="Roboto"/>
              </a:rPr>
              <a:t>Google</a:t>
            </a:r>
            <a:r>
              <a:rPr dirty="0" err="1" lang="en-US" sz="1500">
                <a:latin typeface="Roboto"/>
              </a:rPr>
              <a:t> </a:t>
            </a:r>
            <a:r>
              <a:rPr dirty="0" lang="en-US" sz="1500">
                <a:latin typeface="Roboto"/>
              </a:rPr>
              <a:t>Chrome</a:t>
            </a:r>
            <a:endParaRPr dirty="0" lang="en-US" sz="1500">
              <a:latin typeface="Roboto"/>
            </a:endParaRPr>
          </a:p>
        </p:txBody>
      </p:sp>
      <p:cxnSp>
        <p:nvCxnSpPr>
          <p:cNvPr id="11" name="Straight Connector 10">
            <a:extLst>
              <a:ext uri="{FA23B1A6-0FAD-4A0F-BCCE-8660D8511D8A}">
                <a16:creationId xmlns:a16="http://schemas.microsoft.com/office/drawing/2010/main" id="{E188E388-5AF7-467B-A2DF-502EE0E9E8AA}"/>
              </a:ext>
            </a:extLst>
          </p:cNvPr>
          <p:cNvCxnSpPr/>
          <p:nvPr/>
        </p:nvCxnSpPr>
        <p:spPr>
          <a:xfrm rot="10800000">
            <a:off x="5334686" y="680904"/>
            <a:ext cx="8772" cy="851211"/>
          </a:xfrm>
          <a:prstGeom prst="line">
            <a:avLst/>
          </a:prstGeom>
          <a:ln cap="flat" w="9525">
            <a:solidFill>
              <a:schemeClr val="bg1">
                <a:alpha val="39998"/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2" name="Straight Connector 11">
            <a:extLst>
              <a:ext uri="{9268661A-D70E-4BAF-92AA-EF658870DEA3}">
                <a16:creationId xmlns:a16="http://schemas.microsoft.com/office/drawing/2010/main" id="{A2459ED1-2343-43ED-AD24-5742C8FE2022}"/>
              </a:ext>
            </a:extLst>
          </p:cNvPr>
          <p:cNvCxnSpPr/>
          <p:nvPr/>
        </p:nvCxnSpPr>
        <p:spPr>
          <a:xfrm flipH="true" flipV="true" rot="0">
            <a:off x="5348116" y="1978275"/>
            <a:ext cx="4381" cy="1465497"/>
          </a:xfrm>
          <a:prstGeom prst="line">
            <a:avLst/>
          </a:prstGeom>
          <a:ln cap="flat" w="9525">
            <a:solidFill>
              <a:schemeClr val="bg1">
                <a:alpha val="39998"/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Straight Connector 12">
            <a:extLst>
              <a:ext uri="{CF8BB298-8678-4907-AA9F-1FC3880EDDAD}">
                <a16:creationId xmlns:a16="http://schemas.microsoft.com/office/drawing/2010/main" id="{89777249-61D6-4CDA-8DC2-0625D8206E2A}"/>
              </a:ext>
            </a:extLst>
          </p:cNvPr>
          <p:cNvCxnSpPr/>
          <p:nvPr/>
        </p:nvCxnSpPr>
        <p:spPr>
          <a:xfrm flipH="true" rot="0">
            <a:off x="5339333" y="3917641"/>
            <a:ext cx="1" cy="940107"/>
          </a:xfrm>
          <a:prstGeom prst="line">
            <a:avLst/>
          </a:prstGeom>
          <a:ln cap="flat" w="9525">
            <a:solidFill>
              <a:schemeClr val="bg1">
                <a:alpha val="39998"/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4" name="Picture 13">
            <a:extLst>
              <a:ext uri="{2DBEFCAD-4247-4B9F-9BE2-02BF0F7C8BED}">
                <a16:creationId xmlns:a16="http://schemas.microsoft.com/office/drawing/2010/main" id="{191D5E40-F13C-469E-BECA-3AD1E36A733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515221" y="999820"/>
            <a:ext cx="446989" cy="34224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4A69ADA-1BD3-439E-9F19-D56C935E28C3}">
                <a16:creationId xmlns:a16="http://schemas.microsoft.com/office/drawing/2010/main" id="{404775DC-713A-4A75-B01D-F834E541157B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489008" y="2546537"/>
            <a:ext cx="404164" cy="404164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E86E2B49-ABB0-4A17-9B26-5BD904D50358}">
                <a16:creationId xmlns:a16="http://schemas.microsoft.com/office/drawing/2010/main" id="{6AA9D23C-A77C-431F-94FD-B99A3EBAC32E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495542" y="4049268"/>
            <a:ext cx="412451" cy="412451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D8B5C05E-D361-4F8F-B356-4D6C616F33BA}">
                <a16:creationId xmlns:a16="http://schemas.microsoft.com/office/drawing/2010/main" id="{D0D6DE49-37FA-44BA-855F-BE51B5BA0955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 rot="0">
            <a:off x="599684" y="2101252"/>
            <a:ext cx="1823780" cy="120234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1F087669-0288-4C4B-88D6-79B5A39A1E7F}">
                <a16:creationId xmlns:a16="http://schemas.microsoft.com/office/drawing/2010/main" id="{3CB4B917-D006-4E36-8844-D85B86E9AF9F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E7E33459-C31D-4F74-89AC-F51A5D955581}">
        <p14:creationId xmlns:p14="http://schemas.microsoft.com/office/powerpoint/2010/main" val="1695977872999"/>
      </p:ext>
    </p:extLst>
  </p:cSld>
  <p:clrMapOvr>
    <a:masterClrMapping/>
  </p:clrMapOvr>
  <p:transition spd="slow">
    <p:fade thruBlk="false"/>
  </p:transition>
</p:sld>
</file>

<file path=ppt/slides/slide2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791B66A8-FDD2-411E-A0A0-EC12BF80EDEF}">
                <a16:creationId xmlns:a16="http://schemas.microsoft.com/office/drawing/2010/main" id="{950DFF52-058F-4BB0-9759-18F4003A449F}"/>
              </a:ext>
            </a:extLst>
          </p:cNvPr>
          <p:cNvSpPr/>
          <p:nvPr/>
        </p:nvSpPr>
        <p:spPr>
          <a:xfrm rot="0">
            <a:off x="-13163" y="-6581"/>
            <a:ext cx="2838850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ADA74B75-E29C-4A28-9FDB-65C49C1FB735}">
                <a16:creationId xmlns:a16="http://schemas.microsoft.com/office/drawing/2010/main" id="{F99F7E8A-1C96-4997-978C-25A03F430701}"/>
              </a:ext>
            </a:extLst>
          </p:cNvPr>
          <p:cNvSpPr txBox="1"/>
          <p:nvPr/>
        </p:nvSpPr>
        <p:spPr>
          <a:xfrm rot="0">
            <a:off x="310809" y="822758"/>
            <a:ext cx="2174709" cy="55233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000">
                <a:solidFill>
                  <a:srgbClr val="ffd052"/>
                </a:solidFill>
                <a:latin typeface="Roboto-medium"/>
              </a:rPr>
              <a:t>Customers</a:t>
            </a:r>
            <a:endParaRPr dirty="0" i="0" lang="en-US" sz="30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4" name="Picture 3">
            <a:extLst>
              <a:ext uri="{580CE9A4-C7DD-4FD8-984E-58155352ECCE}">
                <a16:creationId xmlns:a16="http://schemas.microsoft.com/office/drawing/2010/main" id="{AB64A25C-F90D-46F4-92BD-ABCF04FCD9D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448050" y="942975"/>
            <a:ext cx="5059641" cy="3256778"/>
          </a:xfrm>
          <a:prstGeom prst="rect">
            <a:avLst/>
          </a:prstGeom>
          <a:noFill/>
        </p:spPr>
      </p:pic>
      <p:sp>
        <p:nvSpPr>
          <p:cNvPr id="5" name="Right Triangle 4">
            <a:extLst>
              <a:ext uri="{1F5293D4-2970-4866-B827-4E931AD8B6A1}">
                <a16:creationId xmlns:a16="http://schemas.microsoft.com/office/drawing/2010/main" id="{95533032-E4DE-4124-B4C3-EE7174F4054F}"/>
              </a:ext>
            </a:extLst>
          </p:cNvPr>
          <p:cNvSpPr/>
          <p:nvPr/>
        </p:nvSpPr>
        <p:spPr>
          <a:xfrm rot="13500000">
            <a:off x="2370134" y="889129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6" name="Picture 5">
            <a:extLst>
              <a:ext uri="{452766D8-7E47-457C-9019-91C87BCEC5CE}">
                <a16:creationId xmlns:a16="http://schemas.microsoft.com/office/drawing/2010/main" id="{2428ABD1-FA70-41B9-A8B5-F4B204CDDC63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4586" y="1487386"/>
            <a:ext cx="1832800" cy="123080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C4862D8D-EB41-47F4-946B-B04ADF688EA3}">
                <a16:creationId xmlns:a16="http://schemas.microsoft.com/office/drawing/2010/main" id="{9106E325-6C5F-42B9-B0DC-4F87AF0D9CC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5F8DF573-934F-400D-BBCB-7A11F2C10B7E}">
        <p14:creationId xmlns:p14="http://schemas.microsoft.com/office/powerpoint/2010/main" val="1695977873001"/>
      </p:ext>
    </p:extLst>
  </p:cSld>
  <p:clrMapOvr>
    <a:masterClrMapping/>
  </p:clrMapOvr>
  <p:transition spd="slow">
    <p:fade thruBlk="false"/>
  </p:transition>
</p:sld>
</file>

<file path=ppt/slides/slide2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72364B6B-5B88-4F0D-A1EC-F052558C1E61}">
                <a16:creationId xmlns:a16="http://schemas.microsoft.com/office/drawing/2010/main" id="{44D16AD4-E0E9-4122-A9AA-DBDE0472DFF6}"/>
              </a:ext>
            </a:extLst>
          </p:cNvPr>
          <p:cNvSpPr/>
          <p:nvPr/>
        </p:nvSpPr>
        <p:spPr>
          <a:xfrm rot="0">
            <a:off x="-13163" y="-6581"/>
            <a:ext cx="2838850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CFD1370A-D867-406C-A75D-94A8FBCF073C}">
                <a16:creationId xmlns:a16="http://schemas.microsoft.com/office/drawing/2010/main" id="{A8C5AF5C-3D34-4C8A-89AD-104687F0C028}"/>
              </a:ext>
            </a:extLst>
          </p:cNvPr>
          <p:cNvSpPr txBox="1"/>
          <p:nvPr/>
        </p:nvSpPr>
        <p:spPr>
          <a:xfrm rot="0">
            <a:off x="158409" y="822758"/>
            <a:ext cx="2174709" cy="100942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r">
              <a:defRPr dirty="0" lang="en-US" sz="1400"/>
            </a:pPr>
            <a:r>
              <a:rPr dirty="0" i="0" lang="en-US" sz="3000">
                <a:solidFill>
                  <a:srgbClr val="ffd052"/>
                </a:solidFill>
                <a:latin typeface="Roboto-medium"/>
              </a:rPr>
              <a:t>Customer</a:t>
            </a:r>
          </a:p>
          <a:p>
            <a:pPr algn="r">
              <a:defRPr dirty="0" lang="en-US" sz="1400"/>
            </a:pPr>
            <a:r>
              <a:rPr dirty="0" i="0" lang="en-US" sz="3000">
                <a:solidFill>
                  <a:srgbClr val="ffd052"/>
                </a:solidFill>
                <a:latin typeface="Roboto-thin"/>
              </a:rPr>
              <a:t/>
            </a:r>
            <a:endParaRPr dirty="0" i="0" lang="en-US" sz="3000">
              <a:solidFill>
                <a:srgbClr val="ffd052"/>
              </a:solidFill>
              <a:latin typeface="Roboto-thin"/>
            </a:endParaRPr>
          </a:p>
        </p:txBody>
      </p:sp>
      <p:sp>
        <p:nvSpPr>
          <p:cNvPr id="4" name="Right Triangle 3">
            <a:extLst>
              <a:ext uri="{8D4B8E39-0C87-4282-8B66-D68C53A11AAC}">
                <a16:creationId xmlns:a16="http://schemas.microsoft.com/office/drawing/2010/main" id="{16BF5CE7-F07F-42A2-847B-44ECC85DC932}"/>
              </a:ext>
            </a:extLst>
          </p:cNvPr>
          <p:cNvSpPr/>
          <p:nvPr/>
        </p:nvSpPr>
        <p:spPr>
          <a:xfrm rot="13500000">
            <a:off x="2370134" y="889129"/>
            <a:ext cx="534666" cy="521465"/>
          </a:xfrm>
          <a:prstGeom prst="rtTriangle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TextBox 4">
            <a:extLst>
              <a:ext uri="{03FE7223-6403-44BB-8A9F-AF2A3CC4B8D5}">
                <a16:creationId xmlns:a16="http://schemas.microsoft.com/office/drawing/2010/main" id="{5EFC41F6-8225-4DC4-9497-48F78451B97D}"/>
              </a:ext>
            </a:extLst>
          </p:cNvPr>
          <p:cNvSpPr txBox="1">
            <a:spLocks noGrp="true"/>
          </p:cNvSpPr>
          <p:nvPr/>
        </p:nvSpPr>
        <p:spPr>
          <a:xfrm rot="0">
            <a:off x="3486655" y="1521761"/>
            <a:ext cx="4924596" cy="1454467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err="1" i="1" lang="en-US" sz="2200">
                <a:solidFill>
                  <a:srgbClr val="004e8f"/>
                </a:solidFill>
                <a:latin typeface="Roboto-medium"/>
              </a:rPr>
              <a:t>ServiceDesk</a:t>
            </a:r>
            <a:r>
              <a:rPr dirty="0" i="1" lang="en-US" sz="2200">
                <a:solidFill>
                  <a:srgbClr val="004e8f"/>
                </a:solidFill>
                <a:latin typeface="Roboto-medium"/>
              </a:rPr>
              <a:t> Plus is a game changer!  </a:t>
            </a:r>
            <a:endParaRPr dirty="0" i="1" lang="en-US" sz="2200">
              <a:solidFill>
                <a:srgbClr val="004e8f"/>
              </a:solidFill>
              <a:latin typeface="Roboto-medium"/>
            </a:endParaRPr>
          </a:p>
        </p:txBody>
      </p:sp>
      <p:sp>
        <p:nvSpPr>
          <p:cNvPr id="6" name="TextBox 5">
            <a:extLst>
              <a:ext uri="{90277260-3423-4482-BB87-4A76E93AC3EB}">
                <a16:creationId xmlns:a16="http://schemas.microsoft.com/office/drawing/2010/main" id="{B44361A5-19C1-498E-9578-6337232D024D}"/>
              </a:ext>
            </a:extLst>
          </p:cNvPr>
          <p:cNvSpPr txBox="1"/>
          <p:nvPr/>
        </p:nvSpPr>
        <p:spPr>
          <a:xfrm rot="0">
            <a:off x="3481901" y="1944833"/>
            <a:ext cx="5047811" cy="10094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Overall, we're completely satisfied with </a:t>
            </a:r>
            <a:r>
              <a:rPr dirty="0" err="1" lang="en-US" sz="1200">
                <a:latin typeface="Roboto"/>
              </a:rPr>
              <a:t>ServiceDesk</a:t>
            </a:r>
            <a:r>
              <a:rPr dirty="0" lang="en-US" sz="1200">
                <a:latin typeface="Roboto"/>
              </a:rPr>
              <a:t> Plus. This product not only helps track incidents in the IT department, but we've been able to scale the system to include all other departments in our company. </a:t>
            </a:r>
          </a:p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In comparison to our last help desk solution, </a:t>
            </a:r>
            <a:r>
              <a:rPr dirty="0" err="1" lang="en-US" sz="1200">
                <a:latin typeface="Roboto"/>
              </a:rPr>
              <a:t>ServiceDesk</a:t>
            </a:r>
            <a:r>
              <a:rPr dirty="0" lang="en-US" sz="1200">
                <a:latin typeface="Roboto"/>
              </a:rPr>
              <a:t> Plus is light years away from where we were.</a:t>
            </a:r>
            <a:endParaRPr dirty="0" lang="en-US" sz="1200">
              <a:latin typeface="Roboto"/>
            </a:endParaRPr>
          </a:p>
        </p:txBody>
      </p:sp>
      <p:sp>
        <p:nvSpPr>
          <p:cNvPr id="7" name="TextBox 6">
            <a:extLst>
              <a:ext uri="{4818F533-DD27-4FD7-9F9B-418907CFD1CD}">
                <a16:creationId xmlns:a16="http://schemas.microsoft.com/office/drawing/2010/main" id="{2D3934A5-09CB-49A3-80F3-CDB7011F11B4}"/>
              </a:ext>
            </a:extLst>
          </p:cNvPr>
          <p:cNvSpPr txBox="1"/>
          <p:nvPr/>
        </p:nvSpPr>
        <p:spPr>
          <a:xfrm rot="0">
            <a:off x="129301" y="1201493"/>
            <a:ext cx="2174709" cy="100942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r">
              <a:defRPr dirty="0" lang="en-US" sz="1400"/>
            </a:pPr>
            <a:r>
              <a:rPr dirty="0" i="0" lang="en-US" sz="3000">
                <a:solidFill>
                  <a:schemeClr val="bg1"/>
                </a:solidFill>
                <a:latin typeface="Roboto-thin"/>
              </a:rPr>
              <a:t>reviews</a:t>
            </a:r>
          </a:p>
          <a:p>
            <a:pPr algn="r">
              <a:defRPr dirty="0" lang="en-US" sz="1400"/>
            </a:pPr>
            <a:r>
              <a:rPr dirty="0" i="0" lang="en-US" sz="3000">
                <a:solidFill>
                  <a:srgbClr val="ffd052"/>
                </a:solidFill>
                <a:latin typeface="Roboto-thin"/>
              </a:rPr>
              <a:t/>
            </a:r>
            <a:endParaRPr dirty="0" i="0" lang="en-US" sz="3000">
              <a:solidFill>
                <a:srgbClr val="ffd052"/>
              </a:solidFill>
              <a:latin typeface="Roboto-thin"/>
            </a:endParaRPr>
          </a:p>
        </p:txBody>
      </p:sp>
      <p:sp>
        <p:nvSpPr>
          <p:cNvPr id="8" name="TextBox 7">
            <a:extLst>
              <a:ext uri="{53156295-295B-465E-A224-104E1064CB4A}">
                <a16:creationId xmlns:a16="http://schemas.microsoft.com/office/drawing/2010/main" id="{B5816B0B-5C2D-40B2-A29A-64C79811293F}"/>
              </a:ext>
            </a:extLst>
          </p:cNvPr>
          <p:cNvSpPr txBox="1"/>
          <p:nvPr/>
        </p:nvSpPr>
        <p:spPr>
          <a:xfrm rot="0">
            <a:off x="3487693" y="3012026"/>
            <a:ext cx="5644544" cy="21714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lang="en-US" sz="800">
                <a:latin typeface="Roboto"/>
              </a:rPr>
              <a:t>IT operations manager  </a:t>
            </a:r>
            <a:r>
              <a:rPr dirty="0" lang="en-US" sz="800">
                <a:solidFill>
                  <a:schemeClr val="bg1">
                    <a:lumMod val="65000"/>
                  </a:schemeClr>
                </a:solidFill>
                <a:latin typeface="Roboto"/>
              </a:rPr>
              <a:t>|</a:t>
            </a:r>
            <a:r>
              <a:rPr dirty="0" lang="en-US" sz="800">
                <a:latin typeface="Roboto"/>
              </a:rPr>
              <a:t>  </a:t>
            </a:r>
            <a:r>
              <a:rPr dirty="0" lang="en-US" sz="800">
                <a:solidFill>
                  <a:srgbClr val="334444"/>
                </a:solidFill>
                <a:latin typeface="Roboto"/>
              </a:rPr>
              <a:t>Industry: </a:t>
            </a:r>
            <a:r>
              <a:rPr dirty="0" lang="en-US" sz="800">
                <a:latin typeface="Roboto"/>
              </a:rPr>
              <a:t>Finance  </a:t>
            </a:r>
            <a:r>
              <a:rPr dirty="0" lang="en-US" sz="800">
                <a:solidFill>
                  <a:srgbClr val="a6a6a6"/>
                </a:solidFill>
                <a:latin typeface="Roboto"/>
              </a:rPr>
              <a:t>| </a:t>
            </a:r>
            <a:r>
              <a:rPr dirty="0" lang="en-US" sz="800">
                <a:latin typeface="Roboto"/>
              </a:rPr>
              <a:t> </a:t>
            </a:r>
            <a:r>
              <a:rPr dirty="0" lang="en-US" sz="800">
                <a:solidFill>
                  <a:srgbClr val="334444"/>
                </a:solidFill>
                <a:latin typeface="Roboto"/>
              </a:rPr>
              <a:t>Role: </a:t>
            </a:r>
            <a:r>
              <a:rPr dirty="0" lang="en-US" sz="800">
                <a:latin typeface="Roboto"/>
              </a:rPr>
              <a:t>Infrastructure and operations  </a:t>
            </a:r>
            <a:r>
              <a:rPr dirty="0" lang="en-US" sz="800">
                <a:solidFill>
                  <a:srgbClr val="a6a6a6"/>
                </a:solidFill>
                <a:latin typeface="Roboto"/>
              </a:rPr>
              <a:t>|  </a:t>
            </a:r>
            <a:r>
              <a:rPr dirty="0" lang="en-US" sz="800">
                <a:solidFill>
                  <a:srgbClr val="334444"/>
                </a:solidFill>
                <a:latin typeface="Roboto"/>
              </a:rPr>
              <a:t>Firm Size: </a:t>
            </a:r>
            <a:r>
              <a:rPr dirty="0" lang="en-US" sz="800">
                <a:latin typeface="Roboto"/>
              </a:rPr>
              <a:t>3B - 10B </a:t>
            </a:r>
            <a:r>
              <a:rPr dirty="0" err="1" lang="en-US" sz="800">
                <a:latin typeface="Roboto"/>
              </a:rPr>
              <a:t>USD</a:t>
            </a:r>
            <a:endParaRPr dirty="0" err="1" lang="en-US" sz="800">
              <a:latin typeface="Roboto"/>
            </a:endParaRPr>
          </a:p>
        </p:txBody>
      </p:sp>
      <p:pic>
        <p:nvPicPr>
          <p:cNvPr id="9" name="Picture 8">
            <a:extLst>
              <a:ext uri="{E994D348-8E7C-479E-8FA1-B143D6955403}">
                <a16:creationId xmlns:a16="http://schemas.microsoft.com/office/drawing/2010/main" id="{3AEA6DD8-BC15-46FF-A7AA-19C85A16C3F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576417" y="3346589"/>
            <a:ext cx="1657702" cy="37022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336558AF-A77E-42BD-9667-202D86AD969A}">
                <a16:creationId xmlns:a16="http://schemas.microsoft.com/office/drawing/2010/main" id="{BD374928-34A6-4B32-B4A8-0E9BD329575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V="true" rot="0">
            <a:off x="3558434" y="925915"/>
            <a:ext cx="3127286" cy="4925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C96A790-766C-4FD2-B072-447D69D2ACD1}">
                <a16:creationId xmlns:a16="http://schemas.microsoft.com/office/drawing/2010/main" id="{D0B4DDFE-B21B-4453-B9A9-4A9D76F2B421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087516" y="1915801"/>
            <a:ext cx="1089488" cy="109198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4C0A780-D912-4743-9EF9-E17A0236AB22}">
                <a16:creationId xmlns:a16="http://schemas.microsoft.com/office/drawing/2010/main" id="{659A16FC-2634-4FED-9592-FD4FE288152A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A19BE0E6-A03D-48E1-9122-697F61A5FAFD}">
        <p14:creationId xmlns:p14="http://schemas.microsoft.com/office/powerpoint/2010/main" val="1695977873002"/>
      </p:ext>
    </p:extLst>
  </p:cSld>
  <p:clrMapOvr>
    <a:masterClrMapping/>
  </p:clrMapOvr>
  <p:transition spd="slow">
    <p:fade thruBlk="false"/>
  </p:transition>
</p:sld>
</file>

<file path=ppt/slides/slide2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654FB5C6-08DF-4A39-BF6D-B5479DDBD30F}">
                <a16:creationId xmlns:a16="http://schemas.microsoft.com/office/drawing/2010/main" id="{1E81D620-3F2C-4AFF-BEDF-9229BFF2E998}"/>
              </a:ext>
            </a:extLst>
          </p:cNvPr>
          <p:cNvSpPr/>
          <p:nvPr/>
        </p:nvSpPr>
        <p:spPr>
          <a:xfrm rot="0">
            <a:off x="-13163" y="-6581"/>
            <a:ext cx="2939329" cy="523015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365FB419-19A9-4786-B161-0DF37548DAC5}">
                <a16:creationId xmlns:a16="http://schemas.microsoft.com/office/drawing/2010/main" id="{34FBCF14-D86C-4CFD-87CB-AC3B09630FB4}"/>
              </a:ext>
            </a:extLst>
          </p:cNvPr>
          <p:cNvSpPr txBox="1">
            <a:spLocks noGrp="true"/>
          </p:cNvSpPr>
          <p:nvPr/>
        </p:nvSpPr>
        <p:spPr>
          <a:xfrm rot="0">
            <a:off x="437186" y="2155974"/>
            <a:ext cx="2752010" cy="471639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err="1" i="0" lang="en-US" sz="1800">
                <a:solidFill>
                  <a:schemeClr val="bg1"/>
                </a:solidFill>
                <a:latin typeface="Roboto-thin"/>
              </a:rPr>
              <a:t>ServiceDesk</a:t>
            </a:r>
            <a:r>
              <a:rPr dirty="0" i="0" lang="en-US" sz="1800">
                <a:solidFill>
                  <a:schemeClr val="bg1"/>
                </a:solidFill>
                <a:latin typeface="Roboto-thin"/>
              </a:rPr>
              <a:t> Plus</a:t>
            </a:r>
          </a:p>
          <a:p>
            <a:pPr algn="ctr"/>
            <a:r>
              <a:rPr dirty="0" i="0" lang="en-US" sz="32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2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TextBox 3">
            <a:extLst>
              <a:ext uri="{396F16C3-C7BC-4D54-B356-7179926BBF87}">
                <a16:creationId xmlns:a16="http://schemas.microsoft.com/office/drawing/2010/main" id="{526E31BB-A80C-4430-A14D-4B3E568A1F02}"/>
              </a:ext>
            </a:extLst>
          </p:cNvPr>
          <p:cNvSpPr txBox="1"/>
          <p:nvPr/>
        </p:nvSpPr>
        <p:spPr>
          <a:xfrm rot="0">
            <a:off x="412765" y="2389232"/>
            <a:ext cx="3329521" cy="55784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000">
                <a:solidFill>
                  <a:srgbClr val="ffd052"/>
                </a:solidFill>
                <a:latin typeface="Roboto-medium"/>
              </a:rPr>
              <a:t>recognition</a:t>
            </a:r>
            <a:endParaRPr dirty="0" i="0" lang="en-US" sz="30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Picture 4">
            <a:extLst>
              <a:ext uri="{0217E444-7C4D-40E8-856E-149BB018DE12}">
                <a16:creationId xmlns:a16="http://schemas.microsoft.com/office/drawing/2010/main" id="{2C57BC07-6E4D-4AEA-A09B-E5C8C0B4D44E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pic>
        <p:nvPicPr>
          <p:cNvPr id="6" name="Picture 7">
            <a:extLst>
              <a:ext uri="{98B5CAB5-680F-4E6D-B70E-37FD5810285B}">
                <a16:creationId xmlns:a16="http://schemas.microsoft.com/office/drawing/2010/main" id="{7E79002C-8860-413F-9907-8B84F11DDD4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224977" y="1502864"/>
            <a:ext cx="1216790" cy="978302"/>
          </a:xfrm>
          <a:prstGeom prst="rect">
            <a:avLst/>
          </a:prstGeom>
          <a:noFill/>
        </p:spPr>
      </p:pic>
      <p:pic>
        <p:nvPicPr>
          <p:cNvPr id="7" name="Picture 8">
            <a:extLst>
              <a:ext uri="{FBB680A3-56AE-4C9F-95AD-174934C99CDB}">
                <a16:creationId xmlns:a16="http://schemas.microsoft.com/office/drawing/2010/main" id="{8C441865-508A-405E-A3A7-779062F92AB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739199" y="1498568"/>
            <a:ext cx="962834" cy="962834"/>
          </a:xfrm>
          <a:prstGeom prst="rect">
            <a:avLst/>
          </a:prstGeom>
          <a:noFill/>
        </p:spPr>
      </p:pic>
      <p:pic>
        <p:nvPicPr>
          <p:cNvPr id="8" name="Picture 9">
            <a:extLst>
              <a:ext uri="{75E2DE63-E7A2-4A5E-B21F-0AB78AD67D13}">
                <a16:creationId xmlns:a16="http://schemas.microsoft.com/office/drawing/2010/main" id="{364927BA-1C19-465C-A2C5-B3BE73A2D80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083638" y="1515284"/>
            <a:ext cx="1054617" cy="985666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0C6472FC-7BDE-4F2F-B274-AED8DFCC3E97}">
                <a16:creationId xmlns:a16="http://schemas.microsoft.com/office/drawing/2010/main" id="{47E6F6E4-76C8-4AF3-A9CA-BC2554BEFE0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435716" y="2947073"/>
            <a:ext cx="1515170" cy="564480"/>
          </a:xfrm>
          <a:prstGeom prst="rect">
            <a:avLst/>
          </a:prstGeom>
          <a:noFill/>
        </p:spPr>
      </p:pic>
    </p:spTree>
    <p:extLst>
      <p:ext uri="{453D7D02-58DD-49EB-8A91-92F2B313714D}">
        <p14:creationId xmlns:p14="http://schemas.microsoft.com/office/powerpoint/2010/main" val="1695977873003"/>
      </p:ext>
    </p:extLst>
  </p:cSld>
  <p:clrMapOvr>
    <a:masterClrMapping/>
  </p:clrMapOvr>
  <p:transition spd="slow">
    <p:fade thruBlk="false"/>
  </p:transition>
</p:sld>
</file>

<file path=ppt/slides/slide2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5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9AFA941D-7A24-48BB-B6A0-9A1E30B4710F}">
                <a16:creationId xmlns:a16="http://schemas.microsoft.com/office/drawing/2010/main" id="{0153A4F4-CFC8-4FFF-9DE3-A4141B3E65D1}"/>
              </a:ext>
            </a:extLst>
          </p:cNvPr>
          <p:cNvSpPr txBox="1"/>
          <p:nvPr/>
        </p:nvSpPr>
        <p:spPr>
          <a:xfrm rot="0">
            <a:off x="4258503" y="2434885"/>
            <a:ext cx="3772805" cy="73517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2100">
                <a:solidFill>
                  <a:schemeClr val="bg1"/>
                </a:solidFill>
                <a:latin typeface="Roboto-thin"/>
              </a:rPr>
              <a:t>enables </a:t>
            </a:r>
            <a:r>
              <a:rPr dirty="0" i="0" lang="en-US" sz="2100">
                <a:solidFill>
                  <a:schemeClr val="bg1"/>
                </a:solidFill>
                <a:latin typeface="Roboto-thin"/>
              </a:rPr>
              <a:t>best</a:t>
            </a:r>
            <a:r>
              <a:rPr dirty="0" err="1" i="0" lang="en-US" sz="2100">
                <a:solidFill>
                  <a:schemeClr val="bg1"/>
                </a:solidFill>
                <a:latin typeface="Roboto-thin"/>
              </a:rPr>
              <a:t> </a:t>
            </a:r>
            <a:r>
              <a:rPr dirty="0" i="0" lang="en-US" sz="2100">
                <a:solidFill>
                  <a:schemeClr val="bg1"/>
                </a:solidFill>
                <a:latin typeface="Roboto-thin"/>
              </a:rPr>
              <a:t>practice</a:t>
            </a:r>
            <a:r>
              <a:rPr dirty="0" i="0" lang="en-US" sz="2100">
                <a:solidFill>
                  <a:schemeClr val="bg1"/>
                </a:solidFill>
                <a:latin typeface="Roboto-thin"/>
              </a:rPr>
              <a:t> </a:t>
            </a:r>
            <a:r>
              <a:rPr dirty="0" i="0" lang="en-US" sz="2100">
                <a:solidFill>
                  <a:schemeClr val="bg1"/>
                </a:solidFill>
                <a:latin typeface="Roboto-thin"/>
              </a:rPr>
              <a:t>ITSM</a:t>
            </a:r>
            <a:r>
              <a:rPr dirty="0" i="0" lang="en-US" sz="2100">
                <a:solidFill>
                  <a:schemeClr val="bg1"/>
                </a:solidFill>
                <a:latin typeface="Roboto-thin"/>
              </a:rPr>
              <a:t> </a:t>
            </a:r>
          </a:p>
          <a:p>
            <a:pPr>
              <a:defRPr dirty="0" lang="en-US" sz="1400"/>
            </a:pPr>
            <a:r>
              <a:rPr dirty="0" i="0" lang="en-US" sz="2100">
                <a:solidFill>
                  <a:schemeClr val="bg1"/>
                </a:solidFill>
                <a:latin typeface="Roboto-thin"/>
              </a:rPr>
              <a:t>for support operations</a:t>
            </a:r>
            <a:endParaRPr dirty="0" i="0" lang="en-US" sz="210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3" name="TextBox 2">
            <a:extLst>
              <a:ext uri="{FDA521E2-5DD9-4D0E-8910-E685E58E4A56}">
                <a16:creationId xmlns:a16="http://schemas.microsoft.com/office/drawing/2010/main" id="{10341436-10E9-41D9-A96E-A45E50A17803}"/>
              </a:ext>
            </a:extLst>
          </p:cNvPr>
          <p:cNvSpPr txBox="1"/>
          <p:nvPr/>
        </p:nvSpPr>
        <p:spPr>
          <a:xfrm rot="0">
            <a:off x="4276829" y="1721919"/>
            <a:ext cx="1410413" cy="41521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2100">
                <a:solidFill>
                  <a:schemeClr val="bg1"/>
                </a:solidFill>
                <a:latin typeface="Roboto-thin"/>
              </a:rPr>
              <a:t>How</a:t>
            </a:r>
            <a:endParaRPr dirty="0" i="0" lang="en-US" sz="210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4" name="TextBox 3">
            <a:extLst>
              <a:ext uri="{E517F324-FAED-4540-8936-C3921254952B}">
                <a16:creationId xmlns:a16="http://schemas.microsoft.com/office/drawing/2010/main" id="{46763155-06D9-4259-BF7F-49720AB83277}"/>
              </a:ext>
            </a:extLst>
          </p:cNvPr>
          <p:cNvSpPr txBox="1"/>
          <p:nvPr/>
        </p:nvSpPr>
        <p:spPr>
          <a:xfrm rot="0">
            <a:off x="4258503" y="1968424"/>
            <a:ext cx="3772805" cy="58280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200">
                <a:solidFill>
                  <a:srgbClr val="ffd052"/>
                </a:solidFill>
                <a:latin typeface="Roboto-medium"/>
              </a:rPr>
              <a:t>ServiceDesk Plus</a:t>
            </a:r>
            <a:endParaRPr dirty="0" i="0" lang="en-US" sz="32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5" name="Picture 4">
            <a:extLst>
              <a:ext uri="{10FBD7DE-AF3B-4C0C-89EA-367159E69CDF}">
                <a16:creationId xmlns:a16="http://schemas.microsoft.com/office/drawing/2010/main" id="{8727D7CF-3558-4E16-9A9A-94D985F969E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6A96C612-9152-40F0-BBC4-34E20EE5297E}">
                <a16:creationId xmlns:a16="http://schemas.microsoft.com/office/drawing/2010/main" id="{5070F59F-12B7-43ED-A944-1AF6052A0C41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778698" y="1819056"/>
            <a:ext cx="2333709" cy="1390820"/>
          </a:xfrm>
          <a:prstGeom prst="rect">
            <a:avLst/>
          </a:prstGeom>
          <a:noFill/>
        </p:spPr>
      </p:pic>
    </p:spTree>
    <p:extLst>
      <p:ext uri="{5579ABF4-525B-4C1A-9C8E-9840136C0A9C}">
        <p14:creationId xmlns:p14="http://schemas.microsoft.com/office/powerpoint/2010/main" val="1695977873004"/>
      </p:ext>
    </p:extLst>
  </p:cSld>
  <p:clrMapOvr>
    <a:masterClrMapping/>
  </p:clrMapOvr>
  <p:transition spd="slow">
    <p:fade thruBlk="false"/>
  </p:transition>
</p:sld>
</file>

<file path=ppt/slides/slide2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6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56653E-6E93-4D3F-9528-8E55BB5CD031}">
                <a16:creationId xmlns:a16="http://schemas.microsoft.com/office/drawing/2010/main" id="{5E14D574-3F05-401E-9228-448D4FE05164}"/>
              </a:ext>
            </a:extLst>
          </p:cNvPr>
          <p:cNvSpPr txBox="1"/>
          <p:nvPr/>
        </p:nvSpPr>
        <p:spPr>
          <a:xfrm rot="0">
            <a:off x="4421609" y="1978662"/>
            <a:ext cx="3772805" cy="105028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80000"/>
              </a:lnSpc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Incident</a:t>
            </a:r>
          </a:p>
          <a:p>
            <a:pPr>
              <a:lnSpc>
                <a:spcPct val="80000"/>
              </a:lnSpc>
              <a:defRPr dirty="0" lang="en-US" sz="1400"/>
            </a:pPr>
            <a:r>
              <a:rPr dirty="0" i="0" lang="en-US" sz="36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6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BB733C64-0D82-409A-A1DB-30C08CB703FB}">
                <a16:creationId xmlns:a16="http://schemas.microsoft.com/office/drawing/2010/main" id="{F33B3A10-8D6F-4AF8-9C6C-58DE89B9917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54066" y="987818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ED64127A-12BC-43E9-913B-0352D402CFD0}">
                <a16:creationId xmlns:a16="http://schemas.microsoft.com/office/drawing/2010/main" id="{01139CCF-D9CF-481B-BD07-31B6F1BB964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6465BF54-45BA-4210-80DE-13458CE6AC74}">
        <p14:creationId xmlns:p14="http://schemas.microsoft.com/office/powerpoint/2010/main" val="1695977873005"/>
      </p:ext>
    </p:extLst>
  </p:cSld>
  <p:clrMapOvr>
    <a:masterClrMapping/>
  </p:clrMapOvr>
  <p:transition spd="slow">
    <p:fade thruBlk="false"/>
  </p:transition>
</p:sld>
</file>

<file path=ppt/slides/slide2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389A4E31-D049-4B51-96B5-6FEF17E5A7CA}">
                <a16:creationId xmlns:a16="http://schemas.microsoft.com/office/drawing/2010/main" id="{8A04B912-53BF-4B1C-8BCE-B89A225767D5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9DCDFAC4-5509-469B-9DC2-912C5843F7E3}">
                <a16:creationId xmlns:a16="http://schemas.microsoft.com/office/drawing/2010/main" id="{9F42867C-F898-4B4D-80DB-EEB6B66D319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788596" y="676275"/>
            <a:ext cx="6303578" cy="378214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7DCFD50-F0A9-4C31-B0BE-0A29FBA721A7}">
                <a16:creationId xmlns:a16="http://schemas.microsoft.com/office/drawing/2010/main" id="{0F2BF03D-8AE5-437C-AD98-76C75A5CF8E2}"/>
              </a:ext>
            </a:extLst>
          </p:cNvPr>
          <p:cNvSpPr txBox="1"/>
          <p:nvPr/>
        </p:nvSpPr>
        <p:spPr>
          <a:xfrm rot="0">
            <a:off x="385600" y="758718"/>
            <a:ext cx="2209419" cy="112723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400">
                <a:solidFill>
                  <a:srgbClr val="ffd052"/>
                </a:solidFill>
                <a:latin typeface="Roboto-medium"/>
              </a:rPr>
              <a:t>Incident management 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5" name="Picture 4">
            <a:extLst>
              <a:ext uri="{6316856D-7ACF-4AB3-8408-4B9708C12916}">
                <a16:creationId xmlns:a16="http://schemas.microsoft.com/office/drawing/2010/main" id="{13A925A3-3CC8-45C1-A8CE-7AFD3C55280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8746AAF1-F111-40F6-95F7-77339947F29D}">
        <p14:creationId xmlns:p14="http://schemas.microsoft.com/office/powerpoint/2010/main" val="1695977873006"/>
      </p:ext>
    </p:extLst>
  </p:cSld>
  <p:clrMapOvr>
    <a:masterClrMapping/>
  </p:clrMapOvr>
  <p:transition spd="slow">
    <p:fade thruBlk="false"/>
  </p:transition>
</p:sld>
</file>

<file path=ppt/slides/slide2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>
            <a:extLst>
              <a:ext uri="{2487CE6B-9B0D-49B6-8574-3D68B38C80AC}">
                <a16:creationId xmlns:a16="http://schemas.microsoft.com/office/drawing/2010/main" id="{65507F61-03CF-4B55-9F67-7ECFB75C4AF0}"/>
              </a:ext>
            </a:extLst>
          </p:cNvPr>
          <p:cNvSpPr/>
          <p:nvPr/>
        </p:nvSpPr>
        <p:spPr>
          <a:xfrm rot="0">
            <a:off x="6198049" y="2859919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876CDBCF-BFBB-4900-990F-EAC464523AD4}">
                <a16:creationId xmlns:a16="http://schemas.microsoft.com/office/drawing/2010/main" id="{117C655D-D5E8-4A25-832B-1787977A225C}"/>
              </a:ext>
            </a:extLst>
          </p:cNvPr>
          <p:cNvSpPr/>
          <p:nvPr/>
        </p:nvSpPr>
        <p:spPr>
          <a:xfrm rot="15900000">
            <a:off x="6173486" y="1376600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Half Frame 3">
            <a:extLst>
              <a:ext uri="{325B94A3-8414-44A3-A520-B4A661B22D44}">
                <a16:creationId xmlns:a16="http://schemas.microsoft.com/office/drawing/2010/main" id="{01185917-F220-4E2F-93E0-DC48CD21DBDF}"/>
              </a:ext>
            </a:extLst>
          </p:cNvPr>
          <p:cNvSpPr/>
          <p:nvPr/>
        </p:nvSpPr>
        <p:spPr>
          <a:xfrm rot="8160000">
            <a:off x="3298364" y="2978229"/>
            <a:ext cx="377006" cy="380085"/>
          </a:xfrm>
          <a:prstGeom prst="halfFrame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E21953A3-5EE9-40FE-921E-85F5FA35D64B}">
                <a16:creationId xmlns:a16="http://schemas.microsoft.com/office/drawing/2010/main" id="{7D46FFAF-2D83-44DC-889E-39126F17B10A}"/>
              </a:ext>
            </a:extLst>
          </p:cNvPr>
          <p:cNvSpPr/>
          <p:nvPr/>
        </p:nvSpPr>
        <p:spPr>
          <a:xfrm rot="0">
            <a:off x="3367887" y="1295295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A09FC85D-98E1-4590-B7F0-705C3CCF0BD9}">
                <a16:creationId xmlns:a16="http://schemas.microsoft.com/office/drawing/2010/main" id="{B343399D-21B0-460A-8D92-183FAF164824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20EBB403-843E-410B-9157-E071574B2644}">
                <a16:creationId xmlns:a16="http://schemas.microsoft.com/office/drawing/2010/main" id="{5DA08A67-6F5A-4BD5-AE25-4681453A8440}"/>
              </a:ext>
            </a:extLst>
          </p:cNvPr>
          <p:cNvSpPr txBox="1"/>
          <p:nvPr/>
        </p:nvSpPr>
        <p:spPr>
          <a:xfrm rot="0">
            <a:off x="3895658" y="1246030"/>
            <a:ext cx="221072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Enable multiple channels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for reporting issues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AFA98602-86D1-4691-B358-14912C7EB7C6}">
                <a16:creationId xmlns:a16="http://schemas.microsoft.com/office/drawing/2010/main" id="{BEB0C525-B8F8-43DD-8CE9-48B5F989AE26}"/>
              </a:ext>
            </a:extLst>
          </p:cNvPr>
          <p:cNvSpPr txBox="1"/>
          <p:nvPr/>
        </p:nvSpPr>
        <p:spPr>
          <a:xfrm rot="0">
            <a:off x="3907145" y="1727311"/>
            <a:ext cx="1903399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Multimodal ticket creation via email, phone, </a:t>
            </a:r>
            <a:r>
              <a:rPr dirty="0" err="1" lang="en-US" sz="1100">
                <a:latin typeface="Roboto"/>
              </a:rPr>
              <a:t>self-service</a:t>
            </a:r>
            <a:r>
              <a:rPr dirty="0" lang="en-US" sz="1100">
                <a:latin typeface="Roboto"/>
              </a:rPr>
              <a:t> portal, virtual agent, and business apps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FE252AFD-6BFC-4099-8594-DFB2BB77DE93}">
                <a16:creationId xmlns:a16="http://schemas.microsoft.com/office/drawing/2010/main" id="{A1E3B295-99D7-45E4-BB08-DE21B1DB25D9}"/>
              </a:ext>
            </a:extLst>
          </p:cNvPr>
          <p:cNvSpPr txBox="1"/>
          <p:nvPr/>
        </p:nvSpPr>
        <p:spPr>
          <a:xfrm rot="0">
            <a:off x="6627076" y="1219533"/>
            <a:ext cx="2220477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Collect comprehensive information on the issue during ticket logging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05EC2637-578C-4356-AA32-34A8E5869815}">
                <a16:creationId xmlns:a16="http://schemas.microsoft.com/office/drawing/2010/main" id="{C50C7242-9F8A-4CC0-9FC1-7B7007DFB57E}"/>
              </a:ext>
            </a:extLst>
          </p:cNvPr>
          <p:cNvSpPr txBox="1"/>
          <p:nvPr/>
        </p:nvSpPr>
        <p:spPr>
          <a:xfrm rot="0">
            <a:off x="6638848" y="1895541"/>
            <a:ext cx="2030615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Customizable incident templates</a:t>
            </a:r>
            <a:endParaRPr dirty="0" lang="en-US" sz="1100">
              <a:latin typeface="Roboto"/>
            </a:endParaRPr>
          </a:p>
        </p:txBody>
      </p:sp>
      <p:sp>
        <p:nvSpPr>
          <p:cNvPr id="11" name="TextBox 10">
            <a:extLst>
              <a:ext uri="{9D5BC0B4-70F2-4B00-BD45-CAEB129205C1}">
                <a16:creationId xmlns:a16="http://schemas.microsoft.com/office/drawing/2010/main" id="{C4DB6564-4AA4-4F1F-84F7-8EC7C1AD8AB9}"/>
              </a:ext>
            </a:extLst>
          </p:cNvPr>
          <p:cNvSpPr txBox="1"/>
          <p:nvPr/>
        </p:nvSpPr>
        <p:spPr>
          <a:xfrm rot="0">
            <a:off x="385600" y="1256041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incident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sp>
        <p:nvSpPr>
          <p:cNvPr id="12" name="TextBox 11">
            <a:extLst>
              <a:ext uri="{4B247CFF-E6F4-4405-957A-CD28EB7C923D}">
                <a16:creationId xmlns:a16="http://schemas.microsoft.com/office/drawing/2010/main" id="{D01C15DC-46DE-46BB-A7A0-C759B0BC353F}"/>
              </a:ext>
            </a:extLst>
          </p:cNvPr>
          <p:cNvSpPr txBox="1"/>
          <p:nvPr/>
        </p:nvSpPr>
        <p:spPr>
          <a:xfrm rot="0">
            <a:off x="3905507" y="2773651"/>
            <a:ext cx="2360361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Perform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hands-free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categorization,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prioritization, and assignment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3" name="TextBox 12">
            <a:extLst>
              <a:ext uri="{82309BA6-5A8D-4A9A-8D2D-C94197BDD04C}">
                <a16:creationId xmlns:a16="http://schemas.microsoft.com/office/drawing/2010/main" id="{14F46AA6-AA48-470E-9822-A9F7F5344B7B}"/>
              </a:ext>
            </a:extLst>
          </p:cNvPr>
          <p:cNvSpPr txBox="1"/>
          <p:nvPr/>
        </p:nvSpPr>
        <p:spPr>
          <a:xfrm rot="0">
            <a:off x="3910784" y="3495922"/>
            <a:ext cx="2165212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Business rules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Technician </a:t>
            </a:r>
            <a:r>
              <a:rPr dirty="0" err="1" lang="en-US" sz="1100">
                <a:latin typeface="Roboto"/>
              </a:rPr>
              <a:t>auto-assign</a:t>
            </a:r>
            <a:r>
              <a:rPr dirty="0" lang="en-US" sz="1100">
                <a:latin typeface="Roboto"/>
              </a:rPr>
              <a:t>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 Priority matrix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A7A554FE-3732-442C-BA81-DE29BB3915E9}">
                <a16:creationId xmlns:a16="http://schemas.microsoft.com/office/drawing/2010/main" id="{38A0EB87-84F4-4852-BFEC-35C8294F9EF8}"/>
              </a:ext>
            </a:extLst>
          </p:cNvPr>
          <p:cNvSpPr txBox="1"/>
          <p:nvPr/>
        </p:nvSpPr>
        <p:spPr>
          <a:xfrm rot="0">
            <a:off x="6619446" y="3325606"/>
            <a:ext cx="2045798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100">
                <a:latin typeface="Roboto"/>
              </a:rPr>
              <a:t>Self-service</a:t>
            </a:r>
            <a:r>
              <a:rPr dirty="0" lang="en-US" sz="1100">
                <a:latin typeface="Roboto"/>
              </a:rPr>
              <a:t> portal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Solution </a:t>
            </a:r>
            <a:r>
              <a:rPr dirty="0" err="1" lang="en-US" sz="1100">
                <a:latin typeface="Roboto"/>
              </a:rPr>
              <a:t>auto-suggest</a:t>
            </a:r>
            <a:r>
              <a:rPr dirty="0" lang="en-US" sz="1100">
                <a:latin typeface="Roboto"/>
              </a:rPr>
              <a:t>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 Zia </a:t>
            </a:r>
            <a:endParaRPr dirty="0" lang="en-US" sz="1100">
              <a:latin typeface="Roboto"/>
            </a:endParaRPr>
          </a:p>
        </p:txBody>
      </p:sp>
      <p:sp>
        <p:nvSpPr>
          <p:cNvPr id="15" name="TextBox 14">
            <a:extLst>
              <a:ext uri="{D95640B9-262D-47DB-897B-F7751B1FF012}">
                <a16:creationId xmlns:a16="http://schemas.microsoft.com/office/drawing/2010/main" id="{BEE3E137-368B-4B55-937B-9B2C49FF1BC0}"/>
              </a:ext>
            </a:extLst>
          </p:cNvPr>
          <p:cNvSpPr txBox="1"/>
          <p:nvPr/>
        </p:nvSpPr>
        <p:spPr>
          <a:xfrm rot="0">
            <a:off x="6627076" y="2786604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Move to a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shift-left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model for L1 tickets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5DF7B2A2-1F8B-483D-B0CC-147BBA1BCA43}">
                <a16:creationId xmlns:a16="http://schemas.microsoft.com/office/drawing/2010/main" id="{98DB90DE-BC5D-425F-B358-BC8F2E2325F9}"/>
              </a:ext>
            </a:extLst>
          </p:cNvPr>
          <p:cNvSpPr/>
          <p:nvPr/>
        </p:nvSpPr>
        <p:spPr>
          <a:xfrm flipH="true" flipV="true" rot="0">
            <a:off x="4011568" y="1708051"/>
            <a:ext cx="1649967" cy="6228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ot="10800000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7" name="Picture 16">
            <a:extLst>
              <a:ext uri="{39067FBA-A5BF-4592-BAED-7A602DB54B42}">
                <a16:creationId xmlns:a16="http://schemas.microsoft.com/office/drawing/2010/main" id="{33263EBB-57EA-41BD-9FD9-91BBA566750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451202" y="1350044"/>
            <a:ext cx="332108" cy="332373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633D82DF-24C6-48B5-951D-001778AA05D7}">
                <a16:creationId xmlns:a16="http://schemas.microsoft.com/office/drawing/2010/main" id="{70876E7E-AD51-41C5-8AD5-36F5FFCE9BC4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466442" y="2839316"/>
            <a:ext cx="314325" cy="314325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1C7D0884-E319-4E49-A0E0-A68A876B0F2A}">
                <a16:creationId xmlns:a16="http://schemas.microsoft.com/office/drawing/2010/main" id="{16AD7A85-F743-4199-854E-E6E91872D49A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450" y="1350048"/>
            <a:ext cx="314073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B394831B-1D0C-44D2-87E7-733D9183DBDD}">
                <a16:creationId xmlns:a16="http://schemas.microsoft.com/office/drawing/2010/main" id="{5BAAA6BA-BC5A-4375-811A-5150DE950582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62077" y="2855261"/>
            <a:ext cx="329422" cy="329422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CFA5426C-4DCD-447B-BB1A-6EEB731849E9}">
                <a16:creationId xmlns:a16="http://schemas.microsoft.com/office/drawing/2010/main" id="{4AEFECF7-4A7D-4FE3-8545-9A643A7CCCD4}"/>
              </a:ext>
            </a:extLst>
          </p:cNvPr>
          <p:cNvSpPr/>
          <p:nvPr/>
        </p:nvSpPr>
        <p:spPr>
          <a:xfrm flipH="true" flipV="true" rot="0">
            <a:off x="6730860" y="1871157"/>
            <a:ext cx="1649967" cy="6228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ot="10800000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2" name="Rectangle 21">
            <a:extLst>
              <a:ext uri="{F5B25E5C-B3F4-4128-89D4-CEE65FADC990}">
                <a16:creationId xmlns:a16="http://schemas.microsoft.com/office/drawing/2010/main" id="{286320D7-2D8F-41A2-A97F-DA1B75453B76}"/>
              </a:ext>
            </a:extLst>
          </p:cNvPr>
          <p:cNvSpPr/>
          <p:nvPr/>
        </p:nvSpPr>
        <p:spPr>
          <a:xfrm flipH="true" flipV="true" rot="0">
            <a:off x="4011568" y="3427685"/>
            <a:ext cx="1649967" cy="6228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ot="10800000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3" name="Rectangle 22">
            <a:extLst>
              <a:ext uri="{11FE9DE4-D235-4AC9-A17C-F5173B676849}">
                <a16:creationId xmlns:a16="http://schemas.microsoft.com/office/drawing/2010/main" id="{12F7D272-6683-4E20-8DCF-35C1D9C6D08F}"/>
              </a:ext>
            </a:extLst>
          </p:cNvPr>
          <p:cNvSpPr/>
          <p:nvPr/>
        </p:nvSpPr>
        <p:spPr>
          <a:xfrm flipH="true" rot="0">
            <a:off x="6734174" y="3270447"/>
            <a:ext cx="1745532" cy="719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24" name="Picture 23">
            <a:extLst>
              <a:ext uri="{191DB2E2-5598-486F-9857-567B4DAEF6E0}">
                <a16:creationId xmlns:a16="http://schemas.microsoft.com/office/drawing/2010/main" id="{0483153C-22CE-4355-A85C-29D08C1A66E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243364E4-CBA1-400A-B519-CACB434967CF}">
        <p14:creationId xmlns:p14="http://schemas.microsoft.com/office/powerpoint/2010/main" val="1695977873008"/>
      </p:ext>
    </p:extLst>
  </p:cSld>
  <p:clrMapOvr>
    <a:masterClrMapping/>
  </p:clrMapOvr>
  <p:transition spd="slow">
    <p:fade thruBlk="false"/>
  </p:transition>
</p:sld>
</file>

<file path=ppt/slides/slide2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>
            <a:extLst>
              <a:ext uri="{6F9E9F60-9AAF-4B0F-98F8-F77CD3EC38E5}">
                <a16:creationId xmlns:a16="http://schemas.microsoft.com/office/drawing/2010/main" id="{075FC5EE-EB29-4F40-B673-1DD0A1C9E03C}"/>
              </a:ext>
            </a:extLst>
          </p:cNvPr>
          <p:cNvSpPr/>
          <p:nvPr/>
        </p:nvSpPr>
        <p:spPr>
          <a:xfrm rot="0">
            <a:off x="6208890" y="2166975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C659C9FD-DE7F-47BC-ADA4-646B879E943A}">
                <a16:creationId xmlns:a16="http://schemas.microsoft.com/office/drawing/2010/main" id="{EC79AA77-0F24-4882-ABA3-33DEB78327AF}"/>
              </a:ext>
            </a:extLst>
          </p:cNvPr>
          <p:cNvSpPr/>
          <p:nvPr/>
        </p:nvSpPr>
        <p:spPr>
          <a:xfrm rot="15900000">
            <a:off x="6239246" y="827416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Hexagon 3">
            <a:extLst>
              <a:ext uri="{F60B4E3E-706E-4E8C-B6F8-AB868495B44E}">
                <a16:creationId xmlns:a16="http://schemas.microsoft.com/office/drawing/2010/main" id="{6DED7D6D-02E6-4D7E-A57F-73E21A5E3631}"/>
              </a:ext>
            </a:extLst>
          </p:cNvPr>
          <p:cNvSpPr/>
          <p:nvPr/>
        </p:nvSpPr>
        <p:spPr>
          <a:xfrm rot="8160000">
            <a:off x="3335436" y="2236993"/>
            <a:ext cx="377006" cy="380085"/>
          </a:xfrm>
          <a:prstGeom prst="hex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5D686A56-1DCF-49E8-BACF-2A98DEAE0C8E}">
                <a16:creationId xmlns:a16="http://schemas.microsoft.com/office/drawing/2010/main" id="{4FF3A2A0-72AD-4988-9FE2-6F28BF3FBEF1}"/>
              </a:ext>
            </a:extLst>
          </p:cNvPr>
          <p:cNvSpPr/>
          <p:nvPr/>
        </p:nvSpPr>
        <p:spPr>
          <a:xfrm rot="0">
            <a:off x="3281248" y="708012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BB1D557A-5CB4-44DD-8661-53E19243C423}">
                <a16:creationId xmlns:a16="http://schemas.microsoft.com/office/drawing/2010/main" id="{79D048FE-4009-48B1-BB4C-DC140768E204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2B84A5A8-674B-4FA6-9DA0-3F6F2ECEC2BB}">
                <a16:creationId xmlns:a16="http://schemas.microsoft.com/office/drawing/2010/main" id="{977BF926-AC06-4B96-BFB1-CBE9B1E69B1C}"/>
              </a:ext>
            </a:extLst>
          </p:cNvPr>
          <p:cNvSpPr txBox="1"/>
          <p:nvPr/>
        </p:nvSpPr>
        <p:spPr>
          <a:xfrm rot="0">
            <a:off x="3809018" y="658749"/>
            <a:ext cx="2210724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200">
                <a:solidFill>
                  <a:srgbClr val="004e8f"/>
                </a:solidFill>
                <a:latin typeface="Roboto"/>
              </a:rPr>
              <a:t>Minimize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resolution times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6C07C81E-23D8-43D7-BD0F-12379C4AF636}">
                <a16:creationId xmlns:a16="http://schemas.microsoft.com/office/drawing/2010/main" id="{DE913AEE-2281-4B62-9F08-7CD32419AA21}"/>
              </a:ext>
            </a:extLst>
          </p:cNvPr>
          <p:cNvSpPr txBox="1"/>
          <p:nvPr/>
        </p:nvSpPr>
        <p:spPr>
          <a:xfrm rot="0">
            <a:off x="3813390" y="981075"/>
            <a:ext cx="1867433" cy="93325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Request life cycle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Integrated knowledge base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Resolution templates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Request sharing and collaboration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5C46E791-D85B-4B45-9889-99155AC7B8C5}">
                <a16:creationId xmlns:a16="http://schemas.microsoft.com/office/drawing/2010/main" id="{7A52DDB9-BA30-4BA5-A13B-6C842755C6B6}"/>
              </a:ext>
            </a:extLst>
          </p:cNvPr>
          <p:cNvSpPr txBox="1"/>
          <p:nvPr/>
        </p:nvSpPr>
        <p:spPr>
          <a:xfrm rot="0">
            <a:off x="6692836" y="616934"/>
            <a:ext cx="2220477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Track and manage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SLAs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638D6C59-300F-47EF-AE72-2C161C679CFB}">
                <a16:creationId xmlns:a16="http://schemas.microsoft.com/office/drawing/2010/main" id="{7A7352E5-5129-4634-9B8A-70F08E1DFE94}"/>
              </a:ext>
            </a:extLst>
          </p:cNvPr>
          <p:cNvSpPr txBox="1"/>
          <p:nvPr/>
        </p:nvSpPr>
        <p:spPr>
          <a:xfrm rot="0">
            <a:off x="6730898" y="981075"/>
            <a:ext cx="1759962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Response and resolution </a:t>
            </a:r>
            <a:r>
              <a:rPr dirty="0" err="1" lang="en-US" sz="1200">
                <a:latin typeface="Roboto"/>
              </a:rPr>
              <a:t>SLAs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 |</a:t>
            </a:r>
            <a:r>
              <a:rPr dirty="0" lang="en-US" sz="1200">
                <a:latin typeface="Roboto"/>
              </a:rPr>
              <a:t> SLA escalations, and actions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D028997D-AB1A-4E1A-8984-49173D43C1D2}">
                <a16:creationId xmlns:a16="http://schemas.microsoft.com/office/drawing/2010/main" id="{8D4E1BA0-1661-4A7E-984E-F538405A142D}"/>
              </a:ext>
            </a:extLst>
          </p:cNvPr>
          <p:cNvSpPr txBox="1"/>
          <p:nvPr/>
        </p:nvSpPr>
        <p:spPr>
          <a:xfrm rot="0">
            <a:off x="3808428" y="2170585"/>
            <a:ext cx="2360361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Ensure prompt and relevant communication on ticket progress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EFC10C41-FBF7-49F7-89DC-6AC98F776E13}">
                <a16:creationId xmlns:a16="http://schemas.microsoft.com/office/drawing/2010/main" id="{C2551B6B-99A0-4952-8BDC-4DD9EC96E5A2}"/>
              </a:ext>
            </a:extLst>
          </p:cNvPr>
          <p:cNvSpPr txBox="1"/>
          <p:nvPr/>
        </p:nvSpPr>
        <p:spPr>
          <a:xfrm rot="0">
            <a:off x="3791550" y="2848384"/>
            <a:ext cx="2165212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Notification rules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Canned responses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Notes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E4E69F3D-01F3-477D-83BD-9D0BB7C55A67}">
                <a16:creationId xmlns:a16="http://schemas.microsoft.com/office/drawing/2010/main" id="{17CAB32E-01AA-4219-9F39-CA6A016D7D02}"/>
              </a:ext>
            </a:extLst>
          </p:cNvPr>
          <p:cNvSpPr txBox="1"/>
          <p:nvPr/>
        </p:nvSpPr>
        <p:spPr>
          <a:xfrm rot="0">
            <a:off x="6692836" y="2657475"/>
            <a:ext cx="1813206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Automated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ticket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closure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 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Incident</a:t>
            </a:r>
            <a:r>
              <a:rPr dirty="0" err="1" lang="en-US" sz="1100">
                <a:latin typeface="Roboto"/>
              </a:rPr>
              <a:t> KPIs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Custom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reports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Advanced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analytics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B9E176E5-7F4C-4F0B-A66F-39C22A744AC3}">
                <a16:creationId xmlns:a16="http://schemas.microsoft.com/office/drawing/2010/main" id="{C9852616-A356-4F98-B2B5-4F10047E2C9C}"/>
              </a:ext>
            </a:extLst>
          </p:cNvPr>
          <p:cNvSpPr txBox="1"/>
          <p:nvPr/>
        </p:nvSpPr>
        <p:spPr>
          <a:xfrm rot="0">
            <a:off x="6682396" y="2166975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Reduce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reopen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rates and incident backlogs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85DA227E-71BA-4DBF-83BC-370DA8E9D033}">
                <a16:creationId xmlns:a16="http://schemas.microsoft.com/office/drawing/2010/main" id="{FF44D88C-B3A9-4F39-90B0-56515EF08912}"/>
              </a:ext>
            </a:extLst>
          </p:cNvPr>
          <p:cNvSpPr/>
          <p:nvPr/>
        </p:nvSpPr>
        <p:spPr>
          <a:xfrm flipH="true" rot="0">
            <a:off x="3895725" y="2828925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9A7BA59B-03F7-4F8C-B386-C7FA2D863FA4}">
                <a16:creationId xmlns:a16="http://schemas.microsoft.com/office/drawing/2010/main" id="{77E36454-48F9-4FE9-A804-21D29F71ABCC}"/>
              </a:ext>
            </a:extLst>
          </p:cNvPr>
          <p:cNvSpPr/>
          <p:nvPr/>
        </p:nvSpPr>
        <p:spPr>
          <a:xfrm flipH="true" rot="0">
            <a:off x="3904107" y="952500"/>
            <a:ext cx="16573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9E617D15-B623-4A54-9675-71644A733EAC}">
                <a16:creationId xmlns:a16="http://schemas.microsoft.com/office/drawing/2010/main" id="{E0878F87-3138-43E6-AA4B-24782C097114}"/>
              </a:ext>
            </a:extLst>
          </p:cNvPr>
          <p:cNvSpPr/>
          <p:nvPr/>
        </p:nvSpPr>
        <p:spPr>
          <a:xfrm flipH="true" rot="0">
            <a:off x="6830863" y="952500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E055822F-D95A-4E3C-9BC9-137448CA7F7B}">
                <a16:creationId xmlns:a16="http://schemas.microsoft.com/office/drawing/2010/main" id="{6B5F382B-0AB3-4A6B-9F01-C9F6C1F774C8}"/>
              </a:ext>
            </a:extLst>
          </p:cNvPr>
          <p:cNvSpPr/>
          <p:nvPr/>
        </p:nvSpPr>
        <p:spPr>
          <a:xfrm flipH="true" rot="0">
            <a:off x="6789458" y="2624385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1020B2A8-4C9D-40B8-AE70-D5C01CDEF2B2}">
                <a16:creationId xmlns:a16="http://schemas.microsoft.com/office/drawing/2010/main" id="{00C10D4F-BCF9-4455-8484-3573C24C015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64572" y="762762"/>
            <a:ext cx="313571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4F7AAF7C-DE3F-4DCC-BC79-76C4B5B194B7}">
                <a16:creationId xmlns:a16="http://schemas.microsoft.com/office/drawing/2010/main" id="{5CDA3DBA-3232-4936-A9B1-B6D24A5CF743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69364" y="2274350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07FE97B4-99E9-4AA8-B0E5-92D468A178EB}">
                <a16:creationId xmlns:a16="http://schemas.microsoft.com/office/drawing/2010/main" id="{E7EC536E-DE89-44C4-A6DF-EBC20584127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48144" y="762762"/>
            <a:ext cx="313821" cy="313821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2921CE32-52BD-4C34-A531-883A3064E632}">
                <a16:creationId xmlns:a16="http://schemas.microsoft.com/office/drawing/2010/main" id="{81044115-1A8D-4325-B223-BDF274FA431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54144" y="2265606"/>
            <a:ext cx="313821" cy="314073"/>
          </a:xfrm>
          <a:prstGeom prst="rect">
            <a:avLst/>
          </a:prstGeom>
          <a:noFill/>
        </p:spPr>
      </p:pic>
      <p:sp>
        <p:nvSpPr>
          <p:cNvPr id="23" name="Heptagon 22">
            <a:extLst>
              <a:ext uri="{8B1CC617-B4AA-4B5D-A902-116FF9C9BA1A}">
                <a16:creationId xmlns:a16="http://schemas.microsoft.com/office/drawing/2010/main" id="{033F6163-F7F4-4E2A-9282-560594FC5BB0}"/>
              </a:ext>
            </a:extLst>
          </p:cNvPr>
          <p:cNvSpPr/>
          <p:nvPr/>
        </p:nvSpPr>
        <p:spPr>
          <a:xfrm rot="0">
            <a:off x="3318051" y="3610489"/>
            <a:ext cx="380085" cy="380085"/>
          </a:xfrm>
          <a:prstGeom prst="heptagon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4" name="TextBox 23">
            <a:extLst>
              <a:ext uri="{BBB079EF-E7C2-42F1-A072-BD98ED7706BA}">
                <a16:creationId xmlns:a16="http://schemas.microsoft.com/office/drawing/2010/main" id="{10904EF7-45D9-4138-9FF8-F358ABCF2A51}"/>
              </a:ext>
            </a:extLst>
          </p:cNvPr>
          <p:cNvSpPr txBox="1"/>
          <p:nvPr/>
        </p:nvSpPr>
        <p:spPr>
          <a:xfrm rot="0">
            <a:off x="3808228" y="4124325"/>
            <a:ext cx="2045798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User surveys</a:t>
            </a:r>
            <a:endParaRPr dirty="0" lang="en-US" sz="1100">
              <a:latin typeface="Roboto"/>
            </a:endParaRPr>
          </a:p>
        </p:txBody>
      </p:sp>
      <p:sp>
        <p:nvSpPr>
          <p:cNvPr id="25" name="TextBox 24">
            <a:extLst>
              <a:ext uri="{2E60DFE2-AF68-4A17-A193-BB29FFB008E1}">
                <a16:creationId xmlns:a16="http://schemas.microsoft.com/office/drawing/2010/main" id="{CC0BBED5-EC81-4F82-9439-8ED18548AC00}"/>
              </a:ext>
            </a:extLst>
          </p:cNvPr>
          <p:cNvSpPr txBox="1"/>
          <p:nvPr/>
        </p:nvSpPr>
        <p:spPr>
          <a:xfrm rot="0">
            <a:off x="3791550" y="3610489"/>
            <a:ext cx="207914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Maximize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end-user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satisfaction levels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26" name="Rectangle 25">
            <a:extLst>
              <a:ext uri="{8196271B-BC65-46FE-8C4B-C0CCB9E42611}">
                <a16:creationId xmlns:a16="http://schemas.microsoft.com/office/drawing/2010/main" id="{24E363B5-FA9A-4AE5-9C4E-F3B22B839C8F}"/>
              </a:ext>
            </a:extLst>
          </p:cNvPr>
          <p:cNvSpPr/>
          <p:nvPr/>
        </p:nvSpPr>
        <p:spPr>
          <a:xfrm flipH="true" rot="0">
            <a:off x="3908193" y="4088292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27" name="Picture 26">
            <a:extLst>
              <a:ext uri="{27CAB39D-EBF0-4B02-88E9-26ECF481AB35}">
                <a16:creationId xmlns:a16="http://schemas.microsoft.com/office/drawing/2010/main" id="{73CADC65-FFBD-471E-815E-C3F4685FD16E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363182" y="3709120"/>
            <a:ext cx="314073" cy="314073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5E901195-1DB3-4536-BAAF-9B27F2137549}">
                <a16:creationId xmlns:a16="http://schemas.microsoft.com/office/drawing/2010/main" id="{B4CF128E-6085-4AC9-8DBA-8BC70AF184E7}"/>
              </a:ext>
            </a:extLst>
          </p:cNvPr>
          <p:cNvSpPr txBox="1"/>
          <p:nvPr/>
        </p:nvSpPr>
        <p:spPr>
          <a:xfrm rot="0">
            <a:off x="385600" y="646442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incident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9" name="Picture 28">
            <a:extLst>
              <a:ext uri="{A28CDB99-397B-4ED4-B018-85EF67E26FBF}">
                <a16:creationId xmlns:a16="http://schemas.microsoft.com/office/drawing/2010/main" id="{15B9105A-42F8-458C-9409-D25216D20BAA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8408B17E-D6EB-481C-BB94-D3B0AF5C67D2}">
        <p14:creationId xmlns:p14="http://schemas.microsoft.com/office/powerpoint/2010/main" val="1695977873010"/>
      </p:ext>
    </p:extLst>
  </p:cSld>
  <p:clrMapOvr>
    <a:masterClrMapping/>
  </p:clrMapOvr>
  <p:transition spd="slow">
    <p:fade thruBlk="false"/>
  </p:transition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7A39C564-0EFE-416D-A801-4114DEE2F1D9}">
                <a16:creationId xmlns:a16="http://schemas.microsoft.com/office/drawing/2010/main" id="{D07FC6BE-5492-473D-81EF-E5BB80DC3EB2}"/>
              </a:ext>
            </a:extLst>
          </p:cNvPr>
          <p:cNvSpPr txBox="1">
            <a:spLocks noGrp="true"/>
          </p:cNvSpPr>
          <p:nvPr/>
        </p:nvSpPr>
        <p:spPr>
          <a:xfrm rot="0">
            <a:off x="4575810" y="2788787"/>
            <a:ext cx="2600868" cy="544963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0" lang="en-US" sz="2000">
                <a:solidFill>
                  <a:schemeClr val="bg1"/>
                </a:solidFill>
                <a:latin typeface="Roboto-thin"/>
              </a:rPr>
              <a:t>faced by </a:t>
            </a:r>
            <a:r>
              <a:rPr dirty="0" err="1" i="0" lang="en-US" sz="2000">
                <a:solidFill>
                  <a:schemeClr val="bg1"/>
                </a:solidFill>
                <a:latin typeface="Roboto-thin"/>
              </a:rPr>
              <a:t>ITSM</a:t>
            </a:r>
            <a:r>
              <a:rPr dirty="0" i="0" lang="en-US" sz="2000">
                <a:solidFill>
                  <a:schemeClr val="bg1"/>
                </a:solidFill>
                <a:latin typeface="Roboto-thin"/>
              </a:rPr>
              <a:t> teams</a:t>
            </a:r>
          </a:p>
          <a:p>
            <a:pPr algn="ctr"/>
            <a:r>
              <a:rPr dirty="0" i="0" lang="en-US" sz="3200">
                <a:solidFill>
                  <a:schemeClr val="bg1"/>
                </a:solidFill>
                <a:latin typeface="Roboto-thin"/>
              </a:rPr>
              <a:t/>
            </a:r>
            <a:endParaRPr dirty="0" i="0" lang="en-US" sz="320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3" name="TextBox 2">
            <a:extLst>
              <a:ext uri="{BACD4B63-C988-440C-87A8-4CC03CFA2A43}">
                <a16:creationId xmlns:a16="http://schemas.microsoft.com/office/drawing/2010/main" id="{96694932-D04E-4EB7-A288-B4C13E089F2D}"/>
              </a:ext>
            </a:extLst>
          </p:cNvPr>
          <p:cNvSpPr txBox="1"/>
          <p:nvPr/>
        </p:nvSpPr>
        <p:spPr>
          <a:xfrm rot="0">
            <a:off x="4566637" y="1848534"/>
            <a:ext cx="5051726" cy="116178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500">
                <a:solidFill>
                  <a:srgbClr val="ffd052"/>
                </a:solidFill>
                <a:latin typeface="Roboto-medium"/>
              </a:rPr>
              <a:t>common</a:t>
            </a:r>
            <a:r>
              <a:rPr dirty="0" err="1" i="0" lang="en-US" sz="3500">
                <a:solidFill>
                  <a:srgbClr val="ffd052"/>
                </a:solidFill>
                <a:latin typeface="Roboto-medium"/>
              </a:rPr>
              <a:t> </a:t>
            </a:r>
          </a:p>
          <a:p>
            <a:pPr>
              <a:defRPr dirty="0" lang="en-US" sz="1400"/>
            </a:pPr>
            <a:r>
              <a:rPr dirty="0" i="0" lang="en-US" sz="35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5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TextBox 3">
            <a:extLst>
              <a:ext uri="{436542E7-3C42-4DF7-AB8A-ECBF3C437FEC}">
                <a16:creationId xmlns:a16="http://schemas.microsoft.com/office/drawing/2010/main" id="{0381923D-5FEB-4052-8DCB-60A0A5DDFF8C}"/>
              </a:ext>
            </a:extLst>
          </p:cNvPr>
          <p:cNvSpPr txBox="1">
            <a:spLocks noGrp="true"/>
          </p:cNvSpPr>
          <p:nvPr/>
        </p:nvSpPr>
        <p:spPr>
          <a:xfrm rot="0">
            <a:off x="4578896" y="1657350"/>
            <a:ext cx="706374" cy="477192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1" lang="en-US" sz="2000">
                <a:solidFill>
                  <a:schemeClr val="bg1"/>
                </a:solidFill>
                <a:latin typeface="Roboto-thin"/>
              </a:rPr>
              <a:t>The</a:t>
            </a:r>
          </a:p>
          <a:p>
            <a:pPr algn="ctr"/>
            <a:r>
              <a:rPr dirty="0" i="0" lang="en-US" sz="3200">
                <a:solidFill>
                  <a:schemeClr val="bg1"/>
                </a:solidFill>
                <a:latin typeface="Roboto-thin"/>
              </a:rPr>
              <a:t/>
            </a:r>
            <a:endParaRPr dirty="0" i="0" lang="en-US" sz="3200">
              <a:solidFill>
                <a:schemeClr val="bg1"/>
              </a:solidFill>
              <a:latin typeface="Roboto-thin"/>
            </a:endParaRPr>
          </a:p>
        </p:txBody>
      </p:sp>
      <p:sp>
        <p:nvSpPr>
          <p:cNvPr id="5" name="TextBox 4">
            <a:extLst>
              <a:ext uri="{4346E060-D194-4CFD-AAF8-53C18C816EAD}">
                <a16:creationId xmlns:a16="http://schemas.microsoft.com/office/drawing/2010/main" id="{D581D47C-AAC9-48E6-B6AE-B97DB58C459B}"/>
              </a:ext>
            </a:extLst>
          </p:cNvPr>
          <p:cNvSpPr txBox="1"/>
          <p:nvPr/>
        </p:nvSpPr>
        <p:spPr>
          <a:xfrm rot="0">
            <a:off x="4576524" y="2266950"/>
            <a:ext cx="5051726" cy="116178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500">
                <a:solidFill>
                  <a:srgbClr val="ffd052"/>
                </a:solidFill>
                <a:latin typeface="Roboto-medium"/>
              </a:rPr>
              <a:t>challenges</a:t>
            </a:r>
          </a:p>
          <a:p>
            <a:pPr>
              <a:defRPr dirty="0" lang="en-US" sz="1400"/>
            </a:pPr>
            <a:r>
              <a:rPr dirty="0" i="0" lang="en-US" sz="35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5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6" name="Picture 5">
            <a:extLst>
              <a:ext uri="{B6FFCC60-F53F-440B-80F9-8D1255E9F6AD}">
                <a16:creationId xmlns:a16="http://schemas.microsoft.com/office/drawing/2010/main" id="{10D3EB5F-7EE3-4236-A440-BC5E4D0FC34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846040" y="1363780"/>
            <a:ext cx="2144972" cy="253497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E4B8B99B-C88B-4866-932A-C4DEEBDB0BB9}">
                <a16:creationId xmlns:a16="http://schemas.microsoft.com/office/drawing/2010/main" id="{ED368677-A298-4076-A34A-E69F53CCA9E6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3E5B91CB-47EE-4B4F-B333-1F12912B937F}">
        <p14:creationId xmlns:p14="http://schemas.microsoft.com/office/powerpoint/2010/main" val="1695977872974"/>
      </p:ext>
    </p:extLst>
  </p:cSld>
  <p:clrMapOvr>
    <a:masterClrMapping/>
  </p:clrMapOvr>
  <p:transition spd="slow">
    <p:fade thruBlk="false"/>
  </p:transition>
</p:sld>
</file>

<file path=ppt/slides/slide3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0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76A9DF7E-CAD4-4065-91F6-B76F313CE2CE}">
                <a16:creationId xmlns:a16="http://schemas.microsoft.com/office/drawing/2010/main" id="{31B2032E-47C1-4450-82E3-A8F72E7D7340}"/>
              </a:ext>
            </a:extLst>
          </p:cNvPr>
          <p:cNvSpPr txBox="1"/>
          <p:nvPr/>
        </p:nvSpPr>
        <p:spPr>
          <a:xfrm rot="0">
            <a:off x="4419600" y="1943100"/>
            <a:ext cx="3772805" cy="97590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80000"/>
              </a:lnSpc>
              <a:defRPr dirty="0" lang="en-US" sz="1400"/>
            </a:pPr>
            <a:r>
              <a:rPr dirty="0" i="0" lang="en-US" sz="3500">
                <a:solidFill>
                  <a:srgbClr val="ffd052"/>
                </a:solidFill>
                <a:latin typeface="Roboto-medium"/>
              </a:rPr>
              <a:t>Service request</a:t>
            </a:r>
          </a:p>
          <a:p>
            <a:pPr>
              <a:lnSpc>
                <a:spcPct val="80000"/>
              </a:lnSpc>
              <a:defRPr dirty="0" lang="en-US" sz="1400"/>
            </a:pPr>
            <a:r>
              <a:rPr dirty="0" i="0" lang="en-US" sz="35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5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8135A00E-4188-474B-9CF2-BE033C35DF09}">
                <a16:creationId xmlns:a16="http://schemas.microsoft.com/office/drawing/2010/main" id="{60D74A71-238C-4538-B565-F0EFAB3221A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54066" y="1102118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446FDDF-36E7-476A-8F61-38B4951EF7E4}">
                <a16:creationId xmlns:a16="http://schemas.microsoft.com/office/drawing/2010/main" id="{61510B54-7AB2-47A4-80A9-19A1E62E6358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535C41F1-2514-408F-8FB8-96DDD9707DE7}">
        <p14:creationId xmlns:p14="http://schemas.microsoft.com/office/powerpoint/2010/main" val="1695977873011"/>
      </p:ext>
    </p:extLst>
  </p:cSld>
  <p:clrMapOvr>
    <a:masterClrMapping/>
  </p:clrMapOvr>
  <p:transition spd="slow">
    <p:fade thruBlk="false"/>
  </p:transition>
</p:sld>
</file>

<file path=ppt/slides/slide3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D31A9B3-617D-4378-B106-F71221E84065}">
                <a16:creationId xmlns:a16="http://schemas.microsoft.com/office/drawing/2010/main" id="{7D4B0080-E9F8-488B-AE99-8B273FA766C3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8E004767-B6FE-48DA-8305-D267F92CD6E1}">
                <a16:creationId xmlns:a16="http://schemas.microsoft.com/office/drawing/2010/main" id="{682D005D-A54A-4BE0-B21E-D0175CDDF7D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58683" y="984255"/>
            <a:ext cx="5287070" cy="317308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6614D6B5-E1E2-457E-9CF6-3E5A2FB70AC5}">
                <a16:creationId xmlns:a16="http://schemas.microsoft.com/office/drawing/2010/main" id="{3E95E1A9-D164-4B37-A2D1-68D9CD99FFAF}"/>
              </a:ext>
            </a:extLst>
          </p:cNvPr>
          <p:cNvSpPr txBox="1"/>
          <p:nvPr/>
        </p:nvSpPr>
        <p:spPr>
          <a:xfrm rot="0">
            <a:off x="5352097" y="633002"/>
            <a:ext cx="1285979" cy="21714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>
              <a:defRPr dirty="0" lang="en-US" sz="1400"/>
            </a:pPr>
            <a:r>
              <a:rPr dirty="0" i="0" lang="en-US" sz="800">
                <a:solidFill>
                  <a:schemeClr val="tx1"/>
                </a:solidFill>
                <a:latin typeface="Roboto-medium"/>
              </a:rPr>
              <a:t>Technicians</a:t>
            </a:r>
            <a:endParaRPr dirty="0" i="0" lang="en-US" sz="8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5" name="TextBox 4">
            <a:extLst>
              <a:ext uri="{43FF51D2-A24B-4517-9DAA-2DCD21AA8ADC}">
                <a16:creationId xmlns:a16="http://schemas.microsoft.com/office/drawing/2010/main" id="{2BA4BA87-87E8-4526-99BD-56C539517B3B}"/>
              </a:ext>
            </a:extLst>
          </p:cNvPr>
          <p:cNvSpPr txBox="1"/>
          <p:nvPr/>
        </p:nvSpPr>
        <p:spPr>
          <a:xfrm rot="0">
            <a:off x="5352097" y="4391063"/>
            <a:ext cx="1285979" cy="21714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ctr">
              <a:defRPr dirty="0" lang="en-US" sz="1400"/>
            </a:pPr>
            <a:r>
              <a:rPr dirty="0" i="0" lang="en-US" sz="800">
                <a:solidFill>
                  <a:schemeClr val="tx1"/>
                </a:solidFill>
                <a:latin typeface="Roboto-medium"/>
              </a:rPr>
              <a:t>End users</a:t>
            </a:r>
            <a:endParaRPr dirty="0" i="0" lang="en-US" sz="800">
              <a:solidFill>
                <a:schemeClr val="tx1"/>
              </a:solidFill>
              <a:latin typeface="Roboto-medium"/>
            </a:endParaRPr>
          </a:p>
        </p:txBody>
      </p:sp>
      <p:sp>
        <p:nvSpPr>
          <p:cNvPr id="6" name="TextBox 5">
            <a:extLst>
              <a:ext uri="{CDDF4F2D-A464-4310-871F-F6B4414B674C}">
                <a16:creationId xmlns:a16="http://schemas.microsoft.com/office/drawing/2010/main" id="{9175C577-3DF2-41D0-AEE0-B6D935CFBB2D}"/>
              </a:ext>
            </a:extLst>
          </p:cNvPr>
          <p:cNvSpPr txBox="1"/>
          <p:nvPr/>
        </p:nvSpPr>
        <p:spPr>
          <a:xfrm rot="0">
            <a:off x="352291" y="1201273"/>
            <a:ext cx="2209419" cy="106567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200">
                <a:solidFill>
                  <a:srgbClr val="ffd052"/>
                </a:solidFill>
                <a:latin typeface="Roboto-medium"/>
              </a:rPr>
              <a:t>Service request management 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7" name="Picture 6">
            <a:extLst>
              <a:ext uri="{582D2CA7-2525-48B1-8E4E-E0211FAA1372}">
                <a16:creationId xmlns:a16="http://schemas.microsoft.com/office/drawing/2010/main" id="{A9B1C9E6-41B7-47CF-AA66-49993311DA4B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7240BD53-3647-49BB-A066-F31A6275B825}">
        <p14:creationId xmlns:p14="http://schemas.microsoft.com/office/powerpoint/2010/main" val="1695977873012"/>
      </p:ext>
    </p:extLst>
  </p:cSld>
  <p:clrMapOvr>
    <a:masterClrMapping/>
  </p:clrMapOvr>
  <p:transition spd="slow">
    <p:fade thruBlk="false"/>
  </p:transition>
</p:sld>
</file>

<file path=ppt/slides/slide3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>
            <a:extLst>
              <a:ext uri="{8748D879-D241-4916-BA69-91A61279239B}">
                <a16:creationId xmlns:a16="http://schemas.microsoft.com/office/drawing/2010/main" id="{092B7541-B50A-4C06-8E20-C4FEA2863109}"/>
              </a:ext>
            </a:extLst>
          </p:cNvPr>
          <p:cNvSpPr/>
          <p:nvPr/>
        </p:nvSpPr>
        <p:spPr>
          <a:xfrm rot="0">
            <a:off x="6229769" y="2794891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ounded Rectangle 2">
            <a:extLst>
              <a:ext uri="{D1EB0F55-9480-493E-A86F-0E7FA26E0E0D}">
                <a16:creationId xmlns:a16="http://schemas.microsoft.com/office/drawing/2010/main" id="{7A4008BF-95B5-4C5C-88D0-A9AE9E90DA60}"/>
              </a:ext>
            </a:extLst>
          </p:cNvPr>
          <p:cNvSpPr/>
          <p:nvPr/>
        </p:nvSpPr>
        <p:spPr>
          <a:xfrm rot="0">
            <a:off x="6211586" y="1300400"/>
            <a:ext cx="327306" cy="199805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ctagon 3">
            <a:extLst>
              <a:ext uri="{34BE025A-62EA-4796-9380-0738BCC8F766}">
                <a16:creationId xmlns:a16="http://schemas.microsoft.com/office/drawing/2010/main" id="{F458D1D4-7CA6-48C3-B541-0E70F3615EA4}"/>
              </a:ext>
            </a:extLst>
          </p:cNvPr>
          <p:cNvSpPr/>
          <p:nvPr/>
        </p:nvSpPr>
        <p:spPr>
          <a:xfrm rot="0">
            <a:off x="3319729" y="2810084"/>
            <a:ext cx="359673" cy="359673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14986E99-5574-4484-B81F-5A11B3D357D5}">
                <a16:creationId xmlns:a16="http://schemas.microsoft.com/office/drawing/2010/main" id="{72AB1FA3-69A8-4566-A5E7-24B0007724BD}"/>
              </a:ext>
            </a:extLst>
          </p:cNvPr>
          <p:cNvSpPr/>
          <p:nvPr/>
        </p:nvSpPr>
        <p:spPr>
          <a:xfrm rot="0">
            <a:off x="3291687" y="1295295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EAB483F8-9246-4508-88B3-8ED5C77F18C4}">
                <a16:creationId xmlns:a16="http://schemas.microsoft.com/office/drawing/2010/main" id="{2124F638-E810-4580-8DA6-861DEEB50A41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9113676E-C476-4A40-A04A-5EFE90E119D9}">
                <a16:creationId xmlns:a16="http://schemas.microsoft.com/office/drawing/2010/main" id="{27113C7A-3683-414B-BA06-C2E126BE51A4}"/>
              </a:ext>
            </a:extLst>
          </p:cNvPr>
          <p:cNvSpPr txBox="1"/>
          <p:nvPr/>
        </p:nvSpPr>
        <p:spPr>
          <a:xfrm rot="0">
            <a:off x="3819458" y="1246030"/>
            <a:ext cx="2210724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Showcase the wide range of IT services offered and improve IT visibility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848D01FA-C6BE-4879-AE8F-8A5CFA4EE254}">
                <a16:creationId xmlns:a16="http://schemas.microsoft.com/office/drawing/2010/main" id="{379FB213-C94E-42BE-9035-CE59D73F48D2}"/>
              </a:ext>
            </a:extLst>
          </p:cNvPr>
          <p:cNvSpPr txBox="1"/>
          <p:nvPr/>
        </p:nvSpPr>
        <p:spPr>
          <a:xfrm rot="0">
            <a:off x="3811171" y="1932736"/>
            <a:ext cx="1903399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Service categories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Service templates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 </a:t>
            </a:r>
            <a:r>
              <a:rPr dirty="0" lang="en-US" sz="1100">
                <a:latin typeface="Roboto"/>
              </a:rPr>
              <a:t>Resources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FD12BB6E-F94F-44B7-AD65-F6C838A9C064}">
                <a16:creationId xmlns:a16="http://schemas.microsoft.com/office/drawing/2010/main" id="{3E8AE131-B946-430E-AF61-FEA29099A04B}"/>
              </a:ext>
            </a:extLst>
          </p:cNvPr>
          <p:cNvSpPr txBox="1"/>
          <p:nvPr/>
        </p:nvSpPr>
        <p:spPr>
          <a:xfrm rot="0">
            <a:off x="6703276" y="1219533"/>
            <a:ext cx="222047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Present the right services to the right users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DF5E7BEA-4172-4083-94F3-2358FF61F9C2}">
                <a16:creationId xmlns:a16="http://schemas.microsoft.com/office/drawing/2010/main" id="{BB18E39F-7D66-43B7-9AAB-896125954065}"/>
              </a:ext>
            </a:extLst>
          </p:cNvPr>
          <p:cNvSpPr txBox="1"/>
          <p:nvPr/>
        </p:nvSpPr>
        <p:spPr>
          <a:xfrm rot="0">
            <a:off x="6719992" y="1722986"/>
            <a:ext cx="2030615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Role-based user access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User groups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91D6A7F5-2421-4FF6-956F-0CD42B03D2E2}">
                <a16:creationId xmlns:a16="http://schemas.microsoft.com/office/drawing/2010/main" id="{519EE0EE-DA51-4D1D-A991-C6420F45B1CC}"/>
              </a:ext>
            </a:extLst>
          </p:cNvPr>
          <p:cNvSpPr txBox="1"/>
          <p:nvPr/>
        </p:nvSpPr>
        <p:spPr>
          <a:xfrm rot="0">
            <a:off x="3829307" y="2798502"/>
            <a:ext cx="2185682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Involve the right stakeholders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46A6A018-7A78-4CF0-8BA5-1E059611BB50}">
                <a16:creationId xmlns:a16="http://schemas.microsoft.com/office/drawing/2010/main" id="{1CF70315-DF7C-4CB9-9BC2-13EE3C5D1E13}"/>
              </a:ext>
            </a:extLst>
          </p:cNvPr>
          <p:cNvSpPr txBox="1"/>
          <p:nvPr/>
        </p:nvSpPr>
        <p:spPr>
          <a:xfrm rot="0">
            <a:off x="3822838" y="3137049"/>
            <a:ext cx="2165212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Technician groups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User groups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Organization roles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Service request approvers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429E1CB8-06B0-4E8F-A719-4FD97B12D754}">
                <a16:creationId xmlns:a16="http://schemas.microsoft.com/office/drawing/2010/main" id="{1B50C5BE-617C-420D-9E64-D947DDD70804}"/>
              </a:ext>
            </a:extLst>
          </p:cNvPr>
          <p:cNvSpPr txBox="1"/>
          <p:nvPr/>
        </p:nvSpPr>
        <p:spPr>
          <a:xfrm rot="0">
            <a:off x="6712399" y="3299374"/>
            <a:ext cx="1861993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Business rules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Request life cycle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Tasks 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46B31A49-340F-4F3C-ACC9-187B978947A9}">
                <a16:creationId xmlns:a16="http://schemas.microsoft.com/office/drawing/2010/main" id="{B5E13A35-31B0-4FF3-AE53-D8450A78AD07}"/>
              </a:ext>
            </a:extLst>
          </p:cNvPr>
          <p:cNvSpPr txBox="1"/>
          <p:nvPr/>
        </p:nvSpPr>
        <p:spPr>
          <a:xfrm rot="0">
            <a:off x="6703276" y="2794891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Increase the efficiency of service delivery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BE231A6C-AE62-444C-B868-6E82CBAE0496}">
                <a16:creationId xmlns:a16="http://schemas.microsoft.com/office/drawing/2010/main" id="{10BFCF86-A81B-4EA7-A23B-F95B0423F9F7}"/>
              </a:ext>
            </a:extLst>
          </p:cNvPr>
          <p:cNvSpPr/>
          <p:nvPr/>
        </p:nvSpPr>
        <p:spPr>
          <a:xfrm flipH="true" rot="0">
            <a:off x="3937138" y="3092482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5DD77420-51C1-4DD4-91A2-0C52DB0DD154}">
                <a16:creationId xmlns:a16="http://schemas.microsoft.com/office/drawing/2010/main" id="{F6030D7E-CE78-490E-A15B-600FEA9583EB}"/>
              </a:ext>
            </a:extLst>
          </p:cNvPr>
          <p:cNvSpPr/>
          <p:nvPr/>
        </p:nvSpPr>
        <p:spPr>
          <a:xfrm flipH="true" rot="0">
            <a:off x="3915594" y="1906276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84A42693-13E5-48AC-A1DA-1C0757D8E175}">
                <a16:creationId xmlns:a16="http://schemas.microsoft.com/office/drawing/2010/main" id="{DB3DA14B-543D-4EF1-9B8F-382189EE42BD}"/>
              </a:ext>
            </a:extLst>
          </p:cNvPr>
          <p:cNvSpPr/>
          <p:nvPr/>
        </p:nvSpPr>
        <p:spPr>
          <a:xfrm flipH="true" rot="0">
            <a:off x="6819956" y="1704594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C3E755C3-8D62-41D5-9F0C-A4316E0E4FFB}">
                <a16:creationId xmlns:a16="http://schemas.microsoft.com/office/drawing/2010/main" id="{B3EC4B27-24E0-49A1-9670-E8B7BB5CA4A2}"/>
              </a:ext>
            </a:extLst>
          </p:cNvPr>
          <p:cNvSpPr/>
          <p:nvPr/>
        </p:nvSpPr>
        <p:spPr>
          <a:xfrm flipH="true" rot="0">
            <a:off x="6819956" y="3263350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B3D6E273-9D5F-41C1-B83A-2247C92098B6}">
                <a16:creationId xmlns:a16="http://schemas.microsoft.com/office/drawing/2010/main" id="{4C07DACF-58E2-4721-86B3-446CA2C5BE9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4880" y="1350048"/>
            <a:ext cx="313821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582CBF91-392B-4BF6-B4A1-08B2978DCA77}">
                <a16:creationId xmlns:a16="http://schemas.microsoft.com/office/drawing/2010/main" id="{EE641E2F-0979-4E44-8DB6-9393BBE1D13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90242" y="2902267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DAE8A459-A577-408C-A45C-A9FC6463407E}">
                <a16:creationId xmlns:a16="http://schemas.microsoft.com/office/drawing/2010/main" id="{21D5E444-BDD1-4A01-A4F7-BBE4C200700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576" y="1273723"/>
            <a:ext cx="313821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6DA42681-8EE5-42B2-807D-99187EF20C6B}">
                <a16:creationId xmlns:a16="http://schemas.microsoft.com/office/drawing/2010/main" id="{AFE17B4E-39C0-4B65-B55A-F8CFB31BAA5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320466" y="2893523"/>
            <a:ext cx="314073" cy="314073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73EE2F27-60F2-406C-991E-C260D6DD6398}">
                <a16:creationId xmlns:a16="http://schemas.microsoft.com/office/drawing/2010/main" id="{4420914F-18B5-48C7-8B7C-B3C4A8ADE45A}"/>
              </a:ext>
            </a:extLst>
          </p:cNvPr>
          <p:cNvSpPr txBox="1"/>
          <p:nvPr/>
        </p:nvSpPr>
        <p:spPr>
          <a:xfrm rot="0">
            <a:off x="385600" y="1217942"/>
            <a:ext cx="2209419" cy="126573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i="0" lang="en-US" sz="1900">
                <a:solidFill>
                  <a:srgbClr val="ffd052"/>
                </a:solidFill>
                <a:latin typeface="Roboto-medium"/>
              </a:rPr>
              <a:t>Best practice 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rgbClr val="ffd052"/>
                </a:solidFill>
                <a:latin typeface="Roboto-medium"/>
              </a:rPr>
              <a:t>service </a:t>
            </a:r>
            <a:r>
              <a:rPr dirty="0" i="0" lang="en-US" sz="1900">
                <a:solidFill>
                  <a:srgbClr val="ffd052"/>
                </a:solidFill>
                <a:latin typeface="Roboto-medium"/>
              </a:rPr>
              <a:t>request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B88485A3-BB49-41B6-A1B1-6BE136078A7C}">
                <a16:creationId xmlns:a16="http://schemas.microsoft.com/office/drawing/2010/main" id="{94E57384-2605-4A25-9DC2-846F264BCBA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090A61B9-761A-4FE7-8EF1-A13CE6B6521F}">
        <p14:creationId xmlns:p14="http://schemas.microsoft.com/office/powerpoint/2010/main" val="1695977873014"/>
      </p:ext>
    </p:extLst>
  </p:cSld>
  <p:clrMapOvr>
    <a:masterClrMapping/>
  </p:clrMapOvr>
  <p:transition spd="slow">
    <p:fade thruBlk="false"/>
  </p:transition>
</p:sld>
</file>

<file path=ppt/slides/slide3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">
            <a:extLst>
              <a:ext uri="{9C12186B-F1A5-4B64-A39A-517A4AA26055}">
                <a16:creationId xmlns:a16="http://schemas.microsoft.com/office/drawing/2010/main" id="{08917A93-55C1-4AEE-AB7E-F388E0C38A93}"/>
              </a:ext>
            </a:extLst>
          </p:cNvPr>
          <p:cNvSpPr/>
          <p:nvPr/>
        </p:nvSpPr>
        <p:spPr>
          <a:xfrm rot="0">
            <a:off x="4233015" y="3472662"/>
            <a:ext cx="309362" cy="380085"/>
          </a:xfrm>
          <a:prstGeom prst="snip2Same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ectangle 2">
            <a:extLst>
              <a:ext uri="{C79377E1-74FF-4E2B-AE64-BB03CE4D5238}">
                <a16:creationId xmlns:a16="http://schemas.microsoft.com/office/drawing/2010/main" id="{035B1245-F621-4C44-9F6D-287C52FA407B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144E6D44-BF9E-4D24-9D6C-2350E98216D7}">
                <a16:creationId xmlns:a16="http://schemas.microsoft.com/office/drawing/2010/main" id="{557D8785-8799-4572-AF47-7325920CB9B5}"/>
              </a:ext>
            </a:extLst>
          </p:cNvPr>
          <p:cNvSpPr txBox="1"/>
          <p:nvPr/>
        </p:nvSpPr>
        <p:spPr>
          <a:xfrm rot="0">
            <a:off x="4714408" y="928678"/>
            <a:ext cx="343076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Define authorization, escalation, and notification policies 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4C9103C9-2CD6-4B9D-ADC1-7E7EA69A4921}">
                <a16:creationId xmlns:a16="http://schemas.microsoft.com/office/drawing/2010/main" id="{11BC30CE-9A87-4D3D-B274-E8F519799D79}"/>
              </a:ext>
            </a:extLst>
          </p:cNvPr>
          <p:cNvSpPr txBox="1"/>
          <p:nvPr/>
        </p:nvSpPr>
        <p:spPr>
          <a:xfrm rot="0">
            <a:off x="4715294" y="1422606"/>
            <a:ext cx="2757877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5-stage approval process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</a:t>
            </a:r>
            <a:r>
              <a:rPr dirty="0" err="1" lang="en-US" sz="1100">
                <a:latin typeface="Roboto"/>
              </a:rPr>
              <a:t>SLAs</a:t>
            </a:r>
            <a:r>
              <a:rPr dirty="0" lang="en-US" sz="1100">
                <a:latin typeface="Roboto"/>
              </a:rPr>
              <a:t>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Notification rules</a:t>
            </a:r>
            <a:endParaRPr dirty="0" lang="en-US" sz="1100">
              <a:latin typeface="Roboto"/>
            </a:endParaRPr>
          </a:p>
        </p:txBody>
      </p:sp>
      <p:sp>
        <p:nvSpPr>
          <p:cNvPr id="6" name="TextBox 5">
            <a:extLst>
              <a:ext uri="{D476AA1D-D128-45AE-882C-CA112508121E}">
                <a16:creationId xmlns:a16="http://schemas.microsoft.com/office/drawing/2010/main" id="{FCA0E3E4-D8AB-454A-9099-1CB0C4B1B964}"/>
              </a:ext>
            </a:extLst>
          </p:cNvPr>
          <p:cNvSpPr txBox="1"/>
          <p:nvPr/>
        </p:nvSpPr>
        <p:spPr>
          <a:xfrm rot="0">
            <a:off x="4714408" y="3409950"/>
            <a:ext cx="3621052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Track service delivery costs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TextBox 6">
            <a:extLst>
              <a:ext uri="{2BDB48F8-08A9-4EC8-B029-1E0837E2C87B}">
                <a16:creationId xmlns:a16="http://schemas.microsoft.com/office/drawing/2010/main" id="{3233A87E-138B-4179-B890-1A0DF586F09D}"/>
              </a:ext>
            </a:extLst>
          </p:cNvPr>
          <p:cNvSpPr txBox="1"/>
          <p:nvPr/>
        </p:nvSpPr>
        <p:spPr>
          <a:xfrm rot="0">
            <a:off x="4738887" y="3715987"/>
            <a:ext cx="199760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Service costs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Resource costs </a:t>
            </a:r>
            <a:endParaRPr dirty="0" lang="en-US" sz="1200">
              <a:latin typeface="Roboto"/>
            </a:endParaRPr>
          </a:p>
        </p:txBody>
      </p:sp>
      <p:sp>
        <p:nvSpPr>
          <p:cNvPr id="8" name="TextBox 7">
            <a:extLst>
              <a:ext uri="{543D2092-6B63-4822-8B2A-61543E32A305}">
                <a16:creationId xmlns:a16="http://schemas.microsoft.com/office/drawing/2010/main" id="{5DFE1007-11EB-47CB-8497-FDDB725E3605}"/>
              </a:ext>
            </a:extLst>
          </p:cNvPr>
          <p:cNvSpPr txBox="1"/>
          <p:nvPr/>
        </p:nvSpPr>
        <p:spPr>
          <a:xfrm rot="0">
            <a:off x="4700253" y="2150268"/>
            <a:ext cx="3459061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Set the right service level expectations for end users and technicians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TextBox 8">
            <a:extLst>
              <a:ext uri="{965EC868-5780-4427-A586-A712EB167E2A}">
                <a16:creationId xmlns:a16="http://schemas.microsoft.com/office/drawing/2010/main" id="{733D3E73-0BD5-4FC4-ADA7-BD170D0A24FB}"/>
              </a:ext>
            </a:extLst>
          </p:cNvPr>
          <p:cNvSpPr txBox="1"/>
          <p:nvPr/>
        </p:nvSpPr>
        <p:spPr>
          <a:xfrm rot="0">
            <a:off x="4688167" y="2661694"/>
            <a:ext cx="3350609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Response and resolution </a:t>
            </a:r>
            <a:r>
              <a:rPr dirty="0" err="1" lang="en-US" sz="1100">
                <a:latin typeface="Roboto"/>
              </a:rPr>
              <a:t>SLAs</a:t>
            </a:r>
            <a:r>
              <a:rPr dirty="0" lang="en-US" sz="1100">
                <a:latin typeface="Roboto"/>
              </a:rPr>
              <a:t>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SLA escalation notifications, and actions</a:t>
            </a:r>
            <a:endParaRPr dirty="0" lang="en-US" sz="1100">
              <a:latin typeface="Roboto"/>
            </a:endParaRPr>
          </a:p>
        </p:txBody>
      </p:sp>
      <p:sp>
        <p:nvSpPr>
          <p:cNvPr id="10" name="Rectangle 9">
            <a:extLst>
              <a:ext uri="{82DEEE97-DA1E-4B16-9A0E-47810B844C08}">
                <a16:creationId xmlns:a16="http://schemas.microsoft.com/office/drawing/2010/main" id="{CB6650F0-742C-4D75-9DAE-7C598FFEA672}"/>
              </a:ext>
            </a:extLst>
          </p:cNvPr>
          <p:cNvSpPr/>
          <p:nvPr/>
        </p:nvSpPr>
        <p:spPr>
          <a:xfrm flipH="true" rot="0">
            <a:off x="4818135" y="1411356"/>
            <a:ext cx="213360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0">
            <a:extLst>
              <a:ext uri="{BF053F51-420E-495D-AD38-8F789BFE7856}">
                <a16:creationId xmlns:a16="http://schemas.microsoft.com/office/drawing/2010/main" id="{CFAB9D9D-FB55-4AA8-9EE9-00531B956ABE}"/>
              </a:ext>
            </a:extLst>
          </p:cNvPr>
          <p:cNvSpPr/>
          <p:nvPr/>
        </p:nvSpPr>
        <p:spPr>
          <a:xfrm flipH="true" rot="0">
            <a:off x="4805153" y="2640701"/>
            <a:ext cx="3095625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1">
            <a:extLst>
              <a:ext uri="{51E0247F-05D1-495D-9310-4C2B57D2B054}">
                <a16:creationId xmlns:a16="http://schemas.microsoft.com/office/drawing/2010/main" id="{2FBF6548-D9CB-47AF-9946-8ADA21FC84A5}"/>
              </a:ext>
            </a:extLst>
          </p:cNvPr>
          <p:cNvSpPr/>
          <p:nvPr/>
        </p:nvSpPr>
        <p:spPr>
          <a:xfrm flipH="true" rot="0">
            <a:off x="4826279" y="3686175"/>
            <a:ext cx="20002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Trapezoid 12">
            <a:extLst>
              <a:ext uri="{1BC075F7-B4C3-4DF6-A3A8-05FF3A49CB97}">
                <a16:creationId xmlns:a16="http://schemas.microsoft.com/office/drawing/2010/main" id="{37F93FEB-746E-4FFF-B22E-DE8E9949BF46}"/>
              </a:ext>
            </a:extLst>
          </p:cNvPr>
          <p:cNvSpPr/>
          <p:nvPr/>
        </p:nvSpPr>
        <p:spPr>
          <a:xfrm rot="0">
            <a:off x="4195000" y="964672"/>
            <a:ext cx="380085" cy="380085"/>
          </a:xfrm>
          <a:prstGeom prst="trapezoid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4" name="Picture 13">
            <a:extLst>
              <a:ext uri="{556AE3A3-3A1A-4579-B701-81E372F1100A}">
                <a16:creationId xmlns:a16="http://schemas.microsoft.com/office/drawing/2010/main" id="{25412FFE-F73A-4259-80F5-1BD4150ABE4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263028" y="1019297"/>
            <a:ext cx="371178" cy="371475"/>
          </a:xfrm>
          <a:prstGeom prst="rect">
            <a:avLst/>
          </a:prstGeom>
          <a:noFill/>
        </p:spPr>
      </p:pic>
      <p:sp>
        <p:nvSpPr>
          <p:cNvPr id="15" name="Rounded Rectangle 14">
            <a:extLst>
              <a:ext uri="{63BE9191-28CD-4682-BEA4-EE4D698A8ECE}">
                <a16:creationId xmlns:a16="http://schemas.microsoft.com/office/drawing/2010/main" id="{B42F1330-786C-47D4-BAA7-E8B15862A02B}"/>
              </a:ext>
            </a:extLst>
          </p:cNvPr>
          <p:cNvSpPr/>
          <p:nvPr/>
        </p:nvSpPr>
        <p:spPr>
          <a:xfrm rot="0">
            <a:off x="4238596" y="2211343"/>
            <a:ext cx="347157" cy="253517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6" name="Picture 15">
            <a:extLst>
              <a:ext uri="{FF98FB29-84B0-4E9F-9061-4E5269925060}">
                <a16:creationId xmlns:a16="http://schemas.microsoft.com/office/drawing/2010/main" id="{0344B00D-FD55-4894-8DA7-02896CB7861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8775" y="2232498"/>
            <a:ext cx="314325" cy="31432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4BC0193A-11FB-480C-B507-7FF59B25E40F}">
                <a16:creationId xmlns:a16="http://schemas.microsoft.com/office/drawing/2010/main" id="{1E92F6D0-4F60-4DA6-B8D3-667ADC9354D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288461" y="3600575"/>
            <a:ext cx="314073" cy="31407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C5ADEF54-E59C-4FC0-BF07-F36F35BBDB0C}">
                <a16:creationId xmlns:a16="http://schemas.microsoft.com/office/drawing/2010/main" id="{7B299A6C-47F1-4653-B86F-0E7BBBAFAC67}"/>
              </a:ext>
            </a:extLst>
          </p:cNvPr>
          <p:cNvSpPr txBox="1"/>
          <p:nvPr/>
        </p:nvSpPr>
        <p:spPr>
          <a:xfrm rot="0">
            <a:off x="359873" y="931049"/>
            <a:ext cx="2209419" cy="112723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i="0" lang="en-US" sz="1600">
                <a:solidFill>
                  <a:srgbClr val="ffd052"/>
                </a:solidFill>
                <a:latin typeface="Roboto-medium"/>
              </a:rPr>
              <a:t>Best practice </a:t>
            </a:r>
          </a:p>
          <a:p>
            <a:pPr algn="l">
              <a:defRPr dirty="0" lang="en-US" sz="1400"/>
            </a:pPr>
            <a:r>
              <a:rPr dirty="0" i="0" lang="en-US" sz="1600">
                <a:solidFill>
                  <a:srgbClr val="ffd052"/>
                </a:solidFill>
                <a:latin typeface="Roboto-thin"/>
              </a:rPr>
              <a:t>service </a:t>
            </a:r>
            <a:r>
              <a:rPr dirty="0" i="0" lang="en-US" sz="1600">
                <a:solidFill>
                  <a:srgbClr val="ffd052"/>
                </a:solidFill>
                <a:latin typeface="Roboto-medium"/>
              </a:rPr>
              <a:t>request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9" name="Picture 18">
            <a:extLst>
              <a:ext uri="{D42680D8-1A7F-4771-964B-67144B8F3E38}">
                <a16:creationId xmlns:a16="http://schemas.microsoft.com/office/drawing/2010/main" id="{E666D2F5-29E2-4C74-A514-85DAA9D526BB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66DA72F7-CBB2-4C54-ACD5-FA172EA2225C}">
        <p14:creationId xmlns:p14="http://schemas.microsoft.com/office/powerpoint/2010/main" val="1695977873016"/>
      </p:ext>
    </p:extLst>
  </p:cSld>
  <p:clrMapOvr>
    <a:masterClrMapping/>
  </p:clrMapOvr>
  <p:transition spd="slow">
    <p:fade thruBlk="false"/>
  </p:transition>
</p:sld>
</file>

<file path=ppt/slides/slide3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4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457E8A25-B203-47A5-8F84-F4AE030B300B}">
                <a16:creationId xmlns:a16="http://schemas.microsoft.com/office/drawing/2010/main" id="{C3B22E75-6F31-4B5B-A0A4-B0CFEB7A3177}"/>
              </a:ext>
            </a:extLst>
          </p:cNvPr>
          <p:cNvSpPr txBox="1"/>
          <p:nvPr/>
        </p:nvSpPr>
        <p:spPr>
          <a:xfrm rot="0">
            <a:off x="4419600" y="1870941"/>
            <a:ext cx="2952578" cy="115800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90000"/>
              </a:lnSpc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Knowledge</a:t>
            </a:r>
          </a:p>
          <a:p>
            <a:pPr>
              <a:lnSpc>
                <a:spcPct val="90000"/>
              </a:lnSpc>
              <a:defRPr dirty="0" lang="en-US" sz="1400"/>
            </a:pPr>
            <a:r>
              <a:rPr dirty="0" i="0" lang="en-US" sz="36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6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A878DBEA-C1F4-430B-A10A-1C7859E6E424}">
                <a16:creationId xmlns:a16="http://schemas.microsoft.com/office/drawing/2010/main" id="{8D416E68-215B-4180-B9CE-A83790E0AC58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54066" y="1102118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46BDF852-E529-4C65-97D9-2272ED35829D}">
                <a16:creationId xmlns:a16="http://schemas.microsoft.com/office/drawing/2010/main" id="{E5F12A42-74C7-4FA6-8EE7-ED0E3E4425C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B4F523A2-8F42-47CD-8967-534340326195}">
        <p14:creationId xmlns:p14="http://schemas.microsoft.com/office/powerpoint/2010/main" val="1695977873017"/>
      </p:ext>
    </p:extLst>
  </p:cSld>
  <p:clrMapOvr>
    <a:masterClrMapping/>
  </p:clrMapOvr>
  <p:transition spd="slow">
    <p:fade thruBlk="false"/>
  </p:transition>
</p:sld>
</file>

<file path=ppt/slides/slide3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922EE22C-B3DF-47FF-BBC1-2C8ED027956A}">
                <a16:creationId xmlns:a16="http://schemas.microsoft.com/office/drawing/2010/main" id="{4E228C35-1184-4FAC-B066-80BBF2A75C6C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46382ED0-4E58-4284-B535-2EB216DEEC16}">
                <a16:creationId xmlns:a16="http://schemas.microsoft.com/office/drawing/2010/main" id="{502B7E59-71DD-44FD-A4E5-92035A98347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946739" y="819150"/>
            <a:ext cx="6197260" cy="296132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2F4890DB-6549-44A4-AD39-84227E518610}">
                <a16:creationId xmlns:a16="http://schemas.microsoft.com/office/drawing/2010/main" id="{80C5696B-2EA1-4F1D-81DC-72348E3E5E19}"/>
              </a:ext>
            </a:extLst>
          </p:cNvPr>
          <p:cNvSpPr txBox="1"/>
          <p:nvPr/>
        </p:nvSpPr>
        <p:spPr>
          <a:xfrm rot="0">
            <a:off x="457200" y="1809750"/>
            <a:ext cx="2209419" cy="111184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200">
                <a:solidFill>
                  <a:srgbClr val="ffd052"/>
                </a:solidFill>
                <a:latin typeface="Roboto-medium"/>
              </a:rPr>
              <a:t>Knowledge management </a:t>
            </a:r>
          </a:p>
          <a:p>
            <a:pPr algn="l">
              <a:defRPr dirty="0" lang="en-US" sz="1400"/>
            </a:pPr>
            <a:r>
              <a:rPr dirty="0" i="0" lang="en-US" sz="22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22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5" name="Picture 4">
            <a:extLst>
              <a:ext uri="{B8D6CB7C-4653-4AD2-BF7C-C969888562B2}">
                <a16:creationId xmlns:a16="http://schemas.microsoft.com/office/drawing/2010/main" id="{511331E8-9487-4732-9814-AB630651D95B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D5A7584C-EA5F-447D-9D66-19583AA7BF99}">
        <p14:creationId xmlns:p14="http://schemas.microsoft.com/office/powerpoint/2010/main" val="1695977873018"/>
      </p:ext>
    </p:extLst>
  </p:cSld>
  <p:clrMapOvr>
    <a:masterClrMapping/>
  </p:clrMapOvr>
  <p:transition spd="slow">
    <p:fade thruBlk="false"/>
  </p:transition>
</p:sld>
</file>

<file path=ppt/slides/slide3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49B4B200-75F6-4609-AECD-33A0EE812606}">
                <a16:creationId xmlns:a16="http://schemas.microsoft.com/office/drawing/2010/main" id="{DBDAB35F-C59D-4C95-9C73-6C6603101773}"/>
              </a:ext>
            </a:extLst>
          </p:cNvPr>
          <p:cNvSpPr/>
          <p:nvPr/>
        </p:nvSpPr>
        <p:spPr>
          <a:xfrm rot="0">
            <a:off x="6229769" y="2884340"/>
            <a:ext cx="289645" cy="282387"/>
          </a:xfrm>
          <a:prstGeom prst="ellipse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ounded Rectangle 2">
            <a:extLst>
              <a:ext uri="{B16E7D2F-0354-4809-BF40-64A966F0FD5D}">
                <a16:creationId xmlns:a16="http://schemas.microsoft.com/office/drawing/2010/main" id="{E30A5BC9-3086-481F-9678-B01A91F0506F}"/>
              </a:ext>
            </a:extLst>
          </p:cNvPr>
          <p:cNvSpPr/>
          <p:nvPr/>
        </p:nvSpPr>
        <p:spPr>
          <a:xfrm rot="16200000">
            <a:off x="6213538" y="1218952"/>
            <a:ext cx="333041" cy="265461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Snip and Round Single Corner Rectangle 3">
            <a:extLst>
              <a:ext uri="{7E7715B1-73C7-4119-8E0B-C18C3BC0FA54}">
                <a16:creationId xmlns:a16="http://schemas.microsoft.com/office/drawing/2010/main" id="{E0FCB8FA-7CE8-4214-8734-A1733629B79A}"/>
              </a:ext>
            </a:extLst>
          </p:cNvPr>
          <p:cNvSpPr/>
          <p:nvPr/>
        </p:nvSpPr>
        <p:spPr>
          <a:xfrm rot="0">
            <a:off x="3334921" y="2825829"/>
            <a:ext cx="310524" cy="380085"/>
          </a:xfrm>
          <a:prstGeom prst="snip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Round Same Side Corner Rectangle 4">
            <a:extLst>
              <a:ext uri="{054696DB-E7CD-4089-9D66-12C8FBF24183}">
                <a16:creationId xmlns:a16="http://schemas.microsoft.com/office/drawing/2010/main" id="{F8C84703-91E9-430B-A4C4-43DFDBD90EA5}"/>
              </a:ext>
            </a:extLst>
          </p:cNvPr>
          <p:cNvSpPr/>
          <p:nvPr/>
        </p:nvSpPr>
        <p:spPr>
          <a:xfrm rot="0">
            <a:off x="3318748" y="1108319"/>
            <a:ext cx="292141" cy="344385"/>
          </a:xfrm>
          <a:prstGeom prst="round2SameRect">
            <a:avLst>
              <a:gd fmla="val 18471" name="adj1"/>
              <a:gd fmla="val 0" name="adj2"/>
            </a:avLst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DB00998F-2DF6-4729-833C-3FF246D97942}">
                <a16:creationId xmlns:a16="http://schemas.microsoft.com/office/drawing/2010/main" id="{18BE3F44-2788-4A14-BBF7-1A62FE919CAE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3CAE5D10-8D64-40B7-AD10-4C81B7D13FFC}">
                <a16:creationId xmlns:a16="http://schemas.microsoft.com/office/drawing/2010/main" id="{EBC2570F-A2AB-4C18-861E-DDBE4D3DF3CF}"/>
              </a:ext>
            </a:extLst>
          </p:cNvPr>
          <p:cNvSpPr txBox="1"/>
          <p:nvPr/>
        </p:nvSpPr>
        <p:spPr>
          <a:xfrm rot="0">
            <a:off x="3819458" y="1084115"/>
            <a:ext cx="227907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Structure and organize the knowledge base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0845B173-8781-48B5-A200-4EA24913D44E}">
                <a16:creationId xmlns:a16="http://schemas.microsoft.com/office/drawing/2010/main" id="{4AD4800C-030C-46F2-B0D5-EF8E2BF51C4D}"/>
              </a:ext>
            </a:extLst>
          </p:cNvPr>
          <p:cNvSpPr txBox="1"/>
          <p:nvPr/>
        </p:nvSpPr>
        <p:spPr>
          <a:xfrm rot="0">
            <a:off x="3830583" y="1597104"/>
            <a:ext cx="2226449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Rich text editor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Topics | Keyword search 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D8CA9BCC-9739-4E5D-9C9F-D774F1D56AD3}">
                <a16:creationId xmlns:a16="http://schemas.microsoft.com/office/drawing/2010/main" id="{8980CCE2-D4DE-43BD-8652-BB25E2F176B8}"/>
              </a:ext>
            </a:extLst>
          </p:cNvPr>
          <p:cNvSpPr txBox="1"/>
          <p:nvPr/>
        </p:nvSpPr>
        <p:spPr>
          <a:xfrm rot="0">
            <a:off x="6703276" y="1095593"/>
            <a:ext cx="222047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Maintain authorship and version information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ECC686C3-3461-4E0D-8D7F-0A4D0415D821}">
                <a16:creationId xmlns:a16="http://schemas.microsoft.com/office/drawing/2010/main" id="{D934A422-78D9-4088-94F3-EBFBAB1A3623}"/>
              </a:ext>
            </a:extLst>
          </p:cNvPr>
          <p:cNvSpPr txBox="1"/>
          <p:nvPr/>
        </p:nvSpPr>
        <p:spPr>
          <a:xfrm rot="0">
            <a:off x="6704400" y="1554708"/>
            <a:ext cx="2030615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Solution owner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History 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05E4AB73-1518-4B80-B3C2-67210B6553FE}">
                <a16:creationId xmlns:a16="http://schemas.microsoft.com/office/drawing/2010/main" id="{856419D3-CF26-4084-9384-E859074C3F1D}"/>
              </a:ext>
            </a:extLst>
          </p:cNvPr>
          <p:cNvSpPr txBox="1"/>
          <p:nvPr/>
        </p:nvSpPr>
        <p:spPr>
          <a:xfrm rot="0">
            <a:off x="3829307" y="2811751"/>
            <a:ext cx="209454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a review and approval process in place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02324A5B-5ED2-4262-9C08-43F28220567A}">
                <a16:creationId xmlns:a16="http://schemas.microsoft.com/office/drawing/2010/main" id="{FAC30561-A76A-4170-BA55-8BED40EA5385}"/>
              </a:ext>
            </a:extLst>
          </p:cNvPr>
          <p:cNvSpPr txBox="1"/>
          <p:nvPr/>
        </p:nvSpPr>
        <p:spPr>
          <a:xfrm rot="0">
            <a:off x="3819525" y="3312899"/>
            <a:ext cx="2008689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Solution review and approvals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Solution expiration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89B172FE-3D3E-400E-A367-C0E3B1EE4864}">
                <a16:creationId xmlns:a16="http://schemas.microsoft.com/office/drawing/2010/main" id="{DC8CB13E-1CC3-4927-8C2E-E7C0C2D86976}"/>
              </a:ext>
            </a:extLst>
          </p:cNvPr>
          <p:cNvSpPr txBox="1"/>
          <p:nvPr/>
        </p:nvSpPr>
        <p:spPr>
          <a:xfrm rot="0">
            <a:off x="6710962" y="3316500"/>
            <a:ext cx="1719138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Technician roles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User groups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762E1C8F-1661-4E0B-8D04-7012F7BE2C6F}">
                <a16:creationId xmlns:a16="http://schemas.microsoft.com/office/drawing/2010/main" id="{56911730-938C-48B8-B5AE-144FED819C2A}"/>
              </a:ext>
            </a:extLst>
          </p:cNvPr>
          <p:cNvSpPr txBox="1"/>
          <p:nvPr/>
        </p:nvSpPr>
        <p:spPr>
          <a:xfrm rot="0">
            <a:off x="6703276" y="2808141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Define access privileges on knowledge artifacts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D7B3D7F2-6929-4F1D-852E-511984D59391}">
                <a16:creationId xmlns:a16="http://schemas.microsoft.com/office/drawing/2010/main" id="{932B2EEE-BCFB-4A37-BD0D-E01A6C3AC515}"/>
              </a:ext>
            </a:extLst>
          </p:cNvPr>
          <p:cNvSpPr/>
          <p:nvPr/>
        </p:nvSpPr>
        <p:spPr>
          <a:xfrm flipH="true" rot="0">
            <a:off x="3938253" y="3286125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01E87D3D-39D0-4420-B46F-6E65CAB1BE61}">
                <a16:creationId xmlns:a16="http://schemas.microsoft.com/office/drawing/2010/main" id="{175414E5-64D4-4380-9249-D619521E1E4A}"/>
              </a:ext>
            </a:extLst>
          </p:cNvPr>
          <p:cNvSpPr/>
          <p:nvPr/>
        </p:nvSpPr>
        <p:spPr>
          <a:xfrm flipH="true" rot="0">
            <a:off x="3938253" y="1556194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F34483B9-7BB7-4592-88EB-CDA6CD751DD6}">
                <a16:creationId xmlns:a16="http://schemas.microsoft.com/office/drawing/2010/main" id="{5E8BDAD4-3264-4F1C-9872-3B0EBDF2DF38}"/>
              </a:ext>
            </a:extLst>
          </p:cNvPr>
          <p:cNvSpPr/>
          <p:nvPr/>
        </p:nvSpPr>
        <p:spPr>
          <a:xfrm flipH="true" rot="0">
            <a:off x="6804364" y="1552879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F94543B9-48A6-47DE-8107-F3269C4F93E3}">
                <a16:creationId xmlns:a16="http://schemas.microsoft.com/office/drawing/2010/main" id="{D7660964-DEE2-4561-BA76-FDF688824DE1}"/>
              </a:ext>
            </a:extLst>
          </p:cNvPr>
          <p:cNvSpPr/>
          <p:nvPr/>
        </p:nvSpPr>
        <p:spPr>
          <a:xfrm flipH="true" rot="0">
            <a:off x="6811965" y="3290116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5FAAF487-B8FF-4F31-860E-03C89118CD17}">
                <a16:creationId xmlns:a16="http://schemas.microsoft.com/office/drawing/2010/main" id="{ACEB3855-E559-4AB3-8766-246275931FB0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5012" y="1188129"/>
            <a:ext cx="313571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6A9DF3C3-5754-4573-926C-E177166F4981}">
                <a16:creationId xmlns:a16="http://schemas.microsoft.com/office/drawing/2010/main" id="{F045D24D-5F02-4B3E-AFD7-167AE97F371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90242" y="2915516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B95BD976-41F1-4C87-894F-0D0625CFAC70}">
                <a16:creationId xmlns:a16="http://schemas.microsoft.com/office/drawing/2010/main" id="{419BCE13-4A0A-4495-8194-23B847EDEC4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582" y="1187881"/>
            <a:ext cx="313821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B9141A13-D6C0-49C6-B556-05AA87842846}">
                <a16:creationId xmlns:a16="http://schemas.microsoft.com/office/drawing/2010/main" id="{D63A07C6-A682-4D25-A3B3-50764812805E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74898" y="2906774"/>
            <a:ext cx="314073" cy="314073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C6B4287D-7373-4615-B420-C6E433FC5F11}">
                <a16:creationId xmlns:a16="http://schemas.microsoft.com/office/drawing/2010/main" id="{D6AE5B70-F0D2-421D-B11E-0368422EA186}"/>
              </a:ext>
            </a:extLst>
          </p:cNvPr>
          <p:cNvSpPr txBox="1"/>
          <p:nvPr/>
        </p:nvSpPr>
        <p:spPr>
          <a:xfrm rot="0">
            <a:off x="375075" y="1072972"/>
            <a:ext cx="2209419" cy="1116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knowledge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3F7E36B0-0BF8-4DCE-ACE4-D22644B13F88}">
                <a16:creationId xmlns:a16="http://schemas.microsoft.com/office/drawing/2010/main" id="{DB8BE604-3B43-4494-816D-0A75209FA079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3B9878D3-314B-4314-96A1-20DA3E714A61}">
        <p14:creationId xmlns:p14="http://schemas.microsoft.com/office/powerpoint/2010/main" val="1695977873019"/>
      </p:ext>
    </p:extLst>
  </p:cSld>
  <p:clrMapOvr>
    <a:masterClrMapping/>
  </p:clrMapOvr>
  <p:transition spd="slow">
    <p:fade thruBlk="false"/>
  </p:transition>
</p:sld>
</file>

<file path=ppt/slides/slide3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agon 1">
            <a:extLst>
              <a:ext uri="{4D4AF38F-60B1-41D2-AF13-120646B4F6FE}">
                <a16:creationId xmlns:a16="http://schemas.microsoft.com/office/drawing/2010/main" id="{2F16CF4C-CF1B-414A-AF05-31465ABD5E2A}"/>
              </a:ext>
            </a:extLst>
          </p:cNvPr>
          <p:cNvSpPr/>
          <p:nvPr/>
        </p:nvSpPr>
        <p:spPr>
          <a:xfrm rot="0">
            <a:off x="4194915" y="3510762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ectangle 2">
            <a:extLst>
              <a:ext uri="{4262E8C4-1C47-497B-A433-736E8ADDEEE5}">
                <a16:creationId xmlns:a16="http://schemas.microsoft.com/office/drawing/2010/main" id="{F0EC3690-2B95-406F-91FB-3C9C5372E989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3625F895-74D0-4BE2-8A0D-F1F11444E6BF}">
                <a16:creationId xmlns:a16="http://schemas.microsoft.com/office/drawing/2010/main" id="{910BF634-7BA4-4327-BD99-819864E4A59D}"/>
              </a:ext>
            </a:extLst>
          </p:cNvPr>
          <p:cNvSpPr txBox="1"/>
          <p:nvPr/>
        </p:nvSpPr>
        <p:spPr>
          <a:xfrm rot="0">
            <a:off x="4676308" y="1081078"/>
            <a:ext cx="343076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Preserve knowledge from incidents and problems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A256E58F-C79D-49B1-BE13-C80E6CD6D1FC}">
                <a16:creationId xmlns:a16="http://schemas.microsoft.com/office/drawing/2010/main" id="{4E21DE6A-B08C-484E-A349-0212A5BB0DEB}"/>
              </a:ext>
            </a:extLst>
          </p:cNvPr>
          <p:cNvSpPr txBox="1"/>
          <p:nvPr/>
        </p:nvSpPr>
        <p:spPr>
          <a:xfrm rot="0">
            <a:off x="4677194" y="1573587"/>
            <a:ext cx="2720663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Convert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resolutions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into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knowledge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base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articles</a:t>
            </a:r>
            <a:r>
              <a:rPr dirty="0" err="1" lang="en-US" sz="1100">
                <a:latin typeface="Roboto"/>
              </a:rPr>
              <a:t> </a:t>
            </a:r>
            <a:endParaRPr dirty="0" err="1" lang="en-US" sz="1100">
              <a:latin typeface="Roboto"/>
            </a:endParaRPr>
          </a:p>
        </p:txBody>
      </p:sp>
      <p:sp>
        <p:nvSpPr>
          <p:cNvPr id="6" name="TextBox 5">
            <a:extLst>
              <a:ext uri="{A92E6D7C-7E58-4A64-8E73-2E3C4A70B7A6}">
                <a16:creationId xmlns:a16="http://schemas.microsoft.com/office/drawing/2010/main" id="{985ACAF6-D308-4834-9CB7-E23F85BE0B65}"/>
              </a:ext>
            </a:extLst>
          </p:cNvPr>
          <p:cNvSpPr txBox="1"/>
          <p:nvPr/>
        </p:nvSpPr>
        <p:spPr>
          <a:xfrm rot="0">
            <a:off x="4676308" y="3448050"/>
            <a:ext cx="3621052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Track usage and efficiency metrics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TextBox 6">
            <a:extLst>
              <a:ext uri="{1B21F4B6-22AB-4236-9810-D950179B24CC}">
                <a16:creationId xmlns:a16="http://schemas.microsoft.com/office/drawing/2010/main" id="{ED02BC12-95FE-4C36-8C4B-5D750DDD50CD}"/>
              </a:ext>
            </a:extLst>
          </p:cNvPr>
          <p:cNvSpPr txBox="1"/>
          <p:nvPr/>
        </p:nvSpPr>
        <p:spPr>
          <a:xfrm rot="0">
            <a:off x="4683899" y="3758516"/>
            <a:ext cx="3025082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Requests resolved by a specific solution</a:t>
            </a:r>
            <a:endParaRPr dirty="0" lang="en-US" sz="1200">
              <a:latin typeface="Roboto"/>
            </a:endParaRPr>
          </a:p>
        </p:txBody>
      </p:sp>
      <p:sp>
        <p:nvSpPr>
          <p:cNvPr id="8" name="TextBox 7">
            <a:extLst>
              <a:ext uri="{9CBE546D-AC96-41F3-AA2B-5978FEFEC2F9}">
                <a16:creationId xmlns:a16="http://schemas.microsoft.com/office/drawing/2010/main" id="{E1B7B09E-680C-41F0-8329-6B90930F5067}"/>
              </a:ext>
            </a:extLst>
          </p:cNvPr>
          <p:cNvSpPr txBox="1"/>
          <p:nvPr/>
        </p:nvSpPr>
        <p:spPr>
          <a:xfrm rot="0">
            <a:off x="4662154" y="2302667"/>
            <a:ext cx="3704033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During ticket creation, provide end users with contextual suggestions from the knowledge base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TextBox 8">
            <a:extLst>
              <a:ext uri="{12AA373D-8FE3-4353-9839-45204F43D820}">
                <a16:creationId xmlns:a16="http://schemas.microsoft.com/office/drawing/2010/main" id="{DBF8AB8F-2B40-49C9-BAC3-B5176375F904}"/>
              </a:ext>
            </a:extLst>
          </p:cNvPr>
          <p:cNvSpPr txBox="1"/>
          <p:nvPr/>
        </p:nvSpPr>
        <p:spPr>
          <a:xfrm rot="0">
            <a:off x="4678412" y="2797921"/>
            <a:ext cx="3350609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Solution </a:t>
            </a:r>
            <a:r>
              <a:rPr dirty="0" err="1" lang="en-US" sz="1100">
                <a:latin typeface="Roboto"/>
              </a:rPr>
              <a:t>auto-suggest</a:t>
            </a:r>
            <a:r>
              <a:rPr dirty="0" lang="en-US" sz="1100">
                <a:latin typeface="Roboto"/>
              </a:rPr>
              <a:t>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</a:t>
            </a:r>
            <a:r>
              <a:rPr dirty="0" err="1" lang="en-US" sz="1100">
                <a:latin typeface="Roboto"/>
              </a:rPr>
              <a:t>Self-service</a:t>
            </a:r>
            <a:r>
              <a:rPr dirty="0" lang="en-US" sz="1100">
                <a:latin typeface="Roboto"/>
              </a:rPr>
              <a:t> portal </a:t>
            </a:r>
            <a:endParaRPr dirty="0" lang="en-US" sz="1100">
              <a:latin typeface="Roboto"/>
            </a:endParaRPr>
          </a:p>
        </p:txBody>
      </p:sp>
      <p:sp>
        <p:nvSpPr>
          <p:cNvPr id="10" name="Rectangle 9">
            <a:extLst>
              <a:ext uri="{62004131-F890-4AB5-B4EB-B1839BF66286}">
                <a16:creationId xmlns:a16="http://schemas.microsoft.com/office/drawing/2010/main" id="{3D6D1528-05D0-4D35-8238-D0E59D88C8A0}"/>
              </a:ext>
            </a:extLst>
          </p:cNvPr>
          <p:cNvSpPr/>
          <p:nvPr/>
        </p:nvSpPr>
        <p:spPr>
          <a:xfrm flipH="true" rot="0">
            <a:off x="4780035" y="1547164"/>
            <a:ext cx="213360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0">
            <a:extLst>
              <a:ext uri="{ECE80D8B-DFEB-48CE-AC64-35F9E1B4D552}">
                <a16:creationId xmlns:a16="http://schemas.microsoft.com/office/drawing/2010/main" id="{7F445585-413A-48DA-A4B3-111EB79AAAB4}"/>
              </a:ext>
            </a:extLst>
          </p:cNvPr>
          <p:cNvSpPr/>
          <p:nvPr/>
        </p:nvSpPr>
        <p:spPr>
          <a:xfrm flipH="true" rot="0">
            <a:off x="4767756" y="2769260"/>
            <a:ext cx="2905125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1">
            <a:extLst>
              <a:ext uri="{D3C0DC26-6FEC-498F-8D31-B69687D63719}">
                <a16:creationId xmlns:a16="http://schemas.microsoft.com/office/drawing/2010/main" id="{F586282B-2997-4730-A3C3-C423A58025F7}"/>
              </a:ext>
            </a:extLst>
          </p:cNvPr>
          <p:cNvSpPr/>
          <p:nvPr/>
        </p:nvSpPr>
        <p:spPr>
          <a:xfrm flipH="true" rot="0">
            <a:off x="4788179" y="3728131"/>
            <a:ext cx="213360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Oval 12">
            <a:extLst>
              <a:ext uri="{700BAEF6-5E50-41C8-ABFA-173B96FBC285}">
                <a16:creationId xmlns:a16="http://schemas.microsoft.com/office/drawing/2010/main" id="{0C000241-427C-4499-9F47-0D0E8AF62F49}"/>
              </a:ext>
            </a:extLst>
          </p:cNvPr>
          <p:cNvSpPr/>
          <p:nvPr/>
        </p:nvSpPr>
        <p:spPr>
          <a:xfrm rot="0">
            <a:off x="4156899" y="1117071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4" name="Picture 13">
            <a:extLst>
              <a:ext uri="{881C54DB-2F22-43A0-A27E-7900403AFCE9}">
                <a16:creationId xmlns:a16="http://schemas.microsoft.com/office/drawing/2010/main" id="{D52CAB72-62D1-4B01-8415-519C396A021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224775" y="1171697"/>
            <a:ext cx="371475" cy="371475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A69FFEE1-9831-43BD-8404-9F5C92870879}">
                <a16:creationId xmlns:a16="http://schemas.microsoft.com/office/drawing/2010/main" id="{1878C6CB-0D69-4F95-A9B1-ACB07CD440E3}"/>
              </a:ext>
            </a:extLst>
          </p:cNvPr>
          <p:cNvSpPr/>
          <p:nvPr/>
        </p:nvSpPr>
        <p:spPr>
          <a:xfrm rot="19080000">
            <a:off x="4209715" y="2418673"/>
            <a:ext cx="297046" cy="167353"/>
          </a:xfrm>
          <a:prstGeom prst="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6" name="Picture 15">
            <a:extLst>
              <a:ext uri="{62634BFE-FA8D-4BD2-BA12-6D2E2172DD20}">
                <a16:creationId xmlns:a16="http://schemas.microsoft.com/office/drawing/2010/main" id="{68ED5251-58D1-4C69-A3CB-8B022BBDFE1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60674" y="2384898"/>
            <a:ext cx="314325" cy="31432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DD1C550E-F452-40F4-8CD8-CA50BF633CEA}">
                <a16:creationId xmlns:a16="http://schemas.microsoft.com/office/drawing/2010/main" id="{6491110A-9F36-4850-AC01-BBEFF114FAC0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280744" y="3615889"/>
            <a:ext cx="314073" cy="31407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6C63B39E-588E-436D-826F-6438AB847621}">
                <a16:creationId xmlns:a16="http://schemas.microsoft.com/office/drawing/2010/main" id="{25839CEC-43CE-4B3E-B2F6-A8C03C07C2F0}"/>
              </a:ext>
            </a:extLst>
          </p:cNvPr>
          <p:cNvSpPr txBox="1"/>
          <p:nvPr/>
        </p:nvSpPr>
        <p:spPr>
          <a:xfrm rot="0">
            <a:off x="378009" y="1065542"/>
            <a:ext cx="2209419" cy="1116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knowledge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9" name="Picture 18">
            <a:extLst>
              <a:ext uri="{B8CDC53A-68E5-44BB-8FBA-999B835E10F7}">
                <a16:creationId xmlns:a16="http://schemas.microsoft.com/office/drawing/2010/main" id="{FAF97478-43E7-4155-BDBE-D4B0DFDB9A49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61C407DA-557B-4B4E-B1BD-680E95474818}">
        <p14:creationId xmlns:p14="http://schemas.microsoft.com/office/powerpoint/2010/main" val="1695977873021"/>
      </p:ext>
    </p:extLst>
  </p:cSld>
  <p:clrMapOvr>
    <a:masterClrMapping/>
  </p:clrMapOvr>
  <p:transition spd="slow">
    <p:fade thruBlk="false"/>
  </p:transition>
</p:sld>
</file>

<file path=ppt/slides/slide3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8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5A16F31B-4614-41F8-8CB3-5A7A3947C0F4}">
                <a16:creationId xmlns:a16="http://schemas.microsoft.com/office/drawing/2010/main" id="{7A5DE317-467C-496D-A7AF-38B133E85572}"/>
              </a:ext>
            </a:extLst>
          </p:cNvPr>
          <p:cNvSpPr txBox="1"/>
          <p:nvPr/>
        </p:nvSpPr>
        <p:spPr>
          <a:xfrm rot="0">
            <a:off x="4495800" y="1885950"/>
            <a:ext cx="2952578" cy="105028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80000"/>
              </a:lnSpc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Problem</a:t>
            </a:r>
          </a:p>
          <a:p>
            <a:pPr>
              <a:lnSpc>
                <a:spcPct val="80000"/>
              </a:lnSpc>
              <a:defRPr dirty="0" lang="en-US" sz="1400"/>
            </a:pPr>
            <a:r>
              <a:rPr dirty="0" i="0" lang="en-US" sz="36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6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37358E2E-2E46-4B85-9AA4-97860EE5578E}">
                <a16:creationId xmlns:a16="http://schemas.microsoft.com/office/drawing/2010/main" id="{8F647CFD-79D1-46DA-B6AB-0EE7AC397B3B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46476" y="1056551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B775DD89-FC12-4826-B43F-601D214CB36C}">
                <a16:creationId xmlns:a16="http://schemas.microsoft.com/office/drawing/2010/main" id="{DF254E82-2668-421E-A356-EB364C0838B1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98B87C27-0935-4DF1-B62A-B76BAD67019A}">
        <p14:creationId xmlns:p14="http://schemas.microsoft.com/office/powerpoint/2010/main" val="1695977873022"/>
      </p:ext>
    </p:extLst>
  </p:cSld>
  <p:clrMapOvr>
    <a:masterClrMapping/>
  </p:clrMapOvr>
  <p:transition spd="slow">
    <p:fade thruBlk="false"/>
  </p:transition>
</p:sld>
</file>

<file path=ppt/slides/slide3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327FA3C2-2AD4-45F4-91BD-30F2060B3B7C}">
                <a16:creationId xmlns:a16="http://schemas.microsoft.com/office/drawing/2010/main" id="{02181A02-BB03-42E9-A49A-D0FAED379469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20EB2584-3419-479D-B845-1840E3880045}">
                <a16:creationId xmlns:a16="http://schemas.microsoft.com/office/drawing/2010/main" id="{139CB751-BC70-4157-91D8-9F7A5C316C9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460678" y="714622"/>
            <a:ext cx="7121052" cy="372193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6F069930-B878-459E-8AA8-C43C5F15F5C4}">
                <a16:creationId xmlns:a16="http://schemas.microsoft.com/office/drawing/2010/main" id="{363AC109-4AF8-4643-A704-3E5498B37F36}"/>
              </a:ext>
            </a:extLst>
          </p:cNvPr>
          <p:cNvSpPr txBox="1"/>
          <p:nvPr/>
        </p:nvSpPr>
        <p:spPr>
          <a:xfrm rot="0">
            <a:off x="381000" y="1123950"/>
            <a:ext cx="2209419" cy="106978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lnSpc>
                <a:spcPct val="80000"/>
              </a:lnSpc>
              <a:defRPr dirty="0" lang="en-US" sz="1400"/>
            </a:pPr>
            <a:r>
              <a:rPr dirty="0" err="1" i="0" lang="en-US" sz="2600">
                <a:solidFill>
                  <a:srgbClr val="ffd052"/>
                </a:solidFill>
                <a:latin typeface="Roboto-medium"/>
              </a:rPr>
              <a:t>Problem</a:t>
            </a:r>
          </a:p>
          <a:p>
            <a:pPr algn="l">
              <a:lnSpc>
                <a:spcPct val="80000"/>
              </a:lnSpc>
              <a:defRPr dirty="0" lang="en-US" sz="1400"/>
            </a:pPr>
            <a:r>
              <a:rPr dirty="0" err="1" i="0" lang="en-US" sz="2600">
                <a:solidFill>
                  <a:srgbClr val="ffd052"/>
                </a:solidFill>
                <a:latin typeface="Roboto-medium"/>
              </a:rPr>
              <a:t>management </a:t>
            </a:r>
          </a:p>
          <a:p>
            <a:pPr algn="l">
              <a:lnSpc>
                <a:spcPct val="80000"/>
              </a:lnSpc>
              <a:defRPr dirty="0" lang="en-US" sz="1400"/>
            </a:pPr>
            <a:r>
              <a:rPr dirty="0" i="0" lang="en-US" sz="26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26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5" name="Picture 4">
            <a:extLst>
              <a:ext uri="{287BD903-E924-42B0-85E6-68B85E556F40}">
                <a16:creationId xmlns:a16="http://schemas.microsoft.com/office/drawing/2010/main" id="{B88EE9C7-5C1E-4B28-9862-DB199416C35F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37F42FDA-1F55-45F9-AF6F-71F283F0ACD8}">
        <p14:creationId xmlns:p14="http://schemas.microsoft.com/office/powerpoint/2010/main" val="1695977873023"/>
      </p:ext>
    </p:extLst>
  </p:cSld>
  <p:clrMapOvr>
    <a:masterClrMapping/>
  </p:clrMapOvr>
  <p:transition spd="slow">
    <p:fade thruBlk="false"/>
  </p:transition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548DFFA5-67F5-410B-A0E5-A439829EBEF4}">
                <a16:creationId xmlns:a16="http://schemas.microsoft.com/office/drawing/2010/main" id="{2AA6C19B-B422-4858-9D9D-BF5510C90BC3}"/>
              </a:ext>
            </a:extLst>
          </p:cNvPr>
          <p:cNvSpPr/>
          <p:nvPr/>
        </p:nvSpPr>
        <p:spPr>
          <a:xfrm flipV="true" rot="0">
            <a:off x="6402542" y="2892647"/>
            <a:ext cx="528856" cy="350939"/>
          </a:xfrm>
          <a:prstGeom prst="triangle">
            <a:avLst>
              <a:gd fmla="val 49568" name="adj"/>
            </a:avLst>
          </a:prstGeom>
          <a:solidFill>
            <a:srgbClr val="92d05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ot="10800000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Chord 2">
            <a:extLst>
              <a:ext uri="{40AB67CE-ABDE-4B40-8D0E-D4B1B7815A01}">
                <a16:creationId xmlns:a16="http://schemas.microsoft.com/office/drawing/2010/main" id="{2C315D13-99CD-44F9-8D47-154212FE0262}"/>
              </a:ext>
            </a:extLst>
          </p:cNvPr>
          <p:cNvSpPr/>
          <p:nvPr/>
        </p:nvSpPr>
        <p:spPr>
          <a:xfrm flipH="true" rot="0">
            <a:off x="4236605" y="2884217"/>
            <a:ext cx="385524" cy="380580"/>
          </a:xfrm>
          <a:prstGeom prst="chord">
            <a:avLst/>
          </a:pr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Snip Diagonal Corner Rectangle 3">
            <a:extLst>
              <a:ext uri="{D456BD6E-6DCC-47DC-B48B-2E9CCA3CCBBA}">
                <a16:creationId xmlns:a16="http://schemas.microsoft.com/office/drawing/2010/main" id="{E4093A31-5D9B-4ED3-8530-41B035A548A2}"/>
              </a:ext>
            </a:extLst>
          </p:cNvPr>
          <p:cNvSpPr/>
          <p:nvPr/>
        </p:nvSpPr>
        <p:spPr>
          <a:xfrm rot="0">
            <a:off x="2144733" y="2874072"/>
            <a:ext cx="309600" cy="258708"/>
          </a:xfrm>
          <a:prstGeom prst="snip2DiagRect">
            <a:avLst>
              <a:gd fmla="val 0" name="adj1"/>
              <a:gd fmla="val 16000" name="adj2"/>
            </a:avLst>
          </a:prstGeom>
          <a:solidFill>
            <a:srgbClr val="ff0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Heptagon 4">
            <a:extLst>
              <a:ext uri="{5DC1800E-AB00-4153-8D28-F65A0E54E47D}">
                <a16:creationId xmlns:a16="http://schemas.microsoft.com/office/drawing/2010/main" id="{EF424832-000B-4DE6-9360-7C75EA56F6C4}"/>
              </a:ext>
            </a:extLst>
          </p:cNvPr>
          <p:cNvSpPr/>
          <p:nvPr/>
        </p:nvSpPr>
        <p:spPr>
          <a:xfrm rot="0">
            <a:off x="6366186" y="1078887"/>
            <a:ext cx="383362" cy="391706"/>
          </a:xfrm>
          <a:prstGeom prst="heptagon">
            <a:avLst/>
          </a:prstGeom>
          <a:solidFill>
            <a:srgbClr val="00b0f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Pie 5">
            <a:extLst>
              <a:ext uri="{FCE7A5B5-6842-4BC9-8B49-BA79DC133036}">
                <a16:creationId xmlns:a16="http://schemas.microsoft.com/office/drawing/2010/main" id="{B77AE8C9-850A-4996-87D0-EB455FF556B7}"/>
              </a:ext>
            </a:extLst>
          </p:cNvPr>
          <p:cNvSpPr/>
          <p:nvPr/>
        </p:nvSpPr>
        <p:spPr>
          <a:xfrm rot="0">
            <a:off x="4141803" y="1034205"/>
            <a:ext cx="431511" cy="425062"/>
          </a:xfrm>
          <a:prstGeom prst="pie">
            <a:avLst/>
          </a:prstGeom>
          <a:solidFill>
            <a:srgbClr val="92d05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Diagonal Stripe 6">
            <a:extLst>
              <a:ext uri="{F0502EFD-F2ED-4B1D-954A-5D8C20871806}">
                <a16:creationId xmlns:a16="http://schemas.microsoft.com/office/drawing/2010/main" id="{70F9AED2-06C7-4600-8D78-DF5D5788BCBD}"/>
              </a:ext>
            </a:extLst>
          </p:cNvPr>
          <p:cNvSpPr/>
          <p:nvPr/>
        </p:nvSpPr>
        <p:spPr>
          <a:xfrm rot="0">
            <a:off x="2049588" y="1054169"/>
            <a:ext cx="464067" cy="455523"/>
          </a:xfrm>
          <a:prstGeom prst="diagStripe">
            <a:avLst/>
          </a:pr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TextBox 7">
            <a:extLst>
              <a:ext uri="{A16DED4C-17A3-4107-8396-CDD0818E7EFB}">
                <a16:creationId xmlns:a16="http://schemas.microsoft.com/office/drawing/2010/main" id="{07FD881C-1791-49BB-86A1-FE0762F3D78B}"/>
              </a:ext>
            </a:extLst>
          </p:cNvPr>
          <p:cNvSpPr txBox="1"/>
          <p:nvPr/>
        </p:nvSpPr>
        <p:spPr>
          <a:xfrm rot="0">
            <a:off x="1816855" y="1557061"/>
            <a:ext cx="1254090" cy="991046"/>
          </a:xfrm>
          <a:prstGeom prst="rect">
            <a:avLst/>
          </a:prstGeom>
        </p:spPr>
        <p:txBody>
          <a:bodyPr bIns="47625" lIns="95250" rIns="95250" rtlCol="0" tIns="47625" vert="horz">
            <a:noAutofit/>
          </a:bodyPr>
          <a:lstStyle/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Inconsistent service delivery </a:t>
            </a:r>
            <a:endParaRPr dirty="0" lang="en-US" sz="14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9" name="TextBox 8">
            <a:extLst>
              <a:ext uri="{F9865854-957E-4FF3-8F7E-A1CD11015224}">
                <a16:creationId xmlns:a16="http://schemas.microsoft.com/office/drawing/2010/main" id="{116B9CB1-0B25-4013-95C0-C96CF634149B}"/>
              </a:ext>
            </a:extLst>
          </p:cNvPr>
          <p:cNvSpPr txBox="1"/>
          <p:nvPr/>
        </p:nvSpPr>
        <p:spPr>
          <a:xfrm rot="0">
            <a:off x="4052192" y="1587169"/>
            <a:ext cx="1905000" cy="450151"/>
          </a:xfrm>
          <a:prstGeom prst="rect">
            <a:avLst/>
          </a:prstGeom>
        </p:spPr>
        <p:txBody>
          <a:bodyPr bIns="47625" lIns="95250" rIns="95250" rtlCol="0" tIns="47625" vert="horz">
            <a:noAutofit/>
          </a:bodyPr>
          <a:lstStyle/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Process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automation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gaps </a:t>
            </a:r>
            <a:endParaRPr dirty="0" lang="en-US" sz="14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10" name="TextBox 9">
            <a:extLst>
              <a:ext uri="{E995EA2A-1D2B-44F1-A838-171A5FC8C1F3}">
                <a16:creationId xmlns:a16="http://schemas.microsoft.com/office/drawing/2010/main" id="{7DD38FEC-A087-40C2-862C-BC1D72755511}"/>
              </a:ext>
            </a:extLst>
          </p:cNvPr>
          <p:cNvSpPr txBox="1"/>
          <p:nvPr/>
        </p:nvSpPr>
        <p:spPr>
          <a:xfrm rot="0">
            <a:off x="6287510" y="1602990"/>
            <a:ext cx="1635442" cy="521855"/>
          </a:xfrm>
          <a:prstGeom prst="rect">
            <a:avLst/>
          </a:prstGeom>
        </p:spPr>
        <p:txBody>
          <a:bodyPr bIns="47625" lIns="95250" rIns="95250" rtlCol="0" tIns="47625" vert="horz">
            <a:noAutofit/>
          </a:bodyPr>
          <a:lstStyle/>
          <a:p>
            <a:pPr>
              <a:defRPr dirty="0" lang="en-US" sz="1400"/>
            </a:pPr>
            <a:r>
              <a:rPr dirty="0" err="1" lang="en-US" sz="1400">
                <a:solidFill>
                  <a:schemeClr val="tx1"/>
                </a:solidFill>
                <a:latin typeface="Helvetica"/>
              </a:rPr>
              <a:t>Suboptimal</a:t>
            </a:r>
            <a:r>
              <a:rPr dirty="0" lang="en-US" sz="1400">
                <a:solidFill>
                  <a:schemeClr val="tx1"/>
                </a:solidFill>
                <a:latin typeface="Helvetica"/>
              </a:rPr>
              <a:t> customer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experience </a:t>
            </a:r>
            <a:endParaRPr dirty="0" lang="en-US" sz="14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11" name="TextBox 10">
            <a:extLst>
              <a:ext uri="{ADAF033A-B2A8-4981-B6B7-E6ADE163E55C}">
                <a16:creationId xmlns:a16="http://schemas.microsoft.com/office/drawing/2010/main" id="{1192A2FA-3E01-4DDA-B090-0431756FB570}"/>
              </a:ext>
            </a:extLst>
          </p:cNvPr>
          <p:cNvSpPr txBox="1"/>
          <p:nvPr/>
        </p:nvSpPr>
        <p:spPr>
          <a:xfrm rot="0">
            <a:off x="1824485" y="3316033"/>
            <a:ext cx="1905000" cy="521855"/>
          </a:xfrm>
          <a:prstGeom prst="rect">
            <a:avLst/>
          </a:prstGeom>
        </p:spPr>
        <p:txBody>
          <a:bodyPr bIns="47625" lIns="95250" rIns="95250" rtlCol="0" tIns="47625" vert="horz">
            <a:noAutofit/>
          </a:bodyPr>
          <a:lstStyle/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Siloed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approach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to service management </a:t>
            </a:r>
            <a:endParaRPr dirty="0" lang="en-US" sz="14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12" name="TextBox 11">
            <a:extLst>
              <a:ext uri="{28B97D58-AA6E-47BC-87B5-D5E0FB667F4B}">
                <a16:creationId xmlns:a16="http://schemas.microsoft.com/office/drawing/2010/main" id="{66DC42C0-FE12-4012-9DCD-74E1146CC41B}"/>
              </a:ext>
            </a:extLst>
          </p:cNvPr>
          <p:cNvSpPr txBox="1"/>
          <p:nvPr/>
        </p:nvSpPr>
        <p:spPr>
          <a:xfrm rot="0">
            <a:off x="4049715" y="3349218"/>
            <a:ext cx="1329898" cy="735158"/>
          </a:xfrm>
          <a:prstGeom prst="rect">
            <a:avLst/>
          </a:prstGeom>
        </p:spPr>
        <p:txBody>
          <a:bodyPr bIns="47625" lIns="95250" rIns="95250" rtlCol="0" tIns="47625" vert="horz">
            <a:noAutofit/>
          </a:bodyPr>
          <a:lstStyle/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Taking service management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beyond IT </a:t>
            </a:r>
            <a:endParaRPr dirty="0" lang="en-US" sz="140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13" name="TextBox 12">
            <a:extLst>
              <a:ext uri="{1F0689BE-55EF-474C-A6D2-60EA85CDD976}">
                <a16:creationId xmlns:a16="http://schemas.microsoft.com/office/drawing/2010/main" id="{4188F4AC-3877-4D0E-9BA2-10554F9A52AB}"/>
              </a:ext>
            </a:extLst>
          </p:cNvPr>
          <p:cNvSpPr txBox="1"/>
          <p:nvPr/>
        </p:nvSpPr>
        <p:spPr>
          <a:xfrm rot="0">
            <a:off x="6285870" y="3337865"/>
            <a:ext cx="1905000" cy="521855"/>
          </a:xfrm>
          <a:prstGeom prst="rect">
            <a:avLst/>
          </a:prstGeom>
        </p:spPr>
        <p:txBody>
          <a:bodyPr bIns="47625" lIns="95250" rIns="95250" rtlCol="0" tIns="47625" vert="horz">
            <a:noAutofit/>
          </a:bodyPr>
          <a:lstStyle/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Complying </a:t>
            </a:r>
          </a:p>
          <a:p>
            <a:pPr>
              <a:defRPr dirty="0" lang="en-US" sz="1400"/>
            </a:pPr>
            <a:r>
              <a:rPr dirty="0" lang="en-US" sz="1400">
                <a:solidFill>
                  <a:schemeClr val="tx1"/>
                </a:solidFill>
                <a:latin typeface="Helvetica"/>
              </a:rPr>
              <a:t>with privacy regulations </a:t>
            </a:r>
            <a:endParaRPr dirty="0" lang="en-US" sz="1400">
              <a:solidFill>
                <a:schemeClr val="tx1"/>
              </a:solidFill>
              <a:latin typeface="Helvetica"/>
            </a:endParaRPr>
          </a:p>
        </p:txBody>
      </p:sp>
      <p:pic>
        <p:nvPicPr>
          <p:cNvPr id="14" name="Picture 13">
            <a:extLst>
              <a:ext uri="{FD4942AA-982D-4E96-80B3-E9175FBF83C1}">
                <a16:creationId xmlns:a16="http://schemas.microsoft.com/office/drawing/2010/main" id="{173D98BB-D503-45C5-94A2-D69CAC8EC8D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16363" y="998077"/>
            <a:ext cx="586168" cy="398392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70943108-8ADD-40FA-9437-A012A81445E7}">
                <a16:creationId xmlns:a16="http://schemas.microsoft.com/office/drawing/2010/main" id="{57186B59-3187-41A3-BA9C-6C8B711B2892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170654" y="1049302"/>
            <a:ext cx="417480" cy="42704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32F0D690-F7C1-40EF-9022-6CCCBCBD9CF0}">
                <a16:creationId xmlns:a16="http://schemas.microsoft.com/office/drawing/2010/main" id="{62FA0F5C-60D6-4F58-9A16-3DECE46EDC09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430022" y="1189110"/>
            <a:ext cx="660576" cy="2100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82EB3D87-2D2A-4B0A-914D-FCD853C0681B}">
                <a16:creationId xmlns:a16="http://schemas.microsoft.com/office/drawing/2010/main" id="{FB849EE6-5E47-481D-B0F1-75BD1F00F0EF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948719" y="2826343"/>
            <a:ext cx="412680" cy="41268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C08AA095-5587-4246-9065-12D60B7CF928}">
                <a16:creationId xmlns:a16="http://schemas.microsoft.com/office/drawing/2010/main" id="{3C9D5BD9-0316-4ED9-9C98-BB0621A73AEE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137859" y="2832724"/>
            <a:ext cx="357197" cy="442036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6C511DA2-5595-4C60-AC65-49CA5F3FB58E}">
                <a16:creationId xmlns:a16="http://schemas.microsoft.com/office/drawing/2010/main" id="{726794E1-9348-49C1-B7E2-A440FA5D8654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380598" y="2876645"/>
            <a:ext cx="328374" cy="410470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33AFD675-9245-4236-8C29-DA63B9CD452C}">
                <a16:creationId xmlns:a16="http://schemas.microsoft.com/office/drawing/2010/main" id="{C7FEA286-A7E5-4CF9-9AEC-DFA44809192A}"/>
              </a:ext>
            </a:extLst>
          </p:cNvPr>
          <p:cNvCxnSpPr/>
          <p:nvPr/>
        </p:nvCxnSpPr>
        <p:spPr>
          <a:xfrm flipH="true" flipV="true" rot="10800000">
            <a:off x="1880987" y="2576522"/>
            <a:ext cx="5491343" cy="0"/>
          </a:xfrm>
          <a:prstGeom prst="line">
            <a:avLst/>
          </a:prstGeom>
          <a:ln cap="flat" w="9525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Straight Connector 20">
            <a:extLst>
              <a:ext uri="{A74DC8E4-9CF5-4A83-9962-037399B63800}">
                <a16:creationId xmlns:a16="http://schemas.microsoft.com/office/drawing/2010/main" id="{099E48A7-99E2-4CAC-B017-3C36E972748C}"/>
              </a:ext>
            </a:extLst>
          </p:cNvPr>
          <p:cNvCxnSpPr/>
          <p:nvPr/>
        </p:nvCxnSpPr>
        <p:spPr>
          <a:xfrm flipV="true" rot="10800000">
            <a:off x="3497256" y="1024518"/>
            <a:ext cx="0" cy="3183102"/>
          </a:xfrm>
          <a:prstGeom prst="line">
            <a:avLst/>
          </a:prstGeom>
          <a:ln cap="flat" w="9525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Straight Connector 21">
            <a:extLst>
              <a:ext uri="{DB87791C-8162-46DE-B069-461A9169D64B}">
                <a16:creationId xmlns:a16="http://schemas.microsoft.com/office/drawing/2010/main" id="{E8DFD24D-0E66-4BF6-BDB2-7B7826B7ACD1}"/>
              </a:ext>
            </a:extLst>
          </p:cNvPr>
          <p:cNvCxnSpPr/>
          <p:nvPr/>
        </p:nvCxnSpPr>
        <p:spPr>
          <a:xfrm flipV="true" rot="10800000">
            <a:off x="5765942" y="1024518"/>
            <a:ext cx="0" cy="3183102"/>
          </a:xfrm>
          <a:prstGeom prst="line">
            <a:avLst/>
          </a:prstGeom>
          <a:ln cap="flat" w="9525">
            <a:solidFill>
              <a:schemeClr val="bg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3" name="Picture 22">
            <a:extLst>
              <a:ext uri="{5A06DBF1-C2BE-49AC-8CF1-1E5EC0DCD660}">
                <a16:creationId xmlns:a16="http://schemas.microsoft.com/office/drawing/2010/main" id="{6AF2E3BC-90C2-46D5-AF4B-724264C011E7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FD32045B-1B73-4814-A594-A8F92F3FB16A}">
        <p14:creationId xmlns:p14="http://schemas.microsoft.com/office/powerpoint/2010/main" val="1695977872975"/>
      </p:ext>
    </p:extLst>
  </p:cSld>
  <p:clrMapOvr>
    <a:masterClrMapping/>
  </p:clrMapOvr>
  <p:transition spd="slow">
    <p:fade thruBlk="false"/>
  </p:transition>
</p:sld>
</file>

<file path=ppt/slides/slide4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>
            <a:extLst>
              <a:ext uri="{2D53B563-0ED7-4501-9489-795BF24173D0}">
                <a16:creationId xmlns:a16="http://schemas.microsoft.com/office/drawing/2010/main" id="{6D4791FD-8284-479F-959B-9A84982A730F}"/>
              </a:ext>
            </a:extLst>
          </p:cNvPr>
          <p:cNvSpPr/>
          <p:nvPr/>
        </p:nvSpPr>
        <p:spPr>
          <a:xfrm rot="0">
            <a:off x="6229769" y="3090033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A8215729-320B-4477-A71F-454CFAB6BB87}">
                <a16:creationId xmlns:a16="http://schemas.microsoft.com/office/drawing/2010/main" id="{27D0B153-96F7-4458-A0E2-404145D930EE}"/>
              </a:ext>
            </a:extLst>
          </p:cNvPr>
          <p:cNvSpPr/>
          <p:nvPr/>
        </p:nvSpPr>
        <p:spPr>
          <a:xfrm rot="15900000">
            <a:off x="6249686" y="1353692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ctagon 3">
            <a:extLst>
              <a:ext uri="{6630BD43-E2E5-4460-82C9-6550A603568B}">
                <a16:creationId xmlns:a16="http://schemas.microsoft.com/office/drawing/2010/main" id="{37689485-A6E2-408D-AABF-E009C78AB5E7}"/>
              </a:ext>
            </a:extLst>
          </p:cNvPr>
          <p:cNvSpPr/>
          <p:nvPr/>
        </p:nvSpPr>
        <p:spPr>
          <a:xfrm rot="0">
            <a:off x="3334921" y="3069621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6D3BBD1E-8016-4F6D-82CE-773761A53C3F}">
                <a16:creationId xmlns:a16="http://schemas.microsoft.com/office/drawing/2010/main" id="{06ED0F3D-86FF-46CC-9AD9-871090F7F662}"/>
              </a:ext>
            </a:extLst>
          </p:cNvPr>
          <p:cNvSpPr/>
          <p:nvPr/>
        </p:nvSpPr>
        <p:spPr>
          <a:xfrm rot="0">
            <a:off x="3291687" y="1234287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0BC568F5-214C-46D8-B63F-BDC1E6E1D100}">
                <a16:creationId xmlns:a16="http://schemas.microsoft.com/office/drawing/2010/main" id="{1BB60607-61E9-4505-8D24-4659D707A784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8E9021AE-F9A6-4C52-BA56-52C1DAB7C90E}">
                <a16:creationId xmlns:a16="http://schemas.microsoft.com/office/drawing/2010/main" id="{496400A1-0055-4868-8473-C22B97684267}"/>
              </a:ext>
            </a:extLst>
          </p:cNvPr>
          <p:cNvSpPr txBox="1"/>
          <p:nvPr/>
        </p:nvSpPr>
        <p:spPr>
          <a:xfrm rot="0">
            <a:off x="3819458" y="1223124"/>
            <a:ext cx="1944909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Identify incidents that require a root cause investigation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CF9FDDBB-DE75-4989-994A-3620080E14C1}">
                <a16:creationId xmlns:a16="http://schemas.microsoft.com/office/drawing/2010/main" id="{68621EBA-CAF4-49A7-86DE-8BA5CAF75882}"/>
              </a:ext>
            </a:extLst>
          </p:cNvPr>
          <p:cNvSpPr txBox="1"/>
          <p:nvPr/>
        </p:nvSpPr>
        <p:spPr>
          <a:xfrm rot="0">
            <a:off x="3818067" y="1930231"/>
            <a:ext cx="1650101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Create a problem ticket from an incident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 Problem logging 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FE371598-5AAC-47E2-A08B-31D47020D837}">
                <a16:creationId xmlns:a16="http://schemas.microsoft.com/office/drawing/2010/main" id="{4D320150-0DD5-4E18-A342-6F3BBB5FA5C0}"/>
              </a:ext>
            </a:extLst>
          </p:cNvPr>
          <p:cNvSpPr txBox="1"/>
          <p:nvPr/>
        </p:nvSpPr>
        <p:spPr>
          <a:xfrm rot="0">
            <a:off x="6703276" y="1211693"/>
            <a:ext cx="2220477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Precisely define each major problem and quantify the business impact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E9E02107-C20C-4C33-A8D8-FDD964A9AD49}">
                <a16:creationId xmlns:a16="http://schemas.microsoft.com/office/drawing/2010/main" id="{F1F100C7-C74E-4C87-B707-3160C571622E}"/>
              </a:ext>
            </a:extLst>
          </p:cNvPr>
          <p:cNvSpPr txBox="1"/>
          <p:nvPr/>
        </p:nvSpPr>
        <p:spPr>
          <a:xfrm rot="0">
            <a:off x="6703276" y="1902942"/>
            <a:ext cx="214667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Services affected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Add assets involved in templates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53454A8B-5D86-453E-9879-6526C30DE908}">
                <a16:creationId xmlns:a16="http://schemas.microsoft.com/office/drawing/2010/main" id="{B97D523E-527E-44F1-80CF-8C99CEC01C5F}"/>
              </a:ext>
            </a:extLst>
          </p:cNvPr>
          <p:cNvSpPr txBox="1"/>
          <p:nvPr/>
        </p:nvSpPr>
        <p:spPr>
          <a:xfrm rot="0">
            <a:off x="3829307" y="3093643"/>
            <a:ext cx="2097328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200">
                <a:solidFill>
                  <a:srgbClr val="004e8f"/>
                </a:solidFill>
                <a:latin typeface="Roboto"/>
              </a:rPr>
              <a:t>Standardize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the format for defining problems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556D1EDC-E3EC-4494-9796-85D8DC6BB105}">
                <a16:creationId xmlns:a16="http://schemas.microsoft.com/office/drawing/2010/main" id="{B73059E5-1125-422E-81E9-1F75ABDA25E2}"/>
              </a:ext>
            </a:extLst>
          </p:cNvPr>
          <p:cNvSpPr txBox="1"/>
          <p:nvPr/>
        </p:nvSpPr>
        <p:spPr>
          <a:xfrm rot="0">
            <a:off x="3839232" y="3581400"/>
            <a:ext cx="2008689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Problem templates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DD894B07-E2DC-4725-80CD-E609A14A5561}">
                <a16:creationId xmlns:a16="http://schemas.microsoft.com/office/drawing/2010/main" id="{7F8C7EFB-1E88-4624-B512-1F0B9D2D87D1}"/>
              </a:ext>
            </a:extLst>
          </p:cNvPr>
          <p:cNvSpPr txBox="1"/>
          <p:nvPr/>
        </p:nvSpPr>
        <p:spPr>
          <a:xfrm rot="0">
            <a:off x="6703276" y="3581400"/>
            <a:ext cx="2045798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Problem roles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Technician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966A17F1-4F93-4482-A1F8-44B52F710D36}">
                <a16:creationId xmlns:a16="http://schemas.microsoft.com/office/drawing/2010/main" id="{5B607CD8-D629-470B-A90B-03CF058D2E1F}"/>
              </a:ext>
            </a:extLst>
          </p:cNvPr>
          <p:cNvSpPr txBox="1"/>
          <p:nvPr/>
        </p:nvSpPr>
        <p:spPr>
          <a:xfrm rot="0">
            <a:off x="6703276" y="3090033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Identify the problem owner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67C61986-A116-435F-8A5E-22DA03F03F97}">
                <a16:creationId xmlns:a16="http://schemas.microsoft.com/office/drawing/2010/main" id="{3FB2DD47-F0E0-4E4C-94FF-2FEDCD19A437}"/>
              </a:ext>
            </a:extLst>
          </p:cNvPr>
          <p:cNvSpPr/>
          <p:nvPr/>
        </p:nvSpPr>
        <p:spPr>
          <a:xfrm flipH="true" rot="0">
            <a:off x="3947331" y="3552825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EFEBB621-FBC1-4E76-9C7F-EB03C2F29A75}">
                <a16:creationId xmlns:a16="http://schemas.microsoft.com/office/drawing/2010/main" id="{CCD5F549-F543-4D95-9BE5-0060CE548748}"/>
              </a:ext>
            </a:extLst>
          </p:cNvPr>
          <p:cNvSpPr/>
          <p:nvPr/>
        </p:nvSpPr>
        <p:spPr>
          <a:xfrm flipH="true" rot="0">
            <a:off x="3918156" y="1902361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A51D6403-1784-4565-B65C-7B98FF76D1B2}">
                <a16:creationId xmlns:a16="http://schemas.microsoft.com/office/drawing/2010/main" id="{0B2A1A7E-1D6D-4F28-BBC1-53F91F80524D}"/>
              </a:ext>
            </a:extLst>
          </p:cNvPr>
          <p:cNvSpPr/>
          <p:nvPr/>
        </p:nvSpPr>
        <p:spPr>
          <a:xfrm flipH="true" rot="0">
            <a:off x="6796896" y="1872567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FA8DB322-03A8-45F9-9177-DCE055D30E4F}">
                <a16:creationId xmlns:a16="http://schemas.microsoft.com/office/drawing/2010/main" id="{EA35B751-2A5E-44E1-8C0B-92B6FE4B389F}"/>
              </a:ext>
            </a:extLst>
          </p:cNvPr>
          <p:cNvSpPr/>
          <p:nvPr/>
        </p:nvSpPr>
        <p:spPr>
          <a:xfrm flipH="true" rot="0">
            <a:off x="6812488" y="3552825"/>
            <a:ext cx="962025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E5AD0172-7722-4B9F-B0B9-282FF2595542}">
                <a16:creationId xmlns:a16="http://schemas.microsoft.com/office/drawing/2010/main" id="{75371A6B-8B69-43F5-9EFC-9BD0D9DF0B2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4755" y="1288912"/>
            <a:ext cx="314073" cy="31407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96813ABC-DA24-4E1A-A114-C3EBEA787C4B}">
                <a16:creationId xmlns:a16="http://schemas.microsoft.com/office/drawing/2010/main" id="{15D64927-0E80-47C3-8AC9-623DF544A209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90242" y="3197533"/>
            <a:ext cx="314325" cy="31407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D532DF81-8CC5-41B2-B11C-F99F9CC3ACED}">
                <a16:creationId xmlns:a16="http://schemas.microsoft.com/office/drawing/2010/main" id="{4F62BC12-0F50-4763-BB77-23505441F00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324" y="1288912"/>
            <a:ext cx="314325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1B7CB4B4-76B4-40DF-9985-12A4433A6D32}">
                <a16:creationId xmlns:a16="http://schemas.microsoft.com/office/drawing/2010/main" id="{D015AF73-0BCD-40D3-A619-6E13122CA3D1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74898" y="3188665"/>
            <a:ext cx="314073" cy="314073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1A58BEF4-D654-4330-A33F-4D7452742FAC}">
                <a16:creationId xmlns:a16="http://schemas.microsoft.com/office/drawing/2010/main" id="{3BE3F03B-09CF-4B12-A72A-8156BF8516AC}"/>
              </a:ext>
            </a:extLst>
          </p:cNvPr>
          <p:cNvSpPr txBox="1"/>
          <p:nvPr/>
        </p:nvSpPr>
        <p:spPr>
          <a:xfrm rot="0">
            <a:off x="382657" y="1173526"/>
            <a:ext cx="2209419" cy="88101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i="0" lang="en-US" sz="1600">
                <a:solidFill>
                  <a:srgbClr val="ffd052"/>
                </a:solidFill>
                <a:latin typeface="Roboto-medium"/>
              </a:rPr>
              <a:t>Best practice </a:t>
            </a:r>
            <a:r>
              <a:rPr dirty="0" i="0" lang="en-US" sz="1600">
                <a:solidFill>
                  <a:srgbClr val="ffd052"/>
                </a:solidFill>
                <a:latin typeface="Roboto-medium"/>
              </a:rPr>
              <a:t>problem </a:t>
            </a:r>
          </a:p>
          <a:p>
            <a:pPr algn="l">
              <a:defRPr dirty="0" lang="en-US" sz="1400"/>
            </a:pPr>
            <a:r>
              <a:rPr dirty="0" i="0" lang="en-US" sz="1600">
                <a:solidFill>
                  <a:srgbClr val="ffd052"/>
                </a:solidFill>
                <a:latin typeface="Roboto-thin"/>
              </a:rPr>
              <a:t>management </a:t>
            </a:r>
            <a:r>
              <a:rPr dirty="0" i="0" lang="en-US" sz="1600">
                <a:solidFill>
                  <a:srgbClr val="ffd052"/>
                </a:solidFill>
                <a:latin typeface="Roboto-medium"/>
              </a:rPr>
              <a:t>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58FCC53A-906C-4C6B-82A9-CCA6B7C045C1}">
                <a16:creationId xmlns:a16="http://schemas.microsoft.com/office/drawing/2010/main" id="{5AC81A29-3379-4359-A2BD-067AE0F11F11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4116AB55-8AE8-4DDD-B020-E7C1548F2AAA}">
        <p14:creationId xmlns:p14="http://schemas.microsoft.com/office/powerpoint/2010/main" val="1695977873025"/>
      </p:ext>
    </p:extLst>
  </p:cSld>
  <p:clrMapOvr>
    <a:masterClrMapping/>
  </p:clrMapOvr>
  <p:transition spd="slow">
    <p:fade thruBlk="false"/>
  </p:transition>
</p:sld>
</file>

<file path=ppt/slides/slide4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>
            <a:extLst>
              <a:ext uri="{D1BFCCE8-6E97-435E-AE88-C7ED1D738F01}">
                <a16:creationId xmlns:a16="http://schemas.microsoft.com/office/drawing/2010/main" id="{CB2E3D6E-43C6-46DC-9FB5-656188C63FC0}"/>
              </a:ext>
            </a:extLst>
          </p:cNvPr>
          <p:cNvSpPr/>
          <p:nvPr/>
        </p:nvSpPr>
        <p:spPr>
          <a:xfrm rot="0">
            <a:off x="6229769" y="2655865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42F62326-C003-47EF-B392-7D5A141B73B1}">
                <a16:creationId xmlns:a16="http://schemas.microsoft.com/office/drawing/2010/main" id="{95E51141-4782-4536-A77D-EB8D2B318E5E}"/>
              </a:ext>
            </a:extLst>
          </p:cNvPr>
          <p:cNvSpPr/>
          <p:nvPr/>
        </p:nvSpPr>
        <p:spPr>
          <a:xfrm rot="15900000">
            <a:off x="6249686" y="1376724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ctagon 3">
            <a:extLst>
              <a:ext uri="{DBEE838B-7DDA-4BE9-8157-E7EC5EE3B419}">
                <a16:creationId xmlns:a16="http://schemas.microsoft.com/office/drawing/2010/main" id="{D1B4AB4B-356F-42E4-8A26-434ADCC1D10D}"/>
              </a:ext>
            </a:extLst>
          </p:cNvPr>
          <p:cNvSpPr/>
          <p:nvPr/>
        </p:nvSpPr>
        <p:spPr>
          <a:xfrm rot="0">
            <a:off x="3334921" y="2635453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F5AC7556-2DC3-46B2-A765-75B800E44473}">
                <a16:creationId xmlns:a16="http://schemas.microsoft.com/office/drawing/2010/main" id="{25AAA909-480D-4CB1-95C3-963EC11C5B2D}"/>
              </a:ext>
            </a:extLst>
          </p:cNvPr>
          <p:cNvSpPr/>
          <p:nvPr/>
        </p:nvSpPr>
        <p:spPr>
          <a:xfrm rot="0">
            <a:off x="3291687" y="1257318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B682D64B-0854-4730-9EDC-9DECEED55B55}">
                <a16:creationId xmlns:a16="http://schemas.microsoft.com/office/drawing/2010/main" id="{35A0864A-1428-4725-A611-7423D736DB63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1E3CA0F4-F5F6-4437-87D9-AB4ECA5FC982}">
                <a16:creationId xmlns:a16="http://schemas.microsoft.com/office/drawing/2010/main" id="{39498099-0DFC-4A76-8CC3-87674BE90FEA}"/>
              </a:ext>
            </a:extLst>
          </p:cNvPr>
          <p:cNvSpPr txBox="1"/>
          <p:nvPr/>
        </p:nvSpPr>
        <p:spPr>
          <a:xfrm rot="0">
            <a:off x="3819458" y="1208055"/>
            <a:ext cx="2279074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Assign solution implementation to specific users with due dates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D8BB5F58-1D84-4867-86CB-0D60671BEFA8}">
                <a16:creationId xmlns:a16="http://schemas.microsoft.com/office/drawing/2010/main" id="{CFA37C6D-4F19-4150-B24F-85F453015198}"/>
              </a:ext>
            </a:extLst>
          </p:cNvPr>
          <p:cNvSpPr txBox="1"/>
          <p:nvPr/>
        </p:nvSpPr>
        <p:spPr>
          <a:xfrm rot="0">
            <a:off x="3815400" y="1893798"/>
            <a:ext cx="2226449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Tasks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8089F395-B430-4E9A-AA76-4E19CBB2926B}">
                <a16:creationId xmlns:a16="http://schemas.microsoft.com/office/drawing/2010/main" id="{EBCCECFF-03F7-445E-B58E-5F2CEDFAD740}"/>
              </a:ext>
            </a:extLst>
          </p:cNvPr>
          <p:cNvSpPr txBox="1"/>
          <p:nvPr/>
        </p:nvSpPr>
        <p:spPr>
          <a:xfrm rot="0">
            <a:off x="6703276" y="1219522"/>
            <a:ext cx="222047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Maintain a known error database 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8694177D-EC6D-4286-8F3F-B3BB35105712}">
                <a16:creationId xmlns:a16="http://schemas.microsoft.com/office/drawing/2010/main" id="{416BFD0D-3C16-4ADA-8C1A-1B1BB735E446}"/>
              </a:ext>
            </a:extLst>
          </p:cNvPr>
          <p:cNvSpPr txBox="1"/>
          <p:nvPr/>
        </p:nvSpPr>
        <p:spPr>
          <a:xfrm rot="0">
            <a:off x="6717268" y="1683619"/>
            <a:ext cx="1819160" cy="45718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Label a problem as a known error 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E6428D3C-F3F9-426B-B503-59C3C63F7508}">
                <a16:creationId xmlns:a16="http://schemas.microsoft.com/office/drawing/2010/main" id="{7C8619BA-0117-4910-A479-4BD0D890D484}"/>
              </a:ext>
            </a:extLst>
          </p:cNvPr>
          <p:cNvSpPr txBox="1"/>
          <p:nvPr/>
        </p:nvSpPr>
        <p:spPr>
          <a:xfrm rot="0">
            <a:off x="3829307" y="2659474"/>
            <a:ext cx="2094546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Track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 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solution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 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implementation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 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and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 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effectiveness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 </a:t>
            </a:r>
            <a:endParaRPr dirty="0" err="1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D37F68D2-00D7-4D2A-BFE3-E3B705995DC8}">
                <a16:creationId xmlns:a16="http://schemas.microsoft.com/office/drawing/2010/main" id="{8750B514-49EA-4730-9A0E-FEEFF090CBBB}"/>
              </a:ext>
            </a:extLst>
          </p:cNvPr>
          <p:cNvSpPr txBox="1"/>
          <p:nvPr/>
        </p:nvSpPr>
        <p:spPr>
          <a:xfrm rot="0">
            <a:off x="3804285" y="3350990"/>
            <a:ext cx="2008689" cy="25861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Analysis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Workarounds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RCA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3DCC40DE-1257-41B3-A3B3-5738D4E53C56}">
                <a16:creationId xmlns:a16="http://schemas.microsoft.com/office/drawing/2010/main" id="{70235109-8695-416D-BD71-55E9E9F96282}"/>
              </a:ext>
            </a:extLst>
          </p:cNvPr>
          <p:cNvSpPr txBox="1"/>
          <p:nvPr/>
        </p:nvSpPr>
        <p:spPr>
          <a:xfrm rot="0">
            <a:off x="6702817" y="3500504"/>
            <a:ext cx="2045798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Notification rules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Announcements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1583D0A2-9EE5-479F-A7B9-8BD9663508AB}">
                <a16:creationId xmlns:a16="http://schemas.microsoft.com/office/drawing/2010/main" id="{4BB2EFD1-DE94-4674-989B-2D01522F7B14}"/>
              </a:ext>
            </a:extLst>
          </p:cNvPr>
          <p:cNvSpPr txBox="1"/>
          <p:nvPr/>
        </p:nvSpPr>
        <p:spPr>
          <a:xfrm rot="0">
            <a:off x="6703276" y="2655865"/>
            <a:ext cx="1932364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notification mechanisms in place to keep stakeholders informed 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DAF3A08B-129B-4778-A40C-C79C7DB83C74}">
                <a16:creationId xmlns:a16="http://schemas.microsoft.com/office/drawing/2010/main" id="{53109D16-BED6-4F48-9CE2-302A9439FCEB}"/>
              </a:ext>
            </a:extLst>
          </p:cNvPr>
          <p:cNvSpPr/>
          <p:nvPr/>
        </p:nvSpPr>
        <p:spPr>
          <a:xfrm flipH="true" rot="0">
            <a:off x="3910907" y="3318681"/>
            <a:ext cx="1352550" cy="9371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DA44F7F1-F4CF-472D-964D-550D68266C65}">
                <a16:creationId xmlns:a16="http://schemas.microsoft.com/office/drawing/2010/main" id="{CDF9C9F6-C47E-4953-A493-21CD8509D851}"/>
              </a:ext>
            </a:extLst>
          </p:cNvPr>
          <p:cNvSpPr/>
          <p:nvPr/>
        </p:nvSpPr>
        <p:spPr>
          <a:xfrm flipH="true" rot="0">
            <a:off x="3916966" y="1851764"/>
            <a:ext cx="12001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D0491434-419C-441F-9B87-C2086FD8161E}">
                <a16:creationId xmlns:a16="http://schemas.microsoft.com/office/drawing/2010/main" id="{AC9474DF-2DA0-4EA4-BB06-E7D67F77BC8A}"/>
              </a:ext>
            </a:extLst>
          </p:cNvPr>
          <p:cNvSpPr/>
          <p:nvPr/>
        </p:nvSpPr>
        <p:spPr>
          <a:xfrm flipH="true" rot="0">
            <a:off x="6809641" y="1659016"/>
            <a:ext cx="1352550" cy="9447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E03394EE-3032-466B-A04F-D518876B08D5}">
                <a16:creationId xmlns:a16="http://schemas.microsoft.com/office/drawing/2010/main" id="{FE8CB58C-60D3-4B59-A062-3BAA4DA66081}"/>
              </a:ext>
            </a:extLst>
          </p:cNvPr>
          <p:cNvSpPr/>
          <p:nvPr/>
        </p:nvSpPr>
        <p:spPr>
          <a:xfrm flipH="true" rot="0">
            <a:off x="6810374" y="3467938"/>
            <a:ext cx="1352550" cy="9525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3B755F58-17C6-448F-BCC2-EEEEAE503B05}">
                <a16:creationId xmlns:a16="http://schemas.microsoft.com/office/drawing/2010/main" id="{8780EC94-4995-4DFD-B365-23F3C02FE7A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4755" y="1312078"/>
            <a:ext cx="314073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78C87D24-7995-4710-9915-26AE735B2735}">
                <a16:creationId xmlns:a16="http://schemas.microsoft.com/office/drawing/2010/main" id="{DC07B35E-E3A2-45EC-86AE-BBDCCE1C392B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90242" y="2763240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12D99D0B-9434-4229-A17A-B659083FF221}">
                <a16:creationId xmlns:a16="http://schemas.microsoft.com/office/drawing/2010/main" id="{57E03CA1-8149-4FBC-BC29-16F79BCB001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324" y="1311953"/>
            <a:ext cx="314325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331D7659-0DCC-4B0E-A874-FAB9FA88D3DC}">
                <a16:creationId xmlns:a16="http://schemas.microsoft.com/office/drawing/2010/main" id="{1F7584B8-EA6D-4E01-BEB1-8055410E8D44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74898" y="2754372"/>
            <a:ext cx="314073" cy="314325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55084040-C81F-40DA-BDAF-65DD0395A5BB}">
                <a16:creationId xmlns:a16="http://schemas.microsoft.com/office/drawing/2010/main" id="{5DEA6CF7-9FBB-4A2A-9A27-A2D45BE3DFBF}"/>
              </a:ext>
            </a:extLst>
          </p:cNvPr>
          <p:cNvSpPr txBox="1"/>
          <p:nvPr/>
        </p:nvSpPr>
        <p:spPr>
          <a:xfrm rot="0">
            <a:off x="385600" y="1172384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problem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1C5EC5BC-35A4-470C-83EC-BB85FFCF8DB9}">
                <a16:creationId xmlns:a16="http://schemas.microsoft.com/office/drawing/2010/main" id="{A67923BD-D8C8-4048-9A1A-5065587413C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0DC54903-A918-4945-9CFF-405190983A3B}">
        <p14:creationId xmlns:p14="http://schemas.microsoft.com/office/powerpoint/2010/main" val="1695977873027"/>
      </p:ext>
    </p:extLst>
  </p:cSld>
  <p:clrMapOvr>
    <a:masterClrMapping/>
  </p:clrMapOvr>
  <p:transition spd="slow">
    <p:fade thruBlk="false"/>
  </p:transition>
</p:sld>
</file>

<file path=ppt/slides/slide4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45A72438-507D-452B-89EE-DEF75C615352}">
                <a16:creationId xmlns:a16="http://schemas.microsoft.com/office/drawing/2010/main" id="{39CEE609-D244-4602-AB00-06C123760740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32C6A961-0DBA-4F6E-BCC3-B230763FFB9F}">
                <a16:creationId xmlns:a16="http://schemas.microsoft.com/office/drawing/2010/main" id="{05B1E231-D1A7-4540-A783-DA6D93F7B3C6}"/>
              </a:ext>
            </a:extLst>
          </p:cNvPr>
          <p:cNvSpPr txBox="1"/>
          <p:nvPr/>
        </p:nvSpPr>
        <p:spPr>
          <a:xfrm rot="0">
            <a:off x="5332618" y="1871014"/>
            <a:ext cx="2085260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Make problem management work in tandem with other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ITSM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processes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4" name="TextBox 3">
            <a:extLst>
              <a:ext uri="{D0BB7D83-456C-47FA-AEA7-C9B904749780}">
                <a16:creationId xmlns:a16="http://schemas.microsoft.com/office/drawing/2010/main" id="{8A33E827-3E95-44DB-BCB2-C3CE878AE865}"/>
              </a:ext>
            </a:extLst>
          </p:cNvPr>
          <p:cNvSpPr txBox="1"/>
          <p:nvPr/>
        </p:nvSpPr>
        <p:spPr>
          <a:xfrm rot="0">
            <a:off x="5339667" y="2607021"/>
            <a:ext cx="1732883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Associate incidents and changes with problems</a:t>
            </a:r>
            <a:endParaRPr dirty="0" lang="en-US" sz="1100">
              <a:latin typeface="Roboto"/>
            </a:endParaRPr>
          </a:p>
        </p:txBody>
      </p:sp>
      <p:sp>
        <p:nvSpPr>
          <p:cNvPr id="5" name="Rectangle 4">
            <a:extLst>
              <a:ext uri="{9ED48E84-B2AF-44CD-BC72-0A056EC9E5F6}">
                <a16:creationId xmlns:a16="http://schemas.microsoft.com/office/drawing/2010/main" id="{39FD93D4-9B42-4A3A-A91F-E4E74719FE8F}"/>
              </a:ext>
            </a:extLst>
          </p:cNvPr>
          <p:cNvSpPr/>
          <p:nvPr/>
        </p:nvSpPr>
        <p:spPr>
          <a:xfrm flipH="true" rot="0">
            <a:off x="5423725" y="2571750"/>
            <a:ext cx="16573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Oval 5">
            <a:extLst>
              <a:ext uri="{AFBB3594-FB20-4798-8F71-4190EC977654}">
                <a16:creationId xmlns:a16="http://schemas.microsoft.com/office/drawing/2010/main" id="{CD352AA1-B856-486B-A4F2-DD250A73678A}"/>
              </a:ext>
            </a:extLst>
          </p:cNvPr>
          <p:cNvSpPr/>
          <p:nvPr/>
        </p:nvSpPr>
        <p:spPr>
          <a:xfrm rot="0">
            <a:off x="4735858" y="1920278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7" name="Picture 6">
            <a:extLst>
              <a:ext uri="{9D6F164C-B5AF-4845-B2CE-56D8C3203A4A}">
                <a16:creationId xmlns:a16="http://schemas.microsoft.com/office/drawing/2010/main" id="{2A277A02-D4F4-45B9-8498-542DC7D8C50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818926" y="1974903"/>
            <a:ext cx="371475" cy="3714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E765346D-0F24-4786-BDAE-B2C1D6B287B1}">
                <a16:creationId xmlns:a16="http://schemas.microsoft.com/office/drawing/2010/main" id="{6FFBF074-504B-4119-B0A5-E902ADF15B73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3A70F2FF-8675-4A20-AF36-387B6346CC65}">
                <a16:creationId xmlns:a16="http://schemas.microsoft.com/office/drawing/2010/main" id="{FDC8DCA6-68D2-4F1D-9F73-4BFB8E09B041}"/>
              </a:ext>
            </a:extLst>
          </p:cNvPr>
          <p:cNvSpPr txBox="1"/>
          <p:nvPr/>
        </p:nvSpPr>
        <p:spPr>
          <a:xfrm rot="0">
            <a:off x="385600" y="1820084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problem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A5F68A89-2CA6-4487-842B-73CBD3192955}">
        <p14:creationId xmlns:p14="http://schemas.microsoft.com/office/powerpoint/2010/main" val="1695977873028"/>
      </p:ext>
    </p:extLst>
  </p:cSld>
  <p:clrMapOvr>
    <a:masterClrMapping/>
  </p:clrMapOvr>
  <p:transition spd="slow">
    <p:fade thruBlk="false"/>
  </p:transition>
</p:sld>
</file>

<file path=ppt/slides/slide4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3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EBEA6A21-FF82-43B0-9546-5D1FCE5D0597}">
                <a16:creationId xmlns:a16="http://schemas.microsoft.com/office/drawing/2010/main" id="{948ED4E0-6E5D-4AD2-B6F0-F3518D9FED85}"/>
              </a:ext>
            </a:extLst>
          </p:cNvPr>
          <p:cNvSpPr txBox="1"/>
          <p:nvPr/>
        </p:nvSpPr>
        <p:spPr>
          <a:xfrm rot="0">
            <a:off x="4495800" y="1947141"/>
            <a:ext cx="2952578" cy="115800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90000"/>
              </a:lnSpc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Change</a:t>
            </a:r>
          </a:p>
          <a:p>
            <a:pPr>
              <a:lnSpc>
                <a:spcPct val="90000"/>
              </a:lnSpc>
              <a:defRPr dirty="0" lang="en-US" sz="1400"/>
            </a:pPr>
            <a:r>
              <a:rPr dirty="0" i="0" lang="en-US" sz="36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6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6A416D43-DE2A-40DA-9568-6EB34DF8AC8E}">
                <a16:creationId xmlns:a16="http://schemas.microsoft.com/office/drawing/2010/main" id="{4BDC8F83-8BC5-4D7E-BEAB-A728BE41314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46476" y="1056551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4137A110-1FFB-4D78-9F71-9CFE26B94816}">
                <a16:creationId xmlns:a16="http://schemas.microsoft.com/office/drawing/2010/main" id="{1715B9C5-FAB2-493F-81C1-997247D27C4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0E19886D-00ED-4B5A-91B1-7D8E9785D1DB}">
        <p14:creationId xmlns:p14="http://schemas.microsoft.com/office/powerpoint/2010/main" val="1695977873029"/>
      </p:ext>
    </p:extLst>
  </p:cSld>
  <p:clrMapOvr>
    <a:masterClrMapping/>
  </p:clrMapOvr>
  <p:transition spd="slow">
    <p:fade thruBlk="false"/>
  </p:transition>
</p:sld>
</file>

<file path=ppt/slides/slide4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4A2E7EF0-41E1-46BC-8D01-431136C83AD1}">
                <a16:creationId xmlns:a16="http://schemas.microsoft.com/office/drawing/2010/main" id="{1370E101-8C14-4B40-826A-97FC4A50EC06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7D75DCA4-384B-46AF-9433-FFB9FC9987C8}">
                <a16:creationId xmlns:a16="http://schemas.microsoft.com/office/drawing/2010/main" id="{A6AE9743-19E7-4EB2-AB4A-BF0423F7A35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6890" r="3240"/>
          <a:stretch>
            <a:fillRect/>
          </a:stretch>
        </p:blipFill>
        <p:spPr>
          <a:xfrm rot="0">
            <a:off x="3233746" y="676275"/>
            <a:ext cx="5686479" cy="37975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677EF82D-E21F-431C-8B15-CD7195760A59}">
                <a16:creationId xmlns:a16="http://schemas.microsoft.com/office/drawing/2010/main" id="{96F5432C-0F3B-4D49-8A70-6748539AD37B}"/>
              </a:ext>
            </a:extLst>
          </p:cNvPr>
          <p:cNvSpPr txBox="1"/>
          <p:nvPr/>
        </p:nvSpPr>
        <p:spPr>
          <a:xfrm rot="0">
            <a:off x="457581" y="1047750"/>
            <a:ext cx="2209419" cy="120417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400">
                <a:solidFill>
                  <a:srgbClr val="ffd052"/>
                </a:solidFill>
                <a:latin typeface="Roboto-medium"/>
              </a:rPr>
              <a:t>Change</a:t>
            </a:r>
          </a:p>
          <a:p>
            <a:pPr algn="l">
              <a:defRPr dirty="0" lang="en-US" sz="1400"/>
            </a:pPr>
            <a:r>
              <a:rPr dirty="0" err="1" i="0" lang="en-US" sz="2400">
                <a:solidFill>
                  <a:srgbClr val="ffd052"/>
                </a:solidFill>
                <a:latin typeface="Roboto-medium"/>
              </a:rPr>
              <a:t>management </a:t>
            </a:r>
          </a:p>
          <a:p>
            <a:pPr algn="l">
              <a:defRPr dirty="0" lang="en-US" sz="1400"/>
            </a:pPr>
            <a:r>
              <a:rPr dirty="0" i="0" lang="en-US" sz="24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24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5" name="Picture 4">
            <a:extLst>
              <a:ext uri="{1BA58381-2D4B-4CB0-9283-81B7189E5943}">
                <a16:creationId xmlns:a16="http://schemas.microsoft.com/office/drawing/2010/main" id="{D8B6D4FF-ADFB-4851-BD20-992D95C3E5A2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B37EB817-4972-4471-A231-FAA94A11A8C8}">
        <p14:creationId xmlns:p14="http://schemas.microsoft.com/office/powerpoint/2010/main" val="1695977873030"/>
      </p:ext>
    </p:extLst>
  </p:cSld>
  <p:clrMapOvr>
    <a:masterClrMapping/>
  </p:clrMapOvr>
  <p:transition spd="slow">
    <p:fade thruBlk="false"/>
  </p:transition>
</p:sld>
</file>

<file path=ppt/slides/slide4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A0C72F6-77AC-417E-9BC9-0839D02F43C0}">
                <a16:creationId xmlns:a16="http://schemas.microsoft.com/office/drawing/2010/main" id="{25442F6A-F55D-4139-AF7D-D42C9E451D03}"/>
              </a:ext>
            </a:extLst>
          </p:cNvPr>
          <p:cNvSpPr/>
          <p:nvPr/>
        </p:nvSpPr>
        <p:spPr>
          <a:xfrm rot="0">
            <a:off x="6159036" y="2749658"/>
            <a:ext cx="311381" cy="339718"/>
          </a:xfrm>
          <a:prstGeom prst="roundRect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Oval 2">
            <a:extLst>
              <a:ext uri="{C712C994-8032-46F7-BE7C-7652D4A59369}">
                <a16:creationId xmlns:a16="http://schemas.microsoft.com/office/drawing/2010/main" id="{37E2D9D7-C0A4-4E8C-B40E-4E1D301075FE}"/>
              </a:ext>
            </a:extLst>
          </p:cNvPr>
          <p:cNvSpPr/>
          <p:nvPr/>
        </p:nvSpPr>
        <p:spPr>
          <a:xfrm rot="15900000">
            <a:off x="6173486" y="1300400"/>
            <a:ext cx="265461" cy="265461"/>
          </a:xfrm>
          <a:prstGeom prst="ellipse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Snip and Round Single Corner Rectangle 3">
            <a:extLst>
              <a:ext uri="{433017E0-6C12-45D2-9D30-5F3B91792E6B}">
                <a16:creationId xmlns:a16="http://schemas.microsoft.com/office/drawing/2010/main" id="{7EE5D9F9-2AE3-4B18-954D-930A05B52450}"/>
              </a:ext>
            </a:extLst>
          </p:cNvPr>
          <p:cNvSpPr/>
          <p:nvPr/>
        </p:nvSpPr>
        <p:spPr>
          <a:xfrm rot="10800000">
            <a:off x="3372040" y="2749629"/>
            <a:ext cx="258222" cy="380085"/>
          </a:xfrm>
          <a:prstGeom prst="snip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AD095FB0-21FA-4BFE-9A17-31437D0D7061}">
                <a16:creationId xmlns:a16="http://schemas.microsoft.com/office/drawing/2010/main" id="{5E3A5CE9-1797-45DD-8EA3-4FD902DD6DB8}"/>
              </a:ext>
            </a:extLst>
          </p:cNvPr>
          <p:cNvSpPr/>
          <p:nvPr/>
        </p:nvSpPr>
        <p:spPr>
          <a:xfrm rot="0">
            <a:off x="3291687" y="1287446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54DAF78D-BFA6-4D6B-882D-E9815D5B915C}">
                <a16:creationId xmlns:a16="http://schemas.microsoft.com/office/drawing/2010/main" id="{26DF7B9A-85A6-4AA5-B7E1-B4746D2816B6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EC6E7125-EFFA-457F-BFAE-BD0883B56BD8}">
                <a16:creationId xmlns:a16="http://schemas.microsoft.com/office/drawing/2010/main" id="{0FE890A6-B334-42F5-848E-FB02C07914EE}"/>
              </a:ext>
            </a:extLst>
          </p:cNvPr>
          <p:cNvSpPr txBox="1"/>
          <p:nvPr/>
        </p:nvSpPr>
        <p:spPr>
          <a:xfrm rot="0">
            <a:off x="3819458" y="1169831"/>
            <a:ext cx="1587960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Identify the type of change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3AAD090B-04E4-4151-9439-FAF1301F8188}">
                <a16:creationId xmlns:a16="http://schemas.microsoft.com/office/drawing/2010/main" id="{D4412F22-19F3-4315-BF48-DF54B538960D}"/>
              </a:ext>
            </a:extLst>
          </p:cNvPr>
          <p:cNvSpPr txBox="1"/>
          <p:nvPr/>
        </p:nvSpPr>
        <p:spPr>
          <a:xfrm rot="0">
            <a:off x="3819525" y="1676400"/>
            <a:ext cx="2008689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Change types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C66C64B0-28A1-43E6-8A59-68A9D4402A84}">
                <a16:creationId xmlns:a16="http://schemas.microsoft.com/office/drawing/2010/main" id="{26CC0A69-5A5F-4D0B-AC27-EC4BBF456E6E}"/>
              </a:ext>
            </a:extLst>
          </p:cNvPr>
          <p:cNvSpPr txBox="1"/>
          <p:nvPr/>
        </p:nvSpPr>
        <p:spPr>
          <a:xfrm rot="0">
            <a:off x="6627076" y="1181176"/>
            <a:ext cx="179517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Define key roles and responsibilities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A7B1FDF1-8E99-48C8-958C-816921327BE7}">
                <a16:creationId xmlns:a16="http://schemas.microsoft.com/office/drawing/2010/main" id="{D89BA914-4B5A-4BA9-97EB-0EF2EC66D52B}"/>
              </a:ext>
            </a:extLst>
          </p:cNvPr>
          <p:cNvSpPr txBox="1"/>
          <p:nvPr/>
        </p:nvSpPr>
        <p:spPr>
          <a:xfrm rot="0">
            <a:off x="6642354" y="1676400"/>
            <a:ext cx="1662064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Change roles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7BACC4E8-B417-46D2-81DB-6824BD1A2FDC}">
                <a16:creationId xmlns:a16="http://schemas.microsoft.com/office/drawing/2010/main" id="{11C1F15B-A888-4710-9794-DC5D1D022E6A}"/>
              </a:ext>
            </a:extLst>
          </p:cNvPr>
          <p:cNvSpPr txBox="1"/>
          <p:nvPr/>
        </p:nvSpPr>
        <p:spPr>
          <a:xfrm rot="0">
            <a:off x="3829307" y="2659351"/>
            <a:ext cx="2097328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Design processes for different change types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ED167034-7818-4A29-8475-B32B408D390C}">
                <a16:creationId xmlns:a16="http://schemas.microsoft.com/office/drawing/2010/main" id="{53083A9D-3DCA-481D-8550-5C70D3CF6B38}"/>
              </a:ext>
            </a:extLst>
          </p:cNvPr>
          <p:cNvSpPr txBox="1"/>
          <p:nvPr/>
        </p:nvSpPr>
        <p:spPr>
          <a:xfrm rot="0">
            <a:off x="3848100" y="3143250"/>
            <a:ext cx="2008689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Change workflows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Visual change life cycle with </a:t>
            </a:r>
            <a:r>
              <a:rPr dirty="0" err="1" lang="en-US" sz="1100">
                <a:latin typeface="Roboto"/>
              </a:rPr>
              <a:t>multistage</a:t>
            </a:r>
            <a:r>
              <a:rPr dirty="0" lang="en-US" sz="1100">
                <a:latin typeface="Roboto"/>
              </a:rPr>
              <a:t> processes 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C5422692-70C2-4258-B991-28A7E05A97CF}">
                <a16:creationId xmlns:a16="http://schemas.microsoft.com/office/drawing/2010/main" id="{6672E6E6-AB6F-4B9C-943E-F8E73A229105}"/>
              </a:ext>
            </a:extLst>
          </p:cNvPr>
          <p:cNvSpPr txBox="1"/>
          <p:nvPr/>
        </p:nvSpPr>
        <p:spPr>
          <a:xfrm rot="0">
            <a:off x="6627076" y="3143250"/>
            <a:ext cx="2060989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Custom change templates </a:t>
            </a:r>
            <a:r>
              <a:rPr dirty="0" lang="en-US" sz="1100">
                <a:solidFill>
                  <a:schemeClr val="bg1">
                    <a:lumMod val="65000"/>
                  </a:schemeClr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Logging from incident or problem records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Change calendar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FE5CF76E-BB83-4EDA-BC75-7CF9432AFFE3}">
                <a16:creationId xmlns:a16="http://schemas.microsoft.com/office/drawing/2010/main" id="{83B9ACCF-8A0F-4F38-8BBE-8F61C513E8A3}"/>
              </a:ext>
            </a:extLst>
          </p:cNvPr>
          <p:cNvSpPr txBox="1"/>
          <p:nvPr/>
        </p:nvSpPr>
        <p:spPr>
          <a:xfrm rot="0">
            <a:off x="6627076" y="2655740"/>
            <a:ext cx="203820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Log, manage, and prioritize change proposals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1E47A5BC-AED1-48DD-A9DC-3C687048EA86}">
                <a16:creationId xmlns:a16="http://schemas.microsoft.com/office/drawing/2010/main" id="{EBF97C09-6523-4DED-BF04-249B067BEB3C}"/>
              </a:ext>
            </a:extLst>
          </p:cNvPr>
          <p:cNvSpPr/>
          <p:nvPr/>
        </p:nvSpPr>
        <p:spPr>
          <a:xfrm flipH="true" rot="0">
            <a:off x="3939616" y="3105150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1BF1AD3D-F76B-4372-8901-C8A76A11D88D}">
                <a16:creationId xmlns:a16="http://schemas.microsoft.com/office/drawing/2010/main" id="{F4F7B8A0-4CF9-43E7-B51D-C83A402DB3F6}"/>
              </a:ext>
            </a:extLst>
          </p:cNvPr>
          <p:cNvSpPr/>
          <p:nvPr/>
        </p:nvSpPr>
        <p:spPr>
          <a:xfrm flipH="true" rot="0">
            <a:off x="3933825" y="1628775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DA7015F9-DC3F-459B-8343-342ABD464598}">
                <a16:creationId xmlns:a16="http://schemas.microsoft.com/office/drawing/2010/main" id="{CA1A05F2-7825-4628-B4FF-5DD88605D2C7}"/>
              </a:ext>
            </a:extLst>
          </p:cNvPr>
          <p:cNvSpPr/>
          <p:nvPr/>
        </p:nvSpPr>
        <p:spPr>
          <a:xfrm flipH="true" rot="0">
            <a:off x="6728650" y="162877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DCF3A0D5-BA89-49D0-A15B-79BEE1D84FE1}">
                <a16:creationId xmlns:a16="http://schemas.microsoft.com/office/drawing/2010/main" id="{81934D81-638E-4735-B232-CF2DB8082BC2}"/>
              </a:ext>
            </a:extLst>
          </p:cNvPr>
          <p:cNvSpPr/>
          <p:nvPr/>
        </p:nvSpPr>
        <p:spPr>
          <a:xfrm flipH="true" rot="0">
            <a:off x="6714696" y="311467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0A0A303F-E6BE-4493-87BA-7812210CBEAD}">
                <a16:creationId xmlns:a16="http://schemas.microsoft.com/office/drawing/2010/main" id="{08BD31B3-3F54-4F21-98D5-64BDF87E1FD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4755" y="1341948"/>
            <a:ext cx="314073" cy="314325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42E3430F-FCE3-45D9-8BD1-2B451CEA29AA}">
                <a16:creationId xmlns:a16="http://schemas.microsoft.com/office/drawing/2010/main" id="{99E5276C-4464-4161-AE77-D96DCA621AC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90242" y="2839316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85CF4AD1-5725-4DBC-9DEF-41C00E1D3C07}">
                <a16:creationId xmlns:a16="http://schemas.microsoft.com/office/drawing/2010/main" id="{E7A007FE-7442-43C4-958E-FACAA94D4CF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182124" y="1235497"/>
            <a:ext cx="314325" cy="314325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4D193EE8-415B-48DC-B033-2EC7397B6E62}">
                <a16:creationId xmlns:a16="http://schemas.microsoft.com/office/drawing/2010/main" id="{8654D577-AC4E-4361-904F-DC102EB05261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198698" y="2830582"/>
            <a:ext cx="314073" cy="314325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19888FBD-C3FF-4DD6-987D-4ECF0AD1625B}">
                <a16:creationId xmlns:a16="http://schemas.microsoft.com/office/drawing/2010/main" id="{4065E20D-1DBE-455B-B736-11FE77F83196}"/>
              </a:ext>
            </a:extLst>
          </p:cNvPr>
          <p:cNvSpPr txBox="1"/>
          <p:nvPr/>
        </p:nvSpPr>
        <p:spPr>
          <a:xfrm rot="0">
            <a:off x="385600" y="1141741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change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B12F209C-C08A-4FD1-960B-33E3F51CE085}">
                <a16:creationId xmlns:a16="http://schemas.microsoft.com/office/drawing/2010/main" id="{5B83E7A0-AB81-457F-8AE4-F4CC068C4514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FA5AC896-A465-44E2-8FB4-E74474E88826}">
        <p14:creationId xmlns:p14="http://schemas.microsoft.com/office/powerpoint/2010/main" val="1695977873032"/>
      </p:ext>
    </p:extLst>
  </p:cSld>
  <p:clrMapOvr>
    <a:masterClrMapping/>
  </p:clrMapOvr>
  <p:transition spd="slow">
    <p:fade thruBlk="false"/>
  </p:transition>
</p:sld>
</file>

<file path=ppt/slides/slide4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>
            <a:extLst>
              <a:ext uri="{15A84976-44DA-435E-A993-A627861F6D41}">
                <a16:creationId xmlns:a16="http://schemas.microsoft.com/office/drawing/2010/main" id="{0098243E-F2D0-4AA6-B410-8F6265985D3B}"/>
              </a:ext>
            </a:extLst>
          </p:cNvPr>
          <p:cNvSpPr/>
          <p:nvPr/>
        </p:nvSpPr>
        <p:spPr>
          <a:xfrm rot="0">
            <a:off x="6229769" y="2823715"/>
            <a:ext cx="380085" cy="380085"/>
          </a:xfrm>
          <a:prstGeom prst="heptagon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849674CF-04AA-4A6C-8627-7BD5B42E048F}">
                <a16:creationId xmlns:a16="http://schemas.microsoft.com/office/drawing/2010/main" id="{1879428A-C7C9-4DDF-ABFD-E0E79955EE1E}"/>
              </a:ext>
            </a:extLst>
          </p:cNvPr>
          <p:cNvSpPr/>
          <p:nvPr/>
        </p:nvSpPr>
        <p:spPr>
          <a:xfrm rot="10800000">
            <a:off x="6248256" y="1298009"/>
            <a:ext cx="297046" cy="297046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ctagon 3">
            <a:extLst>
              <a:ext uri="{81683683-EAEC-4DBA-A800-990C2AB4C806}">
                <a16:creationId xmlns:a16="http://schemas.microsoft.com/office/drawing/2010/main" id="{D40A3189-CADE-4D82-A459-2168BA1949A6}"/>
              </a:ext>
            </a:extLst>
          </p:cNvPr>
          <p:cNvSpPr/>
          <p:nvPr/>
        </p:nvSpPr>
        <p:spPr>
          <a:xfrm rot="0">
            <a:off x="3352142" y="2808979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C052F345-997A-4490-8A45-0A550CB419EA}">
                <a16:creationId xmlns:a16="http://schemas.microsoft.com/office/drawing/2010/main" id="{0EDA70CA-7F3A-4A03-9B33-B46192898EA5}"/>
              </a:ext>
            </a:extLst>
          </p:cNvPr>
          <p:cNvSpPr/>
          <p:nvPr/>
        </p:nvSpPr>
        <p:spPr>
          <a:xfrm rot="0">
            <a:off x="3291687" y="1219094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AD21DB7C-A6C4-461A-8EA3-11EDA4C4D793}">
                <a16:creationId xmlns:a16="http://schemas.microsoft.com/office/drawing/2010/main" id="{7CB4F2D4-CB64-481B-B9AF-0CA6818F5077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66ACA08A-ACA5-458E-899D-A75F8D78027E}">
                <a16:creationId xmlns:a16="http://schemas.microsoft.com/office/drawing/2010/main" id="{DEC184C1-CB37-4658-A22E-E68D751BFB78}"/>
              </a:ext>
            </a:extLst>
          </p:cNvPr>
          <p:cNvSpPr txBox="1"/>
          <p:nvPr/>
        </p:nvSpPr>
        <p:spPr>
          <a:xfrm rot="0">
            <a:off x="3819458" y="1169831"/>
            <a:ext cx="205123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Gain clear insights on risks and the impact of changes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82093E3B-9589-4EBD-84CF-49AFF3546B64}">
                <a16:creationId xmlns:a16="http://schemas.microsoft.com/office/drawing/2010/main" id="{C242CE19-19D6-4400-BD18-235A890C08B0}"/>
              </a:ext>
            </a:extLst>
          </p:cNvPr>
          <p:cNvSpPr txBox="1"/>
          <p:nvPr/>
        </p:nvSpPr>
        <p:spPr>
          <a:xfrm rot="0">
            <a:off x="3834649" y="1661130"/>
            <a:ext cx="2238375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Risks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Change planning, including impact analysis and rollout plans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 </a:t>
            </a:r>
            <a:r>
              <a:rPr dirty="0" err="1" lang="en-US" sz="1100">
                <a:latin typeface="Roboto"/>
              </a:rPr>
              <a:t>CMDB</a:t>
            </a:r>
            <a:r>
              <a:rPr dirty="0" lang="en-US" sz="1100">
                <a:latin typeface="Roboto"/>
              </a:rPr>
              <a:t> integration for downstream impact  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2F5D6745-37B7-45A3-8684-6D58E6B26300}">
                <a16:creationId xmlns:a16="http://schemas.microsoft.com/office/drawing/2010/main" id="{3288E240-ECC5-492E-B87B-641015A50AFE}"/>
              </a:ext>
            </a:extLst>
          </p:cNvPr>
          <p:cNvSpPr txBox="1"/>
          <p:nvPr/>
        </p:nvSpPr>
        <p:spPr>
          <a:xfrm rot="0">
            <a:off x="6703276" y="1181433"/>
            <a:ext cx="1924288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Communicate schedules and any downtime to stakeholders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EEF97D03-6E98-41A8-AE29-E5A7B9BFB7B6}">
                <a16:creationId xmlns:a16="http://schemas.microsoft.com/office/drawing/2010/main" id="{14D5F29A-E0C8-47BF-82B1-436114207F0B}"/>
              </a:ext>
            </a:extLst>
          </p:cNvPr>
          <p:cNvSpPr txBox="1"/>
          <p:nvPr/>
        </p:nvSpPr>
        <p:spPr>
          <a:xfrm rot="0">
            <a:off x="6703276" y="1859308"/>
            <a:ext cx="16620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Downtime schedule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Announcements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CB8603E2-B862-44B5-8B57-CD2BCCA6163A}">
                <a16:creationId xmlns:a16="http://schemas.microsoft.com/office/drawing/2010/main" id="{CFC8ABF1-4FFA-4030-9BB3-C5B8363D2877}"/>
              </a:ext>
            </a:extLst>
          </p:cNvPr>
          <p:cNvSpPr txBox="1"/>
          <p:nvPr/>
        </p:nvSpPr>
        <p:spPr>
          <a:xfrm rot="0">
            <a:off x="3846528" y="2833001"/>
            <a:ext cx="220643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Put an effective approval mechanism in place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ECA35507-AFA9-4BD5-93D7-0502C31CEF62}">
                <a16:creationId xmlns:a16="http://schemas.microsoft.com/office/drawing/2010/main" id="{32F99314-5F73-46C3-A19F-9183FFB24FDA}"/>
              </a:ext>
            </a:extLst>
          </p:cNvPr>
          <p:cNvSpPr txBox="1"/>
          <p:nvPr/>
        </p:nvSpPr>
        <p:spPr>
          <a:xfrm rot="0">
            <a:off x="3865321" y="3335807"/>
            <a:ext cx="2008689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CAB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Change manager 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9CFECAE2-F760-4C25-8FD3-69CA4574DE25}">
                <a16:creationId xmlns:a16="http://schemas.microsoft.com/office/drawing/2010/main" id="{F14D770D-A00F-4324-AE96-C4BC7E44872E}"/>
              </a:ext>
            </a:extLst>
          </p:cNvPr>
          <p:cNvSpPr txBox="1"/>
          <p:nvPr/>
        </p:nvSpPr>
        <p:spPr>
          <a:xfrm rot="0">
            <a:off x="6717782" y="3502618"/>
            <a:ext cx="1870729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Implementation checklist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Tasks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Project association 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081DFA55-B5FE-4D54-B019-8EEA70F8D415}">
                <a16:creationId xmlns:a16="http://schemas.microsoft.com/office/drawing/2010/main" id="{2B2790CB-0D3F-4C4F-B316-61C9B8A84E1A}"/>
              </a:ext>
            </a:extLst>
          </p:cNvPr>
          <p:cNvSpPr txBox="1"/>
          <p:nvPr/>
        </p:nvSpPr>
        <p:spPr>
          <a:xfrm rot="0">
            <a:off x="6703276" y="2823715"/>
            <a:ext cx="1931879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Measure the progress and effectiveness of change implementations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760054F5-A32A-4195-BB64-50B24B866313}">
                <a16:creationId xmlns:a16="http://schemas.microsoft.com/office/drawing/2010/main" id="{13E54B48-2F50-43BE-8F7E-FFDE060CDCB9}"/>
              </a:ext>
            </a:extLst>
          </p:cNvPr>
          <p:cNvSpPr/>
          <p:nvPr/>
        </p:nvSpPr>
        <p:spPr>
          <a:xfrm flipH="true" rot="0">
            <a:off x="3941521" y="3299649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1D9CC50D-0696-4050-8E77-AA6D22BD8475}">
                <a16:creationId xmlns:a16="http://schemas.microsoft.com/office/drawing/2010/main" id="{2AB50606-685F-4C4F-8C45-B87B5D8E5568}"/>
              </a:ext>
            </a:extLst>
          </p:cNvPr>
          <p:cNvSpPr/>
          <p:nvPr/>
        </p:nvSpPr>
        <p:spPr>
          <a:xfrm flipH="true" rot="0">
            <a:off x="3933948" y="1629032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516A5463-E177-4B9A-82EC-E481B19BEE8F}">
                <a16:creationId xmlns:a16="http://schemas.microsoft.com/office/drawing/2010/main" id="{5AC144BD-ED45-4EBC-9438-B94309F16CC6}"/>
              </a:ext>
            </a:extLst>
          </p:cNvPr>
          <p:cNvSpPr/>
          <p:nvPr/>
        </p:nvSpPr>
        <p:spPr>
          <a:xfrm flipH="true" rot="0">
            <a:off x="6811756" y="1830733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15E0C42F-19A9-4C3C-B66E-4573E5CEBC26}">
                <a16:creationId xmlns:a16="http://schemas.microsoft.com/office/drawing/2010/main" id="{8D0B34F4-96DE-4621-9F16-305514F8B751}"/>
              </a:ext>
            </a:extLst>
          </p:cNvPr>
          <p:cNvSpPr/>
          <p:nvPr/>
        </p:nvSpPr>
        <p:spPr>
          <a:xfrm flipH="true" rot="0">
            <a:off x="6825338" y="3462471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4BF1A7D1-06A1-4D2F-8A1C-22604782A39A}">
                <a16:creationId xmlns:a16="http://schemas.microsoft.com/office/drawing/2010/main" id="{D21597BF-5745-4B1C-8B38-463CF0B2A221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4755" y="1273597"/>
            <a:ext cx="314073" cy="314325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1AFAE188-1A96-45B3-AB7F-2F76184C013E}">
                <a16:creationId xmlns:a16="http://schemas.microsoft.com/office/drawing/2010/main" id="{F7151835-419C-433F-830D-5A6573E19B5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407464" y="2936767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8D07F10E-84E6-47E3-9EF9-562E34B6209A}">
                <a16:creationId xmlns:a16="http://schemas.microsoft.com/office/drawing/2010/main" id="{71AE8715-6EAE-4B97-8CCC-13B9ED4C496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324" y="1342205"/>
            <a:ext cx="314325" cy="314325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8D6D1734-BF4D-45B6-B5A9-4692885A1B26}">
                <a16:creationId xmlns:a16="http://schemas.microsoft.com/office/drawing/2010/main" id="{54DC79A8-EDCB-4D1F-90B1-0A254F5B8B83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74898" y="2922222"/>
            <a:ext cx="314073" cy="314325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76A94E93-AF4E-438E-84E2-347FD451F9AB}">
                <a16:creationId xmlns:a16="http://schemas.microsoft.com/office/drawing/2010/main" id="{35F5F1EA-5E0A-4CF3-8C81-A00D7325AA8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9917DCA3-6FEF-4842-8A4E-6F7D34B2D95A}">
                <a16:creationId xmlns:a16="http://schemas.microsoft.com/office/drawing/2010/main" id="{3FDD0B91-C8BF-40F2-B98A-BF0176A05277}"/>
              </a:ext>
            </a:extLst>
          </p:cNvPr>
          <p:cNvSpPr txBox="1"/>
          <p:nvPr/>
        </p:nvSpPr>
        <p:spPr>
          <a:xfrm rot="0">
            <a:off x="385600" y="1141741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change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C5C93CC4-EF18-48F7-BE6A-CCCA7A061080}">
        <p14:creationId xmlns:p14="http://schemas.microsoft.com/office/powerpoint/2010/main" val="1695977873033"/>
      </p:ext>
    </p:extLst>
  </p:cSld>
  <p:clrMapOvr>
    <a:masterClrMapping/>
  </p:clrMapOvr>
  <p:transition spd="slow">
    <p:fade thruBlk="false"/>
  </p:transition>
</p:sld>
</file>

<file path=ppt/slides/slide4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agon 1">
            <a:extLst>
              <a:ext uri="{EEF5DC95-E315-40CC-B5DF-460DA6BD78A8}">
                <a16:creationId xmlns:a16="http://schemas.microsoft.com/office/drawing/2010/main" id="{EAF625EE-9549-4442-B899-5F4E13BEA2BB}"/>
              </a:ext>
            </a:extLst>
          </p:cNvPr>
          <p:cNvSpPr/>
          <p:nvPr/>
        </p:nvSpPr>
        <p:spPr>
          <a:xfrm rot="0">
            <a:off x="3737715" y="2710661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ectangle 2">
            <a:extLst>
              <a:ext uri="{9F81A99E-6860-4B0D-A492-B61FE2F40C54}">
                <a16:creationId xmlns:a16="http://schemas.microsoft.com/office/drawing/2010/main" id="{12AE9FFE-29DE-447E-B30A-180948D2CFCA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D80CE115-966D-4B15-B16B-61A82F93F96E}">
                <a16:creationId xmlns:a16="http://schemas.microsoft.com/office/drawing/2010/main" id="{3BFE1168-D822-46DC-A1DA-0156E0002AF5}"/>
              </a:ext>
            </a:extLst>
          </p:cNvPr>
          <p:cNvSpPr txBox="1"/>
          <p:nvPr/>
        </p:nvSpPr>
        <p:spPr>
          <a:xfrm rot="0">
            <a:off x="4232186" y="1154753"/>
            <a:ext cx="147863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contingency plans in place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D8E39EF3-FF2B-4DF8-9BF4-305C028B3C6F}">
                <a16:creationId xmlns:a16="http://schemas.microsoft.com/office/drawing/2010/main" id="{6E230A0B-3FB3-4995-A5EA-DA9A9F0C782F}"/>
              </a:ext>
            </a:extLst>
          </p:cNvPr>
          <p:cNvSpPr txBox="1"/>
          <p:nvPr/>
        </p:nvSpPr>
        <p:spPr>
          <a:xfrm rot="0">
            <a:off x="4232186" y="1670266"/>
            <a:ext cx="3325530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100">
                <a:latin typeface="Roboto"/>
              </a:rPr>
              <a:t>Back-out</a:t>
            </a:r>
            <a:r>
              <a:rPr dirty="0" lang="en-US" sz="1100">
                <a:latin typeface="Roboto"/>
              </a:rPr>
              <a:t> plans</a:t>
            </a:r>
            <a:endParaRPr dirty="0" lang="en-US" sz="1100">
              <a:latin typeface="Roboto"/>
            </a:endParaRPr>
          </a:p>
        </p:txBody>
      </p:sp>
      <p:sp>
        <p:nvSpPr>
          <p:cNvPr id="6" name="TextBox 5">
            <a:extLst>
              <a:ext uri="{44797EB1-1793-40D3-866C-579D90AB3DDF}">
                <a16:creationId xmlns:a16="http://schemas.microsoft.com/office/drawing/2010/main" id="{C4821D13-6DB0-42CC-8DE4-D0CFFDAD7B11}"/>
              </a:ext>
            </a:extLst>
          </p:cNvPr>
          <p:cNvSpPr txBox="1"/>
          <p:nvPr/>
        </p:nvSpPr>
        <p:spPr>
          <a:xfrm rot="0">
            <a:off x="4219108" y="2647950"/>
            <a:ext cx="1962083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Make change management work with other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ITSM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processes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TextBox 6">
            <a:extLst>
              <a:ext uri="{B933E80F-AB24-4421-B7ED-48F43863E742}">
                <a16:creationId xmlns:a16="http://schemas.microsoft.com/office/drawing/2010/main" id="{D2D3685D-9E22-4B1F-8B7B-E32E8581A982}"/>
              </a:ext>
            </a:extLst>
          </p:cNvPr>
          <p:cNvSpPr txBox="1"/>
          <p:nvPr/>
        </p:nvSpPr>
        <p:spPr>
          <a:xfrm rot="0">
            <a:off x="4219994" y="3324225"/>
            <a:ext cx="1908028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Integration with incident, problem, asset, project management, and </a:t>
            </a:r>
            <a:r>
              <a:rPr dirty="0" err="1" lang="en-US" sz="1200">
                <a:latin typeface="Roboto"/>
              </a:rPr>
              <a:t>CMDB</a:t>
            </a:r>
            <a:endParaRPr dirty="0" err="1" lang="en-US" sz="1200">
              <a:latin typeface="Roboto"/>
            </a:endParaRPr>
          </a:p>
        </p:txBody>
      </p:sp>
      <p:sp>
        <p:nvSpPr>
          <p:cNvPr id="8" name="TextBox 7">
            <a:extLst>
              <a:ext uri="{F9530EB6-4322-44A1-BBD0-A732FCE4F817}">
                <a16:creationId xmlns:a16="http://schemas.microsoft.com/office/drawing/2010/main" id="{07B9065E-0857-48A6-9DCE-39EE78AB57AE}"/>
              </a:ext>
            </a:extLst>
          </p:cNvPr>
          <p:cNvSpPr txBox="1"/>
          <p:nvPr/>
        </p:nvSpPr>
        <p:spPr>
          <a:xfrm rot="0">
            <a:off x="6666138" y="1160992"/>
            <a:ext cx="196863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Implement continual service improvement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TextBox 8">
            <a:extLst>
              <a:ext uri="{84D0253E-685D-424B-B366-491090E3DF89}">
                <a16:creationId xmlns:a16="http://schemas.microsoft.com/office/drawing/2010/main" id="{6D34EF91-7CCE-49DE-9A74-1A00D5D7035C}"/>
              </a:ext>
            </a:extLst>
          </p:cNvPr>
          <p:cNvSpPr txBox="1"/>
          <p:nvPr/>
        </p:nvSpPr>
        <p:spPr>
          <a:xfrm rot="0">
            <a:off x="6667032" y="1639624"/>
            <a:ext cx="1762686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Post-implementation reviews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Change </a:t>
            </a:r>
            <a:r>
              <a:rPr dirty="0" err="1" lang="en-US" sz="1100">
                <a:latin typeface="Roboto"/>
              </a:rPr>
              <a:t>KPIs</a:t>
            </a:r>
            <a:endParaRPr dirty="0" err="1" lang="en-US" sz="1100">
              <a:latin typeface="Roboto"/>
            </a:endParaRPr>
          </a:p>
        </p:txBody>
      </p:sp>
      <p:sp>
        <p:nvSpPr>
          <p:cNvPr id="10" name="Rectangle 9">
            <a:extLst>
              <a:ext uri="{D82C0A54-F6BE-4F25-A7A3-E5E0794E3427}">
                <a16:creationId xmlns:a16="http://schemas.microsoft.com/office/drawing/2010/main" id="{89EDCD07-BC72-4F81-A6D9-C016CB54F5D2}"/>
              </a:ext>
            </a:extLst>
          </p:cNvPr>
          <p:cNvSpPr/>
          <p:nvPr/>
        </p:nvSpPr>
        <p:spPr>
          <a:xfrm flipH="true" rot="0">
            <a:off x="4335913" y="1624698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0">
            <a:extLst>
              <a:ext uri="{E2D43784-F524-4DC1-AC9D-2396C4F1693A}">
                <a16:creationId xmlns:a16="http://schemas.microsoft.com/office/drawing/2010/main" id="{B4321391-4BC4-43F4-8E48-37D1B5F6A589}"/>
              </a:ext>
            </a:extLst>
          </p:cNvPr>
          <p:cNvSpPr/>
          <p:nvPr/>
        </p:nvSpPr>
        <p:spPr>
          <a:xfrm flipH="true" rot="0">
            <a:off x="6784019" y="1611049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1">
            <a:extLst>
              <a:ext uri="{BE347A95-442E-43D7-9802-DF64E29EBFF9}">
                <a16:creationId xmlns:a16="http://schemas.microsoft.com/office/drawing/2010/main" id="{2F32BEDF-5D8B-40CC-AE5B-FA5DE011F275}"/>
              </a:ext>
            </a:extLst>
          </p:cNvPr>
          <p:cNvSpPr/>
          <p:nvPr/>
        </p:nvSpPr>
        <p:spPr>
          <a:xfrm flipH="true" rot="0">
            <a:off x="4362450" y="3295650"/>
            <a:ext cx="1266825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Oval 12">
            <a:extLst>
              <a:ext uri="{CD49A8E9-1767-4F64-8B6E-A067227C98F2}">
                <a16:creationId xmlns:a16="http://schemas.microsoft.com/office/drawing/2010/main" id="{6CCCFFCE-156C-44FD-81E7-5300CFFABCB3}"/>
              </a:ext>
            </a:extLst>
          </p:cNvPr>
          <p:cNvSpPr/>
          <p:nvPr/>
        </p:nvSpPr>
        <p:spPr>
          <a:xfrm rot="0">
            <a:off x="3712778" y="1243906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4" name="Picture 13">
            <a:extLst>
              <a:ext uri="{0298CF49-14BD-4CA6-AE12-9A8B5CCEFAFD}">
                <a16:creationId xmlns:a16="http://schemas.microsoft.com/office/drawing/2010/main" id="{8CE2E46C-F5D8-4DB0-BBBE-68C267DF1C2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780653" y="1298532"/>
            <a:ext cx="371475" cy="371475"/>
          </a:xfrm>
          <a:prstGeom prst="rect">
            <a:avLst/>
          </a:prstGeom>
          <a:noFill/>
        </p:spPr>
      </p:pic>
      <p:sp>
        <p:nvSpPr>
          <p:cNvPr id="15" name="Teardrop 14">
            <a:extLst>
              <a:ext uri="{C97346A1-E89C-4568-9D06-9B3505A6E553}">
                <a16:creationId xmlns:a16="http://schemas.microsoft.com/office/drawing/2010/main" id="{22054796-A964-433D-A967-05B929C930E2}"/>
              </a:ext>
            </a:extLst>
          </p:cNvPr>
          <p:cNvSpPr/>
          <p:nvPr/>
        </p:nvSpPr>
        <p:spPr>
          <a:xfrm rot="15900000">
            <a:off x="6254591" y="1252442"/>
            <a:ext cx="297046" cy="297046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6" name="Picture 15">
            <a:extLst>
              <a:ext uri="{3ECA6D01-5540-44E1-BE7C-D6EE726A09E3}">
                <a16:creationId xmlns:a16="http://schemas.microsoft.com/office/drawing/2010/main" id="{91CCD386-2CC8-4089-9FE0-5C87776DA77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6264658" y="1220438"/>
            <a:ext cx="314325" cy="31432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D7B918BC-C4AC-4B0B-8450-1094390A3490}">
                <a16:creationId xmlns:a16="http://schemas.microsoft.com/office/drawing/2010/main" id="{D8F4030D-942A-494F-B829-EA071804617F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793161" y="2838450"/>
            <a:ext cx="314073" cy="314325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22F54E02-0CC6-4E89-A797-374D8ADEB342}">
                <a16:creationId xmlns:a16="http://schemas.microsoft.com/office/drawing/2010/main" id="{CA9D7E2F-3E9B-40B3-B1EB-952338A8468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CB9A682F-26A0-4266-9112-21D51D30BCD0}">
                <a16:creationId xmlns:a16="http://schemas.microsoft.com/office/drawing/2010/main" id="{E04734B0-8315-4BA1-A6E3-FDAE5DE92831}"/>
              </a:ext>
            </a:extLst>
          </p:cNvPr>
          <p:cNvSpPr txBox="1"/>
          <p:nvPr/>
        </p:nvSpPr>
        <p:spPr>
          <a:xfrm rot="0">
            <a:off x="385600" y="1141741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change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F8A2052F-913E-4A23-8739-751400E5913A}">
        <p14:creationId xmlns:p14="http://schemas.microsoft.com/office/powerpoint/2010/main" val="1695977873035"/>
      </p:ext>
    </p:extLst>
  </p:cSld>
  <p:clrMapOvr>
    <a:masterClrMapping/>
  </p:clrMapOvr>
  <p:transition spd="slow">
    <p:fade thruBlk="false"/>
  </p:transition>
</p:sld>
</file>

<file path=ppt/slides/slide4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8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35B74E2E-E294-46F3-A38A-C8B678CFFBF2}">
                <a16:creationId xmlns:a16="http://schemas.microsoft.com/office/drawing/2010/main" id="{E2B2C449-FD57-48DF-A7F4-6CCFAF5D1361}"/>
              </a:ext>
            </a:extLst>
          </p:cNvPr>
          <p:cNvSpPr txBox="1"/>
          <p:nvPr/>
        </p:nvSpPr>
        <p:spPr>
          <a:xfrm rot="0">
            <a:off x="4515021" y="1962150"/>
            <a:ext cx="2952578" cy="115800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90000"/>
              </a:lnSpc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Project</a:t>
            </a:r>
          </a:p>
          <a:p>
            <a:pPr>
              <a:lnSpc>
                <a:spcPct val="90000"/>
              </a:lnSpc>
              <a:defRPr dirty="0" lang="en-US" sz="1400"/>
            </a:pPr>
            <a:r>
              <a:rPr dirty="0" i="0" lang="en-US" sz="36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6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3BFDF998-CD2C-4B23-9EED-2185C543ADCD}">
                <a16:creationId xmlns:a16="http://schemas.microsoft.com/office/drawing/2010/main" id="{66279E50-7DD5-4868-9B63-3A0D3095CE6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46476" y="1056551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B500A16D-3953-49C6-8A9B-903943D6866B}">
                <a16:creationId xmlns:a16="http://schemas.microsoft.com/office/drawing/2010/main" id="{CB027A76-0157-4E1D-A5D4-9350E7B8A448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FD272DDA-35D7-4612-A8BB-8C92ED141AE2}">
        <p14:creationId xmlns:p14="http://schemas.microsoft.com/office/powerpoint/2010/main" val="1695977873037"/>
      </p:ext>
    </p:extLst>
  </p:cSld>
  <p:clrMapOvr>
    <a:masterClrMapping/>
  </p:clrMapOvr>
  <p:transition spd="slow">
    <p:fade thruBlk="false"/>
  </p:transition>
</p:sld>
</file>

<file path=ppt/slides/slide4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E06B3389-8377-40A4-B6F0-0989CC4C95A7}">
                <a16:creationId xmlns:a16="http://schemas.microsoft.com/office/drawing/2010/main" id="{C1F8284A-36AB-4C07-94DA-B6AD3A588A52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A3F9C960-A89E-4618-9168-7A3F7D1A3631}">
                <a16:creationId xmlns:a16="http://schemas.microsoft.com/office/drawing/2010/main" id="{ACAB2389-9233-4613-A5DB-AF9C28B680C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15340" r="12880"/>
          <a:stretch>
            <a:fillRect/>
          </a:stretch>
        </p:blipFill>
        <p:spPr>
          <a:xfrm rot="0">
            <a:off x="3794598" y="791307"/>
            <a:ext cx="4604061" cy="355978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2884CE57-FCB0-46D5-BD51-ECDCF2B5F67C}">
                <a16:creationId xmlns:a16="http://schemas.microsoft.com/office/drawing/2010/main" id="{9DBA44CF-5ECA-4648-ACA8-F2E62A5A62A8}"/>
              </a:ext>
            </a:extLst>
          </p:cNvPr>
          <p:cNvSpPr txBox="1"/>
          <p:nvPr/>
        </p:nvSpPr>
        <p:spPr>
          <a:xfrm rot="0">
            <a:off x="385600" y="1065542"/>
            <a:ext cx="2209419" cy="120417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400">
                <a:solidFill>
                  <a:srgbClr val="ffd052"/>
                </a:solidFill>
                <a:latin typeface="Roboto-medium"/>
              </a:rPr>
              <a:t>Project</a:t>
            </a:r>
          </a:p>
          <a:p>
            <a:pPr algn="l">
              <a:defRPr dirty="0" lang="en-US" sz="1400"/>
            </a:pPr>
            <a:r>
              <a:rPr dirty="0" err="1" i="0" lang="en-US" sz="2400">
                <a:solidFill>
                  <a:srgbClr val="ffd052"/>
                </a:solidFill>
                <a:latin typeface="Roboto-medium"/>
              </a:rPr>
              <a:t>management </a:t>
            </a:r>
          </a:p>
          <a:p>
            <a:pPr algn="l">
              <a:defRPr dirty="0" lang="en-US" sz="1400"/>
            </a:pPr>
            <a:r>
              <a:rPr dirty="0" i="0" lang="en-US" sz="24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24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5" name="Picture 4">
            <a:extLst>
              <a:ext uri="{E52863BA-B138-4E1B-8DF9-20CD4F5F2FD2}">
                <a16:creationId xmlns:a16="http://schemas.microsoft.com/office/drawing/2010/main" id="{40909D00-47E0-4D22-8B11-F107A556764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53A7FCFC-F74F-4884-B68D-42FEE5C4A053}">
        <p14:creationId xmlns:p14="http://schemas.microsoft.com/office/powerpoint/2010/main" val="1695977873038"/>
      </p:ext>
    </p:extLst>
  </p:cSld>
  <p:clrMapOvr>
    <a:masterClrMapping/>
  </p:clrMapOvr>
  <p:transition spd="slow">
    <p:fade thruBlk="false"/>
  </p:transition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255E0FA1-94C8-4BB4-B29C-9024B462E68B}">
                <a16:creationId xmlns:a16="http://schemas.microsoft.com/office/drawing/2010/main" id="{A5BF175D-0980-4A64-AAC7-2E652AE66722}"/>
              </a:ext>
            </a:extLst>
          </p:cNvPr>
          <p:cNvSpPr/>
          <p:nvPr/>
        </p:nvSpPr>
        <p:spPr>
          <a:xfrm rot="0">
            <a:off x="-28575" y="-19050"/>
            <a:ext cx="3537975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6EE77EA8-0CA9-49C0-8A8C-C76BF69F25E5}">
                <a16:creationId xmlns:a16="http://schemas.microsoft.com/office/drawing/2010/main" id="{C17C36D8-9688-4457-BC8F-BFA2F9D8AA09}"/>
              </a:ext>
            </a:extLst>
          </p:cNvPr>
          <p:cNvSpPr txBox="1"/>
          <p:nvPr/>
        </p:nvSpPr>
        <p:spPr>
          <a:xfrm rot="0">
            <a:off x="816206" y="2380945"/>
            <a:ext cx="1688382" cy="46551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2400">
                <a:solidFill>
                  <a:srgbClr val="ffd052"/>
                </a:solidFill>
                <a:latin typeface="Roboto-medium"/>
              </a:rPr>
              <a:t>The result </a:t>
            </a:r>
            <a:endParaRPr dirty="0" i="0" lang="en-US" sz="24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4" name="TextBox 3">
            <a:extLst>
              <a:ext uri="{16E51C36-AA2E-4A0D-908F-4623292F934E}">
                <a16:creationId xmlns:a16="http://schemas.microsoft.com/office/drawing/2010/main" id="{B1B7FE57-2DBB-4684-B5FE-C9598FD4D649}"/>
              </a:ext>
            </a:extLst>
          </p:cNvPr>
          <p:cNvSpPr txBox="1"/>
          <p:nvPr/>
        </p:nvSpPr>
        <p:spPr>
          <a:xfrm rot="0">
            <a:off x="4572000" y="1981200"/>
            <a:ext cx="3498216" cy="119226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800">
                <a:latin typeface="Roboto-light"/>
              </a:rPr>
              <a:t>The absence of a </a:t>
            </a:r>
            <a:r>
              <a:rPr b="1" dirty="0" lang="en-US" sz="1800">
                <a:solidFill>
                  <a:srgbClr val="0070c0"/>
                </a:solidFill>
                <a:latin typeface="Roboto"/>
              </a:rPr>
              <a:t>wholesome</a:t>
            </a:r>
            <a:r>
              <a:rPr dirty="0" lang="en-US" sz="1800">
                <a:latin typeface="Roboto-light"/>
              </a:rPr>
              <a:t> service delivery experience for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800">
                <a:latin typeface="Roboto-light"/>
              </a:rPr>
              <a:t>all stakeholders involved: </a:t>
            </a:r>
            <a:r>
              <a:rPr dirty="0" i="1" lang="en-US" sz="1800">
                <a:solidFill>
                  <a:schemeClr val="tx1"/>
                </a:solidFill>
                <a:latin typeface="Roboto-light"/>
              </a:rPr>
              <a:t>users, agents, and management </a:t>
            </a:r>
            <a:endParaRPr dirty="0" i="1" lang="en-US" sz="1800">
              <a:solidFill>
                <a:schemeClr val="tx1"/>
              </a:solidFill>
              <a:latin typeface="Roboto-light"/>
            </a:endParaRPr>
          </a:p>
        </p:txBody>
      </p:sp>
      <p:pic>
        <p:nvPicPr>
          <p:cNvPr id="5" name="Picture 4">
            <a:extLst>
              <a:ext uri="{525D1198-8581-4305-808D-77C6E1AE1B8D}">
                <a16:creationId xmlns:a16="http://schemas.microsoft.com/office/drawing/2010/main" id="{8515496F-BE4C-4930-801E-5FF79C3815C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B1910C52-7CEB-4881-818F-85831118F611}">
        <p14:creationId xmlns:p14="http://schemas.microsoft.com/office/powerpoint/2010/main" val="1695977872976"/>
      </p:ext>
    </p:extLst>
  </p:cSld>
  <p:clrMapOvr>
    <a:masterClrMapping/>
  </p:clrMapOvr>
  <p:transition spd="slow">
    <p:fade thruBlk="false"/>
  </p:transition>
</p:sld>
</file>

<file path=ppt/slides/slide5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9EC7E5D3-3A00-4647-9E40-8EC10BC591EB}">
                <a16:creationId xmlns:a16="http://schemas.microsoft.com/office/drawing/2010/main" id="{DA2211F4-DB30-438C-B59D-CBB163875970}"/>
              </a:ext>
            </a:extLst>
          </p:cNvPr>
          <p:cNvSpPr/>
          <p:nvPr/>
        </p:nvSpPr>
        <p:spPr>
          <a:xfrm rot="0">
            <a:off x="6298378" y="3051676"/>
            <a:ext cx="380085" cy="380085"/>
          </a:xfrm>
          <a:prstGeom prst="trapezoid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260D9354-E07C-4EA2-B128-D3A91C0295B4}">
                <a16:creationId xmlns:a16="http://schemas.microsoft.com/office/drawing/2010/main" id="{A406DCDE-E9AC-4592-93E0-66A635E1EC60}"/>
              </a:ext>
            </a:extLst>
          </p:cNvPr>
          <p:cNvSpPr/>
          <p:nvPr/>
        </p:nvSpPr>
        <p:spPr>
          <a:xfrm rot="15900000">
            <a:off x="6325886" y="1262300"/>
            <a:ext cx="265461" cy="265461"/>
          </a:xfrm>
          <a:prstGeom prst="teardrop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val 3">
            <a:extLst>
              <a:ext uri="{C214F2BA-8182-4C92-8F8F-CAFE7BC864D1}">
                <a16:creationId xmlns:a16="http://schemas.microsoft.com/office/drawing/2010/main" id="{68F1B218-84E2-428A-9087-A36120355DEA}"/>
              </a:ext>
            </a:extLst>
          </p:cNvPr>
          <p:cNvSpPr/>
          <p:nvPr/>
        </p:nvSpPr>
        <p:spPr>
          <a:xfrm rot="0">
            <a:off x="3411255" y="3038865"/>
            <a:ext cx="380085" cy="380085"/>
          </a:xfrm>
          <a:prstGeom prst="ellipse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Rounded Rectangle 4">
            <a:extLst>
              <a:ext uri="{282CCE61-2EC8-44E7-8124-619FA880B521}">
                <a16:creationId xmlns:a16="http://schemas.microsoft.com/office/drawing/2010/main" id="{2CB81099-65B6-4A8E-B2A1-CDCC819029B0}"/>
              </a:ext>
            </a:extLst>
          </p:cNvPr>
          <p:cNvSpPr/>
          <p:nvPr/>
        </p:nvSpPr>
        <p:spPr>
          <a:xfrm rot="0">
            <a:off x="3405987" y="1245527"/>
            <a:ext cx="308190" cy="338089"/>
          </a:xfrm>
          <a:prstGeom prst="round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8B800594-1CB8-4292-A8D9-289B24181D60}">
                <a16:creationId xmlns:a16="http://schemas.microsoft.com/office/drawing/2010/main" id="{6F785856-4F83-495F-8241-C418DDB4234C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333F2AAF-05F6-440E-8C1B-E2F33E382C3E}">
                <a16:creationId xmlns:a16="http://schemas.microsoft.com/office/drawing/2010/main" id="{FDA2E914-6A07-4994-8EB1-32D1E6E249DE}"/>
              </a:ext>
            </a:extLst>
          </p:cNvPr>
          <p:cNvSpPr txBox="1"/>
          <p:nvPr/>
        </p:nvSpPr>
        <p:spPr>
          <a:xfrm rot="0">
            <a:off x="3933758" y="1154267"/>
            <a:ext cx="2013632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Collect all relevant information beforehand to identify the scope, budget, and time needed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0BA5DFB4-FF42-4883-8B17-79420482984A}">
                <a16:creationId xmlns:a16="http://schemas.microsoft.com/office/drawing/2010/main" id="{A80D79B4-97E5-4CFC-B28D-A48C555E5DD4}"/>
              </a:ext>
            </a:extLst>
          </p:cNvPr>
          <p:cNvSpPr txBox="1"/>
          <p:nvPr/>
        </p:nvSpPr>
        <p:spPr>
          <a:xfrm rot="0">
            <a:off x="3925624" y="2021614"/>
            <a:ext cx="1292304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Project templates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3068B4BA-6DAC-448D-8D9A-D81417DDD32F}">
                <a16:creationId xmlns:a16="http://schemas.microsoft.com/office/drawing/2010/main" id="{D1561784-BE76-4302-BE60-3EF22E3808E0}"/>
              </a:ext>
            </a:extLst>
          </p:cNvPr>
          <p:cNvSpPr txBox="1"/>
          <p:nvPr/>
        </p:nvSpPr>
        <p:spPr>
          <a:xfrm rot="0">
            <a:off x="6779476" y="1158144"/>
            <a:ext cx="1658472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Break down your projects into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subactivities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74FF3342-FCD8-4612-B013-931DDAE28627}">
                <a16:creationId xmlns:a16="http://schemas.microsoft.com/office/drawing/2010/main" id="{96A918E4-AFBD-459E-84E4-00788448EAD3}"/>
              </a:ext>
            </a:extLst>
          </p:cNvPr>
          <p:cNvSpPr txBox="1"/>
          <p:nvPr/>
        </p:nvSpPr>
        <p:spPr>
          <a:xfrm rot="0">
            <a:off x="6781800" y="1792566"/>
            <a:ext cx="2030615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Milestones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Tasks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E7D09C74-A5FB-47AE-9E7A-F086B382E65C}">
                <a16:creationId xmlns:a16="http://schemas.microsoft.com/office/drawing/2010/main" id="{BC00DDCF-C42A-4BF2-85A7-1DB2DE837954}"/>
              </a:ext>
            </a:extLst>
          </p:cNvPr>
          <p:cNvSpPr txBox="1"/>
          <p:nvPr/>
        </p:nvSpPr>
        <p:spPr>
          <a:xfrm rot="0">
            <a:off x="3943607" y="2964151"/>
            <a:ext cx="209454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Define different roles and responsibilities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AA3307BF-8B04-4F18-88BB-3121E1CF680A}">
                <a16:creationId xmlns:a16="http://schemas.microsoft.com/office/drawing/2010/main" id="{F4FC6217-7720-4705-94B0-E0D5BE1C88EE}"/>
              </a:ext>
            </a:extLst>
          </p:cNvPr>
          <p:cNvSpPr txBox="1"/>
          <p:nvPr/>
        </p:nvSpPr>
        <p:spPr>
          <a:xfrm rot="0">
            <a:off x="3941292" y="3461937"/>
            <a:ext cx="2008689" cy="258610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Project roles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Members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7E9C9659-4D77-45C7-8D7F-C9BED96F950E}">
                <a16:creationId xmlns:a16="http://schemas.microsoft.com/office/drawing/2010/main" id="{F10FE595-872C-4F07-9B13-A6B0FFE54DCD}"/>
              </a:ext>
            </a:extLst>
          </p:cNvPr>
          <p:cNvSpPr txBox="1"/>
          <p:nvPr/>
        </p:nvSpPr>
        <p:spPr>
          <a:xfrm rot="0">
            <a:off x="6794373" y="3462070"/>
            <a:ext cx="1635975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Project status 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Gantt charts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D8BFE8D6-81E1-42C9-B735-8D9AB4F10C5D}">
                <a16:creationId xmlns:a16="http://schemas.microsoft.com/office/drawing/2010/main" id="{4BC80211-1E96-4393-92CC-D0E5E2B6A4CB}"/>
              </a:ext>
            </a:extLst>
          </p:cNvPr>
          <p:cNvSpPr txBox="1"/>
          <p:nvPr/>
        </p:nvSpPr>
        <p:spPr>
          <a:xfrm rot="0">
            <a:off x="6779476" y="2960541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Effectively track the progress of projects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F48131CB-3093-4C4A-82E4-B9B99E5A004B}">
                <a16:creationId xmlns:a16="http://schemas.microsoft.com/office/drawing/2010/main" id="{9A61C8BC-F578-444B-8C63-66B79D04E8EC}"/>
              </a:ext>
            </a:extLst>
          </p:cNvPr>
          <p:cNvSpPr/>
          <p:nvPr/>
        </p:nvSpPr>
        <p:spPr>
          <a:xfrm flipH="true" rot="0">
            <a:off x="4055592" y="3421532"/>
            <a:ext cx="1352550" cy="9371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E477C085-F5E7-4BAD-8FF5-2CDBAD9DECBD}">
                <a16:creationId xmlns:a16="http://schemas.microsoft.com/office/drawing/2010/main" id="{397DDC13-1C4A-42C7-932D-6ABA75AF877A}"/>
              </a:ext>
            </a:extLst>
          </p:cNvPr>
          <p:cNvSpPr/>
          <p:nvPr/>
        </p:nvSpPr>
        <p:spPr>
          <a:xfrm flipH="true" rot="0">
            <a:off x="4017139" y="1973989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0E8C1381-5BE6-4E17-9F75-CAF63BF5D854}">
                <a16:creationId xmlns:a16="http://schemas.microsoft.com/office/drawing/2010/main" id="{D2D71609-7577-4562-81D2-C40CB16E448B}"/>
              </a:ext>
            </a:extLst>
          </p:cNvPr>
          <p:cNvSpPr/>
          <p:nvPr/>
        </p:nvSpPr>
        <p:spPr>
          <a:xfrm flipH="true" rot="0">
            <a:off x="6886574" y="1767954"/>
            <a:ext cx="13525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0EB33D41-6A80-4C2D-96AB-CFB89F2F11CB}">
                <a16:creationId xmlns:a16="http://schemas.microsoft.com/office/drawing/2010/main" id="{A35295EB-6F2E-46D2-9790-276B2B73BD9A}"/>
              </a:ext>
            </a:extLst>
          </p:cNvPr>
          <p:cNvSpPr/>
          <p:nvPr/>
        </p:nvSpPr>
        <p:spPr>
          <a:xfrm flipH="true" rot="0">
            <a:off x="6896100" y="343852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B224EBF2-7451-429F-A750-00650B868A1B}">
                <a16:creationId xmlns:a16="http://schemas.microsoft.com/office/drawing/2010/main" id="{041A422F-3A2D-4AB5-B689-F86D1B4E293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489055" y="1258281"/>
            <a:ext cx="314073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CBBCFCE0-324E-442E-9B20-63DF7250CAA1}">
                <a16:creationId xmlns:a16="http://schemas.microsoft.com/office/drawing/2010/main" id="{9FEF7A8D-9D66-411F-A4B4-4ABA96AFD77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496951" y="3128676"/>
            <a:ext cx="314325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C4824ED4-744D-4F19-AD3A-2DA77ED4E99C}">
                <a16:creationId xmlns:a16="http://schemas.microsoft.com/office/drawing/2010/main" id="{9E1EAB99-12E0-425E-AF55-610FADBDC341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334650" y="1197522"/>
            <a:ext cx="314073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5553C2B7-F93D-4D34-A9F8-B26ED36C09C6}">
                <a16:creationId xmlns:a16="http://schemas.microsoft.com/office/drawing/2010/main" id="{7146BE40-B7D8-4E28-BD87-816D3B78D76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343506" y="3135125"/>
            <a:ext cx="314073" cy="314073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919FF99E-B5CF-44C5-A646-3F5F7EA1E3B0}">
                <a16:creationId xmlns:a16="http://schemas.microsoft.com/office/drawing/2010/main" id="{3AD2B279-2C0B-44C8-A069-9F4EF09AD23E}"/>
              </a:ext>
            </a:extLst>
          </p:cNvPr>
          <p:cNvSpPr txBox="1"/>
          <p:nvPr/>
        </p:nvSpPr>
        <p:spPr>
          <a:xfrm rot="0">
            <a:off x="352291" y="1135169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project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A0693BAA-7659-41C1-B029-CDB12D5F2267}">
                <a16:creationId xmlns:a16="http://schemas.microsoft.com/office/drawing/2010/main" id="{436108B2-FACF-4CCA-8266-D8510A41D447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7C26F9CE-BFE7-4557-9FDF-549773A7E892}">
        <p14:creationId xmlns:p14="http://schemas.microsoft.com/office/powerpoint/2010/main" val="1695977873039"/>
      </p:ext>
    </p:extLst>
  </p:cSld>
  <p:clrMapOvr>
    <a:masterClrMapping/>
  </p:clrMapOvr>
  <p:transition spd="slow">
    <p:fade thruBlk="false"/>
  </p:transition>
</p:sld>
</file>

<file path=ppt/slides/slide5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agon 1">
            <a:extLst>
              <a:ext uri="{ED33882A-36D9-4727-92B8-CD6EB152DE47}">
                <a16:creationId xmlns:a16="http://schemas.microsoft.com/office/drawing/2010/main" id="{53A746CE-15F8-4461-B34B-12B28B46299A}"/>
              </a:ext>
            </a:extLst>
          </p:cNvPr>
          <p:cNvSpPr/>
          <p:nvPr/>
        </p:nvSpPr>
        <p:spPr>
          <a:xfrm rot="0">
            <a:off x="3737715" y="2710661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ectangle 2">
            <a:extLst>
              <a:ext uri="{1099A8F5-6F18-48C7-8A40-CED8D02FD89F}">
                <a16:creationId xmlns:a16="http://schemas.microsoft.com/office/drawing/2010/main" id="{416F3D60-9FE0-443C-AE24-4C06797FC0A9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2E4CA1EE-63C3-4A75-BC25-20C6D832EBF9}">
                <a16:creationId xmlns:a16="http://schemas.microsoft.com/office/drawing/2010/main" id="{88FDFE0D-5095-41DC-91E9-B2D47CB38044}"/>
              </a:ext>
            </a:extLst>
          </p:cNvPr>
          <p:cNvSpPr txBox="1"/>
          <p:nvPr/>
        </p:nvSpPr>
        <p:spPr>
          <a:xfrm rot="0">
            <a:off x="4232186" y="1154753"/>
            <a:ext cx="1478632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track of the effort spent at a granular level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0A4FD24F-7125-473B-A67F-E34866673536}">
                <a16:creationId xmlns:a16="http://schemas.microsoft.com/office/drawing/2010/main" id="{5AC59513-6282-417C-BD7C-8C2CF33B18F9}"/>
              </a:ext>
            </a:extLst>
          </p:cNvPr>
          <p:cNvSpPr txBox="1"/>
          <p:nvPr/>
        </p:nvSpPr>
        <p:spPr>
          <a:xfrm rot="0">
            <a:off x="4232186" y="1822666"/>
            <a:ext cx="3325530" cy="2628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100">
                <a:latin typeface="Roboto"/>
              </a:rPr>
              <a:t>Worklog</a:t>
            </a:r>
            <a:endParaRPr dirty="0" err="1" lang="en-US" sz="1100">
              <a:latin typeface="Roboto"/>
            </a:endParaRPr>
          </a:p>
        </p:txBody>
      </p:sp>
      <p:sp>
        <p:nvSpPr>
          <p:cNvPr id="6" name="TextBox 5">
            <a:extLst>
              <a:ext uri="{CB16E7CE-E708-4093-B072-4BA580B42D82}">
                <a16:creationId xmlns:a16="http://schemas.microsoft.com/office/drawing/2010/main" id="{C126883A-52E7-45D1-81C9-F99069227EA3}"/>
              </a:ext>
            </a:extLst>
          </p:cNvPr>
          <p:cNvSpPr txBox="1"/>
          <p:nvPr/>
        </p:nvSpPr>
        <p:spPr>
          <a:xfrm rot="0">
            <a:off x="4219108" y="2647950"/>
            <a:ext cx="1962083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Integrate project management with other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ITSM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modules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7" name="TextBox 6">
            <a:extLst>
              <a:ext uri="{6D8A2EB6-2465-476F-9579-A4C05064D8EC}">
                <a16:creationId xmlns:a16="http://schemas.microsoft.com/office/drawing/2010/main" id="{0065F89C-B50A-4C07-A273-41972DBE2397}"/>
              </a:ext>
            </a:extLst>
          </p:cNvPr>
          <p:cNvSpPr txBox="1"/>
          <p:nvPr/>
        </p:nvSpPr>
        <p:spPr>
          <a:xfrm rot="0">
            <a:off x="4227461" y="3324225"/>
            <a:ext cx="1908028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Associate requests and changes with projects</a:t>
            </a:r>
            <a:endParaRPr dirty="0" lang="en-US" sz="1200">
              <a:latin typeface="Roboto"/>
            </a:endParaRPr>
          </a:p>
        </p:txBody>
      </p:sp>
      <p:sp>
        <p:nvSpPr>
          <p:cNvPr id="8" name="TextBox 7">
            <a:extLst>
              <a:ext uri="{7CA2E0A9-9120-448E-8DA3-F21F16B0B884}">
                <a16:creationId xmlns:a16="http://schemas.microsoft.com/office/drawing/2010/main" id="{7ADB62BC-AE7B-4380-B97D-77580BF8D26C}"/>
              </a:ext>
            </a:extLst>
          </p:cNvPr>
          <p:cNvSpPr txBox="1"/>
          <p:nvPr/>
        </p:nvSpPr>
        <p:spPr>
          <a:xfrm rot="0">
            <a:off x="6666138" y="1160992"/>
            <a:ext cx="196863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Use data to make better decisions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on-the-go</a:t>
            </a:r>
            <a:endParaRPr dirty="0" err="1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9" name="TextBox 8">
            <a:extLst>
              <a:ext uri="{EE865604-A0EA-4DE2-B202-03E6B437B9CF}">
                <a16:creationId xmlns:a16="http://schemas.microsoft.com/office/drawing/2010/main" id="{0A84CD72-1B5B-462F-9786-ABC4FEDB155D}"/>
              </a:ext>
            </a:extLst>
          </p:cNvPr>
          <p:cNvSpPr txBox="1"/>
          <p:nvPr/>
        </p:nvSpPr>
        <p:spPr>
          <a:xfrm rot="0">
            <a:off x="6667032" y="1639624"/>
            <a:ext cx="1762686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Project overview map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Project reports</a:t>
            </a:r>
            <a:endParaRPr dirty="0" lang="en-US" sz="1100">
              <a:latin typeface="Roboto"/>
            </a:endParaRPr>
          </a:p>
        </p:txBody>
      </p:sp>
      <p:sp>
        <p:nvSpPr>
          <p:cNvPr id="10" name="Rectangle 9">
            <a:extLst>
              <a:ext uri="{A67E0E3C-CB95-4297-881C-EDC4E75F0299}">
                <a16:creationId xmlns:a16="http://schemas.microsoft.com/office/drawing/2010/main" id="{B07CB057-76F3-44B0-9023-81F6BF52C9C2}"/>
              </a:ext>
            </a:extLst>
          </p:cNvPr>
          <p:cNvSpPr/>
          <p:nvPr/>
        </p:nvSpPr>
        <p:spPr>
          <a:xfrm flipH="true" rot="0">
            <a:off x="4335913" y="1777098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1" name="Rectangle 10">
            <a:extLst>
              <a:ext uri="{0A7D992B-B434-4610-A822-216E2E3B50CF}">
                <a16:creationId xmlns:a16="http://schemas.microsoft.com/office/drawing/2010/main" id="{DD543E97-D7DD-4B3A-99A4-2F0043372336}"/>
              </a:ext>
            </a:extLst>
          </p:cNvPr>
          <p:cNvSpPr/>
          <p:nvPr/>
        </p:nvSpPr>
        <p:spPr>
          <a:xfrm flipH="true" rot="0">
            <a:off x="6784019" y="1611049"/>
            <a:ext cx="13144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Rectangle 11">
            <a:extLst>
              <a:ext uri="{5F3BA852-7C46-4E17-94CF-3CABE9D2125C}">
                <a16:creationId xmlns:a16="http://schemas.microsoft.com/office/drawing/2010/main" id="{CD4612C0-24FE-4786-9300-F422ABA02D09}"/>
              </a:ext>
            </a:extLst>
          </p:cNvPr>
          <p:cNvSpPr/>
          <p:nvPr/>
        </p:nvSpPr>
        <p:spPr>
          <a:xfrm flipH="true" rot="0">
            <a:off x="4324350" y="3295650"/>
            <a:ext cx="1266825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Oval 12">
            <a:extLst>
              <a:ext uri="{E53CA95C-4A00-46C7-886B-1F270447CA54}">
                <a16:creationId xmlns:a16="http://schemas.microsoft.com/office/drawing/2010/main" id="{71365914-CA20-49AA-B533-A68AAA858B26}"/>
              </a:ext>
            </a:extLst>
          </p:cNvPr>
          <p:cNvSpPr/>
          <p:nvPr/>
        </p:nvSpPr>
        <p:spPr>
          <a:xfrm rot="0">
            <a:off x="3712778" y="1243906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4" name="Up Arrow 13">
            <a:extLst>
              <a:ext uri="{1915F79F-A592-4C9D-A465-18E8396A261A}">
                <a16:creationId xmlns:a16="http://schemas.microsoft.com/office/drawing/2010/main" id="{710FD77A-2F8F-4A6F-8D67-EB3783127F7F}"/>
              </a:ext>
            </a:extLst>
          </p:cNvPr>
          <p:cNvSpPr/>
          <p:nvPr/>
        </p:nvSpPr>
        <p:spPr>
          <a:xfrm rot="0">
            <a:off x="6254591" y="1252442"/>
            <a:ext cx="297046" cy="297046"/>
          </a:xfrm>
          <a:prstGeom prst="upArrow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5" name="Picture 14">
            <a:extLst>
              <a:ext uri="{C31ECDF4-EF96-4636-AD19-BCFE39FF1B07}">
                <a16:creationId xmlns:a16="http://schemas.microsoft.com/office/drawing/2010/main" id="{70C00B77-611D-4BAF-81B3-35876B326BC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7D1B1E61-7343-449A-8CF0-3D52F802C37F}">
                <a16:creationId xmlns:a16="http://schemas.microsoft.com/office/drawing/2010/main" id="{2889861C-FEED-4762-8B1A-B9E9E88A5320}"/>
              </a:ext>
            </a:extLst>
          </p:cNvPr>
          <p:cNvSpPr txBox="1"/>
          <p:nvPr/>
        </p:nvSpPr>
        <p:spPr>
          <a:xfrm rot="0">
            <a:off x="385600" y="1141741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project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7" name="Picture 16">
            <a:extLst>
              <a:ext uri="{15CC31AD-CD7D-400E-8E13-EE4A1446E081}">
                <a16:creationId xmlns:a16="http://schemas.microsoft.com/office/drawing/2010/main" id="{FBB74503-CEFB-4797-9C07-61EFAB6C06B9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793369" y="1264891"/>
            <a:ext cx="371475" cy="371475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424EC56-AA4B-4DFA-BFD0-7D91988729F4}">
                <a16:creationId xmlns:a16="http://schemas.microsoft.com/office/drawing/2010/main" id="{73CA26A0-ECB8-4720-A377-52EAB8372CBE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314189" y="1272387"/>
            <a:ext cx="314073" cy="314325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75F111B3-C527-4498-B387-379A452E0019}">
                <a16:creationId xmlns:a16="http://schemas.microsoft.com/office/drawing/2010/main" id="{9DAD68DC-6EFE-4D29-9290-A543AA84F4C5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821373" y="2743543"/>
            <a:ext cx="314073" cy="314325"/>
          </a:xfrm>
          <a:prstGeom prst="rect">
            <a:avLst/>
          </a:prstGeom>
          <a:noFill/>
        </p:spPr>
      </p:pic>
    </p:spTree>
    <p:extLst>
      <p:ext uri="{92E56FE4-D809-4BEF-8500-9D974FCA77D1}">
        <p14:creationId xmlns:p14="http://schemas.microsoft.com/office/powerpoint/2010/main" val="1695977873041"/>
      </p:ext>
    </p:extLst>
  </p:cSld>
  <p:clrMapOvr>
    <a:masterClrMapping/>
  </p:clrMapOvr>
  <p:transition spd="slow">
    <p:fade thruBlk="false"/>
  </p:transition>
</p:sld>
</file>

<file path=ppt/slides/slide5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2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2E27E332-B310-4FB4-99AA-2D2ABED447AF}">
                <a16:creationId xmlns:a16="http://schemas.microsoft.com/office/drawing/2010/main" id="{4DBF50FE-2871-4301-BD21-0E81BB96CC1A}"/>
              </a:ext>
            </a:extLst>
          </p:cNvPr>
          <p:cNvSpPr txBox="1"/>
          <p:nvPr/>
        </p:nvSpPr>
        <p:spPr>
          <a:xfrm rot="0">
            <a:off x="4495800" y="2131062"/>
            <a:ext cx="2952578" cy="105028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80000"/>
              </a:lnSpc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Asset</a:t>
            </a:r>
          </a:p>
          <a:p>
            <a:pPr>
              <a:lnSpc>
                <a:spcPct val="80000"/>
              </a:lnSpc>
              <a:defRPr dirty="0" lang="en-US" sz="1400"/>
            </a:pPr>
            <a:r>
              <a:rPr dirty="0" i="0" lang="en-US" sz="3600">
                <a:solidFill>
                  <a:schemeClr val="bg1"/>
                </a:solidFill>
                <a:latin typeface="Roboto-thin"/>
              </a:rPr>
              <a:t>management</a:t>
            </a:r>
            <a:endParaRPr dirty="0" i="0" lang="en-US" sz="3600">
              <a:solidFill>
                <a:schemeClr val="bg1"/>
              </a:solidFill>
              <a:latin typeface="Roboto-thin"/>
            </a:endParaRPr>
          </a:p>
        </p:txBody>
      </p:sp>
      <p:pic>
        <p:nvPicPr>
          <p:cNvPr id="3" name="Picture 2">
            <a:extLst>
              <a:ext uri="{2688F7EB-5E1A-43A4-9313-6D2B6114BB16}">
                <a16:creationId xmlns:a16="http://schemas.microsoft.com/office/drawing/2010/main" id="{D6F1106C-275E-4080-8AA9-8A49D2FF1EA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46476" y="1056551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6488684C-814C-4B69-9152-22DAED94F2F2}">
                <a16:creationId xmlns:a16="http://schemas.microsoft.com/office/drawing/2010/main" id="{1F954D7A-0CBE-479C-9523-D5A2194BF483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32D472C5-C45A-455E-97B7-C267808237E8}">
        <p14:creationId xmlns:p14="http://schemas.microsoft.com/office/powerpoint/2010/main" val="1695977873042"/>
      </p:ext>
    </p:extLst>
  </p:cSld>
  <p:clrMapOvr>
    <a:masterClrMapping/>
  </p:clrMapOvr>
  <p:transition spd="slow">
    <p:fade thruBlk="false"/>
  </p:transition>
</p:sld>
</file>

<file path=ppt/slides/slide5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6BB59136-4033-49CA-BB8E-0F21A6A053CE}">
                <a16:creationId xmlns:a16="http://schemas.microsoft.com/office/drawing/2010/main" id="{F8D147F1-75EA-4DE1-8462-97C99AEEE8E5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3">
            <a:extLst>
              <a:ext uri="{0EE91AB5-EEBF-4623-9CF6-EE5B49A39870}">
                <a16:creationId xmlns:a16="http://schemas.microsoft.com/office/drawing/2010/main" id="{35739D47-3AE0-4594-99F9-9D487E79FF4C}"/>
              </a:ext>
            </a:extLst>
          </p:cNvPr>
          <p:cNvSpPr txBox="1"/>
          <p:nvPr/>
        </p:nvSpPr>
        <p:spPr>
          <a:xfrm rot="0">
            <a:off x="457200" y="1138974"/>
            <a:ext cx="2209419" cy="103233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lnSpc>
                <a:spcPct val="80000"/>
              </a:lnSpc>
              <a:defRPr dirty="0" lang="en-US" sz="1400"/>
            </a:pPr>
            <a:r>
              <a:rPr dirty="0" i="0" lang="en-US" sz="2500">
                <a:solidFill>
                  <a:srgbClr val="ffd052"/>
                </a:solidFill>
                <a:latin typeface="Roboto-medium"/>
              </a:rPr>
              <a:t>Asset</a:t>
            </a:r>
          </a:p>
          <a:p>
            <a:pPr algn="l">
              <a:lnSpc>
                <a:spcPct val="80000"/>
              </a:lnSpc>
              <a:defRPr dirty="0" lang="en-US" sz="1400"/>
            </a:pPr>
            <a:r>
              <a:rPr dirty="0" i="0" lang="en-US" sz="2500">
                <a:solidFill>
                  <a:srgbClr val="ffd052"/>
                </a:solidFill>
                <a:latin typeface="Roboto-medium"/>
              </a:rPr>
              <a:t>management</a:t>
            </a:r>
            <a:r>
              <a:rPr dirty="0" err="1" i="0" lang="en-US" sz="2500">
                <a:solidFill>
                  <a:srgbClr val="ffd052"/>
                </a:solidFill>
                <a:latin typeface="Roboto-medium"/>
              </a:rPr>
              <a:t> </a:t>
            </a:r>
          </a:p>
          <a:p>
            <a:pPr algn="l">
              <a:lnSpc>
                <a:spcPct val="80000"/>
              </a:lnSpc>
              <a:defRPr dirty="0" lang="en-US" sz="1400"/>
            </a:pPr>
            <a:r>
              <a:rPr dirty="0" i="0" lang="en-US" sz="2500">
                <a:solidFill>
                  <a:schemeClr val="bg2"/>
                </a:solidFill>
                <a:latin typeface="Roboto-thin"/>
              </a:rPr>
              <a:t>workflow</a:t>
            </a:r>
            <a:endParaRPr dirty="0" i="0" lang="en-US" sz="25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4" name="Picture 4">
            <a:extLst>
              <a:ext uri="{5B5B0DE7-9903-4107-8C12-62C99E47B259}">
                <a16:creationId xmlns:a16="http://schemas.microsoft.com/office/drawing/2010/main" id="{44D83D2B-E797-47BD-B64B-1BAC64FD424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pic>
        <p:nvPicPr>
          <p:cNvPr id="5" name="">
            <a:extLst>
              <a:ext uri="{61A420F4-B00C-4941-9FAF-414C667F9FED}">
                <a16:creationId xmlns:a16="http://schemas.microsoft.com/office/drawing/2010/main" id="{B2E7BDF7-AE0C-4B6F-B0F4-496B4A5C6DA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3082775" y="631421"/>
            <a:ext cx="6154045" cy="3692423"/>
          </a:xfrm>
          <a:prstGeom prst="rect">
            <a:avLst/>
          </a:prstGeom>
          <a:noFill/>
        </p:spPr>
      </p:pic>
    </p:spTree>
    <p:extLst>
      <p:ext uri="{EB0F12B1-DC5F-4B9C-AB2C-48BA7A127F58}">
        <p14:creationId xmlns:p14="http://schemas.microsoft.com/office/powerpoint/2010/main" val="1695977873043"/>
      </p:ext>
    </p:extLst>
  </p:cSld>
  <p:clrMapOvr>
    <a:masterClrMapping/>
  </p:clrMapOvr>
  <p:transition spd="slow">
    <p:fade thruBlk="false"/>
  </p:transition>
</p:sld>
</file>

<file path=ppt/slides/slide5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BC7FE674-89C5-45B3-AF43-CCACC64BE4C0}">
                <a16:creationId xmlns:a16="http://schemas.microsoft.com/office/drawing/2010/main" id="{60E83F60-ED4E-42BB-9645-7105684D27D4}"/>
              </a:ext>
            </a:extLst>
          </p:cNvPr>
          <p:cNvSpPr/>
          <p:nvPr/>
        </p:nvSpPr>
        <p:spPr>
          <a:xfrm rot="16200000">
            <a:off x="6260182" y="2838135"/>
            <a:ext cx="256032" cy="240906"/>
          </a:xfrm>
          <a:prstGeom prst="trapezoid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rapezoid 2">
            <a:extLst>
              <a:ext uri="{915035DE-7C44-4152-AF17-DDF59B9D1033}">
                <a16:creationId xmlns:a16="http://schemas.microsoft.com/office/drawing/2010/main" id="{2B114E84-CB7A-476D-AB9E-92D309B82809}"/>
              </a:ext>
            </a:extLst>
          </p:cNvPr>
          <p:cNvSpPr/>
          <p:nvPr/>
        </p:nvSpPr>
        <p:spPr>
          <a:xfrm rot="10560000">
            <a:off x="6286003" y="1178223"/>
            <a:ext cx="275482" cy="214588"/>
          </a:xfrm>
          <a:prstGeom prst="trapezoid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ardrop 3">
            <a:extLst>
              <a:ext uri="{65F9FA40-38FC-4C48-B7F8-84D23DDF2A1B}">
                <a16:creationId xmlns:a16="http://schemas.microsoft.com/office/drawing/2010/main" id="{32F3BDDC-A429-4490-91E1-88FD6CEF1C28}"/>
              </a:ext>
            </a:extLst>
          </p:cNvPr>
          <p:cNvSpPr/>
          <p:nvPr/>
        </p:nvSpPr>
        <p:spPr>
          <a:xfrm rot="7860000">
            <a:off x="3349085" y="2825810"/>
            <a:ext cx="345185" cy="318191"/>
          </a:xfrm>
          <a:prstGeom prst="teardrop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Oval 4">
            <a:extLst>
              <a:ext uri="{663265A9-AAD2-45EE-8BFC-DE30907B560E}">
                <a16:creationId xmlns:a16="http://schemas.microsoft.com/office/drawing/2010/main" id="{C8F2221E-24B6-4568-ACC4-547897DB34DF}"/>
              </a:ext>
            </a:extLst>
          </p:cNvPr>
          <p:cNvSpPr/>
          <p:nvPr/>
        </p:nvSpPr>
        <p:spPr>
          <a:xfrm rot="0">
            <a:off x="3291687" y="1104794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3D2FEC75-0A76-4850-B3C5-95857E5178B0}">
                <a16:creationId xmlns:a16="http://schemas.microsoft.com/office/drawing/2010/main" id="{3A90892C-1DC5-4949-B38C-C7932F16804F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DE72C28F-E891-4E5F-95A9-BF07A7ED6CBC}">
                <a16:creationId xmlns:a16="http://schemas.microsoft.com/office/drawing/2010/main" id="{D1295C5A-4DF7-422A-9173-13E62182B480}"/>
              </a:ext>
            </a:extLst>
          </p:cNvPr>
          <p:cNvSpPr txBox="1"/>
          <p:nvPr/>
        </p:nvSpPr>
        <p:spPr>
          <a:xfrm rot="0">
            <a:off x="3819458" y="1055531"/>
            <a:ext cx="2430970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Gain control over all hardware and software inventory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3F80804F-20E6-40AB-9A11-1EA696B549AA}">
                <a16:creationId xmlns:a16="http://schemas.microsoft.com/office/drawing/2010/main" id="{4B9463D9-95D0-467F-96D4-D4ACF1E37179}"/>
              </a:ext>
            </a:extLst>
          </p:cNvPr>
          <p:cNvSpPr txBox="1"/>
          <p:nvPr/>
        </p:nvSpPr>
        <p:spPr>
          <a:xfrm rot="0">
            <a:off x="3822992" y="1543050"/>
            <a:ext cx="2176805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100">
                <a:latin typeface="Roboto"/>
              </a:rPr>
              <a:t>Multi-source</a:t>
            </a:r>
            <a:r>
              <a:rPr dirty="0" lang="en-US" sz="1100">
                <a:latin typeface="Roboto"/>
              </a:rPr>
              <a:t> discovery modes (Agents, Windows/network/ distributed scans) | </a:t>
            </a:r>
            <a:r>
              <a:rPr dirty="0" err="1" lang="en-US" sz="1100">
                <a:latin typeface="Roboto"/>
              </a:rPr>
              <a:t>Barcode-based</a:t>
            </a:r>
            <a:r>
              <a:rPr dirty="0" lang="en-US" sz="1100">
                <a:latin typeface="Roboto"/>
              </a:rPr>
              <a:t> discovery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64BC4F48-27FF-426D-BE8D-9A947289F4AE}">
                <a16:creationId xmlns:a16="http://schemas.microsoft.com/office/drawing/2010/main" id="{886102E3-726B-4448-8842-E8DB14F5BEFE}"/>
              </a:ext>
            </a:extLst>
          </p:cNvPr>
          <p:cNvSpPr txBox="1"/>
          <p:nvPr/>
        </p:nvSpPr>
        <p:spPr>
          <a:xfrm rot="0">
            <a:off x="6703276" y="1059541"/>
            <a:ext cx="222047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Classify asset and product types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479E8ECA-42A0-4429-B1A7-59F5CBC27D3A}">
                <a16:creationId xmlns:a16="http://schemas.microsoft.com/office/drawing/2010/main" id="{E3120CE4-7117-4B46-B4CC-33F4A3D48830}"/>
              </a:ext>
            </a:extLst>
          </p:cNvPr>
          <p:cNvSpPr txBox="1"/>
          <p:nvPr/>
        </p:nvSpPr>
        <p:spPr>
          <a:xfrm rot="0">
            <a:off x="6719992" y="1550774"/>
            <a:ext cx="2030615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Asset types </a:t>
            </a:r>
            <a:r>
              <a:rPr dirty="0" lang="en-US" sz="12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200">
                <a:latin typeface="Roboto"/>
              </a:rPr>
              <a:t> Product types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D490DF70-7D27-4165-81AB-BDF7A46101EC}">
                <a16:creationId xmlns:a16="http://schemas.microsoft.com/office/drawing/2010/main" id="{D249027A-CC90-415C-81CF-7031C77897E4}"/>
              </a:ext>
            </a:extLst>
          </p:cNvPr>
          <p:cNvSpPr txBox="1"/>
          <p:nvPr/>
        </p:nvSpPr>
        <p:spPr>
          <a:xfrm rot="0">
            <a:off x="3829307" y="2735551"/>
            <a:ext cx="2185682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Track assets across their life cycle from requisition to retirement, along with ownership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4832EAF1-5953-478B-907E-30A6E2465C2F}">
                <a16:creationId xmlns:a16="http://schemas.microsoft.com/office/drawing/2010/main" id="{EF902061-8A51-4C81-82AF-810C49ABC419}"/>
              </a:ext>
            </a:extLst>
          </p:cNvPr>
          <p:cNvSpPr txBox="1"/>
          <p:nvPr/>
        </p:nvSpPr>
        <p:spPr>
          <a:xfrm rot="0">
            <a:off x="3819525" y="3600450"/>
            <a:ext cx="2005593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Asset states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</a:t>
            </a:r>
            <a:r>
              <a:rPr dirty="0" err="1" lang="en-US" sz="1100">
                <a:latin typeface="Roboto"/>
              </a:rPr>
              <a:t>User-workstation</a:t>
            </a:r>
            <a:r>
              <a:rPr dirty="0" lang="en-US" sz="1100">
                <a:latin typeface="Roboto"/>
              </a:rPr>
              <a:t> mapping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Asset loans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A18FD7D6-7E0D-4ACC-86A1-B7E47FC25DD6}">
                <a16:creationId xmlns:a16="http://schemas.microsoft.com/office/drawing/2010/main" id="{1E529362-1C28-436A-BB22-B3BC6693C08F}"/>
              </a:ext>
            </a:extLst>
          </p:cNvPr>
          <p:cNvSpPr txBox="1"/>
          <p:nvPr/>
        </p:nvSpPr>
        <p:spPr>
          <a:xfrm rot="0">
            <a:off x="6695646" y="3409950"/>
            <a:ext cx="1400289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100">
                <a:latin typeface="Roboto"/>
              </a:rPr>
              <a:t>CMDB</a:t>
            </a:r>
            <a:r>
              <a:rPr dirty="0" lang="en-US" sz="1100">
                <a:latin typeface="Roboto"/>
              </a:rPr>
              <a:t>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CI types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CI relationships | Business views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D3C42F1C-2A4D-4039-8686-B85EF4FA419A}">
                <a16:creationId xmlns:a16="http://schemas.microsoft.com/office/drawing/2010/main" id="{63456C0D-2075-4DA8-97F5-EFA9628A6386}"/>
              </a:ext>
            </a:extLst>
          </p:cNvPr>
          <p:cNvSpPr txBox="1"/>
          <p:nvPr/>
        </p:nvSpPr>
        <p:spPr>
          <a:xfrm rot="0">
            <a:off x="6703276" y="2731941"/>
            <a:ext cx="1932364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Map relationships between assets and business services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0C597984-2E32-4BAC-AA0B-8BB506DEB565}">
                <a16:creationId xmlns:a16="http://schemas.microsoft.com/office/drawing/2010/main" id="{4960137E-B760-4342-A89D-760C55BF118D}"/>
              </a:ext>
            </a:extLst>
          </p:cNvPr>
          <p:cNvSpPr/>
          <p:nvPr/>
        </p:nvSpPr>
        <p:spPr>
          <a:xfrm flipH="true" rot="0">
            <a:off x="3933825" y="3562350"/>
            <a:ext cx="1352550" cy="9371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0E134A54-AFC7-488F-B20F-265964F43286}">
                <a16:creationId xmlns:a16="http://schemas.microsoft.com/office/drawing/2010/main" id="{7FFBEFCC-AF9E-4407-AE28-A92C9B7FD867}"/>
              </a:ext>
            </a:extLst>
          </p:cNvPr>
          <p:cNvSpPr/>
          <p:nvPr/>
        </p:nvSpPr>
        <p:spPr>
          <a:xfrm flipH="true" rot="0">
            <a:off x="3921975" y="1528105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F650D5C1-0327-4D25-9FD3-69CB53770CE1}">
                <a16:creationId xmlns:a16="http://schemas.microsoft.com/office/drawing/2010/main" id="{2592C34E-DA5D-4263-B23F-C5C58548686C}"/>
              </a:ext>
            </a:extLst>
          </p:cNvPr>
          <p:cNvSpPr/>
          <p:nvPr/>
        </p:nvSpPr>
        <p:spPr>
          <a:xfrm flipH="true" rot="0">
            <a:off x="6819956" y="1531762"/>
            <a:ext cx="13525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F396DE28-B7F9-45CE-90C3-D0B401E1A20C}">
                <a16:creationId xmlns:a16="http://schemas.microsoft.com/office/drawing/2010/main" id="{6CFB16D1-8E64-4DFF-B032-FB0018A15FD9}"/>
              </a:ext>
            </a:extLst>
          </p:cNvPr>
          <p:cNvSpPr/>
          <p:nvPr/>
        </p:nvSpPr>
        <p:spPr>
          <a:xfrm flipH="true" rot="0">
            <a:off x="6803202" y="3375717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3A4566B0-1CF2-4A4D-A4BD-9C22F25AEE5B}">
                <a16:creationId xmlns:a16="http://schemas.microsoft.com/office/drawing/2010/main" id="{26C3C549-A8AC-4388-BD9C-42C5F813D76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5006" y="1159548"/>
            <a:ext cx="313571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113C4D42-1717-48C0-BBA5-A303A3496C46}">
                <a16:creationId xmlns:a16="http://schemas.microsoft.com/office/drawing/2010/main" id="{0F34C36A-F61D-4D40-B938-9BC772B6750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409950" y="2915516"/>
            <a:ext cx="352425" cy="3524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19C91A01-67F7-47BB-8A7B-5A3269F1F62F}">
                <a16:creationId xmlns:a16="http://schemas.microsoft.com/office/drawing/2010/main" id="{62993210-27B5-41DA-ACBA-26C34E734871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66174" y="1113729"/>
            <a:ext cx="313821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E80F6963-4636-442C-92B0-CB160434A07A}">
                <a16:creationId xmlns:a16="http://schemas.microsoft.com/office/drawing/2010/main" id="{FF936579-9641-4D81-80E8-667A39C5F6E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74898" y="2868549"/>
            <a:ext cx="314073" cy="314325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46826A34-A2E0-4E48-A8C6-CD7E2CEE9DB1}">
                <a16:creationId xmlns:a16="http://schemas.microsoft.com/office/drawing/2010/main" id="{51B92840-F8CC-4E87-96CC-E654210FB027}"/>
              </a:ext>
            </a:extLst>
          </p:cNvPr>
          <p:cNvSpPr txBox="1"/>
          <p:nvPr/>
        </p:nvSpPr>
        <p:spPr>
          <a:xfrm rot="0">
            <a:off x="352282" y="1024680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asset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24" name="Picture 23">
            <a:extLst>
              <a:ext uri="{ACAF6B31-1A0E-4AE0-B1DF-55D8716E4AFD}">
                <a16:creationId xmlns:a16="http://schemas.microsoft.com/office/drawing/2010/main" id="{090EC987-7127-457B-9A28-3BD34F8BDE8D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3799217F-4905-431C-AE83-9E6F91EA41EA}">
        <p14:creationId xmlns:p14="http://schemas.microsoft.com/office/powerpoint/2010/main" val="1695977873044"/>
      </p:ext>
    </p:extLst>
  </p:cSld>
  <p:clrMapOvr>
    <a:masterClrMapping/>
  </p:clrMapOvr>
  <p:transition spd="slow">
    <p:fade thruBlk="false"/>
  </p:transition>
</p:sld>
</file>

<file path=ppt/slides/slide5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">
            <a:extLst>
              <a:ext uri="{E518EBE3-A37A-45F0-9933-C1649CDF2356}">
                <a16:creationId xmlns:a16="http://schemas.microsoft.com/office/drawing/2010/main" id="{62CE4B98-BDB7-4484-AF05-F3F5B3F83ECC}"/>
              </a:ext>
            </a:extLst>
          </p:cNvPr>
          <p:cNvSpPr/>
          <p:nvPr/>
        </p:nvSpPr>
        <p:spPr>
          <a:xfrm rot="0">
            <a:off x="6229769" y="3036741"/>
            <a:ext cx="294065" cy="380085"/>
          </a:xfrm>
          <a:prstGeom prst="snip2SameRect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Hexagon 2">
            <a:extLst>
              <a:ext uri="{2B703BE9-2D14-491A-93B8-F3C8C9E0A134}">
                <a16:creationId xmlns:a16="http://schemas.microsoft.com/office/drawing/2010/main" id="{CD888CD6-89F7-41C0-AE10-A28B3C746957}"/>
              </a:ext>
            </a:extLst>
          </p:cNvPr>
          <p:cNvSpPr/>
          <p:nvPr/>
        </p:nvSpPr>
        <p:spPr>
          <a:xfrm rot="0">
            <a:off x="6176686" y="1163192"/>
            <a:ext cx="309171" cy="265461"/>
          </a:xfrm>
          <a:prstGeom prst="hexagon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ound Same Side Corner Rectangle 3">
            <a:extLst>
              <a:ext uri="{7AA3D35F-7F8F-4A36-8607-617329BAEE7C}">
                <a16:creationId xmlns:a16="http://schemas.microsoft.com/office/drawing/2010/main" id="{C197D5F9-A216-4815-8A10-FE309CFE2116}"/>
              </a:ext>
            </a:extLst>
          </p:cNvPr>
          <p:cNvSpPr/>
          <p:nvPr/>
        </p:nvSpPr>
        <p:spPr>
          <a:xfrm rot="0">
            <a:off x="3387099" y="3054429"/>
            <a:ext cx="289807" cy="380085"/>
          </a:xfrm>
          <a:prstGeom prst="round2Same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Teardrop 4">
            <a:extLst>
              <a:ext uri="{DA38293E-4935-4BF9-93D1-097EA4436F6C}">
                <a16:creationId xmlns:a16="http://schemas.microsoft.com/office/drawing/2010/main" id="{C85E6183-F6FF-4F11-9EAA-E6D466DF5043}"/>
              </a:ext>
            </a:extLst>
          </p:cNvPr>
          <p:cNvSpPr/>
          <p:nvPr/>
        </p:nvSpPr>
        <p:spPr>
          <a:xfrm rot="18900000">
            <a:off x="3299279" y="1211369"/>
            <a:ext cx="319324" cy="281234"/>
          </a:xfrm>
          <a:prstGeom prst="teardrop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ectangle 5">
            <a:extLst>
              <a:ext uri="{39857A11-983E-4447-83A4-A2324AA15307}">
                <a16:creationId xmlns:a16="http://schemas.microsoft.com/office/drawing/2010/main" id="{6BB7D264-5EEE-4EBB-8CF2-0C562E3D0314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E542FCA0-23A5-474A-B07F-EFD3FD9ECF53}">
                <a16:creationId xmlns:a16="http://schemas.microsoft.com/office/drawing/2010/main" id="{3DFECA09-B0E1-4716-B3BB-0298EBBCE7CD}"/>
              </a:ext>
            </a:extLst>
          </p:cNvPr>
          <p:cNvSpPr txBox="1"/>
          <p:nvPr/>
        </p:nvSpPr>
        <p:spPr>
          <a:xfrm rot="0">
            <a:off x="3819458" y="1055531"/>
            <a:ext cx="221072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track of asset depreciation and other costs 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0A0A8B23-8A14-4631-B9E9-5FFD69B57429}">
                <a16:creationId xmlns:a16="http://schemas.microsoft.com/office/drawing/2010/main" id="{ACEFBCBA-565E-48F0-8674-6D136E5847A2}"/>
              </a:ext>
            </a:extLst>
          </p:cNvPr>
          <p:cNvSpPr txBox="1"/>
          <p:nvPr/>
        </p:nvSpPr>
        <p:spPr>
          <a:xfrm rot="0">
            <a:off x="3845776" y="1552813"/>
            <a:ext cx="1903399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Depreciation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Cost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center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GL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codes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C6986D38-FADE-4528-8F48-7D1CE1DDE373}">
                <a16:creationId xmlns:a16="http://schemas.microsoft.com/office/drawing/2010/main" id="{042D3DEE-6727-4C66-956E-C09038737360}"/>
              </a:ext>
            </a:extLst>
          </p:cNvPr>
          <p:cNvSpPr txBox="1"/>
          <p:nvPr/>
        </p:nvSpPr>
        <p:spPr>
          <a:xfrm rot="0">
            <a:off x="6703276" y="1044225"/>
            <a:ext cx="2220477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Manage all your software license investments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11FA529A-2657-419B-B3A2-D91BB3256931}">
                <a16:creationId xmlns:a16="http://schemas.microsoft.com/office/drawing/2010/main" id="{20C2C069-BFEF-4A07-A27F-73404A064584}"/>
              </a:ext>
            </a:extLst>
          </p:cNvPr>
          <p:cNvSpPr txBox="1"/>
          <p:nvPr/>
        </p:nvSpPr>
        <p:spPr>
          <a:xfrm rot="0">
            <a:off x="6704800" y="1512674"/>
            <a:ext cx="2030615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Software, license, and agreement types</a:t>
            </a:r>
            <a:endParaRPr dirty="0" lang="en-US" sz="1200">
              <a:latin typeface="Roboto"/>
            </a:endParaRPr>
          </a:p>
        </p:txBody>
      </p:sp>
      <p:sp>
        <p:nvSpPr>
          <p:cNvPr id="11" name="TextBox 10">
            <a:extLst>
              <a:ext uri="{8A04711E-90D3-42E9-8B7E-792198C4E3D6}">
                <a16:creationId xmlns:a16="http://schemas.microsoft.com/office/drawing/2010/main" id="{37570F14-ECA9-4FA2-BDEF-8999D8FBCF03}"/>
              </a:ext>
            </a:extLst>
          </p:cNvPr>
          <p:cNvSpPr txBox="1"/>
          <p:nvPr/>
        </p:nvSpPr>
        <p:spPr>
          <a:xfrm rot="0">
            <a:off x="3829307" y="2964151"/>
            <a:ext cx="218568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Track software usage and compliance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A3E69522-C018-4D8B-A28A-56AA58CE1521}">
                <a16:creationId xmlns:a16="http://schemas.microsoft.com/office/drawing/2010/main" id="{F3270BC6-082B-481B-BC66-A82C15392BD7}"/>
              </a:ext>
            </a:extLst>
          </p:cNvPr>
          <p:cNvSpPr txBox="1"/>
          <p:nvPr/>
        </p:nvSpPr>
        <p:spPr>
          <a:xfrm rot="0">
            <a:off x="3842213" y="3429000"/>
            <a:ext cx="2165212" cy="43045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Software metering 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Software and license dashboards</a:t>
            </a:r>
            <a:endParaRPr dirty="0" lang="en-US" sz="1100">
              <a:latin typeface="Roboto"/>
            </a:endParaRPr>
          </a:p>
        </p:txBody>
      </p:sp>
      <p:sp>
        <p:nvSpPr>
          <p:cNvPr id="13" name="TextBox 12">
            <a:extLst>
              <a:ext uri="{0C9A3EFA-C386-4B95-87FA-4FEC4DE0B9D1}">
                <a16:creationId xmlns:a16="http://schemas.microsoft.com/office/drawing/2010/main" id="{C8E9D278-F35A-4C62-A790-301013BE5F41}"/>
              </a:ext>
            </a:extLst>
          </p:cNvPr>
          <p:cNvSpPr txBox="1"/>
          <p:nvPr/>
        </p:nvSpPr>
        <p:spPr>
          <a:xfrm rot="0">
            <a:off x="6710962" y="3448050"/>
            <a:ext cx="2045798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Purchase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management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Vendor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list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Approvals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Invoice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and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payment</a:t>
            </a:r>
            <a:r>
              <a:rPr dirty="0" err="1" lang="en-US" sz="1100">
                <a:latin typeface="Roboto"/>
              </a:rPr>
              <a:t> </a:t>
            </a:r>
            <a:r>
              <a:rPr dirty="0" err="1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err="1" lang="en-US" sz="1100">
                <a:latin typeface="Roboto"/>
              </a:rPr>
              <a:t> </a:t>
            </a:r>
            <a:r>
              <a:rPr dirty="0" lang="en-US" sz="1100">
                <a:latin typeface="Roboto"/>
              </a:rPr>
              <a:t>Associated</a:t>
            </a:r>
            <a:r>
              <a:rPr dirty="0" err="1" lang="en-US" sz="1100">
                <a:latin typeface="Roboto"/>
              </a:rPr>
              <a:t> </a:t>
            </a:r>
            <a:r>
              <a:rPr dirty="0" lang="en-US" sz="1100">
                <a:latin typeface="Roboto"/>
              </a:rPr>
              <a:t>assets</a:t>
            </a:r>
            <a:endParaRPr dirty="0" lang="en-US" sz="1100">
              <a:latin typeface="Roboto"/>
            </a:endParaRPr>
          </a:p>
        </p:txBody>
      </p:sp>
      <p:sp>
        <p:nvSpPr>
          <p:cNvPr id="14" name="TextBox 13">
            <a:extLst>
              <a:ext uri="{52204872-D83B-48BC-B464-84F23FC83C5A}">
                <a16:creationId xmlns:a16="http://schemas.microsoft.com/office/drawing/2010/main" id="{C7230CF9-A062-4FE6-83A3-C42B263FD784}"/>
              </a:ext>
            </a:extLst>
          </p:cNvPr>
          <p:cNvSpPr txBox="1"/>
          <p:nvPr/>
        </p:nvSpPr>
        <p:spPr>
          <a:xfrm rot="0">
            <a:off x="6703276" y="2960541"/>
            <a:ext cx="1932364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Stay on top of your IT purchases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5" name="Rectangle 14">
            <a:extLst>
              <a:ext uri="{AFDACA86-7EBF-4244-BFE6-493E1604E6E4}">
                <a16:creationId xmlns:a16="http://schemas.microsoft.com/office/drawing/2010/main" id="{79D17DF5-574C-4D08-85F3-05EAC0CC9F57}"/>
              </a:ext>
            </a:extLst>
          </p:cNvPr>
          <p:cNvSpPr/>
          <p:nvPr/>
        </p:nvSpPr>
        <p:spPr>
          <a:xfrm flipH="true" rot="0">
            <a:off x="3948884" y="3409950"/>
            <a:ext cx="1352550" cy="9371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Rectangle 15">
            <a:extLst>
              <a:ext uri="{314138E2-38FF-48F1-A4B6-4ADE23CCF71E}">
                <a16:creationId xmlns:a16="http://schemas.microsoft.com/office/drawing/2010/main" id="{F17EC204-F931-45F3-8C4C-E20EA8409B38}"/>
              </a:ext>
            </a:extLst>
          </p:cNvPr>
          <p:cNvSpPr/>
          <p:nvPr/>
        </p:nvSpPr>
        <p:spPr>
          <a:xfrm flipH="true" rot="0">
            <a:off x="3960076" y="1520380"/>
            <a:ext cx="12001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Rectangle 16">
            <a:extLst>
              <a:ext uri="{DFDD792D-6777-49B2-A5F2-63401BC950B4}">
                <a16:creationId xmlns:a16="http://schemas.microsoft.com/office/drawing/2010/main" id="{6933E8E3-3397-4282-9EF3-AB4570F3FFB9}"/>
              </a:ext>
            </a:extLst>
          </p:cNvPr>
          <p:cNvSpPr/>
          <p:nvPr/>
        </p:nvSpPr>
        <p:spPr>
          <a:xfrm flipH="true" rot="0">
            <a:off x="6819956" y="1493662"/>
            <a:ext cx="1352550" cy="944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Rectangle 17">
            <a:extLst>
              <a:ext uri="{6FE1F6A1-A782-49D0-A7BD-A302C4C74252}">
                <a16:creationId xmlns:a16="http://schemas.microsoft.com/office/drawing/2010/main" id="{CFE99B18-825E-4F91-B375-147EE19D2997}"/>
              </a:ext>
            </a:extLst>
          </p:cNvPr>
          <p:cNvSpPr/>
          <p:nvPr/>
        </p:nvSpPr>
        <p:spPr>
          <a:xfrm flipH="true" rot="0">
            <a:off x="6810374" y="3419475"/>
            <a:ext cx="13525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D3F03C76-132D-43F5-837D-7580332E7788}">
                <a16:creationId xmlns:a16="http://schemas.microsoft.com/office/drawing/2010/main" id="{A3258476-3B15-41E3-A4B3-67A042DCBD1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375006" y="1235748"/>
            <a:ext cx="313571" cy="31382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D0AF500-7CE1-4BC8-8F3E-651DAC25115F}">
                <a16:creationId xmlns:a16="http://schemas.microsoft.com/office/drawing/2010/main" id="{9DE5640A-3A66-49F5-AF94-14A1E14C8E52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390368" y="3144116"/>
            <a:ext cx="314073" cy="314325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47B0E89B-80DF-47FB-98D8-01A7A2503504}">
                <a16:creationId xmlns:a16="http://schemas.microsoft.com/office/drawing/2010/main" id="{27585D1F-C2BC-4E40-9801-2EAB18A033D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258324" y="1174613"/>
            <a:ext cx="314325" cy="314073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ACE8FBE9-4418-43F9-9F65-17835D9B1F1D}">
                <a16:creationId xmlns:a16="http://schemas.microsoft.com/office/drawing/2010/main" id="{F41C322B-4048-4B28-8541-613B2C961594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297682" y="3135373"/>
            <a:ext cx="314073" cy="314073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736A75D2-DCE5-4DA9-860F-8D293CC962EB}">
                <a16:creationId xmlns:a16="http://schemas.microsoft.com/office/drawing/2010/main" id="{5AB59778-8549-464E-BB98-6E9191C9F37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7D2588D2-E616-4A51-BD8E-95F5546CECEE}">
                <a16:creationId xmlns:a16="http://schemas.microsoft.com/office/drawing/2010/main" id="{BDFEA622-7A96-436D-85E1-4421243F60A9}"/>
              </a:ext>
            </a:extLst>
          </p:cNvPr>
          <p:cNvSpPr txBox="1"/>
          <p:nvPr/>
        </p:nvSpPr>
        <p:spPr>
          <a:xfrm rot="0">
            <a:off x="352282" y="1024680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asset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FAAEE19E-BC05-49E8-BCF6-79D53DA0E535}">
        <p14:creationId xmlns:p14="http://schemas.microsoft.com/office/powerpoint/2010/main" val="1695977873046"/>
      </p:ext>
    </p:extLst>
  </p:cSld>
  <p:clrMapOvr>
    <a:masterClrMapping/>
  </p:clrMapOvr>
  <p:transition spd="slow">
    <p:fade thruBlk="false"/>
  </p:transition>
</p:sld>
</file>

<file path=ppt/slides/slide5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7AC2BBBA-7133-42B0-B793-3FAB93B6BD78}">
                <a16:creationId xmlns:a16="http://schemas.microsoft.com/office/drawing/2010/main" id="{0593E484-B13F-42BE-AA91-30C1744B3F5F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45C9DFC1-97B4-4134-B54C-F581937EE035}">
                <a16:creationId xmlns:a16="http://schemas.microsoft.com/office/drawing/2010/main" id="{B6E9A5FB-0E2E-4190-9FE2-6276BAB86C81}"/>
              </a:ext>
            </a:extLst>
          </p:cNvPr>
          <p:cNvSpPr txBox="1"/>
          <p:nvPr/>
        </p:nvSpPr>
        <p:spPr>
          <a:xfrm rot="0">
            <a:off x="5171608" y="1058418"/>
            <a:ext cx="2257891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200">
                <a:solidFill>
                  <a:srgbClr val="004e8f"/>
                </a:solidFill>
                <a:latin typeface="Roboto"/>
              </a:rPr>
              <a:t>Centralize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the asset contracts management process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4" name="TextBox 3">
            <a:extLst>
              <a:ext uri="{FC2BC1A8-1CA7-4E43-9762-DC95D03C5E40}">
                <a16:creationId xmlns:a16="http://schemas.microsoft.com/office/drawing/2010/main" id="{11171EC0-5812-4F98-9F04-4DF861D541A8}"/>
              </a:ext>
            </a:extLst>
          </p:cNvPr>
          <p:cNvSpPr txBox="1"/>
          <p:nvPr/>
        </p:nvSpPr>
        <p:spPr>
          <a:xfrm rot="0">
            <a:off x="5172494" y="1558490"/>
            <a:ext cx="2059543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Contract details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Renewal details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Child contracts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 </a:t>
            </a:r>
            <a:r>
              <a:rPr dirty="0" lang="en-US" sz="1100">
                <a:latin typeface="Roboto"/>
              </a:rPr>
              <a:t>Expiry notifications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 | </a:t>
            </a:r>
            <a:r>
              <a:rPr dirty="0" lang="en-US" sz="1100">
                <a:latin typeface="Roboto"/>
              </a:rPr>
              <a:t>Associated assets</a:t>
            </a:r>
            <a:endParaRPr dirty="0" lang="en-US" sz="1100">
              <a:latin typeface="Roboto"/>
            </a:endParaRPr>
          </a:p>
        </p:txBody>
      </p:sp>
      <p:sp>
        <p:nvSpPr>
          <p:cNvPr id="5" name="TextBox 4">
            <a:extLst>
              <a:ext uri="{DD1AFF58-C342-4338-8F16-B3F5D54B9AD7}">
                <a16:creationId xmlns:a16="http://schemas.microsoft.com/office/drawing/2010/main" id="{8985E7CA-1600-4275-8249-56854F172D5C}"/>
              </a:ext>
            </a:extLst>
          </p:cNvPr>
          <p:cNvSpPr txBox="1"/>
          <p:nvPr/>
        </p:nvSpPr>
        <p:spPr>
          <a:xfrm rot="0">
            <a:off x="5157453" y="2737208"/>
            <a:ext cx="224926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Ensure that your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ITAM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supports other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ITSM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process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TextBox 5">
            <a:extLst>
              <a:ext uri="{29BEDD05-22E8-41DD-A56F-DB40F202342B}">
                <a16:creationId xmlns:a16="http://schemas.microsoft.com/office/drawing/2010/main" id="{BC86697C-F424-49D1-AD86-AF6298E86238}"/>
              </a:ext>
            </a:extLst>
          </p:cNvPr>
          <p:cNvSpPr txBox="1"/>
          <p:nvPr/>
        </p:nvSpPr>
        <p:spPr>
          <a:xfrm rot="0">
            <a:off x="5191562" y="3267551"/>
            <a:ext cx="2172424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Asset information in incidents, problems, changes, and projects, and mapping to </a:t>
            </a:r>
            <a:r>
              <a:rPr dirty="0" err="1" lang="en-US" sz="1100">
                <a:latin typeface="Roboto"/>
              </a:rPr>
              <a:t>CMDB</a:t>
            </a:r>
            <a:endParaRPr dirty="0" err="1" lang="en-US" sz="1100">
              <a:latin typeface="Roboto"/>
            </a:endParaRPr>
          </a:p>
        </p:txBody>
      </p:sp>
      <p:sp>
        <p:nvSpPr>
          <p:cNvPr id="7" name="Rectangle 6">
            <a:extLst>
              <a:ext uri="{582842ED-46E2-418D-8BAE-E6E003AF344F}">
                <a16:creationId xmlns:a16="http://schemas.microsoft.com/office/drawing/2010/main" id="{C57B32C4-9C21-4C9E-8B05-D3FF2BC92206}"/>
              </a:ext>
            </a:extLst>
          </p:cNvPr>
          <p:cNvSpPr/>
          <p:nvPr/>
        </p:nvSpPr>
        <p:spPr>
          <a:xfrm flipH="true" rot="0">
            <a:off x="5286375" y="1510865"/>
            <a:ext cx="1924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Rectangle 7">
            <a:extLst>
              <a:ext uri="{428113D9-F17D-4E89-AB1B-D3DF20F13B43}">
                <a16:creationId xmlns:a16="http://schemas.microsoft.com/office/drawing/2010/main" id="{34B6EDF1-22DC-4C8C-BE2D-83D6325539B4}"/>
              </a:ext>
            </a:extLst>
          </p:cNvPr>
          <p:cNvSpPr/>
          <p:nvPr/>
        </p:nvSpPr>
        <p:spPr>
          <a:xfrm flipH="true" rot="0">
            <a:off x="5278783" y="3234890"/>
            <a:ext cx="1266825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9" name="Oval 8">
            <a:extLst>
              <a:ext uri="{2472853E-5825-4E40-B5F3-1AC876221491}">
                <a16:creationId xmlns:a16="http://schemas.microsoft.com/office/drawing/2010/main" id="{FA99F7C6-F418-47D8-899A-91CC41C05EDB}"/>
              </a:ext>
            </a:extLst>
          </p:cNvPr>
          <p:cNvSpPr/>
          <p:nvPr/>
        </p:nvSpPr>
        <p:spPr>
          <a:xfrm rot="0">
            <a:off x="4652200" y="1170613"/>
            <a:ext cx="380085" cy="380085"/>
          </a:xfrm>
          <a:prstGeom prst="ellipse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0" name="Picture 9">
            <a:extLst>
              <a:ext uri="{1DEDFE37-39DF-4736-A358-1B434C517FE0}">
                <a16:creationId xmlns:a16="http://schemas.microsoft.com/office/drawing/2010/main" id="{957F630D-F7BA-428D-85E2-B13FB0ED2B6E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720075" y="1225238"/>
            <a:ext cx="371475" cy="371475"/>
          </a:xfrm>
          <a:prstGeom prst="rect">
            <a:avLst/>
          </a:prstGeom>
          <a:noFill/>
        </p:spPr>
      </p:pic>
      <p:sp>
        <p:nvSpPr>
          <p:cNvPr id="11" name="Rounded Rectangle 10">
            <a:extLst>
              <a:ext uri="{233B64A1-46AD-4167-8894-BFE52E374137}">
                <a16:creationId xmlns:a16="http://schemas.microsoft.com/office/drawing/2010/main" id="{BE2B0A72-2489-492D-9874-BDF27F0F1491}"/>
              </a:ext>
            </a:extLst>
          </p:cNvPr>
          <p:cNvSpPr/>
          <p:nvPr/>
        </p:nvSpPr>
        <p:spPr>
          <a:xfrm rot="0">
            <a:off x="4682593" y="2852118"/>
            <a:ext cx="248631" cy="270071"/>
          </a:xfrm>
          <a:prstGeom prst="roundRect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2" name="Picture 11">
            <a:extLst>
              <a:ext uri="{45E0B867-DC24-48CD-A208-E42848938FF8}">
                <a16:creationId xmlns:a16="http://schemas.microsoft.com/office/drawing/2010/main" id="{D22A4BC1-0EAF-47A4-A82E-088ADA3D327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756099" y="2857537"/>
            <a:ext cx="314073" cy="31432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28BF43A2-546C-4B76-AE3C-6FDAA7D484A6}">
                <a16:creationId xmlns:a16="http://schemas.microsoft.com/office/drawing/2010/main" id="{DF3BF58E-6FA2-4CC2-9FF8-717E407FF13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371D5026-D063-4ED1-9776-B65340315907}">
                <a16:creationId xmlns:a16="http://schemas.microsoft.com/office/drawing/2010/main" id="{6FA5A25B-07DC-4892-9188-70188C389D2B}"/>
              </a:ext>
            </a:extLst>
          </p:cNvPr>
          <p:cNvSpPr txBox="1"/>
          <p:nvPr/>
        </p:nvSpPr>
        <p:spPr>
          <a:xfrm rot="0">
            <a:off x="352282" y="1024680"/>
            <a:ext cx="2209419" cy="87229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Best practice asset management with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F6282E88-03B2-4D99-B993-197F6A4588FC}">
        <p14:creationId xmlns:p14="http://schemas.microsoft.com/office/powerpoint/2010/main" val="1695977873048"/>
      </p:ext>
    </p:extLst>
  </p:cSld>
  <p:clrMapOvr>
    <a:masterClrMapping/>
  </p:clrMapOvr>
  <p:transition spd="slow">
    <p:fade thruBlk="false"/>
  </p:transition>
</p:sld>
</file>

<file path=ppt/slides/slide5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7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B874BA47-A774-4F99-AAE9-A5DD8972AF9C}">
                <a16:creationId xmlns:a16="http://schemas.microsoft.com/office/drawing/2010/main" id="{8056CDD4-6165-4C1D-BF76-CA43CDADC996}"/>
              </a:ext>
            </a:extLst>
          </p:cNvPr>
          <p:cNvSpPr txBox="1"/>
          <p:nvPr/>
        </p:nvSpPr>
        <p:spPr>
          <a:xfrm rot="0">
            <a:off x="4688309" y="2180348"/>
            <a:ext cx="2679163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Reporting</a:t>
            </a:r>
            <a:endParaRPr dirty="0" i="0" lang="en-US" sz="40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Picture 2">
            <a:extLst>
              <a:ext uri="{FEABD848-AE56-43C6-A7C5-BF43E0112535}">
                <a16:creationId xmlns:a16="http://schemas.microsoft.com/office/drawing/2010/main" id="{50308C54-EF7F-4586-99F9-D12EC1AAD28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54066" y="1102118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31C12D73-17C4-4D5F-AE2C-CA3EE860946A}">
                <a16:creationId xmlns:a16="http://schemas.microsoft.com/office/drawing/2010/main" id="{0BDDCBE7-9FA5-4620-A405-C7A12035F99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50271C9F-D0A4-4960-8A9B-0C18306999EC}">
        <p14:creationId xmlns:p14="http://schemas.microsoft.com/office/powerpoint/2010/main" val="1695977873049"/>
      </p:ext>
    </p:extLst>
  </p:cSld>
  <p:clrMapOvr>
    <a:masterClrMapping/>
  </p:clrMapOvr>
  <p:transition spd="slow">
    <p:fade thruBlk="false"/>
  </p:transition>
</p:sld>
</file>

<file path=ppt/slides/slide5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5E51FE70-2094-4AD8-8444-FEA2BEB0EE28}">
                <a16:creationId xmlns:a16="http://schemas.microsoft.com/office/drawing/2010/main" id="{29CF9966-7810-4B03-9492-CAF803F1DE35}"/>
              </a:ext>
            </a:extLst>
          </p:cNvPr>
          <p:cNvSpPr txBox="1"/>
          <p:nvPr/>
        </p:nvSpPr>
        <p:spPr>
          <a:xfrm rot="0">
            <a:off x="579177" y="2517370"/>
            <a:ext cx="1553251" cy="82659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004e8f"/>
                </a:solidFill>
                <a:latin typeface="Roboto-light"/>
              </a:rPr>
              <a:t>Enable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multiple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channels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to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report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issues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 </a:t>
            </a:r>
            <a:endParaRPr dirty="0" err="1" lang="en-US" sz="1600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3" name="TextBox 2">
            <a:extLst>
              <a:ext uri="{056FCF1F-C82B-4AFF-A8CD-C1C36D00183D}">
                <a16:creationId xmlns:a16="http://schemas.microsoft.com/office/drawing/2010/main" id="{8B0B4F65-281D-4BA3-9D97-87C61A199CEE}"/>
              </a:ext>
            </a:extLst>
          </p:cNvPr>
          <p:cNvSpPr txBox="1"/>
          <p:nvPr/>
        </p:nvSpPr>
        <p:spPr>
          <a:xfrm rot="0">
            <a:off x="593226" y="3345627"/>
            <a:ext cx="1662064" cy="10094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Multimodal ticket creation via email, phone, </a:t>
            </a:r>
            <a:r>
              <a:rPr dirty="0" err="1" lang="en-US" sz="1200">
                <a:latin typeface="Roboto"/>
              </a:rPr>
              <a:t>self-service</a:t>
            </a:r>
            <a:r>
              <a:rPr dirty="0" lang="en-US" sz="1200">
                <a:latin typeface="Roboto"/>
              </a:rPr>
              <a:t> portal, virtual agent, and business apps</a:t>
            </a:r>
            <a:endParaRPr dirty="0" lang="en-US" sz="1200">
              <a:latin typeface="Roboto"/>
            </a:endParaRPr>
          </a:p>
        </p:txBody>
      </p:sp>
      <p:sp>
        <p:nvSpPr>
          <p:cNvPr id="4" name="Rectangle 3">
            <a:extLst>
              <a:ext uri="{DA141C88-84CC-4AC5-BF4B-CB052147374E}">
                <a16:creationId xmlns:a16="http://schemas.microsoft.com/office/drawing/2010/main" id="{B2F743FD-7250-4E02-8430-C566B4D7DD11}"/>
              </a:ext>
            </a:extLst>
          </p:cNvPr>
          <p:cNvSpPr/>
          <p:nvPr/>
        </p:nvSpPr>
        <p:spPr>
          <a:xfrm rot="0">
            <a:off x="0" y="-219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5" name="Picture 4">
            <a:extLst>
              <a:ext uri="{B39AC1A6-6065-43DA-8D0D-DBB379066DE9}">
                <a16:creationId xmlns:a16="http://schemas.microsoft.com/office/drawing/2010/main" id="{9BE8A563-745C-49F7-BEA0-83F1D5D212E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31232" y="828675"/>
            <a:ext cx="5770680" cy="347662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470DA349-05FD-4B55-8F28-9E1964EBA842}">
                <a16:creationId xmlns:a16="http://schemas.microsoft.com/office/drawing/2010/main" id="{B16C6F6F-85AD-41ED-AB6C-BDCBA41F28D3}"/>
              </a:ext>
            </a:extLst>
          </p:cNvPr>
          <p:cNvSpPr txBox="1"/>
          <p:nvPr/>
        </p:nvSpPr>
        <p:spPr>
          <a:xfrm rot="0">
            <a:off x="457581" y="1098017"/>
            <a:ext cx="2209419" cy="71173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400">
                <a:solidFill>
                  <a:srgbClr val="ffd052"/>
                </a:solidFill>
                <a:latin typeface="Roboto-medium"/>
              </a:rPr>
              <a:t>Reporting in</a:t>
            </a:r>
          </a:p>
          <a:p>
            <a:pPr algn="l">
              <a:defRPr dirty="0" lang="en-US" sz="1400"/>
            </a:pPr>
            <a:r>
              <a:rPr dirty="0" i="0" lang="en-US" sz="16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6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7" name="Picture 6">
            <a:extLst>
              <a:ext uri="{CE369CFF-0A23-43E6-B7C9-6F2B34DB86E4}">
                <a16:creationId xmlns:a16="http://schemas.microsoft.com/office/drawing/2010/main" id="{93E8497F-3DA0-488D-B711-D6B151539AB1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A5F6605D-C0F4-48F3-8BE6-31F708467E1C}">
        <p14:creationId xmlns:p14="http://schemas.microsoft.com/office/powerpoint/2010/main" val="1695977873050"/>
      </p:ext>
    </p:extLst>
  </p:cSld>
  <p:clrMapOvr>
    <a:masterClrMapping/>
  </p:clrMapOvr>
  <p:transition spd="slow">
    <p:fade thruBlk="false"/>
  </p:transition>
</p:sld>
</file>

<file path=ppt/slides/slide5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agon 1">
            <a:extLst>
              <a:ext uri="{79D35765-2A93-4433-ACC1-B64478AED8E6}">
                <a16:creationId xmlns:a16="http://schemas.microsoft.com/office/drawing/2010/main" id="{1815B14B-EEFE-4155-A101-5FBC949E9AC3}"/>
              </a:ext>
            </a:extLst>
          </p:cNvPr>
          <p:cNvSpPr/>
          <p:nvPr/>
        </p:nvSpPr>
        <p:spPr>
          <a:xfrm rot="0">
            <a:off x="3367106" y="2983716"/>
            <a:ext cx="380085" cy="380085"/>
          </a:xfrm>
          <a:prstGeom prst="octagon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rapezoid 2">
            <a:extLst>
              <a:ext uri="{89C09163-A1B9-4BC0-BFBA-DC7CF621F463}">
                <a16:creationId xmlns:a16="http://schemas.microsoft.com/office/drawing/2010/main" id="{4B89FE14-A4F3-44A4-8DBD-3A6C604EDB8B}"/>
              </a:ext>
            </a:extLst>
          </p:cNvPr>
          <p:cNvSpPr/>
          <p:nvPr/>
        </p:nvSpPr>
        <p:spPr>
          <a:xfrm rot="16200000">
            <a:off x="6026610" y="1097689"/>
            <a:ext cx="301809" cy="331592"/>
          </a:xfrm>
          <a:prstGeom prst="trapezoid">
            <a:avLst>
              <a:gd fmla="val 21998" name="adj"/>
            </a:avLst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ounded Rectangle 3">
            <a:extLst>
              <a:ext uri="{4D9F6D5D-A767-42FC-A927-ECD288F695D2}">
                <a16:creationId xmlns:a16="http://schemas.microsoft.com/office/drawing/2010/main" id="{529849F6-AD29-41E9-A89B-0CD1071FE4E1}"/>
              </a:ext>
            </a:extLst>
          </p:cNvPr>
          <p:cNvSpPr/>
          <p:nvPr/>
        </p:nvSpPr>
        <p:spPr>
          <a:xfrm rot="0">
            <a:off x="3299279" y="1112262"/>
            <a:ext cx="380085" cy="380085"/>
          </a:xfrm>
          <a:prstGeom prst="roundRect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TextBox 4">
            <a:extLst>
              <a:ext uri="{29CE98F2-49D0-4CDA-B7B7-03BA41D39226}">
                <a16:creationId xmlns:a16="http://schemas.microsoft.com/office/drawing/2010/main" id="{6E2DAA7E-9F03-4BB4-B2E1-616FEC2758E8}"/>
              </a:ext>
            </a:extLst>
          </p:cNvPr>
          <p:cNvSpPr txBox="1"/>
          <p:nvPr/>
        </p:nvSpPr>
        <p:spPr>
          <a:xfrm rot="0">
            <a:off x="579177" y="2517370"/>
            <a:ext cx="1553251" cy="82659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600">
                <a:solidFill>
                  <a:srgbClr val="004e8f"/>
                </a:solidFill>
                <a:latin typeface="Roboto-light"/>
              </a:rPr>
              <a:t>Enable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multiple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channels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to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report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 </a:t>
            </a:r>
            <a:r>
              <a:rPr dirty="0" lang="en-US" sz="1600">
                <a:solidFill>
                  <a:srgbClr val="004e8f"/>
                </a:solidFill>
                <a:latin typeface="Roboto-light"/>
              </a:rPr>
              <a:t>issues</a:t>
            </a:r>
            <a:r>
              <a:rPr dirty="0" err="1" lang="en-US" sz="1600">
                <a:solidFill>
                  <a:srgbClr val="004e8f"/>
                </a:solidFill>
                <a:latin typeface="Roboto-light"/>
              </a:rPr>
              <a:t> </a:t>
            </a:r>
            <a:endParaRPr dirty="0" err="1" lang="en-US" sz="1600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6" name="TextBox 5">
            <a:extLst>
              <a:ext uri="{6C713713-D748-42CB-8615-86534AC54E5D}">
                <a16:creationId xmlns:a16="http://schemas.microsoft.com/office/drawing/2010/main" id="{2603B6C6-55FF-415D-8515-33A71BE22D93}"/>
              </a:ext>
            </a:extLst>
          </p:cNvPr>
          <p:cNvSpPr txBox="1"/>
          <p:nvPr/>
        </p:nvSpPr>
        <p:spPr>
          <a:xfrm rot="0">
            <a:off x="593226" y="3345627"/>
            <a:ext cx="1662064" cy="10094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"/>
              </a:rPr>
              <a:t>Multimodal ticket creation via email, phone, </a:t>
            </a:r>
            <a:r>
              <a:rPr dirty="0" err="1" lang="en-US" sz="1200">
                <a:latin typeface="Roboto"/>
              </a:rPr>
              <a:t>self-service</a:t>
            </a:r>
            <a:r>
              <a:rPr dirty="0" lang="en-US" sz="1200">
                <a:latin typeface="Roboto"/>
              </a:rPr>
              <a:t> portal, virtual agent, and business apps</a:t>
            </a:r>
            <a:endParaRPr dirty="0" lang="en-US" sz="1200">
              <a:latin typeface="Roboto"/>
            </a:endParaRPr>
          </a:p>
        </p:txBody>
      </p:sp>
      <p:sp>
        <p:nvSpPr>
          <p:cNvPr id="7" name="TextBox 6">
            <a:extLst>
              <a:ext uri="{4C68DFC5-B963-45D1-B806-4F92E2113CED}">
                <a16:creationId xmlns:a16="http://schemas.microsoft.com/office/drawing/2010/main" id="{8581BE85-6BFD-4772-BF42-BE19FB0B2AFC}"/>
              </a:ext>
            </a:extLst>
          </p:cNvPr>
          <p:cNvSpPr txBox="1"/>
          <p:nvPr/>
        </p:nvSpPr>
        <p:spPr>
          <a:xfrm rot="0">
            <a:off x="3892334" y="1004811"/>
            <a:ext cx="2097328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tabs on your key service desk metrics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DC797AD0-6B52-418B-BC84-3576377ECBF7}">
                <a16:creationId xmlns:a16="http://schemas.microsoft.com/office/drawing/2010/main" id="{812F6BB9-F274-484D-A0B6-EC1961F417BA}"/>
              </a:ext>
            </a:extLst>
          </p:cNvPr>
          <p:cNvSpPr txBox="1"/>
          <p:nvPr/>
        </p:nvSpPr>
        <p:spPr>
          <a:xfrm rot="0">
            <a:off x="3903526" y="1476375"/>
            <a:ext cx="1807673" cy="598055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100">
                <a:latin typeface="Roboto"/>
              </a:rPr>
              <a:t>Out-of-the-box</a:t>
            </a:r>
            <a:r>
              <a:rPr dirty="0" lang="en-US" sz="1100">
                <a:latin typeface="Roboto"/>
              </a:rPr>
              <a:t> reports | Live dashboards | Custom </a:t>
            </a:r>
            <a:r>
              <a:rPr dirty="0" err="1" lang="en-US" sz="1100">
                <a:latin typeface="Roboto"/>
              </a:rPr>
              <a:t>dashboard</a:t>
            </a:r>
            <a:r>
              <a:rPr dirty="0" lang="en-US" sz="1100">
                <a:latin typeface="Roboto"/>
              </a:rPr>
              <a:t> widgets</a:t>
            </a:r>
            <a:endParaRPr dirty="0" lang="en-US" sz="1100">
              <a:latin typeface="Roboto"/>
            </a:endParaRPr>
          </a:p>
        </p:txBody>
      </p:sp>
      <p:sp>
        <p:nvSpPr>
          <p:cNvPr id="9" name="TextBox 8">
            <a:extLst>
              <a:ext uri="{56AA7042-05D8-4C91-BEE6-BF996FA16816}">
                <a16:creationId xmlns:a16="http://schemas.microsoft.com/office/drawing/2010/main" id="{7235BBE9-9289-4FF7-AC42-D99BD1CDE2AF}"/>
              </a:ext>
            </a:extLst>
          </p:cNvPr>
          <p:cNvSpPr txBox="1"/>
          <p:nvPr/>
        </p:nvSpPr>
        <p:spPr>
          <a:xfrm rot="0">
            <a:off x="3907593" y="2905125"/>
            <a:ext cx="2213724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Mine information about your service desk from the available data 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76D865E4-411C-4F8F-94F1-DC35B0709858}">
                <a16:creationId xmlns:a16="http://schemas.microsoft.com/office/drawing/2010/main" id="{7E1DA616-1567-4F52-8212-1CDD5D731BC1}"/>
              </a:ext>
            </a:extLst>
          </p:cNvPr>
          <p:cNvSpPr txBox="1"/>
          <p:nvPr/>
        </p:nvSpPr>
        <p:spPr>
          <a:xfrm rot="0">
            <a:off x="3915880" y="3568093"/>
            <a:ext cx="2152269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Custom reports (tabular, matrix, summary, and audit reports)</a:t>
            </a:r>
            <a:r>
              <a:rPr dirty="0" lang="en-US" sz="1100">
                <a:solidFill>
                  <a:schemeClr val="bg1">
                    <a:lumMod val="65000"/>
                  </a:schemeClr>
                </a:solidFill>
                <a:latin typeface="Roboto"/>
              </a:rPr>
              <a:t> | </a:t>
            </a:r>
            <a:r>
              <a:rPr dirty="0" lang="en-US" sz="1100">
                <a:latin typeface="Roboto"/>
              </a:rPr>
              <a:t>Query reports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Custom CI reports</a:t>
            </a:r>
            <a:endParaRPr dirty="0" lang="en-US" sz="1100">
              <a:latin typeface="Roboto"/>
            </a:endParaRPr>
          </a:p>
        </p:txBody>
      </p:sp>
      <p:sp>
        <p:nvSpPr>
          <p:cNvPr id="11" name="Rectangle 10">
            <a:extLst>
              <a:ext uri="{B4A8324C-A99E-4106-9D52-F65E4AD7F6A2}">
                <a16:creationId xmlns:a16="http://schemas.microsoft.com/office/drawing/2010/main" id="{F3B1B37A-BA62-45F1-971B-7932E1907B46}"/>
              </a:ext>
            </a:extLst>
          </p:cNvPr>
          <p:cNvSpPr/>
          <p:nvPr/>
        </p:nvSpPr>
        <p:spPr>
          <a:xfrm rot="0">
            <a:off x="0" y="-219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TextBox 11">
            <a:extLst>
              <a:ext uri="{98A3E91B-338A-4A28-B71C-646798E8A3D2}">
                <a16:creationId xmlns:a16="http://schemas.microsoft.com/office/drawing/2010/main" id="{A8714E94-ED20-400F-9B5F-D9C1AF0440E6}"/>
              </a:ext>
            </a:extLst>
          </p:cNvPr>
          <p:cNvSpPr txBox="1"/>
          <p:nvPr/>
        </p:nvSpPr>
        <p:spPr>
          <a:xfrm rot="0">
            <a:off x="6534034" y="1033748"/>
            <a:ext cx="2279923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Keep key stakeholders and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CXOs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informed periodically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13" name="TextBox 12">
            <a:extLst>
              <a:ext uri="{BAE8FAEF-E860-4BE4-833A-A9BDBE3AF81B}">
                <a16:creationId xmlns:a16="http://schemas.microsoft.com/office/drawing/2010/main" id="{44688842-1E41-4D21-8E98-2146A00F47FC}"/>
              </a:ext>
            </a:extLst>
          </p:cNvPr>
          <p:cNvSpPr txBox="1"/>
          <p:nvPr/>
        </p:nvSpPr>
        <p:spPr>
          <a:xfrm rot="0">
            <a:off x="6537826" y="1535211"/>
            <a:ext cx="1947881" cy="76565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100">
                <a:latin typeface="Roboto"/>
              </a:rPr>
              <a:t>Scheduled reports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Email reports automatically </a:t>
            </a:r>
            <a:r>
              <a:rPr dirty="0" lang="en-US" sz="1100">
                <a:solidFill>
                  <a:srgbClr val="a6a6a6"/>
                </a:solidFill>
                <a:latin typeface="Roboto"/>
              </a:rPr>
              <a:t>|</a:t>
            </a:r>
            <a:r>
              <a:rPr dirty="0" lang="en-US" sz="1100">
                <a:latin typeface="Roboto"/>
              </a:rPr>
              <a:t> Export reports as HTML, </a:t>
            </a:r>
            <a:r>
              <a:rPr dirty="0" err="1" lang="en-US" sz="1100">
                <a:latin typeface="Roboto"/>
              </a:rPr>
              <a:t>PDF</a:t>
            </a:r>
            <a:r>
              <a:rPr dirty="0" lang="en-US" sz="1100">
                <a:latin typeface="Roboto"/>
              </a:rPr>
              <a:t>, XLS, and </a:t>
            </a:r>
            <a:r>
              <a:rPr dirty="0" err="1" lang="en-US" sz="1100">
                <a:latin typeface="Roboto"/>
              </a:rPr>
              <a:t>CSV files</a:t>
            </a:r>
            <a:endParaRPr dirty="0" err="1" lang="en-US" sz="1100">
              <a:latin typeface="Roboto"/>
            </a:endParaRPr>
          </a:p>
        </p:txBody>
      </p:sp>
      <p:pic>
        <p:nvPicPr>
          <p:cNvPr id="14" name="Picture 13">
            <a:extLst>
              <a:ext uri="{DA8ABED4-FADD-4D14-992E-A2F06C24A0EC}">
                <a16:creationId xmlns:a16="http://schemas.microsoft.com/office/drawing/2010/main" id="{AD24EAC0-E95C-464A-BED3-3E2E41E616E6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458365" y="1229344"/>
            <a:ext cx="295322" cy="295322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EEC91C10-7CC3-4DD8-892D-27FB95EB03ED}">
                <a16:creationId xmlns:a16="http://schemas.microsoft.com/office/drawing/2010/main" id="{7FE68B61-14AB-49BC-A1CE-69310B1F4F0F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405206" y="3020425"/>
            <a:ext cx="381304" cy="38100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ED939678-FA8D-47AD-8CFE-910C129D3C21}">
                <a16:creationId xmlns:a16="http://schemas.microsoft.com/office/drawing/2010/main" id="{DBDD0337-F54A-446F-BEFE-CD00D15F0D0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092417" y="1125178"/>
            <a:ext cx="314576" cy="314325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6C30FD33-FF76-420E-8F09-2FD7F62626CB}">
                <a16:creationId xmlns:a16="http://schemas.microsoft.com/office/drawing/2010/main" id="{3D2D7647-56A0-4A71-9CFD-BDAC330F9994}"/>
              </a:ext>
            </a:extLst>
          </p:cNvPr>
          <p:cNvSpPr/>
          <p:nvPr/>
        </p:nvSpPr>
        <p:spPr>
          <a:xfrm rot="0">
            <a:off x="4010025" y="1457325"/>
            <a:ext cx="1543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TextBox 17">
            <a:extLst>
              <a:ext uri="{DE877245-3AAD-4A78-A439-0517965E4D0A}">
                <a16:creationId xmlns:a16="http://schemas.microsoft.com/office/drawing/2010/main" id="{20C50073-59F3-44FE-88AF-CE04B82CC109}"/>
              </a:ext>
            </a:extLst>
          </p:cNvPr>
          <p:cNvSpPr txBox="1"/>
          <p:nvPr/>
        </p:nvSpPr>
        <p:spPr>
          <a:xfrm rot="0">
            <a:off x="406860" y="1112577"/>
            <a:ext cx="2209419" cy="62851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Reporting in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9" name="Picture 18">
            <a:extLst>
              <a:ext uri="{2F164883-6245-4399-8622-C06BA0969EFA}">
                <a16:creationId xmlns:a16="http://schemas.microsoft.com/office/drawing/2010/main" id="{642D8AB8-375C-4F26-80FA-28116D80F84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200A0FC0-B7C4-4DEE-AA70-C90DAD866B05}">
                <a16:creationId xmlns:a16="http://schemas.microsoft.com/office/drawing/2010/main" id="{8900590C-EF7C-42F1-AC15-454207659BD9}"/>
              </a:ext>
            </a:extLst>
          </p:cNvPr>
          <p:cNvSpPr/>
          <p:nvPr/>
        </p:nvSpPr>
        <p:spPr>
          <a:xfrm rot="0">
            <a:off x="6645354" y="1494663"/>
            <a:ext cx="1543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1" name="Rectangle 20">
            <a:extLst>
              <a:ext uri="{F51B69E3-ACD6-4A43-AD88-41FCFEE38D3F}">
                <a16:creationId xmlns:a16="http://schemas.microsoft.com/office/drawing/2010/main" id="{DA27848B-DFFC-4472-8177-B09C575D67BB}"/>
              </a:ext>
            </a:extLst>
          </p:cNvPr>
          <p:cNvSpPr/>
          <p:nvPr/>
        </p:nvSpPr>
        <p:spPr>
          <a:xfrm rot="0">
            <a:off x="4014463" y="3532098"/>
            <a:ext cx="1543050" cy="9525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</p:spTree>
    <p:extLst>
      <p:ext uri="{396B8F17-C697-464A-B940-7853135C74B7}">
        <p14:creationId xmlns:p14="http://schemas.microsoft.com/office/powerpoint/2010/main" val="1695977873052"/>
      </p:ext>
    </p:extLst>
  </p:cSld>
  <p:clrMapOvr>
    <a:masterClrMapping/>
  </p:clrMapOvr>
  <p:transition spd="slow">
    <p:fade thruBlk="false"/>
  </p:transition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D7F7022-078E-4D3E-93D5-501A764DC21B}">
                <a16:creationId xmlns:a16="http://schemas.microsoft.com/office/drawing/2010/main" id="{6876480A-C54E-4BAB-A542-1FF69CA68911}"/>
              </a:ext>
            </a:extLst>
          </p:cNvPr>
          <p:cNvSpPr/>
          <p:nvPr/>
        </p:nvSpPr>
        <p:spPr>
          <a:xfrm rot="0">
            <a:off x="-28575" y="-19050"/>
            <a:ext cx="3537975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xtBox 2">
            <a:extLst>
              <a:ext uri="{8587B5A6-C30A-4D4E-8141-E38ED0911527}">
                <a16:creationId xmlns:a16="http://schemas.microsoft.com/office/drawing/2010/main" id="{EACA895A-9DFC-49CC-A964-CB55823C3AD7}"/>
              </a:ext>
            </a:extLst>
          </p:cNvPr>
          <p:cNvSpPr txBox="1"/>
          <p:nvPr/>
        </p:nvSpPr>
        <p:spPr>
          <a:xfrm rot="0">
            <a:off x="4302184" y="1148657"/>
            <a:ext cx="4277811" cy="39997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000">
                <a:latin typeface="Roboto"/>
              </a:rPr>
              <a:t>with</a:t>
            </a:r>
            <a:r>
              <a:rPr dirty="0" err="1" i="0" lang="en-US" sz="1000">
                <a:latin typeface="Roboto"/>
              </a:rPr>
              <a:t> </a:t>
            </a:r>
            <a:r>
              <a:rPr dirty="0" i="0" lang="en-US" sz="1000">
                <a:latin typeface="Roboto"/>
              </a:rPr>
              <a:t>intelligent automations and predictions, standardized workflows, </a:t>
            </a:r>
          </a:p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000">
                <a:latin typeface="Roboto"/>
              </a:rPr>
              <a:t>and deep insights into data</a:t>
            </a:r>
            <a:endParaRPr dirty="0" i="0" lang="en-US" sz="1000">
              <a:latin typeface="Roboto"/>
            </a:endParaRPr>
          </a:p>
        </p:txBody>
      </p:sp>
      <p:sp>
        <p:nvSpPr>
          <p:cNvPr id="4" name="TextBox 3">
            <a:extLst>
              <a:ext uri="{2618A33D-ED6A-4555-AD1D-546329F59318}">
                <a16:creationId xmlns:a16="http://schemas.microsoft.com/office/drawing/2010/main" id="{7AB64F97-AD8D-4B5F-AC44-EAE0BA9B5690}"/>
              </a:ext>
            </a:extLst>
          </p:cNvPr>
          <p:cNvSpPr txBox="1"/>
          <p:nvPr/>
        </p:nvSpPr>
        <p:spPr>
          <a:xfrm rot="0">
            <a:off x="4294365" y="910837"/>
            <a:ext cx="4305404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b="1" dirty="0" i="0" lang="en-US" sz="1200">
                <a:solidFill>
                  <a:srgbClr val="0070c0"/>
                </a:solidFill>
                <a:latin typeface="Roboto"/>
              </a:rPr>
              <a:t>Move service delivery from operational to strategic</a:t>
            </a:r>
            <a:endParaRPr b="1" dirty="0" i="0" lang="en-US" sz="120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877AEF41-1A64-453A-AE20-BA0C738BFAE9}">
                <a16:creationId xmlns:a16="http://schemas.microsoft.com/office/drawing/2010/main" id="{7064588E-9216-4A26-97CC-8EDA93684D77}"/>
              </a:ext>
            </a:extLst>
          </p:cNvPr>
          <p:cNvSpPr txBox="1"/>
          <p:nvPr/>
        </p:nvSpPr>
        <p:spPr>
          <a:xfrm rot="0">
            <a:off x="4294365" y="1677152"/>
            <a:ext cx="4008844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b="1" dirty="0" i="0" lang="en-US" sz="1200">
                <a:solidFill>
                  <a:srgbClr val="0070c0"/>
                </a:solidFill>
                <a:latin typeface="Roboto"/>
              </a:rPr>
              <a:t>Bridge the gap between business and IT</a:t>
            </a:r>
            <a:endParaRPr b="1" dirty="0" i="0" lang="en-US" sz="120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6" name="TextBox 5">
            <a:extLst>
              <a:ext uri="{A9B4223E-EE70-4AC2-A978-FDAEC5F91321}">
                <a16:creationId xmlns:a16="http://schemas.microsoft.com/office/drawing/2010/main" id="{1BF6458A-1897-4E3E-B2F3-D935A608B193}"/>
              </a:ext>
            </a:extLst>
          </p:cNvPr>
          <p:cNvSpPr txBox="1"/>
          <p:nvPr/>
        </p:nvSpPr>
        <p:spPr>
          <a:xfrm rot="0">
            <a:off x="4302184" y="1914972"/>
            <a:ext cx="3986192" cy="39997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000">
                <a:latin typeface="Roboto"/>
              </a:rPr>
              <a:t>through streamlined service management across the enterprise, and contextual integrations with business apps</a:t>
            </a:r>
            <a:endParaRPr dirty="0" i="0" lang="en-US" sz="1000">
              <a:latin typeface="Roboto"/>
            </a:endParaRPr>
          </a:p>
        </p:txBody>
      </p:sp>
      <p:sp>
        <p:nvSpPr>
          <p:cNvPr id="7" name="TextBox 6">
            <a:extLst>
              <a:ext uri="{4F8472AC-AAAA-4E4B-977D-8E17DFC4EDD2}">
                <a16:creationId xmlns:a16="http://schemas.microsoft.com/office/drawing/2010/main" id="{085BF5CF-8183-4ED1-B3ED-488AA27A4BCB}"/>
              </a:ext>
            </a:extLst>
          </p:cNvPr>
          <p:cNvSpPr txBox="1"/>
          <p:nvPr/>
        </p:nvSpPr>
        <p:spPr>
          <a:xfrm rot="0">
            <a:off x="4294365" y="2439352"/>
            <a:ext cx="4003900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b="1" dirty="0" i="0" lang="en-US" sz="1200">
                <a:solidFill>
                  <a:srgbClr val="0070c0"/>
                </a:solidFill>
                <a:latin typeface="Roboto"/>
              </a:rPr>
              <a:t>Be the epicenter of IT infrastructure management,</a:t>
            </a:r>
            <a:endParaRPr b="1" dirty="0" i="0" lang="en-US" sz="120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8E4E80C2-2609-4906-A096-A2C731601EC2}">
                <a16:creationId xmlns:a16="http://schemas.microsoft.com/office/drawing/2010/main" id="{5C768939-1C50-4472-A66E-3D767C586179}"/>
              </a:ext>
            </a:extLst>
          </p:cNvPr>
          <p:cNvSpPr txBox="1"/>
          <p:nvPr/>
        </p:nvSpPr>
        <p:spPr>
          <a:xfrm rot="0">
            <a:off x="4302184" y="2639072"/>
            <a:ext cx="3966419" cy="2476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000">
                <a:latin typeface="Roboto"/>
              </a:rPr>
              <a:t>offering deep integrations with other IT management software</a:t>
            </a:r>
            <a:endParaRPr dirty="0" i="0" lang="en-US" sz="1000">
              <a:latin typeface="Roboto"/>
            </a:endParaRPr>
          </a:p>
        </p:txBody>
      </p:sp>
      <p:sp>
        <p:nvSpPr>
          <p:cNvPr id="9" name="TextBox 8">
            <a:extLst>
              <a:ext uri="{A30F3FE2-705C-4185-B58B-7C5C6EF3B4C0}">
                <a16:creationId xmlns:a16="http://schemas.microsoft.com/office/drawing/2010/main" id="{FD33EB87-7A27-4EB9-843C-2EFFF806EAC7}"/>
              </a:ext>
            </a:extLst>
          </p:cNvPr>
          <p:cNvSpPr txBox="1"/>
          <p:nvPr/>
        </p:nvSpPr>
        <p:spPr>
          <a:xfrm rot="0">
            <a:off x="4294365" y="3081900"/>
            <a:ext cx="4003900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b="1" dirty="0" i="0" lang="en-US" sz="1200">
                <a:solidFill>
                  <a:srgbClr val="0070c0"/>
                </a:solidFill>
                <a:latin typeface="Roboto"/>
              </a:rPr>
              <a:t>Transform customer experience</a:t>
            </a:r>
            <a:endParaRPr b="1" dirty="0" i="0" lang="en-US" sz="120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0" name="TextBox 9">
            <a:extLst>
              <a:ext uri="{D6730C42-BCD5-4BA6-9BAB-272B3E2810B3}">
                <a16:creationId xmlns:a16="http://schemas.microsoft.com/office/drawing/2010/main" id="{BF0FBB2B-F248-4799-8FE1-00E5F442589D}"/>
              </a:ext>
            </a:extLst>
          </p:cNvPr>
          <p:cNvSpPr txBox="1"/>
          <p:nvPr/>
        </p:nvSpPr>
        <p:spPr>
          <a:xfrm rot="0">
            <a:off x="4302184" y="3281619"/>
            <a:ext cx="4213555" cy="2476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000">
                <a:latin typeface="Roboto"/>
              </a:rPr>
              <a:t>by creating new and effective channels for support and collaboration</a:t>
            </a:r>
            <a:endParaRPr dirty="0" i="0" lang="en-US" sz="1000">
              <a:latin typeface="Roboto"/>
            </a:endParaRPr>
          </a:p>
        </p:txBody>
      </p:sp>
      <p:sp>
        <p:nvSpPr>
          <p:cNvPr id="11" name="TextBox 10">
            <a:extLst>
              <a:ext uri="{94B35CA6-9D10-4A44-9D22-312186ADE1C5}">
                <a16:creationId xmlns:a16="http://schemas.microsoft.com/office/drawing/2010/main" id="{E0D2BA6F-92AD-4538-BB38-3ACFEDC34F83}"/>
              </a:ext>
            </a:extLst>
          </p:cNvPr>
          <p:cNvSpPr txBox="1"/>
          <p:nvPr/>
        </p:nvSpPr>
        <p:spPr>
          <a:xfrm rot="0">
            <a:off x="4294365" y="3704676"/>
            <a:ext cx="4003900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b="1" dirty="0" i="0" lang="en-US" sz="1200">
                <a:solidFill>
                  <a:srgbClr val="0070c0"/>
                </a:solidFill>
                <a:latin typeface="Roboto"/>
              </a:rPr>
              <a:t>Achieve unrestricted extensibility</a:t>
            </a:r>
            <a:endParaRPr b="1" dirty="0" i="0" lang="en-US" sz="120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2" name="TextBox 11">
            <a:extLst>
              <a:ext uri="{CC122ACF-7346-425C-BCE6-8BE2FE94FC3C}">
                <a16:creationId xmlns:a16="http://schemas.microsoft.com/office/drawing/2010/main" id="{234F4566-AFA4-4631-ABF4-D31F0485FACC}"/>
              </a:ext>
            </a:extLst>
          </p:cNvPr>
          <p:cNvSpPr txBox="1"/>
          <p:nvPr/>
        </p:nvSpPr>
        <p:spPr>
          <a:xfrm rot="0">
            <a:off x="4302184" y="3904396"/>
            <a:ext cx="4213555" cy="2476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000">
                <a:latin typeface="Roboto"/>
              </a:rPr>
              <a:t>with </a:t>
            </a:r>
            <a:r>
              <a:rPr dirty="0" err="1" i="0" lang="en-US" sz="1000">
                <a:latin typeface="Roboto"/>
              </a:rPr>
              <a:t>last-mile</a:t>
            </a:r>
            <a:r>
              <a:rPr dirty="0" i="0" lang="en-US" sz="1000">
                <a:latin typeface="Roboto"/>
              </a:rPr>
              <a:t> customizations for IT and business processes</a:t>
            </a:r>
            <a:endParaRPr dirty="0" i="0" lang="en-US" sz="1000">
              <a:latin typeface="Roboto"/>
            </a:endParaRPr>
          </a:p>
        </p:txBody>
      </p:sp>
      <p:sp>
        <p:nvSpPr>
          <p:cNvPr id="13" name="TextBox 12">
            <a:extLst>
              <a:ext uri="{532489D5-1155-474B-B989-608EDFCCAC79}">
                <a16:creationId xmlns:a16="http://schemas.microsoft.com/office/drawing/2010/main" id="{FECE0DB2-8363-4EB9-AFDF-37D93A91C7F6}"/>
              </a:ext>
            </a:extLst>
          </p:cNvPr>
          <p:cNvSpPr txBox="1"/>
          <p:nvPr/>
        </p:nvSpPr>
        <p:spPr>
          <a:xfrm rot="0">
            <a:off x="466725" y="1790700"/>
            <a:ext cx="2613450" cy="155790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2400">
                <a:solidFill>
                  <a:srgbClr val="ffd052"/>
                </a:solidFill>
                <a:latin typeface="Roboto-light"/>
              </a:rPr>
              <a:t>The difference that a </a:t>
            </a:r>
            <a:r>
              <a:rPr b="1" dirty="0" i="0" lang="en-US" sz="2400">
                <a:solidFill>
                  <a:srgbClr val="ffd052"/>
                </a:solidFill>
                <a:latin typeface="Roboto"/>
              </a:rPr>
              <a:t>wholesome </a:t>
            </a:r>
          </a:p>
          <a:p>
            <a:pPr>
              <a:defRPr dirty="0" lang="en-US" sz="1400"/>
            </a:pPr>
            <a:r>
              <a:rPr b="1" dirty="0" err="1" i="0" lang="en-US" sz="2400">
                <a:solidFill>
                  <a:srgbClr val="ffd052"/>
                </a:solidFill>
                <a:latin typeface="Roboto"/>
              </a:rPr>
              <a:t>ITSM</a:t>
            </a:r>
            <a:r>
              <a:rPr dirty="0" i="0" lang="en-US" sz="2400">
                <a:solidFill>
                  <a:srgbClr val="ffd052"/>
                </a:solidFill>
                <a:latin typeface="Roboto-light"/>
              </a:rPr>
              <a:t> tool brings to the table</a:t>
            </a:r>
            <a:endParaRPr dirty="0" i="0" lang="en-US" sz="2400">
              <a:solidFill>
                <a:srgbClr val="ffd052"/>
              </a:solidFill>
              <a:latin typeface="Roboto-light"/>
            </a:endParaRPr>
          </a:p>
        </p:txBody>
      </p:sp>
      <p:sp>
        <p:nvSpPr>
          <p:cNvPr id="14" name="Oval 13">
            <a:extLst>
              <a:ext uri="{F61CF785-AF42-4DDA-AD5F-E294FB8B93B4}">
                <a16:creationId xmlns:a16="http://schemas.microsoft.com/office/drawing/2010/main" id="{4B91CF6B-30B7-42F9-9ABE-930320A221E3}"/>
              </a:ext>
            </a:extLst>
          </p:cNvPr>
          <p:cNvSpPr/>
          <p:nvPr/>
        </p:nvSpPr>
        <p:spPr>
          <a:xfrm rot="0">
            <a:off x="4124067" y="996886"/>
            <a:ext cx="97088" cy="97088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5" name="Oval 14">
            <a:extLst>
              <a:ext uri="{313D7D08-7752-4E1B-B1F3-7B8F9A8AA771}">
                <a16:creationId xmlns:a16="http://schemas.microsoft.com/office/drawing/2010/main" id="{C810DEC0-0EF5-4F67-8A3F-F2DEA51E06FC}"/>
              </a:ext>
            </a:extLst>
          </p:cNvPr>
          <p:cNvSpPr/>
          <p:nvPr/>
        </p:nvSpPr>
        <p:spPr>
          <a:xfrm rot="0">
            <a:off x="4124067" y="1772886"/>
            <a:ext cx="97088" cy="97088"/>
          </a:xfrm>
          <a:prstGeom prst="ellipse">
            <a:avLst/>
          </a:prstGeom>
          <a:solidFill>
            <a:srgbClr val="00b05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6" name="Oval 15">
            <a:extLst>
              <a:ext uri="{09D13BF5-46EA-4F28-BC67-7D8D615F9959}">
                <a16:creationId xmlns:a16="http://schemas.microsoft.com/office/drawing/2010/main" id="{29433372-D47B-4B22-8C36-E5DE43EFCB14}"/>
              </a:ext>
            </a:extLst>
          </p:cNvPr>
          <p:cNvSpPr/>
          <p:nvPr/>
        </p:nvSpPr>
        <p:spPr>
          <a:xfrm rot="0">
            <a:off x="4124067" y="2539000"/>
            <a:ext cx="97088" cy="97088"/>
          </a:xfrm>
          <a:prstGeom prst="ellipse">
            <a:avLst/>
          </a:prstGeom>
          <a:solidFill>
            <a:srgbClr val="00b0f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Oval 16">
            <a:extLst>
              <a:ext uri="{85EA30B5-ABDB-45EE-9739-EB65D22BEFFF}">
                <a16:creationId xmlns:a16="http://schemas.microsoft.com/office/drawing/2010/main" id="{79E46546-FBB2-45A0-A43A-7A60D002B2AC}"/>
              </a:ext>
            </a:extLst>
          </p:cNvPr>
          <p:cNvSpPr/>
          <p:nvPr/>
        </p:nvSpPr>
        <p:spPr>
          <a:xfrm rot="0">
            <a:off x="4124067" y="3186490"/>
            <a:ext cx="97088" cy="97088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Oval 17">
            <a:extLst>
              <a:ext uri="{09816D8C-8389-46A2-95AD-2B9171B1C09C}">
                <a16:creationId xmlns:a16="http://schemas.microsoft.com/office/drawing/2010/main" id="{E9336440-11EC-447F-BAEA-5BD86AAB42EA}"/>
              </a:ext>
            </a:extLst>
          </p:cNvPr>
          <p:cNvSpPr/>
          <p:nvPr/>
        </p:nvSpPr>
        <p:spPr>
          <a:xfrm rot="0">
            <a:off x="4124067" y="3804324"/>
            <a:ext cx="97088" cy="97088"/>
          </a:xfrm>
          <a:prstGeom prst="ellipse">
            <a:avLst/>
          </a:prstGeom>
          <a:solidFill>
            <a:srgbClr val="7030a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Picture 18">
            <a:extLst>
              <a:ext uri="{3EEEBECA-0B47-4F1D-9E92-3B1F6762B28C}">
                <a16:creationId xmlns:a16="http://schemas.microsoft.com/office/drawing/2010/main" id="{22B5F8C9-B436-43A0-BB90-23B18B1FDB6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AD12D237-7C12-47D3-8151-4D79A6009E74}">
        <p14:creationId xmlns:p14="http://schemas.microsoft.com/office/powerpoint/2010/main" val="1695977872978"/>
      </p:ext>
    </p:extLst>
  </p:cSld>
  <p:clrMapOvr>
    <a:masterClrMapping/>
  </p:clrMapOvr>
  <p:transition spd="slow">
    <p:fade thruBlk="false"/>
  </p:transition>
</p:sld>
</file>

<file path=ppt/slides/slide6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0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0C024539-0EE0-4721-B297-2595D91DF18C}">
                <a16:creationId xmlns:a16="http://schemas.microsoft.com/office/drawing/2010/main" id="{10B4FA37-7D92-46DA-843A-5E13070B632D}"/>
              </a:ext>
            </a:extLst>
          </p:cNvPr>
          <p:cNvSpPr txBox="1"/>
          <p:nvPr/>
        </p:nvSpPr>
        <p:spPr>
          <a:xfrm rot="0">
            <a:off x="4688309" y="2180348"/>
            <a:ext cx="2952578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4000">
                <a:solidFill>
                  <a:srgbClr val="ffd052"/>
                </a:solidFill>
                <a:latin typeface="Roboto-medium"/>
              </a:rPr>
              <a:t>Integrations</a:t>
            </a:r>
            <a:endParaRPr dirty="0" i="0" lang="en-US" sz="40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3" name="Picture 2">
            <a:extLst>
              <a:ext uri="{CFAD24A9-63CC-4488-A15B-564F8F5D5F23}">
                <a16:creationId xmlns:a16="http://schemas.microsoft.com/office/drawing/2010/main" id="{553FA2D3-DE4A-4A88-BF2B-E9F6F0E242B6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54066" y="1102118"/>
            <a:ext cx="2590800" cy="2590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43EBC2F6-70C7-42EA-A344-E5C8E4E5E71D}">
                <a16:creationId xmlns:a16="http://schemas.microsoft.com/office/drawing/2010/main" id="{9A6E07B5-94CC-4BA9-BA15-76D1DF20C129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50838" y="4644685"/>
            <a:ext cx="1070249" cy="285750"/>
          </a:xfrm>
          <a:prstGeom prst="rect">
            <a:avLst/>
          </a:prstGeom>
          <a:noFill/>
        </p:spPr>
      </p:pic>
    </p:spTree>
    <p:extLst>
      <p:ext uri="{72CD90E0-9092-4ED6-A1AB-5276B932FEEF}">
        <p14:creationId xmlns:p14="http://schemas.microsoft.com/office/powerpoint/2010/main" val="1695977873053"/>
      </p:ext>
    </p:extLst>
  </p:cSld>
  <p:clrMapOvr>
    <a:masterClrMapping/>
  </p:clrMapOvr>
  <p:transition spd="slow">
    <p:fade thruBlk="false"/>
  </p:transition>
</p:sld>
</file>

<file path=ppt/slides/slide6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03BC6C2E-31B3-4867-BBC6-4AA27455C736}">
                <a16:creationId xmlns:a16="http://schemas.microsoft.com/office/drawing/2010/main" id="{66109F57-7699-4043-8F0F-892AC6EDADC8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6406424D-E622-433F-87A6-6D1BA0C57538}">
                <a16:creationId xmlns:a16="http://schemas.microsoft.com/office/drawing/2010/main" id="{846008BB-23C2-4E85-A8A8-1A6E992FA538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l="14110" r="13760"/>
          <a:stretch>
            <a:fillRect/>
          </a:stretch>
        </p:blipFill>
        <p:spPr>
          <a:xfrm rot="0">
            <a:off x="3598135" y="495300"/>
            <a:ext cx="4984231" cy="414596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C494B04-C771-4859-B8CD-166F8A9294F1}">
                <a16:creationId xmlns:a16="http://schemas.microsoft.com/office/drawing/2010/main" id="{24AFA031-D09C-4642-B334-7F2D02A159E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3AF8384C-E3ED-47E8-8BB4-04B72830BAF2}">
                <a16:creationId xmlns:a16="http://schemas.microsoft.com/office/drawing/2010/main" id="{5F20E507-C7F6-47EF-91F6-8ABDD0969994}"/>
              </a:ext>
            </a:extLst>
          </p:cNvPr>
          <p:cNvSpPr txBox="1"/>
          <p:nvPr/>
        </p:nvSpPr>
        <p:spPr>
          <a:xfrm rot="0">
            <a:off x="397773" y="872566"/>
            <a:ext cx="2209419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100">
                <a:solidFill>
                  <a:srgbClr val="ffd052"/>
                </a:solidFill>
                <a:latin typeface="Roboto-medium"/>
              </a:rPr>
              <a:t>Integrations in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B8B086AC-E30E-4E5D-9D3C-FA531B93359C}">
        <p14:creationId xmlns:p14="http://schemas.microsoft.com/office/powerpoint/2010/main" val="1695977873054"/>
      </p:ext>
    </p:extLst>
  </p:cSld>
  <p:clrMapOvr>
    <a:masterClrMapping/>
  </p:clrMapOvr>
  <p:transition spd="slow">
    <p:fade thruBlk="false"/>
  </p:transition>
</p:sld>
</file>

<file path=ppt/slides/slide6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0323780-1644-488C-A262-F027EB5AEC8E}">
                <a16:creationId xmlns:a16="http://schemas.microsoft.com/office/drawing/2010/main" id="{250E9CB0-5527-47AD-87B1-BC735D4F3177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Delay 2">
            <a:extLst>
              <a:ext uri="{48365A60-8704-4B2F-8E97-072D9978A102}">
                <a16:creationId xmlns:a16="http://schemas.microsoft.com/office/drawing/2010/main" id="{80F1DD4C-7566-4097-A8D4-F4B14B5B0FD6}"/>
              </a:ext>
            </a:extLst>
          </p:cNvPr>
          <p:cNvSpPr/>
          <p:nvPr/>
        </p:nvSpPr>
        <p:spPr>
          <a:xfrm rot="16200000">
            <a:off x="4651876" y="1095136"/>
            <a:ext cx="380085" cy="334450"/>
          </a:xfrm>
          <a:prstGeom prst="flowChartDelay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ounded Rectangle 3">
            <a:extLst>
              <a:ext uri="{6A95ED51-10C9-44DB-9947-D482B99B5B2A}">
                <a16:creationId xmlns:a16="http://schemas.microsoft.com/office/drawing/2010/main" id="{8EAEE70F-694C-4B0B-9CE8-2326A18FF5FC}"/>
              </a:ext>
            </a:extLst>
          </p:cNvPr>
          <p:cNvSpPr/>
          <p:nvPr/>
        </p:nvSpPr>
        <p:spPr>
          <a:xfrm rot="0">
            <a:off x="4747317" y="2905525"/>
            <a:ext cx="297484" cy="350367"/>
          </a:xfrm>
          <a:prstGeom prst="roundRect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TextBox 4">
            <a:extLst>
              <a:ext uri="{03EAA86C-6485-4D88-84FA-D7BAC89B7A90}">
                <a16:creationId xmlns:a16="http://schemas.microsoft.com/office/drawing/2010/main" id="{F135832D-0E91-4E62-A3F0-420888E6A418}"/>
              </a:ext>
            </a:extLst>
          </p:cNvPr>
          <p:cNvSpPr txBox="1"/>
          <p:nvPr/>
        </p:nvSpPr>
        <p:spPr>
          <a:xfrm rot="0">
            <a:off x="5180857" y="948766"/>
            <a:ext cx="2482815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Convert network alarms into tickets, and have them automatically categorized and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assigned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to technicians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TextBox 5">
            <a:extLst>
              <a:ext uri="{F7226A94-766A-41EC-A8FE-018C991FEA04}">
                <a16:creationId xmlns:a16="http://schemas.microsoft.com/office/drawing/2010/main" id="{E2F1FE46-5298-4028-9A2C-7B9326DA9463}"/>
              </a:ext>
            </a:extLst>
          </p:cNvPr>
          <p:cNvSpPr txBox="1"/>
          <p:nvPr/>
        </p:nvSpPr>
        <p:spPr>
          <a:xfrm rot="0">
            <a:off x="5180857" y="2829325"/>
            <a:ext cx="2505598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Continuously monitor servers and databases, and log any alarms instantly as service desk tickets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pic>
        <p:nvPicPr>
          <p:cNvPr id="7" name="Picture 6">
            <a:extLst>
              <a:ext uri="{E232FA81-CAD1-4A30-B25F-33E10D370E97}">
                <a16:creationId xmlns:a16="http://schemas.microsoft.com/office/drawing/2010/main" id="{BF6E7D62-1DC6-4CE1-AFE6-702A428DC2F6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772025" y="1163183"/>
            <a:ext cx="314325" cy="31432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E44E2700-9C47-44DA-9954-BDDB797B9A81}">
                <a16:creationId xmlns:a16="http://schemas.microsoft.com/office/drawing/2010/main" id="{EB6E0F74-0FF8-4597-BDAE-F97803FAF5C9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802419" y="2996717"/>
            <a:ext cx="314576" cy="31432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B7C88921-9E60-4804-BC9C-6C1D6F81ED3D}">
                <a16:creationId xmlns:a16="http://schemas.microsoft.com/office/drawing/2010/main" id="{18D4624A-144D-4A55-BF36-614865FEB66D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302367" y="1842801"/>
            <a:ext cx="1219200" cy="44645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E58FDF55-2185-46C4-AF5B-041868EB4FBF}">
                <a16:creationId xmlns:a16="http://schemas.microsoft.com/office/drawing/2010/main" id="{31805E8D-961B-4705-82EA-0E705BE30B4A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94775" y="3594916"/>
            <a:ext cx="1784108" cy="35541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4A98661-43B7-4BD8-9B1A-8D1378AB5FA2}">
                <a16:creationId xmlns:a16="http://schemas.microsoft.com/office/drawing/2010/main" id="{36176661-656A-44CF-A9FF-A7D7FBFDAB9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417EDF8A-3BF9-4883-AC79-9315A6164AB7}">
                <a16:creationId xmlns:a16="http://schemas.microsoft.com/office/drawing/2010/main" id="{E0AC629D-4DE5-493B-8C0E-8F5BB0B2CA24}"/>
              </a:ext>
            </a:extLst>
          </p:cNvPr>
          <p:cNvSpPr txBox="1"/>
          <p:nvPr/>
        </p:nvSpPr>
        <p:spPr>
          <a:xfrm rot="0">
            <a:off x="397773" y="872566"/>
            <a:ext cx="2209419" cy="70469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2100">
                <a:solidFill>
                  <a:srgbClr val="ffd052"/>
                </a:solidFill>
                <a:latin typeface="Roboto-medium"/>
              </a:rPr>
              <a:t>Integrations in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</p:spTree>
    <p:extLst>
      <p:ext uri="{5206ED71-5B72-4DD1-8DED-D8F2E41A5A61}">
        <p14:creationId xmlns:p14="http://schemas.microsoft.com/office/powerpoint/2010/main" val="1695977873055"/>
      </p:ext>
    </p:extLst>
  </p:cSld>
  <p:clrMapOvr>
    <a:masterClrMapping/>
  </p:clrMapOvr>
  <p:transition spd="slow">
    <p:fade thruBlk="false"/>
  </p:transition>
</p:sld>
</file>

<file path=ppt/slides/slide6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422B9810-5961-4C94-9624-0E2E202868F2}">
                <a16:creationId xmlns:a16="http://schemas.microsoft.com/office/drawing/2010/main" id="{93D8DD97-0143-46E2-95CC-C6DFCF16E602}"/>
              </a:ext>
            </a:extLst>
          </p:cNvPr>
          <p:cNvSpPr/>
          <p:nvPr/>
        </p:nvSpPr>
        <p:spPr>
          <a:xfrm rot="0">
            <a:off x="4324472" y="3160499"/>
            <a:ext cx="380085" cy="380085"/>
          </a:xfrm>
          <a:prstGeom prst="ellipse">
            <a:avLst/>
          </a:prstGeom>
          <a:solidFill>
            <a:srgbClr val="79d45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Decagon 2">
            <a:extLst>
              <a:ext uri="{ABE8ECA4-3ED2-4A45-B9EA-A540BA03B6FE}">
                <a16:creationId xmlns:a16="http://schemas.microsoft.com/office/drawing/2010/main" id="{890101A3-00D4-436E-8C5F-3BF468B42AA9}"/>
              </a:ext>
            </a:extLst>
          </p:cNvPr>
          <p:cNvSpPr/>
          <p:nvPr/>
        </p:nvSpPr>
        <p:spPr>
          <a:xfrm rot="0">
            <a:off x="4331940" y="551907"/>
            <a:ext cx="380085" cy="380085"/>
          </a:xfrm>
          <a:prstGeom prst="decagon">
            <a:avLst/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B8D563CD-6903-43AE-9EC6-89DFA8054D82}">
                <a16:creationId xmlns:a16="http://schemas.microsoft.com/office/drawing/2010/main" id="{23A00202-F5B9-423A-A945-EB22C22C77B5}"/>
              </a:ext>
            </a:extLst>
          </p:cNvPr>
          <p:cNvSpPr txBox="1"/>
          <p:nvPr/>
        </p:nvSpPr>
        <p:spPr>
          <a:xfrm rot="0">
            <a:off x="4810125" y="487975"/>
            <a:ext cx="2974429" cy="100941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Enable automated patch deployment, software installation and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uninstallation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, remote control sessions, and mobile device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management—all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right from the service desk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C9CC3DAA-BBDB-4566-AC9E-08D6CCEF31C0}">
                <a16:creationId xmlns:a16="http://schemas.microsoft.com/office/drawing/2010/main" id="{888B3FC9-BA8C-45F2-8365-464FC83BD326}"/>
              </a:ext>
            </a:extLst>
          </p:cNvPr>
          <p:cNvSpPr txBox="1"/>
          <p:nvPr/>
        </p:nvSpPr>
        <p:spPr>
          <a:xfrm rot="0">
            <a:off x="4852168" y="3145926"/>
            <a:ext cx="2643778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Allow end users to unlock their AD accounts and reset passwords from within the </a:t>
            </a:r>
            <a:r>
              <a:rPr dirty="0" err="1" lang="en-US" sz="1200">
                <a:solidFill>
                  <a:srgbClr val="004e8f"/>
                </a:solidFill>
                <a:latin typeface="Roboto"/>
              </a:rPr>
              <a:t>self-service</a:t>
            </a:r>
            <a:r>
              <a:rPr dirty="0" lang="en-US" sz="1200">
                <a:solidFill>
                  <a:srgbClr val="004e8f"/>
                </a:solidFill>
                <a:latin typeface="Roboto"/>
              </a:rPr>
              <a:t> portal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Rectangle 5">
            <a:extLst>
              <a:ext uri="{C8169F1A-8614-4CD4-969B-1254C61AB8B0}">
                <a16:creationId xmlns:a16="http://schemas.microsoft.com/office/drawing/2010/main" id="{D7B3CACB-0BF0-4CE5-9F2C-F45993657447}"/>
              </a:ext>
            </a:extLst>
          </p:cNvPr>
          <p:cNvSpPr/>
          <p:nvPr/>
        </p:nvSpPr>
        <p:spPr>
          <a:xfrm rot="0">
            <a:off x="0" y="-9525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7" name="Picture 6">
            <a:extLst>
              <a:ext uri="{4C86C9B1-47D8-4949-9EAC-3608D2FE6C1E}">
                <a16:creationId xmlns:a16="http://schemas.microsoft.com/office/drawing/2010/main" id="{21EAD0D8-EB9A-4B30-8E03-BA7FF5608E1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929338" y="1758572"/>
            <a:ext cx="1485900" cy="3937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832ABCA9-08F2-49A1-90F2-4DB1087BE778}">
                <a16:creationId xmlns:a16="http://schemas.microsoft.com/office/drawing/2010/main" id="{C158AA55-CA41-46F1-8B6A-CBDBA74C6F8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931645" y="2252138"/>
            <a:ext cx="2428875" cy="37474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C2FB63D3-FB4D-49AE-B78D-BB4A90D97DB4}">
                <a16:creationId xmlns:a16="http://schemas.microsoft.com/office/drawing/2010/main" id="{0E0DFE0E-59A9-4821-93A9-3D868E67BFE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935531" y="3982287"/>
            <a:ext cx="2133600" cy="45041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98B8F76F-44C8-4086-A81A-A71E963B6F73}">
                <a16:creationId xmlns:a16="http://schemas.microsoft.com/office/drawing/2010/main" id="{4D4BCFE6-2E17-481A-810C-211A5E02169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4388967" y="577195"/>
            <a:ext cx="314576" cy="31432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AD1BDF1E-DE5D-4AC7-B4E1-889C25CCD4DC}">
                <a16:creationId xmlns:a16="http://schemas.microsoft.com/office/drawing/2010/main" id="{8A9BFD84-781D-4B39-99B6-8B745A6C9A66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427190" y="3235080"/>
            <a:ext cx="314325" cy="31432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B056C320-C375-418F-B2BC-CF41825F6780}">
                <a16:creationId xmlns:a16="http://schemas.microsoft.com/office/drawing/2010/main" id="{D2EA9FCC-8B56-4ACE-B5BE-9134B6727942}"/>
              </a:ext>
            </a:extLst>
          </p:cNvPr>
          <p:cNvSpPr txBox="1"/>
          <p:nvPr/>
        </p:nvSpPr>
        <p:spPr>
          <a:xfrm rot="0">
            <a:off x="385600" y="501891"/>
            <a:ext cx="2209419" cy="62851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Integrations in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3" name="Picture 12">
            <a:extLst>
              <a:ext uri="{4640832F-D26C-4BE7-8CB8-6BA0336E9ADD}">
                <a16:creationId xmlns:a16="http://schemas.microsoft.com/office/drawing/2010/main" id="{052C011B-F268-4172-ABEA-9E5D48495EFE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02C506AD-3EAE-4D2C-B96D-043F911A15AF}">
        <p14:creationId xmlns:p14="http://schemas.microsoft.com/office/powerpoint/2010/main" val="1695977873057"/>
      </p:ext>
    </p:extLst>
  </p:cSld>
  <p:clrMapOvr>
    <a:masterClrMapping/>
  </p:clrMapOvr>
  <p:transition spd="slow">
    <p:fade thruBlk="false"/>
  </p:transition>
</p:sld>
</file>

<file path=ppt/slides/slide6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gular Pentagon 1">
            <a:extLst>
              <a:ext uri="{2DCC2BD0-512E-42B8-975E-DA90B8ACCE86}">
                <a16:creationId xmlns:a16="http://schemas.microsoft.com/office/drawing/2010/main" id="{37979AE4-7F20-4783-A79F-06D6DB0D0895}"/>
              </a:ext>
            </a:extLst>
          </p:cNvPr>
          <p:cNvSpPr/>
          <p:nvPr/>
        </p:nvSpPr>
        <p:spPr>
          <a:xfrm rot="0">
            <a:off x="4255740" y="853800"/>
            <a:ext cx="380085" cy="380085"/>
          </a:xfrm>
          <a:prstGeom prst="pentagon">
            <a:avLst/>
          </a:prstGeom>
          <a:solidFill>
            <a:srgbClr val="ffd05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eardrop 2">
            <a:extLst>
              <a:ext uri="{860A37EB-F7B9-4011-859B-DFBA3BDA4BAF}">
                <a16:creationId xmlns:a16="http://schemas.microsoft.com/office/drawing/2010/main" id="{A6602F9E-742E-4351-81DA-D9AE070E428D}"/>
              </a:ext>
            </a:extLst>
          </p:cNvPr>
          <p:cNvSpPr/>
          <p:nvPr/>
        </p:nvSpPr>
        <p:spPr>
          <a:xfrm rot="8400000">
            <a:off x="4222613" y="2953988"/>
            <a:ext cx="380085" cy="380085"/>
          </a:xfrm>
          <a:prstGeom prst="teardrop">
            <a:avLst/>
          </a:prstGeom>
          <a:solidFill>
            <a:srgbClr val="f8806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Rectangle 3">
            <a:extLst>
              <a:ext uri="{C5191193-6062-4B27-9D39-603CAA13ABDA}">
                <a16:creationId xmlns:a16="http://schemas.microsoft.com/office/drawing/2010/main" id="{C1011EEE-A7EA-46F9-8AB1-17E6614151DF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TextBox 4">
            <a:extLst>
              <a:ext uri="{C66292A9-1A6E-4AC1-AA5E-544DED30DF06}">
                <a16:creationId xmlns:a16="http://schemas.microsoft.com/office/drawing/2010/main" id="{47C646A5-0C11-46C0-B529-8FE9226584E8}"/>
              </a:ext>
            </a:extLst>
          </p:cNvPr>
          <p:cNvSpPr txBox="1"/>
          <p:nvPr/>
        </p:nvSpPr>
        <p:spPr>
          <a:xfrm rot="0">
            <a:off x="4719123" y="853800"/>
            <a:ext cx="3364363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Empower service desk teams to perform a wide variety of AD management tasks, like adding, deleting, enabling, or disabling AD accounts right from within ServiceDesk Plus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sp>
        <p:nvSpPr>
          <p:cNvPr id="6" name="TextBox 5">
            <a:extLst>
              <a:ext uri="{67CE7087-B2D1-4E51-9FEB-04BA7F2832F3}">
                <a16:creationId xmlns:a16="http://schemas.microsoft.com/office/drawing/2010/main" id="{FCDC8F13-6A0A-41B4-943A-5F538C19862C}"/>
              </a:ext>
            </a:extLst>
          </p:cNvPr>
          <p:cNvSpPr txBox="1"/>
          <p:nvPr/>
        </p:nvSpPr>
        <p:spPr>
          <a:xfrm rot="0">
            <a:off x="4749498" y="2943225"/>
            <a:ext cx="3012776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Allow service desk technicians to remotely access users' accounts and devices securely from their service desk without any manual logging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pic>
        <p:nvPicPr>
          <p:cNvPr id="7" name="Picture 6">
            <a:extLst>
              <a:ext uri="{15FD15B6-3AF7-49F4-AC30-48CC24EE27A1}">
                <a16:creationId xmlns:a16="http://schemas.microsoft.com/office/drawing/2010/main" id="{5AF60668-D831-4868-83CD-0A54222A95B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825060" y="1826999"/>
            <a:ext cx="1400175" cy="37233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D0927BFF-1E43-4EAE-8FA7-4E031D057725}">
                <a16:creationId xmlns:a16="http://schemas.microsoft.com/office/drawing/2010/main" id="{66443BA1-C012-44C3-A2DE-64045022F4D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825060" y="3876798"/>
            <a:ext cx="2105025" cy="3995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7E6CE156-EC58-4ED8-B7B4-C3D05E61A7B7}">
                <a16:creationId xmlns:a16="http://schemas.microsoft.com/office/drawing/2010/main" id="{B1B58C3A-6BE6-4EE2-8361-A524165C85B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315739" y="934907"/>
            <a:ext cx="314073" cy="31432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561D86C2-9860-4B11-A56D-16BF08E8C26F}">
                <a16:creationId xmlns:a16="http://schemas.microsoft.com/office/drawing/2010/main" id="{AB3EC719-2E0E-46A0-B177-75CA778368E6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4315615" y="3051838"/>
            <a:ext cx="314325" cy="31432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0D2912FE-1886-4D28-B9EC-AE5C6558DC05}">
                <a16:creationId xmlns:a16="http://schemas.microsoft.com/office/drawing/2010/main" id="{D701DAF5-7DDD-47C3-81D7-C04B92E8F492}"/>
              </a:ext>
            </a:extLst>
          </p:cNvPr>
          <p:cNvSpPr txBox="1"/>
          <p:nvPr/>
        </p:nvSpPr>
        <p:spPr>
          <a:xfrm rot="0">
            <a:off x="352291" y="853800"/>
            <a:ext cx="2209419" cy="62851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Integrations in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12" name="Picture 11">
            <a:extLst>
              <a:ext uri="{267BFC0F-C1A0-4E55-B906-CB373E30C92A}">
                <a16:creationId xmlns:a16="http://schemas.microsoft.com/office/drawing/2010/main" id="{9BF5DA95-D1FD-4C0B-A286-FD9C3D186FF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A6105ABC-5B26-4121-BB1D-831709121A28}">
        <p14:creationId xmlns:p14="http://schemas.microsoft.com/office/powerpoint/2010/main" val="1695977873058"/>
      </p:ext>
    </p:extLst>
  </p:cSld>
  <p:clrMapOvr>
    <a:masterClrMapping/>
  </p:clrMapOvr>
  <p:transition spd="slow">
    <p:fade thruBlk="false"/>
  </p:transition>
</p:sld>
</file>

<file path=ppt/slides/slide6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1">
            <a:extLst>
              <a:ext uri="{77093C2B-E50A-460D-B4CF-B19FFED557A3}">
                <a16:creationId xmlns:a16="http://schemas.microsoft.com/office/drawing/2010/main" id="{69081B3A-B124-457B-BEA7-BE26EFF55578}"/>
              </a:ext>
            </a:extLst>
          </p:cNvPr>
          <p:cNvSpPr/>
          <p:nvPr/>
        </p:nvSpPr>
        <p:spPr>
          <a:xfrm rot="0">
            <a:off x="4459357" y="1232096"/>
            <a:ext cx="320773" cy="380085"/>
          </a:xfrm>
          <a:prstGeom prst="snipRoundRect">
            <a:avLst>
              <a:gd fmla="val 16000" name="adj1"/>
              <a:gd fmla="val 0" name="adj2"/>
            </a:avLst>
          </a:prstGeom>
          <a:solidFill>
            <a:srgbClr val="7cd0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Rectangle 2">
            <a:extLst>
              <a:ext uri="{46D6BC25-9C6B-48E0-A38D-FD9ECBD151AE}">
                <a16:creationId xmlns:a16="http://schemas.microsoft.com/office/drawing/2010/main" id="{FC48EA25-E420-4024-92CC-D2AE39676EFF}"/>
              </a:ext>
            </a:extLst>
          </p:cNvPr>
          <p:cNvSpPr/>
          <p:nvPr/>
        </p:nvSpPr>
        <p:spPr>
          <a:xfrm rot="0">
            <a:off x="0" y="0"/>
            <a:ext cx="2913992" cy="5151177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TextBox 3">
            <a:extLst>
              <a:ext uri="{6A262B0B-B9FB-46E2-BADA-4CD642827E3C}">
                <a16:creationId xmlns:a16="http://schemas.microsoft.com/office/drawing/2010/main" id="{4A979931-EC6E-4216-99BD-006A7C379457}"/>
              </a:ext>
            </a:extLst>
          </p:cNvPr>
          <p:cNvSpPr txBox="1"/>
          <p:nvPr/>
        </p:nvSpPr>
        <p:spPr>
          <a:xfrm rot="0">
            <a:off x="5008607" y="1176918"/>
            <a:ext cx="3364363" cy="82657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solidFill>
                  <a:srgbClr val="004e8f"/>
                </a:solidFill>
                <a:latin typeface="Roboto"/>
              </a:rPr>
              <a:t>Gain better insights into your IT service desk operations by creating powerful reports and dashboards instantly without the hassle of writing complex database queries</a:t>
            </a:r>
            <a:endParaRPr dirty="0" lang="en-US" sz="1200">
              <a:solidFill>
                <a:srgbClr val="004e8f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614B1B3F-C193-4F2B-8245-75138737B32C}">
                <a16:creationId xmlns:a16="http://schemas.microsoft.com/office/drawing/2010/main" id="{566A454F-A1AA-4BEC-BBB6-CD62CD85D0B6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114925" y="2264321"/>
            <a:ext cx="1495777" cy="4762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4332577C-5B19-47DD-80B7-10D2F235148C}">
                <a16:creationId xmlns:a16="http://schemas.microsoft.com/office/drawing/2010/main" id="{6F904536-071B-4697-B41F-1B327FD78F14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031390" y="2929928"/>
            <a:ext cx="1297115" cy="47625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4418C94-5C15-4727-B852-53F96DC601D2}">
                <a16:creationId xmlns:a16="http://schemas.microsoft.com/office/drawing/2010/main" id="{EEE1F693-A3BB-4288-BF8E-C7FA9E9F7FAB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547224" y="1303077"/>
            <a:ext cx="314325" cy="3143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1AB36B4C-1601-40D5-9673-804F3E4FC692}">
                <a16:creationId xmlns:a16="http://schemas.microsoft.com/office/drawing/2010/main" id="{887E488E-D19A-4B5F-8CDB-804F937627FC}"/>
              </a:ext>
            </a:extLst>
          </p:cNvPr>
          <p:cNvSpPr txBox="1"/>
          <p:nvPr/>
        </p:nvSpPr>
        <p:spPr>
          <a:xfrm rot="0">
            <a:off x="352291" y="1232096"/>
            <a:ext cx="2209419" cy="62851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>
              <a:defRPr dirty="0" lang="en-US" sz="1400"/>
            </a:pPr>
            <a:r>
              <a:rPr dirty="0" err="1" i="0" lang="en-US" sz="1600">
                <a:solidFill>
                  <a:srgbClr val="ffd052"/>
                </a:solidFill>
                <a:latin typeface="Roboto-medium"/>
              </a:rPr>
              <a:t>Integrations in</a:t>
            </a:r>
          </a:p>
          <a:p>
            <a:pPr algn="l">
              <a:defRPr dirty="0" lang="en-US" sz="1400"/>
            </a:pPr>
            <a:r>
              <a:rPr dirty="0" i="0" lang="en-US" sz="1900">
                <a:solidFill>
                  <a:schemeClr val="bg2"/>
                </a:solidFill>
                <a:latin typeface="Roboto-thin"/>
              </a:rPr>
              <a:t>ServiceDesk Plus</a:t>
            </a:r>
            <a:endParaRPr dirty="0" i="0" lang="en-US" sz="1900">
              <a:solidFill>
                <a:schemeClr val="bg2"/>
              </a:solidFill>
              <a:latin typeface="Roboto-thin"/>
            </a:endParaRPr>
          </a:p>
        </p:txBody>
      </p:sp>
      <p:pic>
        <p:nvPicPr>
          <p:cNvPr id="9" name="Picture 8">
            <a:extLst>
              <a:ext uri="{F6123A16-8A10-41C9-9703-77BDCC528CDC}">
                <a16:creationId xmlns:a16="http://schemas.microsoft.com/office/drawing/2010/main" id="{1D2CF6EC-47EA-42DA-BA1A-557515B5AB67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C3192120-3BD8-4C3C-B1A5-F51BAD1AD9C9}">
        <p14:creationId xmlns:p14="http://schemas.microsoft.com/office/powerpoint/2010/main" val="1695977873059"/>
      </p:ext>
    </p:extLst>
  </p:cSld>
  <p:clrMapOvr>
    <a:masterClrMapping/>
  </p:clrMapOvr>
  <p:transition spd="slow">
    <p:fade thruBlk="false"/>
  </p:transition>
</p:sld>
</file>

<file path=ppt/slides/slide6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66">
    <p:bg>
      <p:bgPr>
        <a:solidFill>
          <a:srgbClr val="004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A18BD8A-A952-4E75-A356-D85F3A48AE26}">
                <a16:creationId xmlns:a16="http://schemas.microsoft.com/office/drawing/2010/main" id="{DF67424A-62B8-49B4-A26F-ECC9462469D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714625" y="1581150"/>
            <a:ext cx="3721770" cy="95405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5D739A80-195E-4A72-AEE2-73468CFF8F72}">
                <a16:creationId xmlns:a16="http://schemas.microsoft.com/office/drawing/2010/main" id="{F77BE197-CC33-4BA3-BD88-323192F3A255}"/>
              </a:ext>
            </a:extLst>
          </p:cNvPr>
          <p:cNvSpPr txBox="1"/>
          <p:nvPr/>
        </p:nvSpPr>
        <p:spPr>
          <a:xfrm rot="0">
            <a:off x="3312843" y="2664152"/>
            <a:ext cx="3316557" cy="3085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cap="small" dirty="0" err="1" lang="en-US" strike="noStrike" sz="1400">
                <a:solidFill>
                  <a:schemeClr val="bg1"/>
                </a:solidFill>
                <a:latin typeface="Roboto-light"/>
              </a:rPr>
              <a:t>hello@servicedeskplus.com</a:t>
            </a:r>
            <a:endParaRPr cap="small" dirty="0" err="1" lang="en-US" strike="noStrike" sz="1400">
              <a:solidFill>
                <a:schemeClr val="bg1"/>
              </a:solidFill>
              <a:latin typeface="Roboto-light"/>
            </a:endParaRPr>
          </a:p>
        </p:txBody>
      </p:sp>
      <p:sp>
        <p:nvSpPr>
          <p:cNvPr id="4" name="TextBox 3">
            <a:extLst>
              <a:ext uri="{2BB00613-BC38-4FD7-A970-B0B8EF796B7D}">
                <a16:creationId xmlns:a16="http://schemas.microsoft.com/office/drawing/2010/main" id="{72B8319E-98D5-48E6-B282-2EE58FB29706}"/>
              </a:ext>
            </a:extLst>
          </p:cNvPr>
          <p:cNvSpPr txBox="1"/>
          <p:nvPr/>
        </p:nvSpPr>
        <p:spPr>
          <a:xfrm rot="0">
            <a:off x="3352800" y="3714750"/>
            <a:ext cx="3949227" cy="308551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b="1" cap="small" dirty="0" lang="en-US" strike="noStrike" sz="1400">
                <a:solidFill>
                  <a:srgbClr val="ffc000"/>
                </a:solidFill>
                <a:latin typeface="Roboto"/>
              </a:rPr>
              <a:t>www.</a:t>
            </a:r>
            <a:r>
              <a:rPr b="1" cap="small" dirty="0" err="1" lang="en-US" strike="noStrike" sz="1400">
                <a:solidFill>
                  <a:srgbClr val="ffc000"/>
                </a:solidFill>
                <a:latin typeface="Roboto"/>
              </a:rPr>
              <a:t>servicedeskplus</a:t>
            </a:r>
            <a:r>
              <a:rPr b="1" cap="small" dirty="0" lang="en-US" strike="noStrike" sz="1400">
                <a:solidFill>
                  <a:srgbClr val="ffc000"/>
                </a:solidFill>
                <a:latin typeface="Roboto"/>
              </a:rPr>
              <a:t>.com</a:t>
            </a:r>
            <a:endParaRPr b="1" cap="small" dirty="0" lang="en-US" strike="noStrike" sz="1400">
              <a:solidFill>
                <a:srgbClr val="ffc000"/>
              </a:solidFill>
              <a:latin typeface="Roboto"/>
            </a:endParaRPr>
          </a:p>
        </p:txBody>
      </p:sp>
    </p:spTree>
    <p:extLst>
      <p:ext uri="{4B71F2A5-00DB-4647-82CD-E09C4A50D65B}">
        <p14:creationId xmlns:p14="http://schemas.microsoft.com/office/powerpoint/2010/main" val="1695977873060"/>
      </p:ext>
    </p:extLst>
  </p:cSld>
  <p:clrMapOvr>
    <a:masterClrMapping/>
  </p:clrMapOvr>
  <p:transition spd="slow">
    <p:fade thruBlk="false"/>
  </p:transition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B6AB824C-19DF-4F87-8ADF-9531696B5939}">
                <a16:creationId xmlns:a16="http://schemas.microsoft.com/office/drawing/2010/main" id="{E6DFB9C8-6857-4A87-9EE5-41C7B8318B91}"/>
              </a:ext>
            </a:extLst>
          </p:cNvPr>
          <p:cNvSpPr/>
          <p:nvPr/>
        </p:nvSpPr>
        <p:spPr>
          <a:xfrm rot="0">
            <a:off x="-28575" y="-19050"/>
            <a:ext cx="3770280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" name="Picture 2">
            <a:extLst>
              <a:ext uri="{32EB69A6-6A0A-4292-99C9-681BC75D565B}">
                <a16:creationId xmlns:a16="http://schemas.microsoft.com/office/drawing/2010/main" id="{0F8BC50C-D9F6-42BA-9546-A0E1A0C437BE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201021" y="2607973"/>
            <a:ext cx="1371209" cy="43037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6C06AB34-21F4-44F8-9D87-5474261AFD84}">
                <a16:creationId xmlns:a16="http://schemas.microsoft.com/office/drawing/2010/main" id="{227CE259-7572-43ED-8923-19302316B4A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192582" y="3614775"/>
            <a:ext cx="1677656" cy="37086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C0002E4B-46DA-43FF-96FA-FF6BD42C7719}">
                <a16:creationId xmlns:a16="http://schemas.microsoft.com/office/drawing/2010/main" id="{907097D5-9D5D-4CDD-8405-CAB31DF9231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191125" y="762704"/>
            <a:ext cx="1544212" cy="34792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00337972-5D3D-42A5-BA18-89781A7E0B25}">
                <a16:creationId xmlns:a16="http://schemas.microsoft.com/office/drawing/2010/main" id="{A0FBC87D-B1D8-4B83-A4D6-54E41C331561}"/>
              </a:ext>
            </a:extLst>
          </p:cNvPr>
          <p:cNvSpPr txBox="1"/>
          <p:nvPr/>
        </p:nvSpPr>
        <p:spPr>
          <a:xfrm rot="0">
            <a:off x="5084472" y="1102366"/>
            <a:ext cx="3405025" cy="32379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500">
                <a:solidFill>
                  <a:srgbClr val="004e8f"/>
                </a:solidFill>
                <a:latin typeface="Roboto-light"/>
              </a:rPr>
              <a:t>IT &amp; enterprise service management </a:t>
            </a:r>
            <a:endParaRPr dirty="0" i="0" lang="en-US" sz="1500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7" name="TextBox 6">
            <a:extLst>
              <a:ext uri="{76EEFC9C-C145-4248-8E27-8F75DC530683}">
                <a16:creationId xmlns:a16="http://schemas.microsoft.com/office/drawing/2010/main" id="{2101850F-A026-41AF-9AEC-095AE96C3074}"/>
              </a:ext>
            </a:extLst>
          </p:cNvPr>
          <p:cNvSpPr txBox="1"/>
          <p:nvPr/>
        </p:nvSpPr>
        <p:spPr>
          <a:xfrm rot="0">
            <a:off x="381000" y="742950"/>
            <a:ext cx="3008433" cy="1001043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80000"/>
              </a:lnSpc>
              <a:defRPr dirty="0" lang="en-US" sz="1400"/>
            </a:pPr>
            <a:r>
              <a:rPr dirty="0" i="0" lang="en-US" sz="3600">
                <a:solidFill>
                  <a:srgbClr val="ffd052"/>
                </a:solidFill>
                <a:latin typeface="Roboto-medium"/>
              </a:rPr>
              <a:t>Service </a:t>
            </a:r>
            <a:r>
              <a:rPr dirty="0" i="0" lang="en-US" sz="3600">
                <a:solidFill>
                  <a:srgbClr val="ffd052"/>
                </a:solidFill>
                <a:latin typeface="Roboto-medium"/>
              </a:rPr>
              <a:t>management </a:t>
            </a:r>
            <a:endParaRPr dirty="0" i="0" lang="en-US" sz="36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8" name="TextBox 7">
            <a:extLst>
              <a:ext uri="{F760D1F4-BF0F-4D68-BCA3-CD4585E9C26A}">
                <a16:creationId xmlns:a16="http://schemas.microsoft.com/office/drawing/2010/main" id="{AF0B3E20-758B-4E7D-BDED-9D02EB48C13A}"/>
              </a:ext>
            </a:extLst>
          </p:cNvPr>
          <p:cNvSpPr txBox="1">
            <a:spLocks noGrp="true"/>
          </p:cNvSpPr>
          <p:nvPr/>
        </p:nvSpPr>
        <p:spPr>
          <a:xfrm rot="0">
            <a:off x="394555" y="1639739"/>
            <a:ext cx="2833162" cy="607952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0" lang="en-US" sz="2200">
                <a:solidFill>
                  <a:schemeClr val="bg1"/>
                </a:solidFill>
                <a:latin typeface="Roboto-thin"/>
              </a:rPr>
              <a:t>with ManageEngine</a:t>
            </a:r>
          </a:p>
          <a:p>
            <a:pPr algn="ctr"/>
            <a:r>
              <a:rPr dirty="0" i="0" lang="en-US" sz="32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200">
              <a:solidFill>
                <a:srgbClr val="ffd052"/>
              </a:solidFill>
              <a:latin typeface="Roboto-medium"/>
            </a:endParaRPr>
          </a:p>
        </p:txBody>
      </p:sp>
      <p:pic>
        <p:nvPicPr>
          <p:cNvPr id="9" name="Picture 8">
            <a:extLst>
              <a:ext uri="{5DFAC27C-0915-4EE1-A69A-6A4A6DE1A142}">
                <a16:creationId xmlns:a16="http://schemas.microsoft.com/office/drawing/2010/main" id="{5845985F-0A31-4BCD-BC80-13CC6720BC11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188163" y="1668599"/>
            <a:ext cx="2133933" cy="386267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5139A25A-C5A0-4DEC-8278-3C534919CA72}">
                <a16:creationId xmlns:a16="http://schemas.microsoft.com/office/drawing/2010/main" id="{5D8D7A57-455B-4825-9912-902E146C6405}"/>
              </a:ext>
            </a:extLst>
          </p:cNvPr>
          <p:cNvSpPr txBox="1"/>
          <p:nvPr/>
        </p:nvSpPr>
        <p:spPr>
          <a:xfrm rot="0">
            <a:off x="5094360" y="2074631"/>
            <a:ext cx="2822286" cy="32379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500">
                <a:solidFill>
                  <a:srgbClr val="004e8f"/>
                </a:solidFill>
                <a:latin typeface="Roboto-light"/>
              </a:rPr>
              <a:t>Service management for </a:t>
            </a:r>
            <a:r>
              <a:rPr dirty="0" err="1" i="0" lang="en-US" sz="1500">
                <a:solidFill>
                  <a:srgbClr val="004e8f"/>
                </a:solidFill>
                <a:latin typeface="Roboto-light"/>
              </a:rPr>
              <a:t>MSPs</a:t>
            </a:r>
            <a:endParaRPr dirty="0" err="1" i="0" lang="en-US" sz="1500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11" name="TextBox 10">
            <a:extLst>
              <a:ext uri="{649C2443-3335-4F0C-A541-449E78BADC12}">
                <a16:creationId xmlns:a16="http://schemas.microsoft.com/office/drawing/2010/main" id="{301BA5F1-1BF3-4A7A-9CD0-0718BEE665CE}"/>
              </a:ext>
            </a:extLst>
          </p:cNvPr>
          <p:cNvSpPr txBox="1"/>
          <p:nvPr/>
        </p:nvSpPr>
        <p:spPr>
          <a:xfrm rot="0">
            <a:off x="5089417" y="3032064"/>
            <a:ext cx="2822286" cy="32379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500">
                <a:solidFill>
                  <a:srgbClr val="004e8f"/>
                </a:solidFill>
                <a:latin typeface="Roboto-light"/>
              </a:rPr>
              <a:t>IT asset management </a:t>
            </a:r>
            <a:endParaRPr dirty="0" i="0" lang="en-US" sz="1500">
              <a:solidFill>
                <a:srgbClr val="004e8f"/>
              </a:solidFill>
              <a:latin typeface="Roboto-light"/>
            </a:endParaRPr>
          </a:p>
        </p:txBody>
      </p:sp>
      <p:sp>
        <p:nvSpPr>
          <p:cNvPr id="12" name="TextBox 11">
            <a:extLst>
              <a:ext uri="{018A7E06-35DC-45DF-A1D8-75C2D0ED69C6}">
                <a16:creationId xmlns:a16="http://schemas.microsoft.com/office/drawing/2010/main" id="{A9F136B8-0D96-404C-A436-0C84FDD8EAED}"/>
              </a:ext>
            </a:extLst>
          </p:cNvPr>
          <p:cNvSpPr txBox="1"/>
          <p:nvPr/>
        </p:nvSpPr>
        <p:spPr>
          <a:xfrm rot="0">
            <a:off x="5094360" y="3981059"/>
            <a:ext cx="2822286" cy="32379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i="0" lang="en-US" sz="1500">
                <a:solidFill>
                  <a:srgbClr val="004e8f"/>
                </a:solidFill>
                <a:latin typeface="Roboto-light"/>
              </a:rPr>
              <a:t>Customer support</a:t>
            </a:r>
            <a:endParaRPr dirty="0" i="0" lang="en-US" sz="1500">
              <a:solidFill>
                <a:srgbClr val="004e8f"/>
              </a:solidFill>
              <a:latin typeface="Roboto-light"/>
            </a:endParaRPr>
          </a:p>
        </p:txBody>
      </p:sp>
      <p:cxnSp>
        <p:nvCxnSpPr>
          <p:cNvPr id="13" name="Straight Connector 12">
            <a:extLst>
              <a:ext uri="{71A31F09-A11F-445D-A616-7B0B23CE3BB8}">
                <a16:creationId xmlns:a16="http://schemas.microsoft.com/office/drawing/2010/main" id="{1AAEB9CF-90FB-4727-8900-34F4221B606C}"/>
              </a:ext>
            </a:extLst>
          </p:cNvPr>
          <p:cNvCxnSpPr/>
          <p:nvPr/>
        </p:nvCxnSpPr>
        <p:spPr>
          <a:xfrm flipH="true" flipV="true" rot="10800000">
            <a:off x="5188277" y="1516113"/>
            <a:ext cx="2688831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Straight Connector 13">
            <a:extLst>
              <a:ext uri="{52D170DB-ADF8-4576-A3DD-CE82429906E2}">
                <a16:creationId xmlns:a16="http://schemas.microsoft.com/office/drawing/2010/main" id="{F842EFCD-FECC-4551-9965-2E791CDB4422}"/>
              </a:ext>
            </a:extLst>
          </p:cNvPr>
          <p:cNvCxnSpPr/>
          <p:nvPr/>
        </p:nvCxnSpPr>
        <p:spPr>
          <a:xfrm flipH="true" flipV="true" rot="10800000">
            <a:off x="5188277" y="2455221"/>
            <a:ext cx="2688831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5" name="Straight Connector 14">
            <a:extLst>
              <a:ext uri="{54992BE9-F391-401E-94E4-59A6A2FB6E5B}">
                <a16:creationId xmlns:a16="http://schemas.microsoft.com/office/drawing/2010/main" id="{A85792AC-7A6E-4519-9661-0B3CC291F025}"/>
              </a:ext>
            </a:extLst>
          </p:cNvPr>
          <p:cNvCxnSpPr/>
          <p:nvPr/>
        </p:nvCxnSpPr>
        <p:spPr>
          <a:xfrm flipH="true" flipV="true" rot="10800000">
            <a:off x="5188277" y="3433870"/>
            <a:ext cx="2688831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6" name="Picture 15">
            <a:extLst>
              <a:ext uri="{6D44AC0F-2967-4003-8257-BB6BDC1E55C4}">
                <a16:creationId xmlns:a16="http://schemas.microsoft.com/office/drawing/2010/main" id="{5F860866-66D0-4601-B271-5481C95E9A7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651333" y="830513"/>
            <a:ext cx="271891" cy="252992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EB962B25-9A8C-47AC-B55C-08548A72B360}">
                <a16:creationId xmlns:a16="http://schemas.microsoft.com/office/drawing/2010/main" id="{4742C59C-E76E-4937-9200-EF116705B76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651333" y="1759735"/>
            <a:ext cx="271891" cy="252992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76D90C90-5906-4D42-A107-9D61630790C4}">
                <a16:creationId xmlns:a16="http://schemas.microsoft.com/office/drawing/2010/main" id="{617AD1BB-826B-408A-A0BD-64C1770AB91F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651333" y="2684015"/>
            <a:ext cx="271891" cy="25299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69518676-01F8-4792-AF8C-DCA1366FE662}">
                <a16:creationId xmlns:a16="http://schemas.microsoft.com/office/drawing/2010/main" id="{2B8DD659-BA74-4E22-8E8F-BD2B374AE21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651333" y="3672549"/>
            <a:ext cx="271891" cy="252992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8FE95608-C76F-4CF6-B567-848B404E48C3}">
                <a16:creationId xmlns:a16="http://schemas.microsoft.com/office/drawing/2010/main" id="{9CBD7F15-55F1-4A12-8037-A3F940A3CB7B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A27A78C0-B406-4163-8769-281705EE392D}">
        <p14:creationId xmlns:p14="http://schemas.microsoft.com/office/powerpoint/2010/main" val="1695977872980"/>
      </p:ext>
    </p:extLst>
  </p:cSld>
  <p:clrMapOvr>
    <a:masterClrMapping/>
  </p:clrMapOvr>
  <p:transition spd="slow">
    <p:fade thruBlk="false"/>
  </p:transition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1926D6B3-D868-4806-8C43-3D78950C43B3}">
                <a16:creationId xmlns:a16="http://schemas.microsoft.com/office/drawing/2010/main" id="{C4568E19-7547-45BD-BE38-D46BB98450B8}"/>
              </a:ext>
            </a:extLst>
          </p:cNvPr>
          <p:cNvSpPr/>
          <p:nvPr/>
        </p:nvSpPr>
        <p:spPr>
          <a:xfrm rot="0">
            <a:off x="-41995" y="-9153"/>
            <a:ext cx="4505333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Decagon 2">
            <a:extLst>
              <a:ext uri="{7736A98A-6A67-458B-B7E5-7D07B0BC7751}">
                <a16:creationId xmlns:a16="http://schemas.microsoft.com/office/drawing/2010/main" id="{8D5E93C3-2D86-4FA2-84FC-CAE0CB03669E}"/>
              </a:ext>
            </a:extLst>
          </p:cNvPr>
          <p:cNvSpPr/>
          <p:nvPr/>
        </p:nvSpPr>
        <p:spPr>
          <a:xfrm rot="0">
            <a:off x="5125879" y="3010243"/>
            <a:ext cx="405098" cy="345995"/>
          </a:xfrm>
          <a:prstGeom prst="decagon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Off-page Connector 3">
            <a:extLst>
              <a:ext uri="{8E18B36A-838A-4B12-A0A0-A8D314483425}">
                <a16:creationId xmlns:a16="http://schemas.microsoft.com/office/drawing/2010/main" id="{D032E2A4-08A0-48D9-BF70-06E83B75C6B2}"/>
              </a:ext>
            </a:extLst>
          </p:cNvPr>
          <p:cNvSpPr/>
          <p:nvPr/>
        </p:nvSpPr>
        <p:spPr>
          <a:xfrm rot="0">
            <a:off x="5217938" y="3739305"/>
            <a:ext cx="292350" cy="301246"/>
          </a:xfrm>
          <a:prstGeom prst="flowChartOffpageConnector">
            <a:avLst/>
          </a:prstGeom>
          <a:solidFill>
            <a:srgbClr val="4ba557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Teardrop 4">
            <a:extLst>
              <a:ext uri="{53CBC19A-36F6-4297-9532-855C3302C62E}">
                <a16:creationId xmlns:a16="http://schemas.microsoft.com/office/drawing/2010/main" id="{A01C2027-73FF-4F95-B272-CC339BABFB86}"/>
              </a:ext>
            </a:extLst>
          </p:cNvPr>
          <p:cNvSpPr/>
          <p:nvPr/>
        </p:nvSpPr>
        <p:spPr>
          <a:xfrm rot="0">
            <a:off x="5178389" y="2286152"/>
            <a:ext cx="358873" cy="402374"/>
          </a:xfrm>
          <a:prstGeom prst="teardrop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Round Same Side Corner Rectangle 5">
            <a:extLst>
              <a:ext uri="{BF5AB16A-8FC4-4036-BC2F-82CC72A830D2}">
                <a16:creationId xmlns:a16="http://schemas.microsoft.com/office/drawing/2010/main" id="{F9E4D0FB-9B60-4589-BA2A-950C89506AB8}"/>
              </a:ext>
            </a:extLst>
          </p:cNvPr>
          <p:cNvSpPr/>
          <p:nvPr/>
        </p:nvSpPr>
        <p:spPr>
          <a:xfrm rot="0">
            <a:off x="5163559" y="1501092"/>
            <a:ext cx="299580" cy="285845"/>
          </a:xfrm>
          <a:prstGeom prst="round2SameRect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Snip and Round Single Corner Rectangle 6">
            <a:extLst>
              <a:ext uri="{50FCDAAB-6AFD-4A6C-BB4A-FEA5AECEC45B}">
                <a16:creationId xmlns:a16="http://schemas.microsoft.com/office/drawing/2010/main" id="{57AA907D-CBE0-48A7-81C4-DB2C362074C5}"/>
              </a:ext>
            </a:extLst>
          </p:cNvPr>
          <p:cNvSpPr/>
          <p:nvPr/>
        </p:nvSpPr>
        <p:spPr>
          <a:xfrm rot="0">
            <a:off x="5114134" y="798404"/>
            <a:ext cx="331155" cy="326212"/>
          </a:xfrm>
          <a:prstGeom prst="snipRoundRect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TextBox 7">
            <a:extLst>
              <a:ext uri="{7AF94FFF-A93E-4025-B011-9312B3B34E3F}">
                <a16:creationId xmlns:a16="http://schemas.microsoft.com/office/drawing/2010/main" id="{E9E78CA5-4EF3-4B2F-8363-11E054A7F4E5}"/>
              </a:ext>
            </a:extLst>
          </p:cNvPr>
          <p:cNvSpPr txBox="1">
            <a:spLocks noGrp="true"/>
          </p:cNvSpPr>
          <p:nvPr/>
        </p:nvSpPr>
        <p:spPr>
          <a:xfrm rot="0">
            <a:off x="758056" y="2040836"/>
            <a:ext cx="2752010" cy="471639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0" lang="en-US" sz="2400">
                <a:solidFill>
                  <a:schemeClr val="bg1"/>
                </a:solidFill>
                <a:latin typeface="Roboto-thin"/>
              </a:rPr>
              <a:t>ServiceDesk Plus</a:t>
            </a:r>
          </a:p>
          <a:p>
            <a:pPr algn="ctr"/>
            <a:r>
              <a:rPr dirty="0" i="0" lang="en-US" sz="32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2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9" name="TextBox 8">
            <a:extLst>
              <a:ext uri="{C8558711-0619-4656-AE71-9645D5241D5F}">
                <a16:creationId xmlns:a16="http://schemas.microsoft.com/office/drawing/2010/main" id="{5EF62B13-EF86-4A3F-8C18-CBC3638E8792}"/>
              </a:ext>
            </a:extLst>
          </p:cNvPr>
          <p:cNvSpPr txBox="1"/>
          <p:nvPr/>
        </p:nvSpPr>
        <p:spPr>
          <a:xfrm rot="0">
            <a:off x="2133600" y="2343150"/>
            <a:ext cx="2067010" cy="643756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defRPr dirty="0" lang="en-US" sz="1400"/>
            </a:pPr>
            <a:r>
              <a:rPr dirty="0" i="0" lang="en-US" sz="3600">
                <a:solidFill>
                  <a:srgbClr val="ffd052"/>
                </a:solidFill>
                <a:latin typeface="Roboto-medium"/>
              </a:rPr>
              <a:t>facts</a:t>
            </a:r>
            <a:endParaRPr dirty="0" i="0" lang="en-US" sz="36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10" name="TextBox 9">
            <a:extLst>
              <a:ext uri="{CD0E8395-473C-480A-98C3-1745270EC6F8}">
                <a16:creationId xmlns:a16="http://schemas.microsoft.com/office/drawing/2010/main" id="{7254FAC7-45C3-44E8-B9F5-B4621FD3159E}"/>
              </a:ext>
            </a:extLst>
          </p:cNvPr>
          <p:cNvSpPr txBox="1"/>
          <p:nvPr/>
        </p:nvSpPr>
        <p:spPr>
          <a:xfrm rot="0">
            <a:off x="5901499" y="796366"/>
            <a:ext cx="2214905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In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the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market</a:t>
            </a:r>
            <a:r>
              <a:rPr dirty="0" err="1" lang="en-US" sz="1200">
                <a:latin typeface="Roboto-medium"/>
              </a:rPr>
              <a:t>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since</a:t>
            </a:r>
            <a:r>
              <a:rPr dirty="0" err="1" lang="en-US" sz="1200">
                <a:latin typeface="Roboto-medium"/>
              </a:rPr>
              <a:t> </a:t>
            </a:r>
            <a:r>
              <a:rPr dirty="0" lang="en-US" sz="1200">
                <a:latin typeface="Roboto-medium"/>
              </a:rPr>
              <a:t>2005</a:t>
            </a:r>
            <a:endParaRPr dirty="0" lang="en-US" sz="1200">
              <a:latin typeface="Roboto-medium"/>
            </a:endParaRPr>
          </a:p>
        </p:txBody>
      </p:sp>
      <p:sp>
        <p:nvSpPr>
          <p:cNvPr id="11" name="TextBox 10">
            <a:extLst>
              <a:ext uri="{B7D3144C-2A31-4009-B55F-59EDC153EF11}">
                <a16:creationId xmlns:a16="http://schemas.microsoft.com/office/drawing/2010/main" id="{15D92D2B-4359-464B-8F9A-D13F04447C5E}"/>
              </a:ext>
            </a:extLst>
          </p:cNvPr>
          <p:cNvSpPr txBox="1"/>
          <p:nvPr/>
        </p:nvSpPr>
        <p:spPr>
          <a:xfrm rot="0">
            <a:off x="5886668" y="1493281"/>
            <a:ext cx="1878796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Used by 100,000+ organizations worldwide</a:t>
            </a:r>
            <a:endParaRPr dirty="0" lang="en-US" sz="1200">
              <a:latin typeface="Roboto-medium"/>
            </a:endParaRPr>
          </a:p>
        </p:txBody>
      </p:sp>
      <p:sp>
        <p:nvSpPr>
          <p:cNvPr id="12" name="TextBox 11">
            <a:extLst>
              <a:ext uri="{6D6A8301-3207-4CAC-B20A-B66C615AAFA6}">
                <a16:creationId xmlns:a16="http://schemas.microsoft.com/office/drawing/2010/main" id="{241297D6-FDA2-4BC5-BBBC-28D696079846}"/>
              </a:ext>
            </a:extLst>
          </p:cNvPr>
          <p:cNvSpPr txBox="1"/>
          <p:nvPr/>
        </p:nvSpPr>
        <p:spPr>
          <a:xfrm rot="0">
            <a:off x="5891612" y="2239631"/>
            <a:ext cx="1656378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Available in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29 languages</a:t>
            </a:r>
            <a:endParaRPr dirty="0" lang="en-US" sz="1200">
              <a:latin typeface="Roboto-medium"/>
            </a:endParaRPr>
          </a:p>
        </p:txBody>
      </p:sp>
      <p:sp>
        <p:nvSpPr>
          <p:cNvPr id="13" name="TextBox 12">
            <a:extLst>
              <a:ext uri="{D92CCE65-5C54-4AEF-A281-6F3CC1393065}">
                <a16:creationId xmlns:a16="http://schemas.microsoft.com/office/drawing/2010/main" id="{5BE10D43-A9BB-4122-999C-DD0770F77074}"/>
              </a:ext>
            </a:extLst>
          </p:cNvPr>
          <p:cNvSpPr txBox="1"/>
          <p:nvPr/>
        </p:nvSpPr>
        <p:spPr>
          <a:xfrm rot="0">
            <a:off x="5886668" y="2995860"/>
            <a:ext cx="1957882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Offered as o</a:t>
            </a:r>
            <a:r>
              <a:rPr dirty="0" err="1" lang="en-US" sz="1200">
                <a:latin typeface="Roboto-medium"/>
              </a:rPr>
              <a:t>n-premises</a:t>
            </a:r>
            <a:r>
              <a:rPr dirty="0" lang="en-US" sz="1200">
                <a:latin typeface="Roboto-medium"/>
              </a:rPr>
              <a:t> </a:t>
            </a:r>
          </a:p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&amp; cloud versions</a:t>
            </a:r>
            <a:endParaRPr dirty="0" lang="en-US" sz="1200">
              <a:latin typeface="Roboto-medium"/>
            </a:endParaRPr>
          </a:p>
        </p:txBody>
      </p:sp>
      <p:sp>
        <p:nvSpPr>
          <p:cNvPr id="14" name="TextBox 13">
            <a:extLst>
              <a:ext uri="{B6EE55A5-5408-43B8-AFE8-1DBD57D01C2C}">
                <a16:creationId xmlns:a16="http://schemas.microsoft.com/office/drawing/2010/main" id="{ACBB71F1-01A5-4A0B-BACF-CBB250050149}"/>
              </a:ext>
            </a:extLst>
          </p:cNvPr>
          <p:cNvSpPr txBox="1"/>
          <p:nvPr/>
        </p:nvSpPr>
        <p:spPr>
          <a:xfrm rot="0">
            <a:off x="5891612" y="3732322"/>
            <a:ext cx="1957882" cy="643747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Hosted in ManageEngine-owned data centers</a:t>
            </a:r>
            <a:endParaRPr dirty="0" lang="en-US" sz="1200">
              <a:latin typeface="Roboto-medium"/>
            </a:endParaRPr>
          </a:p>
        </p:txBody>
      </p:sp>
      <p:pic>
        <p:nvPicPr>
          <p:cNvPr id="15" name="Picture 14">
            <a:extLst>
              <a:ext uri="{49A94AF4-C6E0-4510-9586-D3C6E023BFA8}">
                <a16:creationId xmlns:a16="http://schemas.microsoft.com/office/drawing/2010/main" id="{A2AD36E4-CD50-4F52-96CB-C3CC291AE16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282184" y="875423"/>
            <a:ext cx="311381" cy="32765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3D3BDC0C-BF28-4BFA-9915-AE512D6EBB2D}">
                <a16:creationId xmlns:a16="http://schemas.microsoft.com/office/drawing/2010/main" id="{0CB8E95B-4412-4BA1-8725-45B85C30426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233873" y="1562824"/>
            <a:ext cx="439454" cy="337803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CD4BBFF7-301B-4E79-9634-EAE8B18A2503}">
                <a16:creationId xmlns:a16="http://schemas.microsoft.com/office/drawing/2010/main" id="{C7E6C52A-53B6-4472-92DB-054D80C2543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287061" y="2324633"/>
            <a:ext cx="370770" cy="37077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85C4544D-8B31-47EF-B81C-0ECAF075CCA8}">
                <a16:creationId xmlns:a16="http://schemas.microsoft.com/office/drawing/2010/main" id="{3DB8119C-9E4F-41D4-8C47-0020BACF7796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43703" y="3081928"/>
            <a:ext cx="446732" cy="395411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6581801A-C742-46B9-A7D8-41392D42BCB9}">
                <a16:creationId xmlns:a16="http://schemas.microsoft.com/office/drawing/2010/main" id="{A7A0375D-B45D-4F6B-A899-C6BADE00EEB3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270991" y="3782358"/>
            <a:ext cx="448065" cy="372122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B5466B83-5DB6-49EB-BD07-403121E56586}">
                <a16:creationId xmlns:a16="http://schemas.microsoft.com/office/drawing/2010/main" id="{FB9EE241-2661-465C-8D28-CEDA45EE4C32}"/>
              </a:ext>
            </a:extLst>
          </p:cNvPr>
          <p:cNvCxnSpPr/>
          <p:nvPr/>
        </p:nvCxnSpPr>
        <p:spPr>
          <a:xfrm flipH="true" flipV="true" rot="10800000">
            <a:off x="5105895" y="1349501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1" name="Straight Connector 20">
            <a:extLst>
              <a:ext uri="{3E9D5565-3754-47DA-A395-84805D62879B}">
                <a16:creationId xmlns:a16="http://schemas.microsoft.com/office/drawing/2010/main" id="{7C48BF91-1B8A-4D76-9DAA-89730988086A}"/>
              </a:ext>
            </a:extLst>
          </p:cNvPr>
          <p:cNvCxnSpPr/>
          <p:nvPr/>
        </p:nvCxnSpPr>
        <p:spPr>
          <a:xfrm flipH="true" flipV="true" rot="10800000">
            <a:off x="5105895" y="2066189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2" name="Straight Connector 21">
            <a:extLst>
              <a:ext uri="{A29E38C7-3306-4935-A977-D6E1C8BDE202}">
                <a16:creationId xmlns:a16="http://schemas.microsoft.com/office/drawing/2010/main" id="{C3413D45-CAAF-453D-BBE7-4A9D2A8B307B}"/>
              </a:ext>
            </a:extLst>
          </p:cNvPr>
          <p:cNvCxnSpPr/>
          <p:nvPr/>
        </p:nvCxnSpPr>
        <p:spPr>
          <a:xfrm flipH="true" flipV="true" rot="10800000">
            <a:off x="5105895" y="2822418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3" name="Straight Connector 22">
            <a:extLst>
              <a:ext uri="{3B364A8C-FD60-42D1-8C3E-C1C7AF022551}">
                <a16:creationId xmlns:a16="http://schemas.microsoft.com/office/drawing/2010/main" id="{807167EF-1CC2-4ED1-9266-21AF43614833}"/>
              </a:ext>
            </a:extLst>
          </p:cNvPr>
          <p:cNvCxnSpPr/>
          <p:nvPr/>
        </p:nvCxnSpPr>
        <p:spPr>
          <a:xfrm flipH="true" flipV="true" rot="10800000">
            <a:off x="5105895" y="3573704"/>
            <a:ext cx="260974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4" name="Picture 23">
            <a:extLst>
              <a:ext uri="{86996530-C35B-4B84-A699-3D8531A01B26}">
                <a16:creationId xmlns:a16="http://schemas.microsoft.com/office/drawing/2010/main" id="{90CF5E35-FBBC-40B0-9FC4-D851371C5AA1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</p:spTree>
    <p:extLst>
      <p:ext uri="{B6BD2658-705F-475B-931A-CFAE1CF894CD}">
        <p14:creationId xmlns:p14="http://schemas.microsoft.com/office/powerpoint/2010/main" val="1695977872981"/>
      </p:ext>
    </p:extLst>
  </p:cSld>
  <p:clrMapOvr>
    <a:masterClrMapping/>
  </p:clrMapOvr>
  <p:transition spd="slow">
    <p:fade thruBlk="false"/>
  </p:transition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4AA40416-33D9-452A-847F-47C2CD3CF953}">
                <a16:creationId xmlns:a16="http://schemas.microsoft.com/office/drawing/2010/main" id="{CF168B8F-2204-49F3-9416-78198ED12624}"/>
              </a:ext>
            </a:extLst>
          </p:cNvPr>
          <p:cNvSpPr/>
          <p:nvPr/>
        </p:nvSpPr>
        <p:spPr>
          <a:xfrm rot="0">
            <a:off x="-41995" y="-19050"/>
            <a:ext cx="4505333" cy="5186448"/>
          </a:xfrm>
          <a:prstGeom prst="rect">
            <a:avLst/>
          </a:prstGeom>
          <a:solidFill>
            <a:srgbClr val="004e8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Isosceles Triangle 2">
            <a:extLst>
              <a:ext uri="{008D9F02-9A71-45ED-9567-DA4FA591FB1E}">
                <a16:creationId xmlns:a16="http://schemas.microsoft.com/office/drawing/2010/main" id="{D941E400-A8EA-4686-9F24-9E5B82851767}"/>
              </a:ext>
            </a:extLst>
          </p:cNvPr>
          <p:cNvSpPr/>
          <p:nvPr/>
        </p:nvSpPr>
        <p:spPr>
          <a:xfrm rot="0">
            <a:off x="5499287" y="3558825"/>
            <a:ext cx="405098" cy="416737"/>
          </a:xfrm>
          <a:prstGeom prst="triangle">
            <a:avLst/>
          </a:prstGeom>
          <a:solidFill>
            <a:srgbClr val="ba82c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Pie 3">
            <a:extLst>
              <a:ext uri="{44B53363-33B3-4183-9064-E3FE3009CFCA}">
                <a16:creationId xmlns:a16="http://schemas.microsoft.com/office/drawing/2010/main" id="{41676CB5-AB8B-48E3-8A64-6AB2E7916153}"/>
              </a:ext>
            </a:extLst>
          </p:cNvPr>
          <p:cNvSpPr/>
          <p:nvPr/>
        </p:nvSpPr>
        <p:spPr>
          <a:xfrm rot="0">
            <a:off x="5559390" y="2819552"/>
            <a:ext cx="358873" cy="346766"/>
          </a:xfrm>
          <a:prstGeom prst="pie">
            <a:avLst/>
          </a:prstGeom>
          <a:solidFill>
            <a:srgbClr val="ecaf3d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Heptagon 4">
            <a:extLst>
              <a:ext uri="{1F544DD3-3295-45A9-BB6A-EE8A0298FAEA}">
                <a16:creationId xmlns:a16="http://schemas.microsoft.com/office/drawing/2010/main" id="{45DD60CC-F333-4D05-B544-3B35D1F3CE2C}"/>
              </a:ext>
            </a:extLst>
          </p:cNvPr>
          <p:cNvSpPr/>
          <p:nvPr/>
        </p:nvSpPr>
        <p:spPr>
          <a:xfrm rot="0">
            <a:off x="5544559" y="2073750"/>
            <a:ext cx="299580" cy="283528"/>
          </a:xfrm>
          <a:prstGeom prst="heptagon">
            <a:avLst/>
          </a:prstGeom>
          <a:solidFill>
            <a:srgbClr val="4caee9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Oval 5">
            <a:extLst>
              <a:ext uri="{E1E7F4A7-4ED0-4EE8-8602-6B6AC8B90081}">
                <a16:creationId xmlns:a16="http://schemas.microsoft.com/office/drawing/2010/main" id="{899036D7-2E57-46B7-9DD9-C3AB22DBF324}"/>
              </a:ext>
            </a:extLst>
          </p:cNvPr>
          <p:cNvSpPr/>
          <p:nvPr/>
        </p:nvSpPr>
        <p:spPr>
          <a:xfrm rot="0">
            <a:off x="5495133" y="1331804"/>
            <a:ext cx="331155" cy="326212"/>
          </a:xfrm>
          <a:prstGeom prst="ellipse">
            <a:avLst/>
          </a:prstGeom>
          <a:solidFill>
            <a:srgbClr val="cb2e24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 vert="horz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TextBox 6">
            <a:extLst>
              <a:ext uri="{64253DE0-76F3-4A58-AF8B-A795490477FB}">
                <a16:creationId xmlns:a16="http://schemas.microsoft.com/office/drawing/2010/main" id="{D3824694-9CED-4BFD-A443-853CC3D320E7}"/>
              </a:ext>
            </a:extLst>
          </p:cNvPr>
          <p:cNvSpPr txBox="1">
            <a:spLocks noGrp="true"/>
          </p:cNvSpPr>
          <p:nvPr/>
        </p:nvSpPr>
        <p:spPr>
          <a:xfrm rot="0">
            <a:off x="720233" y="1885950"/>
            <a:ext cx="2752010" cy="471639"/>
          </a:xfrm>
          <a:prstGeom prst="rect">
            <a:avLst/>
          </a:prstGeom>
        </p:spPr>
        <p:txBody>
          <a:bodyPr anchor="t" rtlCol="0" vert="horz"/>
          <a:lstStyle/>
          <a:p>
            <a:pPr algn="l"/>
            <a:r>
              <a:rPr dirty="0" i="0" lang="en-US" sz="1800">
                <a:solidFill>
                  <a:schemeClr val="bg1"/>
                </a:solidFill>
                <a:latin typeface="Roboto-thin"/>
              </a:rPr>
              <a:t>ServiceDesk Plus</a:t>
            </a:r>
          </a:p>
          <a:p>
            <a:pPr algn="ctr"/>
            <a:r>
              <a:rPr dirty="0" i="0" lang="en-US" sz="3200">
                <a:solidFill>
                  <a:srgbClr val="ffd052"/>
                </a:solidFill>
                <a:latin typeface="Roboto-medium"/>
              </a:rPr>
              <a:t/>
            </a:r>
            <a:endParaRPr dirty="0" i="0" lang="en-US" sz="32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8" name="TextBox 7">
            <a:extLst>
              <a:ext uri="{DEA97C9E-948D-4383-82A0-EF1A84238811}">
                <a16:creationId xmlns:a16="http://schemas.microsoft.com/office/drawing/2010/main" id="{51CEFDCC-093A-406C-BE39-3190B81823F1}"/>
              </a:ext>
            </a:extLst>
          </p:cNvPr>
          <p:cNvSpPr txBox="1"/>
          <p:nvPr/>
        </p:nvSpPr>
        <p:spPr>
          <a:xfrm rot="0">
            <a:off x="682638" y="2161651"/>
            <a:ext cx="3813162" cy="1102609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>
              <a:lnSpc>
                <a:spcPct val="90000"/>
              </a:lnSpc>
              <a:defRPr dirty="0" lang="en-US" sz="1400"/>
            </a:pPr>
            <a:r>
              <a:rPr dirty="0" i="0" lang="en-US" sz="3600">
                <a:solidFill>
                  <a:srgbClr val="ffd052"/>
                </a:solidFill>
                <a:latin typeface="Roboto-medium"/>
              </a:rPr>
              <a:t>Deployment options</a:t>
            </a:r>
            <a:endParaRPr dirty="0" i="0" lang="en-US" sz="3600">
              <a:solidFill>
                <a:srgbClr val="ffd052"/>
              </a:solidFill>
              <a:latin typeface="Roboto-medium"/>
            </a:endParaRPr>
          </a:p>
        </p:txBody>
      </p:sp>
      <p:sp>
        <p:nvSpPr>
          <p:cNvPr id="9" name="TextBox 8">
            <a:extLst>
              <a:ext uri="{28B04663-0DD1-4F77-8B2D-BC3343F4612E}">
                <a16:creationId xmlns:a16="http://schemas.microsoft.com/office/drawing/2010/main" id="{E6E524E1-E2A6-43B4-8356-320104E4C20E}"/>
              </a:ext>
            </a:extLst>
          </p:cNvPr>
          <p:cNvSpPr txBox="1"/>
          <p:nvPr/>
        </p:nvSpPr>
        <p:spPr>
          <a:xfrm rot="0">
            <a:off x="6267450" y="1329765"/>
            <a:ext cx="2214905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err="1" lang="en-US" sz="1200">
                <a:latin typeface="Roboto-medium"/>
              </a:rPr>
              <a:t>On-premises</a:t>
            </a:r>
            <a:endParaRPr dirty="0" err="1" lang="en-US" sz="1200">
              <a:latin typeface="Roboto-medium"/>
            </a:endParaRPr>
          </a:p>
        </p:txBody>
      </p:sp>
      <p:sp>
        <p:nvSpPr>
          <p:cNvPr id="10" name="TextBox 9">
            <a:extLst>
              <a:ext uri="{38B6F1A5-A63C-45D6-857E-DE70A60C7F88}">
                <a16:creationId xmlns:a16="http://schemas.microsoft.com/office/drawing/2010/main" id="{24B48F76-ED32-43EB-B7C2-3FB92F56FB9F}"/>
              </a:ext>
            </a:extLst>
          </p:cNvPr>
          <p:cNvSpPr txBox="1"/>
          <p:nvPr/>
        </p:nvSpPr>
        <p:spPr>
          <a:xfrm rot="0">
            <a:off x="6267450" y="2104007"/>
            <a:ext cx="1878796" cy="275828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Cloud</a:t>
            </a:r>
            <a:endParaRPr dirty="0" lang="en-US" sz="1200">
              <a:latin typeface="Roboto-medium"/>
            </a:endParaRPr>
          </a:p>
        </p:txBody>
      </p:sp>
      <p:sp>
        <p:nvSpPr>
          <p:cNvPr id="11" name="TextBox 10">
            <a:extLst>
              <a:ext uri="{8F420E26-03CC-4981-A255-CDE1F8A5AEA3}">
                <a16:creationId xmlns:a16="http://schemas.microsoft.com/office/drawing/2010/main" id="{20A3F254-ABA4-41AD-8B66-7C3050F8D68B}"/>
              </a:ext>
            </a:extLst>
          </p:cNvPr>
          <p:cNvSpPr txBox="1"/>
          <p:nvPr/>
        </p:nvSpPr>
        <p:spPr>
          <a:xfrm rot="0">
            <a:off x="6267450" y="2773031"/>
            <a:ext cx="1656378" cy="460914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Amazon Web Services</a:t>
            </a:r>
            <a:endParaRPr dirty="0" lang="en-US" sz="1200">
              <a:latin typeface="Roboto-medium"/>
            </a:endParaRPr>
          </a:p>
        </p:txBody>
      </p:sp>
      <p:sp>
        <p:nvSpPr>
          <p:cNvPr id="12" name="TextBox 11">
            <a:extLst>
              <a:ext uri="{E3EB5FDA-1F99-40C0-888D-F0874E0D778E}">
                <a16:creationId xmlns:a16="http://schemas.microsoft.com/office/drawing/2010/main" id="{AAF33D46-3729-4948-BB93-1F3C4A00DD36}"/>
              </a:ext>
            </a:extLst>
          </p:cNvPr>
          <p:cNvSpPr txBox="1"/>
          <p:nvPr/>
        </p:nvSpPr>
        <p:spPr>
          <a:xfrm rot="0">
            <a:off x="6267450" y="3613051"/>
            <a:ext cx="1957882" cy="278082"/>
          </a:xfrm>
          <a:prstGeom prst="rect">
            <a:avLst/>
          </a:prstGeom>
        </p:spPr>
        <p:txBody>
          <a:bodyPr anchor="t" bIns="47625" lIns="95250" rIns="95250" rtlCol="0" tIns="47625" vert="horz">
            <a:spAutoFit/>
          </a:bodyPr>
          <a:lstStyle/>
          <a:p>
            <a:pPr algn="l" indent="0">
              <a:lnSpc>
                <a:spcPct val="100000"/>
              </a:lnSpc>
              <a:buNone/>
              <a:defRPr dirty="0" lang="en-US" sz="1400"/>
            </a:pPr>
            <a:r>
              <a:rPr dirty="0" lang="en-US" sz="1200">
                <a:latin typeface="Roboto-medium"/>
              </a:rPr>
              <a:t>Microsoft Azure</a:t>
            </a:r>
            <a:endParaRPr dirty="0" lang="en-US" sz="1200">
              <a:latin typeface="Roboto-medium"/>
            </a:endParaRPr>
          </a:p>
        </p:txBody>
      </p:sp>
      <p:cxnSp>
        <p:nvCxnSpPr>
          <p:cNvPr id="13" name="Straight Connector 12">
            <a:extLst>
              <a:ext uri="{EE38F13E-51F7-4830-A71F-F0C4DB9BD61D}">
                <a16:creationId xmlns:a16="http://schemas.microsoft.com/office/drawing/2010/main" id="{29388292-2433-44E4-8E39-730898203627}"/>
              </a:ext>
            </a:extLst>
          </p:cNvPr>
          <p:cNvCxnSpPr/>
          <p:nvPr/>
        </p:nvCxnSpPr>
        <p:spPr>
          <a:xfrm flipH="true" flipV="true" rot="0">
            <a:off x="5486894" y="1882902"/>
            <a:ext cx="210502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Straight Connector 13">
            <a:extLst>
              <a:ext uri="{9F2BE517-B507-44D1-B4A2-AE33F89E63CF}">
                <a16:creationId xmlns:a16="http://schemas.microsoft.com/office/drawing/2010/main" id="{701768C8-9161-4D66-AAE2-9ADB856D7CA6}"/>
              </a:ext>
            </a:extLst>
          </p:cNvPr>
          <p:cNvCxnSpPr/>
          <p:nvPr/>
        </p:nvCxnSpPr>
        <p:spPr>
          <a:xfrm flipH="true" flipV="true" rot="0">
            <a:off x="5486894" y="2599591"/>
            <a:ext cx="210502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5" name="Straight Connector 14">
            <a:extLst>
              <a:ext uri="{DA1AC231-45E6-499D-B3AC-F1CAECEB561D}">
                <a16:creationId xmlns:a16="http://schemas.microsoft.com/office/drawing/2010/main" id="{F5D9C975-A783-4F70-8E8B-EB365C78FE3A}"/>
              </a:ext>
            </a:extLst>
          </p:cNvPr>
          <p:cNvCxnSpPr/>
          <p:nvPr/>
        </p:nvCxnSpPr>
        <p:spPr>
          <a:xfrm flipH="true" flipV="true" rot="0">
            <a:off x="5486894" y="3355819"/>
            <a:ext cx="2105025" cy="0"/>
          </a:xfrm>
          <a:prstGeom prst="line">
            <a:avLst/>
          </a:prstGeom>
          <a:ln cap="flat" w="9525">
            <a:solidFill>
              <a:schemeClr val="bg1">
                <a:lumMod val="6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6" name="Picture 15">
            <a:extLst>
              <a:ext uri="{5AB92C1F-ACAA-43C5-8B00-CED45E9C5FB1}">
                <a16:creationId xmlns:a16="http://schemas.microsoft.com/office/drawing/2010/main" id="{A113C33E-4FD1-49F5-BF62-653CF4B769B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848600" y="4638675"/>
            <a:ext cx="1070250" cy="285750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9003E584-D429-4939-903D-AF0768E477FF}">
                <a16:creationId xmlns:a16="http://schemas.microsoft.com/office/drawing/2010/main" id="{E6653DE2-DFF6-4A5B-948A-AA4B493CB8B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558201" y="2075051"/>
            <a:ext cx="408581" cy="408581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AC3D84BF-8294-4BDD-B8FE-54178392616D}">
                <a16:creationId xmlns:a16="http://schemas.microsoft.com/office/drawing/2010/main" id="{3CEAF591-A9AA-4D7D-9B31-3D741D9EF372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495133" y="1314450"/>
            <a:ext cx="411918" cy="411918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B05CE7D2-9B04-48B7-9BFB-49890E79BD95}">
                <a16:creationId xmlns:a16="http://schemas.microsoft.com/office/drawing/2010/main" id="{0BFB1824-F983-4E8E-A59A-5829DC243ABE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597490" y="2809846"/>
            <a:ext cx="411584" cy="411918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5489301B-FFA9-4EE9-94C5-D661200177A3}">
                <a16:creationId xmlns:a16="http://schemas.microsoft.com/office/drawing/2010/main" id="{660DBDAE-524F-43C3-8808-58D584122299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559390" y="3638550"/>
            <a:ext cx="399507" cy="399507"/>
          </a:xfrm>
          <a:prstGeom prst="rect">
            <a:avLst/>
          </a:prstGeom>
          <a:noFill/>
        </p:spPr>
      </p:pic>
    </p:spTree>
    <p:extLst>
      <p:ext uri="{62D35E8B-3BA1-4A54-8530-0CDA4A4A45A6}">
        <p14:creationId xmlns:p14="http://schemas.microsoft.com/office/powerpoint/2010/main" val="1695977872983"/>
      </p:ext>
    </p:extLst>
  </p:cSld>
  <p:clrMapOvr>
    <a:masterClrMapping/>
  </p:clrMapOvr>
  <p:transition spd="slow">
    <p:fade thruBlk="false"/>
  </p:transition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2" val="Roboto-light"/>
  <p:tag name="webfont1" val="Roboto-thin"/>
  <p:tag name="webfont8" val="Roboto-thin"/>
  <p:tag name="webfont7" val="Roboto-medium"/>
  <p:tag name="webfont3" val="Roboto-light"/>
  <p:tag name="webfont5" val="Roboto-medium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Treasury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 vert="horz"/>
      <a:lstStyle>
        <a:lvl1pPr algn="ctr" lvl="0"/>
      </a:lstStyle>
      <a:style>
        <a:lnRef idx="0">
          <a:srgbClr val="00000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 vert="horz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Treasury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 vert="horz"/>
      <a:lstStyle>
        <a:lvl1pPr algn="ctr" lvl="0"/>
      </a:lstStyle>
      <a:style>
        <a:lnRef idx="0">
          <a:srgbClr val="00000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 vert="horz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2023-09-28T06:27:47Z</dcterms:created>
  <dcterms:modified xsi:type="dcterms:W3CDTF">2023-09-28T22:38:18Z</dcterms:modified>
</cp:coreProperties>
</file>