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9" r:id="rId6"/>
    <p:sldId id="273" r:id="rId7"/>
    <p:sldId id="261" r:id="rId8"/>
    <p:sldId id="274" r:id="rId9"/>
    <p:sldId id="266" r:id="rId10"/>
    <p:sldId id="276" r:id="rId11"/>
    <p:sldId id="264" r:id="rId12"/>
    <p:sldId id="265" r:id="rId13"/>
    <p:sldId id="275" r:id="rId14"/>
    <p:sldId id="262" r:id="rId15"/>
    <p:sldId id="263" r:id="rId16"/>
    <p:sldId id="277" r:id="rId17"/>
    <p:sldId id="267" r:id="rId18"/>
    <p:sldId id="280" r:id="rId19"/>
    <p:sldId id="281" r:id="rId20"/>
    <p:sldId id="282" r:id="rId21"/>
    <p:sldId id="283" r:id="rId22"/>
    <p:sldId id="270" r:id="rId23"/>
    <p:sldId id="271" r:id="rId24"/>
    <p:sldId id="272" r:id="rId25"/>
  </p:sldIdLst>
  <p:sldSz cx="9144000" cy="5143500" type="screen16x9"/>
  <p:notesSz cx="6858000" cy="9144000"/>
  <p:defaultTextStyle>
    <a:defPPr>
      <a:defRPr lang="en-US"/>
    </a:defPPr>
    <a:lvl1pPr marL="0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6345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2690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9035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5380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81725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18070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54416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90760" algn="l" defTabSz="8726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23E"/>
    <a:srgbClr val="5EBEFF"/>
    <a:srgbClr val="102B6E"/>
    <a:srgbClr val="1A4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59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0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7"/>
            <a:ext cx="7772400" cy="102155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6"/>
            <a:ext cx="7772400" cy="112514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3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6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0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45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817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180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544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490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45" indent="0">
              <a:buNone/>
              <a:defRPr sz="1900" b="1"/>
            </a:lvl2pPr>
            <a:lvl3pPr marL="872690" indent="0">
              <a:buNone/>
              <a:defRPr sz="1700" b="1"/>
            </a:lvl3pPr>
            <a:lvl4pPr marL="1309035" indent="0">
              <a:buNone/>
              <a:defRPr sz="1500" b="1"/>
            </a:lvl4pPr>
            <a:lvl5pPr marL="1745380" indent="0">
              <a:buNone/>
              <a:defRPr sz="1500" b="1"/>
            </a:lvl5pPr>
            <a:lvl6pPr marL="2181725" indent="0">
              <a:buNone/>
              <a:defRPr sz="1500" b="1"/>
            </a:lvl6pPr>
            <a:lvl7pPr marL="2618070" indent="0">
              <a:buNone/>
              <a:defRPr sz="1500" b="1"/>
            </a:lvl7pPr>
            <a:lvl8pPr marL="3054416" indent="0">
              <a:buNone/>
              <a:defRPr sz="1500" b="1"/>
            </a:lvl8pPr>
            <a:lvl9pPr marL="349076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6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45" indent="0">
              <a:buNone/>
              <a:defRPr sz="1900" b="1"/>
            </a:lvl2pPr>
            <a:lvl3pPr marL="872690" indent="0">
              <a:buNone/>
              <a:defRPr sz="1700" b="1"/>
            </a:lvl3pPr>
            <a:lvl4pPr marL="1309035" indent="0">
              <a:buNone/>
              <a:defRPr sz="1500" b="1"/>
            </a:lvl4pPr>
            <a:lvl5pPr marL="1745380" indent="0">
              <a:buNone/>
              <a:defRPr sz="1500" b="1"/>
            </a:lvl5pPr>
            <a:lvl6pPr marL="2181725" indent="0">
              <a:buNone/>
              <a:defRPr sz="1500" b="1"/>
            </a:lvl6pPr>
            <a:lvl7pPr marL="2618070" indent="0">
              <a:buNone/>
              <a:defRPr sz="1500" b="1"/>
            </a:lvl7pPr>
            <a:lvl8pPr marL="3054416" indent="0">
              <a:buNone/>
              <a:defRPr sz="1500" b="1"/>
            </a:lvl8pPr>
            <a:lvl9pPr marL="349076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6" cy="296346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4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36345" indent="0">
              <a:buNone/>
              <a:defRPr sz="1100"/>
            </a:lvl2pPr>
            <a:lvl3pPr marL="872690" indent="0">
              <a:buNone/>
              <a:defRPr sz="900"/>
            </a:lvl3pPr>
            <a:lvl4pPr marL="1309035" indent="0">
              <a:buNone/>
              <a:defRPr sz="900"/>
            </a:lvl4pPr>
            <a:lvl5pPr marL="1745380" indent="0">
              <a:buNone/>
              <a:defRPr sz="900"/>
            </a:lvl5pPr>
            <a:lvl6pPr marL="2181725" indent="0">
              <a:buNone/>
              <a:defRPr sz="900"/>
            </a:lvl6pPr>
            <a:lvl7pPr marL="2618070" indent="0">
              <a:buNone/>
              <a:defRPr sz="900"/>
            </a:lvl7pPr>
            <a:lvl8pPr marL="3054416" indent="0">
              <a:buNone/>
              <a:defRPr sz="900"/>
            </a:lvl8pPr>
            <a:lvl9pPr marL="349076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100"/>
            </a:lvl1pPr>
            <a:lvl2pPr marL="436345" indent="0">
              <a:buNone/>
              <a:defRPr sz="2600"/>
            </a:lvl2pPr>
            <a:lvl3pPr marL="872690" indent="0">
              <a:buNone/>
              <a:defRPr sz="2300"/>
            </a:lvl3pPr>
            <a:lvl4pPr marL="1309035" indent="0">
              <a:buNone/>
              <a:defRPr sz="1900"/>
            </a:lvl4pPr>
            <a:lvl5pPr marL="1745380" indent="0">
              <a:buNone/>
              <a:defRPr sz="1900"/>
            </a:lvl5pPr>
            <a:lvl6pPr marL="2181725" indent="0">
              <a:buNone/>
              <a:defRPr sz="1900"/>
            </a:lvl6pPr>
            <a:lvl7pPr marL="2618070" indent="0">
              <a:buNone/>
              <a:defRPr sz="1900"/>
            </a:lvl7pPr>
            <a:lvl8pPr marL="3054416" indent="0">
              <a:buNone/>
              <a:defRPr sz="1900"/>
            </a:lvl8pPr>
            <a:lvl9pPr marL="3490760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36345" indent="0">
              <a:buNone/>
              <a:defRPr sz="1100"/>
            </a:lvl2pPr>
            <a:lvl3pPr marL="872690" indent="0">
              <a:buNone/>
              <a:defRPr sz="900"/>
            </a:lvl3pPr>
            <a:lvl4pPr marL="1309035" indent="0">
              <a:buNone/>
              <a:defRPr sz="900"/>
            </a:lvl4pPr>
            <a:lvl5pPr marL="1745380" indent="0">
              <a:buNone/>
              <a:defRPr sz="900"/>
            </a:lvl5pPr>
            <a:lvl6pPr marL="2181725" indent="0">
              <a:buNone/>
              <a:defRPr sz="900"/>
            </a:lvl6pPr>
            <a:lvl7pPr marL="2618070" indent="0">
              <a:buNone/>
              <a:defRPr sz="900"/>
            </a:lvl7pPr>
            <a:lvl8pPr marL="3054416" indent="0">
              <a:buNone/>
              <a:defRPr sz="900"/>
            </a:lvl8pPr>
            <a:lvl9pPr marL="349076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7269" tIns="43635" rIns="87269" bIns="436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7269" tIns="43635" rIns="87269" bIns="43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87269" tIns="43635" rIns="87269" bIns="4363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87269" tIns="43635" rIns="87269" bIns="4363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87269" tIns="43635" rIns="87269" bIns="4363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269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259" indent="-327259" algn="l" defTabSz="872690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061" indent="-272716" algn="l" defTabSz="87269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863" indent="-218172" algn="l" defTabSz="8726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207" indent="-218172" algn="l" defTabSz="87269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553" indent="-218172" algn="l" defTabSz="87269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98" indent="-218172" algn="l" defTabSz="87269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242" indent="-218172" algn="l" defTabSz="87269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588" indent="-218172" algn="l" defTabSz="87269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8933" indent="-218172" algn="l" defTabSz="87269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45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690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035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380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725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070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416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0760" algn="l" defTabSz="8726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ageengine.com/data-security/?ppt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ageengine.com/data-security/?ppt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nageengine.com/data-security/resources.html" TargetMode="External"/><Relationship Id="rId5" Type="http://schemas.openxmlformats.org/officeDocument/2006/relationships/hyperlink" Target="http://demo.datasecurityplus.com/index.do" TargetMode="External"/><Relationship Id="rId4" Type="http://schemas.openxmlformats.org/officeDocument/2006/relationships/hyperlink" Target="https://www.manageengine.com/data-security/download-free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pport@datasecurityplus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ageengine.com/data-security/?ppt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ageengine.com/data-security/?ppt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nageengine.com/data-security/?pp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439" y="1581151"/>
            <a:ext cx="5852161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76350"/>
            <a:ext cx="5943600" cy="1102519"/>
          </a:xfrm>
        </p:spPr>
        <p:txBody>
          <a:bodyPr>
            <a:noAutofit/>
          </a:bodyPr>
          <a:lstStyle/>
          <a:p>
            <a:pPr algn="l"/>
            <a:r>
              <a:rPr lang="en-IN" sz="32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anose="020B0604030504040204" pitchFamily="34" charset="0"/>
              </a:rPr>
              <a:t>A unified data visibility and security platform</a:t>
            </a:r>
            <a:endParaRPr lang="en-IN" sz="32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628898"/>
            <a:ext cx="5486400" cy="1771651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8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File Audit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8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File Analysis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8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Data Risk Assessment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8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Data Leak Prevention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8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Cloud Protection</a:t>
            </a:r>
            <a:endParaRPr lang="en-IN" sz="1800" b="1" dirty="0">
              <a:solidFill>
                <a:srgbClr val="002060"/>
              </a:solidFill>
              <a:latin typeface="+mj-lt"/>
              <a:ea typeface="Microsoft YaHei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8150"/>
            <a:ext cx="2438400" cy="6114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2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B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52550"/>
            <a:ext cx="2571750" cy="2571750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609600" y="819150"/>
            <a:ext cx="3273425" cy="3657600"/>
          </a:xfrm>
          <a:prstGeom prst="frame">
            <a:avLst>
              <a:gd name="adj1" fmla="val 1484"/>
            </a:avLst>
          </a:prstGeom>
          <a:solidFill>
            <a:srgbClr val="5EBEFF"/>
          </a:solidFill>
          <a:ln>
            <a:solidFill>
              <a:srgbClr val="5E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777246"/>
            <a:ext cx="5486400" cy="1692771"/>
          </a:xfrm>
          <a:prstGeom prst="rect">
            <a:avLst/>
          </a:prstGeom>
          <a:solidFill>
            <a:srgbClr val="102B6E"/>
          </a:solidFill>
        </p:spPr>
        <p:txBody>
          <a:bodyPr wrap="square" rtlCol="0">
            <a:spAutoFit/>
          </a:bodyPr>
          <a:lstStyle/>
          <a:p>
            <a:endParaRPr lang="en-IN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2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</a:t>
            </a:r>
          </a:p>
          <a:p>
            <a:endParaRPr lang="en-IN" sz="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38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Data Risk Assessment</a:t>
            </a:r>
          </a:p>
          <a:p>
            <a:endParaRPr lang="en-IN" sz="1600" b="1" dirty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Data Risk Assessment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010400" cy="3048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Discover sensitive data: </a:t>
            </a:r>
            <a:r>
              <a:rPr lang="en-US" sz="1400" dirty="0">
                <a:solidFill>
                  <a:srgbClr val="002060"/>
                </a:solidFill>
              </a:rPr>
              <a:t>Scan </a:t>
            </a:r>
            <a:r>
              <a:rPr lang="en-US" sz="1400" dirty="0" smtClean="0">
                <a:solidFill>
                  <a:srgbClr val="002060"/>
                </a:solidFill>
              </a:rPr>
              <a:t>enterprise storage </a:t>
            </a:r>
            <a:r>
              <a:rPr lang="en-US" sz="1400" dirty="0">
                <a:solidFill>
                  <a:srgbClr val="002060"/>
                </a:solidFill>
              </a:rPr>
              <a:t>for passport numbers, email addresses, credit card numbers, and over fifty other types of personal </a:t>
            </a:r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Analyze trends in PII storage: </a:t>
            </a:r>
            <a:r>
              <a:rPr lang="en-US" sz="1400" dirty="0">
                <a:solidFill>
                  <a:srgbClr val="002060"/>
                </a:solidFill>
              </a:rPr>
              <a:t>Receive reports on the volume, type, and trends in the </a:t>
            </a:r>
            <a:r>
              <a:rPr lang="en-US" sz="1400" dirty="0" smtClean="0">
                <a:solidFill>
                  <a:srgbClr val="002060"/>
                </a:solidFill>
              </a:rPr>
              <a:t>storage </a:t>
            </a:r>
            <a:r>
              <a:rPr lang="en-US" sz="1400" dirty="0">
                <a:solidFill>
                  <a:srgbClr val="002060"/>
                </a:solidFill>
              </a:rPr>
              <a:t>of sensitive </a:t>
            </a:r>
            <a:r>
              <a:rPr lang="en-US" sz="1400" dirty="0" smtClean="0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Detect </a:t>
            </a:r>
            <a:r>
              <a:rPr lang="en-US" sz="1400" b="1" dirty="0">
                <a:solidFill>
                  <a:srgbClr val="002060"/>
                </a:solidFill>
              </a:rPr>
              <a:t>storage policy violations: </a:t>
            </a:r>
            <a:r>
              <a:rPr lang="en-US" sz="1400" dirty="0">
                <a:solidFill>
                  <a:srgbClr val="002060"/>
                </a:solidFill>
              </a:rPr>
              <a:t>Instantly detect data that violates enterprise storage policies and respond by executing custom </a:t>
            </a:r>
            <a:r>
              <a:rPr lang="en-US" sz="1400" dirty="0" smtClean="0">
                <a:solidFill>
                  <a:srgbClr val="002060"/>
                </a:solidFill>
              </a:rPr>
              <a:t>script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Analyze </a:t>
            </a:r>
            <a:r>
              <a:rPr lang="en-US" sz="1400" b="1" dirty="0">
                <a:solidFill>
                  <a:srgbClr val="002060"/>
                </a:solidFill>
              </a:rPr>
              <a:t>file sensitivity and vulnerability: </a:t>
            </a:r>
            <a:r>
              <a:rPr lang="en-US" sz="1400" dirty="0">
                <a:solidFill>
                  <a:srgbClr val="002060"/>
                </a:solidFill>
              </a:rPr>
              <a:t>Analyze the risk associated with files by viewing details on the amount and type of personal data they contain and who can access </a:t>
            </a:r>
            <a:r>
              <a:rPr lang="en-US" sz="1400" dirty="0" smtClean="0">
                <a:solidFill>
                  <a:srgbClr val="002060"/>
                </a:solidFill>
              </a:rPr>
              <a:t>them</a:t>
            </a: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Classify sensitive files: </a:t>
            </a:r>
            <a:r>
              <a:rPr lang="en-US" sz="1400" dirty="0">
                <a:solidFill>
                  <a:srgbClr val="002060"/>
                </a:solidFill>
              </a:rPr>
              <a:t>Classify files containing PII, PCI, or </a:t>
            </a:r>
            <a:r>
              <a:rPr lang="en-US" sz="1400" dirty="0" err="1">
                <a:solidFill>
                  <a:srgbClr val="002060"/>
                </a:solidFill>
              </a:rPr>
              <a:t>ePHI</a:t>
            </a:r>
            <a:r>
              <a:rPr lang="en-US" sz="1400" dirty="0">
                <a:solidFill>
                  <a:srgbClr val="002060"/>
                </a:solidFill>
              </a:rPr>
              <a:t> to better understand which files need elevated data security </a:t>
            </a:r>
            <a:r>
              <a:rPr lang="en-US" sz="1400" dirty="0" smtClean="0">
                <a:solidFill>
                  <a:srgbClr val="002060"/>
                </a:solidFill>
              </a:rPr>
              <a:t>measures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68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010400" cy="3048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Avoid </a:t>
            </a:r>
            <a:r>
              <a:rPr lang="en-US" sz="1400" b="1" dirty="0">
                <a:solidFill>
                  <a:srgbClr val="002060"/>
                </a:solidFill>
              </a:rPr>
              <a:t>non-compliance: </a:t>
            </a:r>
            <a:r>
              <a:rPr lang="en-US" sz="1400" dirty="0">
                <a:solidFill>
                  <a:srgbClr val="002060"/>
                </a:solidFill>
              </a:rPr>
              <a:t>Avoid the risk of non-compliance penalties by generating periodic reports on the location and amount of sensitive data stored in your </a:t>
            </a:r>
            <a:r>
              <a:rPr lang="en-US" sz="1400" dirty="0" smtClean="0">
                <a:solidFill>
                  <a:srgbClr val="002060"/>
                </a:solidFill>
              </a:rPr>
              <a:t>environment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Leverage </a:t>
            </a:r>
            <a:r>
              <a:rPr lang="en-US" sz="1400" b="1" dirty="0">
                <a:solidFill>
                  <a:srgbClr val="002060"/>
                </a:solidFill>
              </a:rPr>
              <a:t>incremental scanning: </a:t>
            </a:r>
            <a:r>
              <a:rPr lang="en-US" sz="1400" dirty="0">
                <a:solidFill>
                  <a:srgbClr val="002060"/>
                </a:solidFill>
              </a:rPr>
              <a:t>Scan only new and recently modified files to reduce data discovery scan </a:t>
            </a:r>
            <a:r>
              <a:rPr lang="en-US" sz="1400" dirty="0" smtClean="0">
                <a:solidFill>
                  <a:srgbClr val="002060"/>
                </a:solidFill>
              </a:rPr>
              <a:t>times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Examine file </a:t>
            </a:r>
            <a:r>
              <a:rPr lang="en-US" sz="1400" b="1" dirty="0">
                <a:solidFill>
                  <a:srgbClr val="002060"/>
                </a:solidFill>
              </a:rPr>
              <a:t>security: </a:t>
            </a:r>
            <a:r>
              <a:rPr lang="en-US" sz="1400" dirty="0">
                <a:solidFill>
                  <a:srgbClr val="002060"/>
                </a:solidFill>
              </a:rPr>
              <a:t>Identify employees who can access files containing personal </a:t>
            </a:r>
            <a:r>
              <a:rPr lang="en-US" sz="1400" dirty="0" smtClean="0">
                <a:solidFill>
                  <a:srgbClr val="002060"/>
                </a:solidFill>
              </a:rPr>
              <a:t>information</a:t>
            </a: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Analyze risk scores: </a:t>
            </a:r>
            <a:r>
              <a:rPr lang="en-US" sz="1400" dirty="0">
                <a:solidFill>
                  <a:srgbClr val="002060"/>
                </a:solidFill>
              </a:rPr>
              <a:t>Assess the vulnerability of personal data </a:t>
            </a:r>
            <a:r>
              <a:rPr lang="en-US" sz="1400" dirty="0" smtClean="0">
                <a:solidFill>
                  <a:srgbClr val="002060"/>
                </a:solidFill>
              </a:rPr>
              <a:t>with an evolving risk score, assigned based on its content, ownership, and more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B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52550"/>
            <a:ext cx="2571750" cy="2571750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609600" y="819150"/>
            <a:ext cx="3273425" cy="3657600"/>
          </a:xfrm>
          <a:prstGeom prst="frame">
            <a:avLst>
              <a:gd name="adj1" fmla="val 1484"/>
            </a:avLst>
          </a:prstGeom>
          <a:solidFill>
            <a:srgbClr val="5EBEFF"/>
          </a:solidFill>
          <a:ln>
            <a:solidFill>
              <a:srgbClr val="5E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777246"/>
            <a:ext cx="5486400" cy="1692771"/>
          </a:xfrm>
          <a:prstGeom prst="rect">
            <a:avLst/>
          </a:prstGeom>
          <a:solidFill>
            <a:srgbClr val="102B6E"/>
          </a:solidFill>
        </p:spPr>
        <p:txBody>
          <a:bodyPr wrap="square" rtlCol="0">
            <a:spAutoFit/>
          </a:bodyPr>
          <a:lstStyle/>
          <a:p>
            <a:endParaRPr lang="en-IN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2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</a:t>
            </a:r>
          </a:p>
          <a:p>
            <a:endParaRPr lang="en-IN" sz="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38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Data Leak Prevention</a:t>
            </a:r>
          </a:p>
          <a:p>
            <a:endParaRPr lang="en-IN" sz="1600" b="1" dirty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Data Leak Prevention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010400" cy="3048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Audit file activity in endpoints: </a:t>
            </a:r>
            <a:r>
              <a:rPr lang="en-US" sz="1400" dirty="0">
                <a:solidFill>
                  <a:srgbClr val="002060"/>
                </a:solidFill>
              </a:rPr>
              <a:t>Audit file accesses </a:t>
            </a:r>
            <a:r>
              <a:rPr lang="en-US" sz="1400" dirty="0" smtClean="0">
                <a:solidFill>
                  <a:srgbClr val="002060"/>
                </a:solidFill>
              </a:rPr>
              <a:t>across </a:t>
            </a:r>
            <a:r>
              <a:rPr lang="en-US" sz="1400" dirty="0">
                <a:solidFill>
                  <a:srgbClr val="002060"/>
                </a:solidFill>
              </a:rPr>
              <a:t>your Windows workstations </a:t>
            </a:r>
            <a:r>
              <a:rPr lang="en-US" sz="1400" dirty="0" smtClean="0">
                <a:solidFill>
                  <a:srgbClr val="002060"/>
                </a:solidFill>
              </a:rPr>
              <a:t>in </a:t>
            </a:r>
            <a:r>
              <a:rPr lang="en-US" sz="1400" dirty="0">
                <a:solidFill>
                  <a:srgbClr val="002060"/>
                </a:solidFill>
              </a:rPr>
              <a:t>real </a:t>
            </a:r>
            <a:r>
              <a:rPr lang="en-US" sz="1400" dirty="0" smtClean="0">
                <a:solidFill>
                  <a:srgbClr val="002060"/>
                </a:solidFill>
              </a:rPr>
              <a:t>time</a:t>
            </a: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Classify endpoint data: </a:t>
            </a:r>
            <a:r>
              <a:rPr lang="en-US" sz="1400" dirty="0" smtClean="0">
                <a:solidFill>
                  <a:srgbClr val="002060"/>
                </a:solidFill>
              </a:rPr>
              <a:t>Classify files </a:t>
            </a:r>
            <a:r>
              <a:rPr lang="en-US" sz="1400" dirty="0">
                <a:solidFill>
                  <a:srgbClr val="002060"/>
                </a:solidFill>
              </a:rPr>
              <a:t>based on their sensitivity as Public, Internal, Confidential, or </a:t>
            </a:r>
            <a:r>
              <a:rPr lang="en-US" sz="1400" dirty="0" smtClean="0">
                <a:solidFill>
                  <a:srgbClr val="002060"/>
                </a:solidFill>
              </a:rPr>
              <a:t>Restricted</a:t>
            </a:r>
            <a:endParaRPr lang="en-US" sz="1400" b="1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Enable content-aware protection: </a:t>
            </a:r>
            <a:r>
              <a:rPr lang="en-US" sz="1400" dirty="0">
                <a:solidFill>
                  <a:srgbClr val="002060"/>
                </a:solidFill>
              </a:rPr>
              <a:t>C</a:t>
            </a:r>
            <a:r>
              <a:rPr lang="en-US" sz="1400" dirty="0" smtClean="0">
                <a:solidFill>
                  <a:srgbClr val="002060"/>
                </a:solidFill>
              </a:rPr>
              <a:t>losely </a:t>
            </a:r>
            <a:r>
              <a:rPr lang="en-US" sz="1400" dirty="0">
                <a:solidFill>
                  <a:srgbClr val="002060"/>
                </a:solidFill>
              </a:rPr>
              <a:t>monitor who owns and accesses </a:t>
            </a:r>
            <a:r>
              <a:rPr lang="en-US" sz="1400" dirty="0" smtClean="0">
                <a:solidFill>
                  <a:srgbClr val="002060"/>
                </a:solidFill>
              </a:rPr>
              <a:t>sensitive data. </a:t>
            </a:r>
            <a:r>
              <a:rPr lang="en-US" sz="1400" dirty="0">
                <a:solidFill>
                  <a:srgbClr val="002060"/>
                </a:solidFill>
              </a:rPr>
              <a:t>Execute instant responses when threats to this data are </a:t>
            </a:r>
            <a:r>
              <a:rPr lang="en-US" sz="1400" dirty="0" smtClean="0">
                <a:solidFill>
                  <a:srgbClr val="002060"/>
                </a:solidFill>
              </a:rPr>
              <a:t>detected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Monitor removable devices: </a:t>
            </a:r>
            <a:r>
              <a:rPr lang="en-US" sz="1400" dirty="0">
                <a:solidFill>
                  <a:srgbClr val="002060"/>
                </a:solidFill>
              </a:rPr>
              <a:t>Audit and control the use of removable storage media and all sensitive data transfer activities to </a:t>
            </a:r>
            <a:r>
              <a:rPr lang="en-US" sz="1400" dirty="0" smtClean="0">
                <a:solidFill>
                  <a:srgbClr val="002060"/>
                </a:solidFill>
              </a:rPr>
              <a:t>them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Prevent data </a:t>
            </a:r>
            <a:r>
              <a:rPr lang="en-US" sz="1400" b="1" dirty="0" smtClean="0">
                <a:solidFill>
                  <a:srgbClr val="002060"/>
                </a:solidFill>
              </a:rPr>
              <a:t>leaks via USBs: </a:t>
            </a:r>
            <a:r>
              <a:rPr lang="en-US" sz="1400" dirty="0">
                <a:solidFill>
                  <a:srgbClr val="002060"/>
                </a:solidFill>
              </a:rPr>
              <a:t>Lock down peripheral ports in response to malicious user behavior to prevent potential data </a:t>
            </a:r>
            <a:r>
              <a:rPr lang="en-US" sz="1400" dirty="0" smtClean="0">
                <a:solidFill>
                  <a:srgbClr val="002060"/>
                </a:solidFill>
              </a:rPr>
              <a:t>leaks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010400" cy="3048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Block data exfiltration via email: </a:t>
            </a:r>
            <a:r>
              <a:rPr lang="en-US" sz="1400" dirty="0">
                <a:solidFill>
                  <a:srgbClr val="002060"/>
                </a:solidFill>
              </a:rPr>
              <a:t>Block files with highly sensitive data—such as PII or </a:t>
            </a:r>
            <a:r>
              <a:rPr lang="en-US" sz="1400" dirty="0" err="1">
                <a:solidFill>
                  <a:srgbClr val="002060"/>
                </a:solidFill>
              </a:rPr>
              <a:t>ePHI</a:t>
            </a:r>
            <a:r>
              <a:rPr lang="en-US" sz="1400" dirty="0">
                <a:solidFill>
                  <a:srgbClr val="002060"/>
                </a:solidFill>
              </a:rPr>
              <a:t>—from being moved via email (Outlook</a:t>
            </a:r>
            <a:r>
              <a:rPr lang="en-US" sz="1400" dirty="0" smtClean="0">
                <a:solidFill>
                  <a:srgbClr val="002060"/>
                </a:solidFill>
              </a:rPr>
              <a:t>)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Automate incident response: </a:t>
            </a:r>
            <a:r>
              <a:rPr lang="en-US" sz="1400" dirty="0">
                <a:solidFill>
                  <a:srgbClr val="002060"/>
                </a:solidFill>
              </a:rPr>
              <a:t>Delete or quarantine files, block USB ports, or choose from other predefined remediation options to prevent data </a:t>
            </a:r>
            <a:r>
              <a:rPr lang="en-US" sz="1400" dirty="0" smtClean="0">
                <a:solidFill>
                  <a:srgbClr val="002060"/>
                </a:solidFill>
              </a:rPr>
              <a:t>leaks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Audit printer usage: </a:t>
            </a:r>
            <a:r>
              <a:rPr lang="en-US" sz="1400" dirty="0">
                <a:solidFill>
                  <a:srgbClr val="002060"/>
                </a:solidFill>
              </a:rPr>
              <a:t>Track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</a:rPr>
              <a:t>and analyze who printed what files and </a:t>
            </a:r>
            <a:r>
              <a:rPr lang="en-US" sz="1400" dirty="0" smtClean="0">
                <a:solidFill>
                  <a:srgbClr val="002060"/>
                </a:solidFill>
              </a:rPr>
              <a:t>when</a:t>
            </a: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Control the use of applications: </a:t>
            </a:r>
            <a:r>
              <a:rPr lang="en-US" sz="1400" dirty="0" smtClean="0">
                <a:solidFill>
                  <a:srgbClr val="002060"/>
                </a:solidFill>
              </a:rPr>
              <a:t>Create allow and block lists to exercise granular control over which applications can be used by employees.</a:t>
            </a: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Prevent file copy actions: </a:t>
            </a:r>
            <a:r>
              <a:rPr lang="en-US" sz="1400" dirty="0" smtClean="0">
                <a:solidFill>
                  <a:srgbClr val="002060"/>
                </a:solidFill>
              </a:rPr>
              <a:t>Track attempts to copy critical files across local and network shares and block unwarranted file transfers.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B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ame 7"/>
          <p:cNvSpPr/>
          <p:nvPr/>
        </p:nvSpPr>
        <p:spPr>
          <a:xfrm>
            <a:off x="609600" y="819150"/>
            <a:ext cx="3273425" cy="3657600"/>
          </a:xfrm>
          <a:prstGeom prst="frame">
            <a:avLst>
              <a:gd name="adj1" fmla="val 1484"/>
            </a:avLst>
          </a:prstGeom>
          <a:solidFill>
            <a:srgbClr val="5EBEFF"/>
          </a:solidFill>
          <a:ln>
            <a:solidFill>
              <a:srgbClr val="5E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777246"/>
            <a:ext cx="5486400" cy="1692771"/>
          </a:xfrm>
          <a:prstGeom prst="rect">
            <a:avLst/>
          </a:prstGeom>
          <a:solidFill>
            <a:srgbClr val="102B6E"/>
          </a:solidFill>
        </p:spPr>
        <p:txBody>
          <a:bodyPr wrap="square" rtlCol="0">
            <a:spAutoFit/>
          </a:bodyPr>
          <a:lstStyle/>
          <a:p>
            <a:endParaRPr lang="en-IN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2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</a:t>
            </a:r>
          </a:p>
          <a:p>
            <a:endParaRPr lang="en-IN" sz="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38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Cloud Protection</a:t>
            </a:r>
            <a:endParaRPr lang="en-IN" sz="2400" b="1" dirty="0" smtClean="0">
              <a:solidFill>
                <a:schemeClr val="accent6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IN" sz="1600" b="1" dirty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4"/>
          </a:xfrm>
          <a:prstGeom prst="rect">
            <a:avLst/>
          </a:prstGeom>
        </p:spPr>
      </p:pic>
      <p:pic>
        <p:nvPicPr>
          <p:cNvPr id="1026" name="Picture 2" descr="C:\Users\Lakshmi-7129\Downloads\cspp-01.png\cspp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09" y="1428750"/>
            <a:ext cx="270669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Cloud Protection</a:t>
            </a:r>
            <a:endParaRPr lang="en-IN" sz="1800" b="1" dirty="0">
              <a:solidFill>
                <a:schemeClr val="accent6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010400" cy="3048000"/>
          </a:xfrm>
        </p:spPr>
        <p:txBody>
          <a:bodyPr>
            <a:noAutofit/>
          </a:bodyPr>
          <a:lstStyle/>
          <a:p>
            <a:pPr marL="285750" indent="-285750" algn="l" fontAlgn="base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Track cloud </a:t>
            </a:r>
            <a:r>
              <a:rPr lang="en-US" sz="1400" b="1" dirty="0" smtClean="0">
                <a:solidFill>
                  <a:srgbClr val="002060"/>
                </a:solidFill>
              </a:rPr>
              <a:t>application usage: </a:t>
            </a:r>
            <a:r>
              <a:rPr lang="en-US" sz="1400" dirty="0" smtClean="0">
                <a:solidFill>
                  <a:srgbClr val="002060"/>
                </a:solidFill>
              </a:rPr>
              <a:t>Monitor </a:t>
            </a:r>
            <a:r>
              <a:rPr lang="en-US" sz="1400" dirty="0">
                <a:solidFill>
                  <a:srgbClr val="002060"/>
                </a:solidFill>
              </a:rPr>
              <a:t>your organization's web traffic to analyze </a:t>
            </a:r>
            <a:r>
              <a:rPr lang="en-US" sz="1400" dirty="0" smtClean="0">
                <a:solidFill>
                  <a:srgbClr val="002060"/>
                </a:solidFill>
              </a:rPr>
              <a:t>the use </a:t>
            </a:r>
            <a:r>
              <a:rPr lang="en-US" sz="1400" dirty="0">
                <a:solidFill>
                  <a:srgbClr val="002060"/>
                </a:solidFill>
              </a:rPr>
              <a:t>of sanctioned or unsanctioned </a:t>
            </a:r>
            <a:r>
              <a:rPr lang="en-US" sz="1400" dirty="0" smtClean="0">
                <a:solidFill>
                  <a:srgbClr val="002060"/>
                </a:solidFill>
              </a:rPr>
              <a:t>apps</a:t>
            </a:r>
          </a:p>
          <a:p>
            <a:pPr marL="285750" indent="-285750" algn="l" fontAlgn="base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Assess the threat of shadow </a:t>
            </a:r>
            <a:r>
              <a:rPr lang="en-US" sz="1400" b="1" dirty="0" smtClean="0">
                <a:solidFill>
                  <a:srgbClr val="002060"/>
                </a:solidFill>
              </a:rPr>
              <a:t>IT: </a:t>
            </a:r>
            <a:r>
              <a:rPr lang="en-US" sz="1400" dirty="0" smtClean="0">
                <a:solidFill>
                  <a:srgbClr val="002060"/>
                </a:solidFill>
              </a:rPr>
              <a:t>Spot </a:t>
            </a:r>
            <a:r>
              <a:rPr lang="en-US" sz="1400" dirty="0">
                <a:solidFill>
                  <a:srgbClr val="002060"/>
                </a:solidFill>
              </a:rPr>
              <a:t>employees who are putting your organization at risk with their use of shadow cloud </a:t>
            </a:r>
            <a:r>
              <a:rPr lang="en-US" sz="1400" dirty="0" smtClean="0">
                <a:solidFill>
                  <a:srgbClr val="002060"/>
                </a:solidFill>
              </a:rPr>
              <a:t>applications</a:t>
            </a:r>
          </a:p>
          <a:p>
            <a:pPr marL="285750" indent="-285750" algn="l" fontAlgn="base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Monitor web </a:t>
            </a:r>
            <a:r>
              <a:rPr lang="en-US" sz="1400" b="1" dirty="0" smtClean="0">
                <a:solidFill>
                  <a:srgbClr val="002060"/>
                </a:solidFill>
              </a:rPr>
              <a:t>requests: </a:t>
            </a:r>
            <a:r>
              <a:rPr lang="en-US" sz="1400" dirty="0" smtClean="0">
                <a:solidFill>
                  <a:srgbClr val="002060"/>
                </a:solidFill>
              </a:rPr>
              <a:t>Capture </a:t>
            </a:r>
            <a:r>
              <a:rPr lang="en-US" sz="1400" dirty="0">
                <a:solidFill>
                  <a:srgbClr val="002060"/>
                </a:solidFill>
              </a:rPr>
              <a:t>all HTTP </a:t>
            </a:r>
            <a:r>
              <a:rPr lang="en-US" sz="1400" dirty="0" smtClean="0">
                <a:solidFill>
                  <a:srgbClr val="002060"/>
                </a:solidFill>
              </a:rPr>
              <a:t>requests </a:t>
            </a:r>
            <a:r>
              <a:rPr lang="en-US" sz="1400" dirty="0">
                <a:solidFill>
                  <a:srgbClr val="002060"/>
                </a:solidFill>
              </a:rPr>
              <a:t>along with details on when a cloud application was accessed, by whom, the app's reputation details, and </a:t>
            </a:r>
            <a:r>
              <a:rPr lang="en-US" sz="1400" dirty="0" smtClean="0">
                <a:solidFill>
                  <a:srgbClr val="002060"/>
                </a:solidFill>
              </a:rPr>
              <a:t>more</a:t>
            </a:r>
          </a:p>
          <a:p>
            <a:pPr marL="285750" indent="-285750" algn="l" fontAlgn="base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Block unsanctioned </a:t>
            </a:r>
            <a:r>
              <a:rPr lang="en-US" sz="1400" b="1" dirty="0" smtClean="0">
                <a:solidFill>
                  <a:srgbClr val="002060"/>
                </a:solidFill>
              </a:rPr>
              <a:t>applications: </a:t>
            </a:r>
            <a:r>
              <a:rPr lang="en-US" sz="1400" dirty="0" smtClean="0">
                <a:solidFill>
                  <a:srgbClr val="002060"/>
                </a:solidFill>
              </a:rPr>
              <a:t>Prevent </a:t>
            </a:r>
            <a:r>
              <a:rPr lang="en-US" sz="1400" dirty="0">
                <a:solidFill>
                  <a:srgbClr val="002060"/>
                </a:solidFill>
              </a:rPr>
              <a:t>your employees from accessing or uploading corporate data via high-risk applications by blocking their </a:t>
            </a:r>
            <a:r>
              <a:rPr lang="en-US" sz="1400" dirty="0" smtClean="0">
                <a:solidFill>
                  <a:srgbClr val="002060"/>
                </a:solidFill>
              </a:rPr>
              <a:t>actions </a:t>
            </a:r>
            <a:r>
              <a:rPr lang="en-US" sz="1400" dirty="0">
                <a:solidFill>
                  <a:srgbClr val="002060"/>
                </a:solidFill>
              </a:rPr>
              <a:t>in real </a:t>
            </a:r>
            <a:r>
              <a:rPr lang="en-US" sz="1400" dirty="0" smtClean="0">
                <a:solidFill>
                  <a:srgbClr val="002060"/>
                </a:solidFill>
              </a:rPr>
              <a:t>time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Licensing details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1428750"/>
            <a:ext cx="5867400" cy="2590800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en-IN" sz="1400" b="1" dirty="0" smtClean="0">
                <a:solidFill>
                  <a:srgbClr val="002060"/>
                </a:solidFill>
              </a:rPr>
              <a:t>File Audit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Licensed based on the number of file servers. Users also get 1TB free File Analysis capabilities for every licensed server</a:t>
            </a:r>
            <a:r>
              <a:rPr lang="en-US" sz="1400" dirty="0" smtClean="0">
                <a:solidFill>
                  <a:srgbClr val="002060"/>
                </a:solidFill>
              </a:rPr>
              <a:t>.</a:t>
            </a:r>
          </a:p>
          <a:p>
            <a:pPr algn="l" fontAlgn="base">
              <a:lnSpc>
                <a:spcPct val="150000"/>
              </a:lnSpc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File Analysis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Licensed based on data size in Terabytes.</a:t>
            </a:r>
          </a:p>
          <a:p>
            <a:pPr algn="l">
              <a:lnSpc>
                <a:spcPct val="125000"/>
              </a:lnSpc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Data Risk </a:t>
            </a:r>
            <a:r>
              <a:rPr lang="en-US" sz="1400" b="1" dirty="0" smtClean="0">
                <a:solidFill>
                  <a:srgbClr val="002060"/>
                </a:solidFill>
              </a:rPr>
              <a:t>Assessment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Licensed based on data size in Terabytes.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1504950"/>
            <a:ext cx="822960" cy="8229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78" y="2514600"/>
            <a:ext cx="819150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0" y="350139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1200150"/>
            <a:ext cx="5867400" cy="2590800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Data </a:t>
            </a:r>
            <a:r>
              <a:rPr lang="en-US" sz="1400" b="1" dirty="0">
                <a:solidFill>
                  <a:srgbClr val="002060"/>
                </a:solidFill>
              </a:rPr>
              <a:t>Leak </a:t>
            </a:r>
            <a:r>
              <a:rPr lang="en-US" sz="1400" b="1" dirty="0" smtClean="0">
                <a:solidFill>
                  <a:srgbClr val="002060"/>
                </a:solidFill>
              </a:rPr>
              <a:t>Prevention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Licensed based on the number of endpoints.</a:t>
            </a:r>
          </a:p>
          <a:p>
            <a:pPr algn="l">
              <a:lnSpc>
                <a:spcPct val="125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>
                <a:solidFill>
                  <a:srgbClr val="002060"/>
                </a:solidFill>
              </a:rPr>
              <a:t>Cloud </a:t>
            </a:r>
            <a:r>
              <a:rPr lang="en-US" sz="1400" b="1" dirty="0" smtClean="0">
                <a:solidFill>
                  <a:srgbClr val="002060"/>
                </a:solidFill>
              </a:rPr>
              <a:t>Protection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Free add-on of the Data Leak Prevention module.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10" y="1200150"/>
            <a:ext cx="822960" cy="822960"/>
          </a:xfrm>
          <a:prstGeom prst="rect">
            <a:avLst/>
          </a:prstGeom>
        </p:spPr>
      </p:pic>
      <p:pic>
        <p:nvPicPr>
          <p:cNvPr id="12" name="Picture 2" descr="C:\Users\Lakshmi-7129\Downloads\cspp-01.png\cspp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09" y="2190750"/>
            <a:ext cx="822960" cy="76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6133"/>
            <a:ext cx="5029200" cy="1102519"/>
          </a:xfrm>
        </p:spPr>
        <p:txBody>
          <a:bodyPr anchor="ctr">
            <a:noAutofit/>
          </a:bodyPr>
          <a:lstStyle/>
          <a:p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Agenda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90800" y="1657350"/>
            <a:ext cx="5181600" cy="2819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rgbClr val="002060"/>
                </a:solidFill>
              </a:rPr>
              <a:t>About DataSecurity Plus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rgbClr val="002060"/>
                </a:solidFill>
              </a:rPr>
              <a:t>Solutions offered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rgbClr val="002060"/>
                </a:solidFill>
              </a:rPr>
              <a:t>Highlights and capabilities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rgbClr val="002060"/>
                </a:solidFill>
              </a:rPr>
              <a:t>License model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rgbClr val="002060"/>
                </a:solidFill>
              </a:rPr>
              <a:t>Supported platforms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rgbClr val="002060"/>
                </a:solidFill>
              </a:rPr>
              <a:t>Evaluation assistance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rgbClr val="002060"/>
                </a:solidFill>
              </a:rPr>
              <a:t>Our customers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1600" dirty="0" smtClean="0">
                <a:solidFill>
                  <a:srgbClr val="002060"/>
                </a:solidFill>
              </a:rPr>
              <a:t>Contact us</a:t>
            </a:r>
            <a:endParaRPr lang="en-IN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Supported platforms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1428750"/>
            <a:ext cx="5867400" cy="2590800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en-IN" sz="1400" b="1" dirty="0" smtClean="0">
                <a:solidFill>
                  <a:srgbClr val="002060"/>
                </a:solidFill>
              </a:rPr>
              <a:t>File Audit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Windows File Server 2003 R2 and </a:t>
            </a:r>
            <a:r>
              <a:rPr lang="en-US" sz="1400" dirty="0" smtClean="0">
                <a:solidFill>
                  <a:srgbClr val="002060"/>
                </a:solidFill>
              </a:rPr>
              <a:t>above</a:t>
            </a:r>
          </a:p>
          <a:p>
            <a:pPr algn="l" fontAlgn="base">
              <a:lnSpc>
                <a:spcPct val="150000"/>
              </a:lnSpc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File Analysis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Windows File Server 2003 R2 and above</a:t>
            </a:r>
          </a:p>
          <a:p>
            <a:pPr algn="l">
              <a:lnSpc>
                <a:spcPct val="125000"/>
              </a:lnSpc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Data Risk </a:t>
            </a:r>
            <a:r>
              <a:rPr lang="en-US" sz="1400" b="1" dirty="0" smtClean="0">
                <a:solidFill>
                  <a:srgbClr val="002060"/>
                </a:solidFill>
              </a:rPr>
              <a:t>Assessment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Windows File Server 2003 and above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1428750"/>
            <a:ext cx="822960" cy="8229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2419350"/>
            <a:ext cx="838388" cy="8383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0" y="342519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1200150"/>
            <a:ext cx="5867400" cy="2590800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Data </a:t>
            </a:r>
            <a:r>
              <a:rPr lang="en-US" sz="1400" b="1" dirty="0">
                <a:solidFill>
                  <a:srgbClr val="002060"/>
                </a:solidFill>
              </a:rPr>
              <a:t>Leak </a:t>
            </a:r>
            <a:r>
              <a:rPr lang="en-US" sz="1400" b="1" dirty="0" smtClean="0">
                <a:solidFill>
                  <a:srgbClr val="002060"/>
                </a:solidFill>
              </a:rPr>
              <a:t>Prevention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Windows Vista and above</a:t>
            </a:r>
          </a:p>
          <a:p>
            <a:pPr algn="l">
              <a:lnSpc>
                <a:spcPct val="125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>
                <a:solidFill>
                  <a:srgbClr val="002060"/>
                </a:solidFill>
              </a:rPr>
              <a:t>Cloud </a:t>
            </a:r>
            <a:r>
              <a:rPr lang="en-US" sz="1400" b="1" dirty="0" smtClean="0">
                <a:solidFill>
                  <a:srgbClr val="002060"/>
                </a:solidFill>
              </a:rPr>
              <a:t>Protection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Windows XP and above, Windows Server 2003 and above, </a:t>
            </a:r>
          </a:p>
          <a:p>
            <a:pPr algn="l" fontAlgn="base"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Linux, and Mac</a:t>
            </a:r>
            <a:endParaRPr lang="en-US" sz="1400" b="1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10" y="1200150"/>
            <a:ext cx="822960" cy="822960"/>
          </a:xfrm>
          <a:prstGeom prst="rect">
            <a:avLst/>
          </a:prstGeom>
        </p:spPr>
      </p:pic>
      <p:pic>
        <p:nvPicPr>
          <p:cNvPr id="12" name="Picture 2" descr="C:\Users\Lakshmi-7129\Downloads\cspp-01.png\cspp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09" y="2190750"/>
            <a:ext cx="822960" cy="76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1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How we aid your evaluation</a:t>
            </a:r>
            <a:endParaRPr lang="en-IN" sz="1800" b="1" dirty="0">
              <a:solidFill>
                <a:srgbClr val="FCA23E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010400" cy="3048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A fully functional </a:t>
            </a:r>
            <a:r>
              <a:rPr lang="en-US" sz="1400" dirty="0">
                <a:solidFill>
                  <a:srgbClr val="002060"/>
                </a:solidFill>
                <a:hlinkClick r:id="rId4" tooltip="https://www.manageengine.com/data-security/download-free.html"/>
              </a:rPr>
              <a:t>30-day, free </a:t>
            </a:r>
            <a:r>
              <a:rPr lang="en-US" sz="1400" dirty="0" smtClean="0">
                <a:solidFill>
                  <a:srgbClr val="002060"/>
                </a:solidFill>
                <a:hlinkClick r:id="rId4" tooltip="https://www.manageengine.com/data-security/download-free.html"/>
              </a:rPr>
              <a:t>trial</a:t>
            </a:r>
            <a:endParaRPr lang="en-US" sz="1400" dirty="0">
              <a:solidFill>
                <a:srgbClr val="002060"/>
              </a:solidFill>
              <a:hlinkClick r:id="rId4" tooltip="https://www.manageengine.com/data-security/download-free.html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Extension of evaluation license, if </a:t>
            </a:r>
            <a:r>
              <a:rPr lang="en-US" sz="1400" dirty="0" smtClean="0">
                <a:solidFill>
                  <a:srgbClr val="002060"/>
                </a:solidFill>
              </a:rPr>
              <a:t>needed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24x5 technical </a:t>
            </a:r>
            <a:r>
              <a:rPr lang="en-US" sz="1400" dirty="0" smtClean="0">
                <a:solidFill>
                  <a:srgbClr val="002060"/>
                </a:solidFill>
              </a:rPr>
              <a:t>support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An online demo hosted at </a:t>
            </a:r>
            <a:r>
              <a:rPr lang="en-US" sz="1400" dirty="0" smtClean="0">
                <a:solidFill>
                  <a:srgbClr val="002060"/>
                </a:solidFill>
                <a:hlinkClick r:id="rId5" tooltip="http://demo.datasecurityplus.com/index.do"/>
              </a:rPr>
              <a:t>demo.datasecurityplus.com</a:t>
            </a:r>
            <a:endParaRPr lang="en-US" sz="1400" dirty="0">
              <a:solidFill>
                <a:srgbClr val="002060"/>
              </a:solidFill>
              <a:hlinkClick r:id="rId5" tooltip="http://demo.datasecurityplus.com/index.do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An extensive </a:t>
            </a:r>
            <a:r>
              <a:rPr lang="en-US" sz="1400" dirty="0">
                <a:solidFill>
                  <a:srgbClr val="002060"/>
                </a:solidFill>
                <a:hlinkClick r:id="rId6"/>
              </a:rPr>
              <a:t>knowledge </a:t>
            </a:r>
            <a:r>
              <a:rPr lang="en-US" sz="1400" dirty="0" smtClean="0">
                <a:solidFill>
                  <a:srgbClr val="002060"/>
                </a:solidFill>
                <a:hlinkClick r:id="rId6"/>
              </a:rPr>
              <a:t>base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Our customers</a:t>
            </a:r>
            <a:endParaRPr lang="en-IN" sz="1800" b="1" dirty="0">
              <a:solidFill>
                <a:srgbClr val="FCA23E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1276350"/>
            <a:ext cx="7010400" cy="304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‌“DataSecurity Plus is a high valued solution that ensures file system </a:t>
            </a:r>
            <a:r>
              <a:rPr lang="en-US" sz="1400" dirty="0" smtClean="0">
                <a:solidFill>
                  <a:srgbClr val="002060"/>
                </a:solidFill>
              </a:rPr>
              <a:t>integrity and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data </a:t>
            </a:r>
            <a:r>
              <a:rPr lang="en-US" sz="1400" dirty="0">
                <a:solidFill>
                  <a:srgbClr val="002060"/>
                </a:solidFill>
              </a:rPr>
              <a:t>loss prevention, and it helps </a:t>
            </a:r>
            <a:r>
              <a:rPr lang="en-US" sz="1400" dirty="0" smtClean="0">
                <a:solidFill>
                  <a:srgbClr val="002060"/>
                </a:solidFill>
              </a:rPr>
              <a:t>us comply </a:t>
            </a:r>
            <a:r>
              <a:rPr lang="en-US" sz="1400" dirty="0">
                <a:solidFill>
                  <a:srgbClr val="002060"/>
                </a:solidFill>
              </a:rPr>
              <a:t>with regulatory standards.” </a:t>
            </a:r>
          </a:p>
          <a:p>
            <a:r>
              <a:rPr lang="en-US" sz="1400" b="1" dirty="0">
                <a:solidFill>
                  <a:srgbClr val="002060"/>
                </a:solidFill>
              </a:rPr>
              <a:t/>
            </a:r>
            <a:br>
              <a:rPr lang="en-US" sz="1400" b="1" dirty="0">
                <a:solidFill>
                  <a:srgbClr val="002060"/>
                </a:solidFill>
              </a:rPr>
            </a:br>
            <a:r>
              <a:rPr lang="en-US" sz="1400" b="1" dirty="0">
                <a:solidFill>
                  <a:srgbClr val="002060"/>
                </a:solidFill>
              </a:rPr>
              <a:t>-</a:t>
            </a:r>
            <a:r>
              <a:rPr lang="en-US" sz="1400" b="1" dirty="0" err="1">
                <a:solidFill>
                  <a:srgbClr val="002060"/>
                </a:solidFill>
              </a:rPr>
              <a:t>Phurich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err="1">
                <a:solidFill>
                  <a:srgbClr val="002060"/>
                </a:solidFill>
              </a:rPr>
              <a:t>Leemakanot</a:t>
            </a:r>
            <a:r>
              <a:rPr lang="en-US" sz="1400" b="1" dirty="0">
                <a:solidFill>
                  <a:srgbClr val="002060"/>
                </a:solidFill>
              </a:rPr>
              <a:t>, </a:t>
            </a:r>
            <a:r>
              <a:rPr lang="en-US" sz="1400" b="1" dirty="0" err="1">
                <a:solidFill>
                  <a:srgbClr val="002060"/>
                </a:solidFill>
              </a:rPr>
              <a:t>Mubadala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Petroleum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649" y="2876550"/>
            <a:ext cx="6163836" cy="9373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000" algn="tl" rotWithShape="0">
              <a:srgbClr val="1A47B6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012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Contact us</a:t>
            </a:r>
            <a:endParaRPr lang="en-IN" sz="1800" b="1" dirty="0">
              <a:solidFill>
                <a:srgbClr val="FCA23E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391400" cy="3048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Telephone: </a:t>
            </a:r>
            <a:r>
              <a:rPr lang="en-US" sz="1400" dirty="0">
                <a:solidFill>
                  <a:srgbClr val="002060"/>
                </a:solidFill>
              </a:rPr>
              <a:t>+</a:t>
            </a:r>
            <a:r>
              <a:rPr lang="en-US" sz="1400" dirty="0" smtClean="0">
                <a:solidFill>
                  <a:srgbClr val="002060"/>
                </a:solidFill>
              </a:rPr>
              <a:t>1.925.924.9500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Live chat: </a:t>
            </a:r>
            <a:r>
              <a:rPr lang="en-US" sz="1400" dirty="0">
                <a:solidFill>
                  <a:srgbClr val="002060"/>
                </a:solidFill>
              </a:rPr>
              <a:t>For instant </a:t>
            </a:r>
            <a:r>
              <a:rPr lang="en-US" sz="1400" dirty="0" smtClean="0">
                <a:solidFill>
                  <a:srgbClr val="002060"/>
                </a:solidFill>
              </a:rPr>
              <a:t>responses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Email the support team: </a:t>
            </a:r>
            <a:r>
              <a:rPr lang="en-US" sz="1400" dirty="0" smtClean="0">
                <a:solidFill>
                  <a:srgbClr val="002060"/>
                </a:solidFill>
                <a:hlinkClick r:id="rId4"/>
              </a:rPr>
              <a:t>support@datasecurityplus.com</a:t>
            </a:r>
            <a:endParaRPr lang="en-US" sz="1400" b="1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Visit our website:  </a:t>
            </a:r>
            <a:r>
              <a:rPr lang="en-US" sz="1400" u="sng" dirty="0" smtClean="0">
                <a:solidFill>
                  <a:srgbClr val="002060"/>
                </a:solidFill>
                <a:hlinkClick r:id="rId2" tooltip="https://www.manageengine.com/data-security/"/>
              </a:rPr>
              <a:t>www.datasecurityplus.com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Mailing address: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762527"/>
            <a:ext cx="2895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ZOHO Corporation, 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4141 </a:t>
            </a:r>
            <a:r>
              <a:rPr lang="en-US" sz="1400" dirty="0">
                <a:solidFill>
                  <a:srgbClr val="002060"/>
                </a:solidFill>
              </a:rPr>
              <a:t>Hacienda Drive, </a:t>
            </a:r>
            <a:endParaRPr lang="en-US" sz="14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Pleasanton</a:t>
            </a:r>
            <a:r>
              <a:rPr lang="en-US" sz="1400" dirty="0">
                <a:solidFill>
                  <a:srgbClr val="002060"/>
                </a:solidFill>
              </a:rPr>
              <a:t>, CA 94588, USA</a:t>
            </a:r>
          </a:p>
        </p:txBody>
      </p:sp>
    </p:spTree>
    <p:extLst>
      <p:ext uri="{BB962C8B-B14F-4D97-AF65-F5344CB8AC3E}">
        <p14:creationId xmlns:p14="http://schemas.microsoft.com/office/powerpoint/2010/main" val="30527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About DataSecurity Plus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162800" cy="3048000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en-IN" sz="1400" dirty="0" smtClean="0">
                <a:solidFill>
                  <a:srgbClr val="002060"/>
                </a:solidFill>
              </a:rPr>
              <a:t>ManageEngine DataSecurity Plus is a unified data visibility and security platform. </a:t>
            </a:r>
            <a:r>
              <a:rPr lang="en-US" sz="1400" dirty="0">
                <a:solidFill>
                  <a:srgbClr val="002060"/>
                </a:solidFill>
              </a:rPr>
              <a:t>It provides </a:t>
            </a:r>
            <a:r>
              <a:rPr lang="en-US" sz="1400" dirty="0" smtClean="0">
                <a:solidFill>
                  <a:srgbClr val="002060"/>
                </a:solidFill>
              </a:rPr>
              <a:t>the below capabilities: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File server auditing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File </a:t>
            </a:r>
            <a:r>
              <a:rPr lang="en-US" sz="1400" dirty="0">
                <a:solidFill>
                  <a:srgbClr val="002060"/>
                </a:solidFill>
              </a:rPr>
              <a:t>integrity </a:t>
            </a:r>
            <a:r>
              <a:rPr lang="en-US" sz="1400" dirty="0" smtClean="0">
                <a:solidFill>
                  <a:srgbClr val="002060"/>
                </a:solidFill>
              </a:rPr>
              <a:t>monitoring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Ransomware </a:t>
            </a:r>
            <a:r>
              <a:rPr lang="en-US" sz="1400" dirty="0">
                <a:solidFill>
                  <a:srgbClr val="002060"/>
                </a:solidFill>
              </a:rPr>
              <a:t>detection and </a:t>
            </a:r>
            <a:r>
              <a:rPr lang="en-US" sz="1400" dirty="0" smtClean="0">
                <a:solidFill>
                  <a:srgbClr val="002060"/>
                </a:solidFill>
              </a:rPr>
              <a:t>response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Security </a:t>
            </a:r>
            <a:r>
              <a:rPr lang="en-US" sz="1400" dirty="0">
                <a:solidFill>
                  <a:srgbClr val="002060"/>
                </a:solidFill>
              </a:rPr>
              <a:t>incident </a:t>
            </a:r>
            <a:r>
              <a:rPr lang="en-US" sz="1400" dirty="0" smtClean="0">
                <a:solidFill>
                  <a:srgbClr val="002060"/>
                </a:solidFill>
              </a:rPr>
              <a:t>response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File and security permission analysis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Data discovery and classification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File copy protection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Endpoint data leak prevention </a:t>
            </a:r>
          </a:p>
          <a:p>
            <a:pPr marL="722095" lvl="1" indent="-285750" algn="l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Cloud application protection, and more.</a:t>
            </a:r>
          </a:p>
        </p:txBody>
      </p:sp>
    </p:spTree>
    <p:extLst>
      <p:ext uri="{BB962C8B-B14F-4D97-AF65-F5344CB8AC3E}">
        <p14:creationId xmlns:p14="http://schemas.microsoft.com/office/powerpoint/2010/main" val="20914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Solutions offered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1581150"/>
            <a:ext cx="5867400" cy="2590800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en-IN" sz="1400" b="1" dirty="0" smtClean="0">
                <a:solidFill>
                  <a:srgbClr val="002060"/>
                </a:solidFill>
              </a:rPr>
              <a:t>File Audit</a:t>
            </a:r>
          </a:p>
          <a:p>
            <a:pPr algn="l">
              <a:lnSpc>
                <a:spcPct val="125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Report</a:t>
            </a:r>
            <a:r>
              <a:rPr lang="en-US" sz="1400" dirty="0">
                <a:solidFill>
                  <a:srgbClr val="002060"/>
                </a:solidFill>
              </a:rPr>
              <a:t>, analyze, and alert on file accesses and modifications in real </a:t>
            </a:r>
            <a:r>
              <a:rPr lang="en-US" sz="1400" dirty="0" smtClean="0">
                <a:solidFill>
                  <a:srgbClr val="002060"/>
                </a:solidFill>
              </a:rPr>
              <a:t>time</a:t>
            </a:r>
          </a:p>
          <a:p>
            <a:pPr algn="l">
              <a:lnSpc>
                <a:spcPct val="125000"/>
              </a:lnSpc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File Analysis</a:t>
            </a:r>
          </a:p>
          <a:p>
            <a:pPr algn="l">
              <a:lnSpc>
                <a:spcPct val="125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Analyze </a:t>
            </a:r>
            <a:r>
              <a:rPr lang="en-US" sz="1400" dirty="0">
                <a:solidFill>
                  <a:srgbClr val="002060"/>
                </a:solidFill>
              </a:rPr>
              <a:t>file storage, monitor disk space usage, and examine security permissions to locate junk data and security </a:t>
            </a:r>
            <a:r>
              <a:rPr lang="en-US" sz="1400" dirty="0" smtClean="0">
                <a:solidFill>
                  <a:srgbClr val="002060"/>
                </a:solidFill>
              </a:rPr>
              <a:t>vulnerabilities</a:t>
            </a:r>
          </a:p>
          <a:p>
            <a:pPr algn="l">
              <a:lnSpc>
                <a:spcPct val="125000"/>
              </a:lnSpc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Data Risk </a:t>
            </a:r>
            <a:r>
              <a:rPr lang="en-US" sz="1400" b="1" dirty="0" smtClean="0">
                <a:solidFill>
                  <a:srgbClr val="002060"/>
                </a:solidFill>
              </a:rPr>
              <a:t>Assessment</a:t>
            </a:r>
          </a:p>
          <a:p>
            <a:pPr algn="l">
              <a:lnSpc>
                <a:spcPct val="125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Discover </a:t>
            </a:r>
            <a:r>
              <a:rPr lang="en-US" sz="1400" dirty="0">
                <a:solidFill>
                  <a:srgbClr val="002060"/>
                </a:solidFill>
              </a:rPr>
              <a:t>and classify files containing sensitive data (</a:t>
            </a:r>
            <a:r>
              <a:rPr lang="en-US" sz="1400" dirty="0" smtClean="0">
                <a:solidFill>
                  <a:srgbClr val="002060"/>
                </a:solidFill>
              </a:rPr>
              <a:t>PII, PCI, and </a:t>
            </a:r>
            <a:r>
              <a:rPr lang="en-US" sz="1400" dirty="0" err="1" smtClean="0">
                <a:solidFill>
                  <a:srgbClr val="002060"/>
                </a:solidFill>
              </a:rPr>
              <a:t>ePHI</a:t>
            </a:r>
            <a:r>
              <a:rPr lang="en-US" sz="1400" dirty="0" smtClean="0">
                <a:solidFill>
                  <a:srgbClr val="002060"/>
                </a:solidFill>
              </a:rPr>
              <a:t>)</a:t>
            </a:r>
            <a:endParaRPr lang="en-US" sz="1400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1504950"/>
            <a:ext cx="822960" cy="8229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1123950"/>
            <a:ext cx="3913635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</a:pPr>
            <a:r>
              <a:rPr lang="en-IN" sz="1400" dirty="0">
                <a:solidFill>
                  <a:srgbClr val="002060"/>
                </a:solidFill>
              </a:rPr>
              <a:t>DataSecurity Plus comprises of the below modules:</a:t>
            </a:r>
          </a:p>
          <a:p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78" y="2514600"/>
            <a:ext cx="819150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0" y="357759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2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1352550"/>
            <a:ext cx="5867400" cy="2590800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Data </a:t>
            </a:r>
            <a:r>
              <a:rPr lang="en-US" sz="1400" b="1" dirty="0">
                <a:solidFill>
                  <a:srgbClr val="002060"/>
                </a:solidFill>
              </a:rPr>
              <a:t>Leak </a:t>
            </a:r>
            <a:r>
              <a:rPr lang="en-US" sz="1400" b="1" dirty="0" smtClean="0">
                <a:solidFill>
                  <a:srgbClr val="002060"/>
                </a:solidFill>
              </a:rPr>
              <a:t>Prevention</a:t>
            </a:r>
          </a:p>
          <a:p>
            <a:pPr algn="l">
              <a:lnSpc>
                <a:spcPct val="125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Detect </a:t>
            </a:r>
            <a:r>
              <a:rPr lang="en-US" sz="1400" dirty="0">
                <a:solidFill>
                  <a:srgbClr val="002060"/>
                </a:solidFill>
              </a:rPr>
              <a:t>and disrupt sensitive data leaks via endpoints (USBs, email, etc.)</a:t>
            </a:r>
          </a:p>
          <a:p>
            <a:pPr algn="l">
              <a:lnSpc>
                <a:spcPct val="125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l">
              <a:lnSpc>
                <a:spcPct val="125000"/>
              </a:lnSpc>
            </a:pPr>
            <a:r>
              <a:rPr lang="en-US" sz="1400" b="1" dirty="0">
                <a:solidFill>
                  <a:srgbClr val="002060"/>
                </a:solidFill>
              </a:rPr>
              <a:t>Cloud </a:t>
            </a:r>
            <a:r>
              <a:rPr lang="en-US" sz="1400" b="1" dirty="0" smtClean="0">
                <a:solidFill>
                  <a:srgbClr val="002060"/>
                </a:solidFill>
              </a:rPr>
              <a:t>Protection</a:t>
            </a:r>
          </a:p>
          <a:p>
            <a:pPr algn="l">
              <a:lnSpc>
                <a:spcPct val="125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Audit </a:t>
            </a:r>
            <a:r>
              <a:rPr lang="en-US" sz="1400" dirty="0">
                <a:solidFill>
                  <a:srgbClr val="002060"/>
                </a:solidFill>
              </a:rPr>
              <a:t>your organization's web traffic to track and control the use of high-risk web applications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10" y="1276350"/>
            <a:ext cx="822960" cy="822960"/>
          </a:xfrm>
          <a:prstGeom prst="rect">
            <a:avLst/>
          </a:prstGeom>
        </p:spPr>
      </p:pic>
      <p:pic>
        <p:nvPicPr>
          <p:cNvPr id="12" name="Picture 2" descr="C:\Users\Lakshmi-7129\Downloads\cspp-01.png\cspp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09" y="2413439"/>
            <a:ext cx="822960" cy="76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7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B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52550"/>
            <a:ext cx="2571750" cy="2571750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609600" y="819150"/>
            <a:ext cx="3273425" cy="3657600"/>
          </a:xfrm>
          <a:prstGeom prst="frame">
            <a:avLst>
              <a:gd name="adj1" fmla="val 1484"/>
            </a:avLst>
          </a:prstGeom>
          <a:solidFill>
            <a:srgbClr val="5EBEFF"/>
          </a:solidFill>
          <a:ln>
            <a:solidFill>
              <a:srgbClr val="5E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777246"/>
            <a:ext cx="5486400" cy="1692771"/>
          </a:xfrm>
          <a:prstGeom prst="rect">
            <a:avLst/>
          </a:prstGeom>
          <a:solidFill>
            <a:srgbClr val="102B6E"/>
          </a:solidFill>
        </p:spPr>
        <p:txBody>
          <a:bodyPr wrap="square" rtlCol="0">
            <a:spAutoFit/>
          </a:bodyPr>
          <a:lstStyle/>
          <a:p>
            <a:endParaRPr lang="en-IN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2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</a:t>
            </a:r>
          </a:p>
          <a:p>
            <a:endParaRPr lang="en-IN" sz="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38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File Audit</a:t>
            </a:r>
          </a:p>
          <a:p>
            <a:endParaRPr lang="en-IN" sz="1600" b="1" dirty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File Audit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010400" cy="3048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Audit file and folder access: </a:t>
            </a:r>
            <a:r>
              <a:rPr lang="en-US" sz="1400" dirty="0">
                <a:solidFill>
                  <a:srgbClr val="002060"/>
                </a:solidFill>
              </a:rPr>
              <a:t>Track file read, create, modify, move, delete, copy, paste, etc. to learn who did what, when, and from </a:t>
            </a:r>
            <a:r>
              <a:rPr lang="en-US" sz="1400" dirty="0" smtClean="0">
                <a:solidFill>
                  <a:srgbClr val="002060"/>
                </a:solidFill>
              </a:rPr>
              <a:t>where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Monitor file integrity: </a:t>
            </a:r>
            <a:r>
              <a:rPr lang="en-US" sz="1400" dirty="0">
                <a:solidFill>
                  <a:srgbClr val="002060"/>
                </a:solidFill>
              </a:rPr>
              <a:t>Detect critical events like file changes after business hours, user activity in sensitive files, and multiple failed access </a:t>
            </a:r>
            <a:r>
              <a:rPr lang="en-US" sz="1400" dirty="0" smtClean="0">
                <a:solidFill>
                  <a:srgbClr val="002060"/>
                </a:solidFill>
              </a:rPr>
              <a:t>attempts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Receive real-time change alerts: </a:t>
            </a:r>
            <a:r>
              <a:rPr lang="en-US" sz="1400" dirty="0">
                <a:solidFill>
                  <a:srgbClr val="002060"/>
                </a:solidFill>
              </a:rPr>
              <a:t>Alert admins to unauthorized or unusual file changes, and automatically execute custom scripts to shut down </a:t>
            </a:r>
            <a:r>
              <a:rPr lang="en-US" sz="1400" dirty="0" smtClean="0">
                <a:solidFill>
                  <a:srgbClr val="002060"/>
                </a:solidFill>
              </a:rPr>
              <a:t>attacks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Shut down ransomware attacks: </a:t>
            </a:r>
            <a:r>
              <a:rPr lang="en-US" sz="1400" dirty="0">
                <a:solidFill>
                  <a:srgbClr val="002060"/>
                </a:solidFill>
              </a:rPr>
              <a:t>Detect and respond to ransomware attacks with an automated threat response </a:t>
            </a:r>
            <a:r>
              <a:rPr lang="en-US" sz="1400" dirty="0" smtClean="0">
                <a:solidFill>
                  <a:srgbClr val="002060"/>
                </a:solidFill>
              </a:rPr>
              <a:t>mechanism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Comply with regulatory mandates: </a:t>
            </a:r>
            <a:r>
              <a:rPr lang="en-US" sz="1400" dirty="0">
                <a:solidFill>
                  <a:srgbClr val="002060"/>
                </a:solidFill>
              </a:rPr>
              <a:t>Meet the requirements of multiple IT regulations like PCI DSS, HIPAA, GDPR, FISMA, GLBA, and </a:t>
            </a:r>
            <a:r>
              <a:rPr lang="en-US" sz="1400" dirty="0" smtClean="0">
                <a:solidFill>
                  <a:srgbClr val="002060"/>
                </a:solidFill>
              </a:rPr>
              <a:t>more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B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52550"/>
            <a:ext cx="2571750" cy="2571750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609600" y="819150"/>
            <a:ext cx="3273425" cy="3657600"/>
          </a:xfrm>
          <a:prstGeom prst="frame">
            <a:avLst>
              <a:gd name="adj1" fmla="val 1484"/>
            </a:avLst>
          </a:prstGeom>
          <a:solidFill>
            <a:srgbClr val="5EBEFF"/>
          </a:solidFill>
          <a:ln>
            <a:solidFill>
              <a:srgbClr val="5E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777246"/>
            <a:ext cx="5486400" cy="1692771"/>
          </a:xfrm>
          <a:prstGeom prst="rect">
            <a:avLst/>
          </a:prstGeom>
          <a:solidFill>
            <a:srgbClr val="102B6E"/>
          </a:solidFill>
        </p:spPr>
        <p:txBody>
          <a:bodyPr wrap="square" rtlCol="0">
            <a:spAutoFit/>
          </a:bodyPr>
          <a:lstStyle/>
          <a:p>
            <a:endParaRPr lang="en-IN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2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</a:t>
            </a:r>
          </a:p>
          <a:p>
            <a:endParaRPr lang="en-IN" sz="800" dirty="0" smtClean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IN" sz="38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File Analysis</a:t>
            </a:r>
          </a:p>
          <a:p>
            <a:endParaRPr lang="en-IN" sz="1600" b="1" dirty="0">
              <a:solidFill>
                <a:schemeClr val="tx2">
                  <a:lumMod val="20000"/>
                  <a:lumOff val="8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2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6324600" cy="1102519"/>
          </a:xfrm>
        </p:spPr>
        <p:txBody>
          <a:bodyPr anchor="ctr">
            <a:noAutofit/>
          </a:bodyPr>
          <a:lstStyle/>
          <a:p>
            <a:pPr algn="l"/>
            <a:r>
              <a:rPr lang="en-IN" sz="2700" b="1" dirty="0" smtClean="0">
                <a:solidFill>
                  <a:srgbClr val="1A47B6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Highlights of File Analysis</a:t>
            </a:r>
            <a:endParaRPr lang="en-IN" sz="2700" b="1" dirty="0">
              <a:solidFill>
                <a:srgbClr val="1A47B6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5517"/>
            <a:ext cx="1600200" cy="401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0150"/>
            <a:ext cx="9145135" cy="133350"/>
          </a:xfrm>
          <a:prstGeom prst="rect">
            <a:avLst/>
          </a:prstGeom>
          <a:solidFill>
            <a:srgbClr val="1A47B6"/>
          </a:solidFill>
          <a:ln>
            <a:solidFill>
              <a:srgbClr val="1A4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76350"/>
            <a:ext cx="7010400" cy="3048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>
                <a:solidFill>
                  <a:srgbClr val="002060"/>
                </a:solidFill>
              </a:rPr>
              <a:t>Manage ROT data: </a:t>
            </a:r>
            <a:r>
              <a:rPr lang="en-US" sz="1400" dirty="0">
                <a:solidFill>
                  <a:srgbClr val="002060"/>
                </a:solidFill>
              </a:rPr>
              <a:t>Find and delete </a:t>
            </a:r>
            <a:r>
              <a:rPr lang="en-US" sz="1400" dirty="0" smtClean="0">
                <a:solidFill>
                  <a:srgbClr val="002060"/>
                </a:solidFill>
              </a:rPr>
              <a:t>redundant, obsolete, and trivial files </a:t>
            </a:r>
            <a:r>
              <a:rPr lang="en-US" sz="1400" dirty="0">
                <a:solidFill>
                  <a:srgbClr val="002060"/>
                </a:solidFill>
              </a:rPr>
              <a:t>to reduce expenditure on </a:t>
            </a:r>
            <a:r>
              <a:rPr lang="en-US" sz="1400" dirty="0" smtClean="0">
                <a:solidFill>
                  <a:srgbClr val="002060"/>
                </a:solidFill>
              </a:rPr>
              <a:t>storage</a:t>
            </a: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Delete duplicate files:</a:t>
            </a:r>
            <a:r>
              <a:rPr lang="en-US" sz="1400" dirty="0" smtClean="0">
                <a:solidFill>
                  <a:srgbClr val="002060"/>
                </a:solidFill>
              </a:rPr>
              <a:t> Locate </a:t>
            </a:r>
            <a:r>
              <a:rPr lang="en-US" sz="1400" dirty="0">
                <a:solidFill>
                  <a:srgbClr val="002060"/>
                </a:solidFill>
              </a:rPr>
              <a:t>duplicate files by comparing file names, sizes, and last modification times, and delete the unnecessary copies to free up primary </a:t>
            </a:r>
            <a:r>
              <a:rPr lang="en-US" sz="1400" dirty="0" smtClean="0">
                <a:solidFill>
                  <a:srgbClr val="002060"/>
                </a:solidFill>
              </a:rPr>
              <a:t>storage</a:t>
            </a: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Analyze disk </a:t>
            </a:r>
            <a:r>
              <a:rPr lang="en-US" sz="1400" b="1" dirty="0">
                <a:solidFill>
                  <a:srgbClr val="002060"/>
                </a:solidFill>
              </a:rPr>
              <a:t>space usage: </a:t>
            </a:r>
            <a:r>
              <a:rPr lang="en-US" sz="1400" dirty="0">
                <a:solidFill>
                  <a:srgbClr val="002060"/>
                </a:solidFill>
              </a:rPr>
              <a:t>Track disk space consumption, and receive alerts on critically low disk space to ensure business </a:t>
            </a:r>
            <a:r>
              <a:rPr lang="en-US" sz="1400" dirty="0" smtClean="0">
                <a:solidFill>
                  <a:srgbClr val="002060"/>
                </a:solidFill>
              </a:rPr>
              <a:t>continuity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Examine </a:t>
            </a:r>
            <a:r>
              <a:rPr lang="en-US" sz="1400" b="1" dirty="0">
                <a:solidFill>
                  <a:srgbClr val="002060"/>
                </a:solidFill>
              </a:rPr>
              <a:t>file permissions: </a:t>
            </a:r>
            <a:r>
              <a:rPr lang="en-US" sz="1400" dirty="0">
                <a:solidFill>
                  <a:srgbClr val="002060"/>
                </a:solidFill>
              </a:rPr>
              <a:t>Analyze NTFS permissions and detect security vulnerabilities like broken </a:t>
            </a:r>
            <a:r>
              <a:rPr lang="en-US" sz="1400" dirty="0" smtClean="0">
                <a:solidFill>
                  <a:srgbClr val="002060"/>
                </a:solidFill>
              </a:rPr>
              <a:t>inheritances and </a:t>
            </a:r>
            <a:r>
              <a:rPr lang="en-US" sz="1400" dirty="0">
                <a:solidFill>
                  <a:srgbClr val="002060"/>
                </a:solidFill>
              </a:rPr>
              <a:t>files owned by </a:t>
            </a:r>
            <a:r>
              <a:rPr lang="en-US" sz="1400" dirty="0" smtClean="0">
                <a:solidFill>
                  <a:srgbClr val="002060"/>
                </a:solidFill>
              </a:rPr>
              <a:t>dormant users</a:t>
            </a:r>
          </a:p>
          <a:p>
            <a:pPr marL="342900" indent="-342900" algn="l">
              <a:lnSpc>
                <a:spcPct val="125000"/>
              </a:lnSpc>
              <a:buFont typeface="Arial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Detect overexposed files: </a:t>
            </a:r>
            <a:r>
              <a:rPr lang="en-US" sz="1400" dirty="0" smtClean="0">
                <a:solidFill>
                  <a:srgbClr val="002060"/>
                </a:solidFill>
              </a:rPr>
              <a:t>Detect files with excessive permissions such as those accessible by every user or allow unrestricted access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1003</Words>
  <Application>Microsoft Office PowerPoint</Application>
  <PresentationFormat>On-screen Show (16:9)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 unified data visibility and security platform</vt:lpstr>
      <vt:lpstr>Agenda</vt:lpstr>
      <vt:lpstr>About DataSecurity Plus</vt:lpstr>
      <vt:lpstr>Solutions offered</vt:lpstr>
      <vt:lpstr>PowerPoint Presentation</vt:lpstr>
      <vt:lpstr>PowerPoint Presentation</vt:lpstr>
      <vt:lpstr>Highlights of File Audit</vt:lpstr>
      <vt:lpstr>PowerPoint Presentation</vt:lpstr>
      <vt:lpstr>Highlights of File Analysis</vt:lpstr>
      <vt:lpstr>PowerPoint Presentation</vt:lpstr>
      <vt:lpstr>Highlights of Data Risk Assessment</vt:lpstr>
      <vt:lpstr>PowerPoint Presentation</vt:lpstr>
      <vt:lpstr>PowerPoint Presentation</vt:lpstr>
      <vt:lpstr>Highlights of Data Leak Prevention</vt:lpstr>
      <vt:lpstr>PowerPoint Presentation</vt:lpstr>
      <vt:lpstr>PowerPoint Presentation</vt:lpstr>
      <vt:lpstr>Highlights of Cloud Protection</vt:lpstr>
      <vt:lpstr>Licensing details</vt:lpstr>
      <vt:lpstr>PowerPoint Presentation</vt:lpstr>
      <vt:lpstr>Supported platforms</vt:lpstr>
      <vt:lpstr>PowerPoint Presentation</vt:lpstr>
      <vt:lpstr>How we aid your evaluation</vt:lpstr>
      <vt:lpstr>Our customers</vt:lpstr>
      <vt:lpstr>Contact 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unified data visibility and security platform</dc:title>
  <dc:creator>Lakshmi-7129</dc:creator>
  <cp:lastModifiedBy>Lakshmi-7129</cp:lastModifiedBy>
  <cp:revision>30</cp:revision>
  <dcterms:created xsi:type="dcterms:W3CDTF">2006-08-16T00:00:00Z</dcterms:created>
  <dcterms:modified xsi:type="dcterms:W3CDTF">2020-12-08T12:13:32Z</dcterms:modified>
</cp:coreProperties>
</file>