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tableStyles+xml" PartName="/ppt/tableStyles.xml"/>
  <Default ContentType="image/jpeg" Extension="jpg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pn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jpe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/ppt/media/image25.png" Type="http://schemas.openxmlformats.org/officeDocument/2006/relationships/image"/><Relationship Id="rId26" Target="/ppt/media/image26.png" Type="http://schemas.openxmlformats.org/officeDocument/2006/relationships/image"/><Relationship Id="rId27" Target="/ppt/media/image27.png" Type="http://schemas.openxmlformats.org/officeDocument/2006/relationships/image"/><Relationship Id="rId28" Target="/ppt/media/image28.png" Type="http://schemas.openxmlformats.org/officeDocument/2006/relationships/image"/><Relationship Id="rId29" Target="/ppt/media/image29.png" Type="http://schemas.openxmlformats.org/officeDocument/2006/relationships/image"/><Relationship Id="rId30" Target="/ppt/media/image30.png" Type="http://schemas.openxmlformats.org/officeDocument/2006/relationships/image"/><Relationship Id="rId31" Target="/ppt/media/image31.png" Type="http://schemas.openxmlformats.org/officeDocument/2006/relationships/image"/><Relationship Id="rId32" Target="/ppt/media/image32.png" Type="http://schemas.openxmlformats.org/officeDocument/2006/relationships/image"/><Relationship Id="rId33" Target="/ppt/media/image33.png" Type="http://schemas.openxmlformats.org/officeDocument/2006/relationships/image"/><Relationship Id="rId34" Target="/ppt/media/image34.png" Type="http://schemas.openxmlformats.org/officeDocument/2006/relationships/image"/><Relationship Id="rId35" Target="/ppt/media/image35.png" Type="http://schemas.openxmlformats.org/officeDocument/2006/relationships/image"/><Relationship Id="rId36" Target="/ppt/media/image36.png" Type="http://schemas.openxmlformats.org/officeDocument/2006/relationships/image"/><Relationship Id="rId37" Target="/ppt/media/image37.png" Type="http://schemas.openxmlformats.org/officeDocument/2006/relationships/image"/><Relationship Id="rId38" Target="/ppt/media/image38.png" Type="http://schemas.openxmlformats.org/officeDocument/2006/relationships/image"/><Relationship Id="rId39" Target="/ppt/media/image39.png" Type="http://schemas.openxmlformats.org/officeDocument/2006/relationships/image"/><Relationship Id="rId40" Target="/ppt/media/image40.jpg" Type="http://schemas.openxmlformats.org/officeDocument/2006/relationships/image"/><Relationship Id="rId41" Target="/ppt/media/image41.png" Type="http://schemas.openxmlformats.org/officeDocument/2006/relationships/image"/><Relationship Id="rId42" Target="/ppt/media/image42.png" Type="http://schemas.openxmlformats.org/officeDocument/2006/relationships/image"/><Relationship Id="rId43" Target="/ppt/media/image43.png" Type="http://schemas.openxmlformats.org/officeDocument/2006/relationships/image"/><Relationship Id="rId44" Target="/ppt/media/image44.png" Type="http://schemas.openxmlformats.org/officeDocument/2006/relationships/image"/><Relationship Id="rId45" Target="/ppt/media/image45.png" Type="http://schemas.openxmlformats.org/officeDocument/2006/relationships/image"/><Relationship Id="rId46" Target="/ppt/media/image46.png" Type="http://schemas.openxmlformats.org/officeDocument/2006/relationships/image"/><Relationship Id="rId47" Target="/ppt/media/image47.png" Type="http://schemas.openxmlformats.org/officeDocument/2006/relationships/image"/><Relationship Id="rId48" Target="/ppt/media/image48.png" Type="http://schemas.openxmlformats.org/officeDocument/2006/relationships/image"/><Relationship Id="rId49" Target="/ppt/media/image49.png" Type="http://schemas.openxmlformats.org/officeDocument/2006/relationships/image"/><Relationship Id="rId50" Target="/ppt/media/image50.jpg" Type="http://schemas.openxmlformats.org/officeDocument/2006/relationships/image"/><Relationship Id="rId51" Target="/ppt/media/image51.png" Type="http://schemas.openxmlformats.org/officeDocument/2006/relationships/image"/><Relationship Id="rId52" Target="/ppt/media/image52.png" Type="http://schemas.openxmlformats.org/officeDocument/2006/relationships/image"/><Relationship Id="rId53" Target="/ppt/media/image53.png" Type="http://schemas.openxmlformats.org/officeDocument/2006/relationships/image"/><Relationship Id="rId54" Target="/ppt/media/image54.png" Type="http://schemas.openxmlformats.org/officeDocument/2006/relationships/image"/><Relationship Id="rId55" Target="/ppt/media/image55.png" Type="http://schemas.openxmlformats.org/officeDocument/2006/relationships/image"/><Relationship Id="rId56" Target="/ppt/media/image56.png" Type="http://schemas.openxmlformats.org/officeDocument/2006/relationships/image"/><Relationship Id="rId57" Target="/ppt/media/image57.png" Type="http://schemas.openxmlformats.org/officeDocument/2006/relationships/image"/><Relationship Id="rId58" Target="/ppt/media/image58.png" Type="http://schemas.openxmlformats.org/officeDocument/2006/relationships/image"/><Relationship Id="rId59" Target="/ppt/media/image59.png" Type="http://schemas.openxmlformats.org/officeDocument/2006/relationships/image"/><Relationship Id="rId60" Target="/ppt/media/image60.png" Type="http://schemas.openxmlformats.org/officeDocument/2006/relationships/image"/><Relationship Id="rId61" Target="/ppt/media/image61.png" Type="http://schemas.openxmlformats.org/officeDocument/2006/relationships/image"/><Relationship Id="rId62" Target="/ppt/media/image62.png" Type="http://schemas.openxmlformats.org/officeDocument/2006/relationships/image"/><Relationship Id="rId63" Target="/ppt/media/image63.png" Type="http://schemas.openxmlformats.org/officeDocument/2006/relationships/image"/><Relationship Id="rId64" Target="/ppt/media/image64.png" Type="http://schemas.openxmlformats.org/officeDocument/2006/relationships/image"/><Relationship Id="rId65" Target="ppt/media/img_cc_black.png" Type="http://schemas.openxmlformats.org/officeDocument/2006/relationships/image"/><Relationship Id="rId66" Target="ppt/presentation.xml" Type="http://schemas.openxmlformats.org/officeDocument/2006/relationships/officeDocument"/><Relationship Id="rId67" Target="docProps/core.xml" Type="http://schemas.openxmlformats.org/package/2006/relationships/metadata/core-properties"/><Relationship Id="rId68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4800600" cy="2697163" type="custom"/>
  <p:notesSz cx="4800600" cy="2697163"/>
  <p:embeddedFontLst>
    <p:embeddedFont>
      <p:font typeface="Roboto"/>
      <p:regular r:id="rId61"/>
      <p:bold r:id="rId62"/>
    </p:embeddedFont>
    <p:embeddedFont>
      <p:font typeface="Cutive"/>
      <p:regular r:id="rId63"/>
    </p:embeddedFont>
  </p:embeddedFontLst>
  <p:custDataLst/>
  <p:defaultTextStyle>
    <a:defPPr>
      <a:defRPr lang="en-US"/>
    </a:defPPr>
    <a:lvl1pPr algn="l" lvl="0" marL="0" rtl="false">
      <a:defRPr dirty="0" lang="en-US" sz="800">
        <a:solidFill>
          <a:schemeClr val="tx1"/>
        </a:solidFill>
        <a:latin typeface="+mn-lt"/>
      </a:defRPr>
    </a:lvl1pPr>
    <a:lvl2pPr algn="l" lvl="1" marL="214198" rtl="false">
      <a:defRPr dirty="0" lang="en-US" sz="800">
        <a:solidFill>
          <a:schemeClr val="tx1"/>
        </a:solidFill>
        <a:latin typeface="+mn-lt"/>
      </a:defRPr>
    </a:lvl2pPr>
    <a:lvl3pPr algn="l" lvl="2" marL="428396" rtl="false">
      <a:defRPr dirty="0" lang="en-US" sz="800">
        <a:solidFill>
          <a:schemeClr val="tx1"/>
        </a:solidFill>
        <a:latin typeface="+mn-lt"/>
      </a:defRPr>
    </a:lvl3pPr>
    <a:lvl4pPr algn="l" lvl="3" marL="642595" rtl="false">
      <a:defRPr dirty="0" lang="en-US" sz="800">
        <a:solidFill>
          <a:schemeClr val="tx1"/>
        </a:solidFill>
        <a:latin typeface="+mn-lt"/>
      </a:defRPr>
    </a:lvl4pPr>
    <a:lvl5pPr algn="l" lvl="4" marL="856793" rtl="false">
      <a:defRPr dirty="0" lang="en-US" sz="800">
        <a:solidFill>
          <a:schemeClr val="tx1"/>
        </a:solidFill>
        <a:latin typeface="+mn-lt"/>
      </a:defRPr>
    </a:lvl5pPr>
    <a:lvl6pPr algn="l" lvl="5" marL="1070991" rtl="false">
      <a:defRPr dirty="0" lang="en-US" sz="800">
        <a:solidFill>
          <a:schemeClr val="tx1"/>
        </a:solidFill>
        <a:latin typeface="+mn-lt"/>
      </a:defRPr>
    </a:lvl6pPr>
    <a:lvl7pPr algn="l" lvl="6" marL="1285189" rtl="false">
      <a:defRPr dirty="0" lang="en-US" sz="800">
        <a:solidFill>
          <a:schemeClr val="tx1"/>
        </a:solidFill>
        <a:latin typeface="+mn-lt"/>
      </a:defRPr>
    </a:lvl7pPr>
    <a:lvl8pPr algn="l" lvl="7" marL="1499387" rtl="false">
      <a:defRPr dirty="0" lang="en-US" sz="800">
        <a:solidFill>
          <a:schemeClr val="tx1"/>
        </a:solidFill>
        <a:latin typeface="+mn-lt"/>
      </a:defRPr>
    </a:lvl8pPr>
    <a:lvl9pPr algn="l" lvl="8" marL="1713586" rtl="false">
      <a:defRPr dirty="0" lang="en-US" sz="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0" Target="slides/slide36.xml" Type="http://schemas.openxmlformats.org/officeDocument/2006/relationships/slide"/><Relationship Id="rId41" Target="slides/slide37.xml" Type="http://schemas.openxmlformats.org/officeDocument/2006/relationships/slide"/><Relationship Id="rId42" Target="slides/slide38.xml" Type="http://schemas.openxmlformats.org/officeDocument/2006/relationships/slide"/><Relationship Id="rId43" Target="slides/slide39.xml" Type="http://schemas.openxmlformats.org/officeDocument/2006/relationships/slide"/><Relationship Id="rId44" Target="slides/slide40.xml" Type="http://schemas.openxmlformats.org/officeDocument/2006/relationships/slide"/><Relationship Id="rId45" Target="slides/slide41.xml" Type="http://schemas.openxmlformats.org/officeDocument/2006/relationships/slide"/><Relationship Id="rId46" Target="slides/slide42.xml" Type="http://schemas.openxmlformats.org/officeDocument/2006/relationships/slide"/><Relationship Id="rId47" Target="slides/slide43.xml" Type="http://schemas.openxmlformats.org/officeDocument/2006/relationships/slide"/><Relationship Id="rId48" Target="slides/slide44.xml" Type="http://schemas.openxmlformats.org/officeDocument/2006/relationships/slide"/><Relationship Id="rId49" Target="slides/slide45.xml" Type="http://schemas.openxmlformats.org/officeDocument/2006/relationships/slide"/><Relationship Id="rId50" Target="slides/slide46.xml" Type="http://schemas.openxmlformats.org/officeDocument/2006/relationships/slide"/><Relationship Id="rId51" Target="slides/slide47.xml" Type="http://schemas.openxmlformats.org/officeDocument/2006/relationships/slide"/><Relationship Id="rId52" Target="slides/slide48.xml" Type="http://schemas.openxmlformats.org/officeDocument/2006/relationships/slide"/><Relationship Id="rId53" Target="slides/slide49.xml" Type="http://schemas.openxmlformats.org/officeDocument/2006/relationships/slide"/><Relationship Id="rId54" Target="slides/slide50.xml" Type="http://schemas.openxmlformats.org/officeDocument/2006/relationships/slide"/><Relationship Id="rId55" Target="slides/slide51.xml" Type="http://schemas.openxmlformats.org/officeDocument/2006/relationships/slide"/><Relationship Id="rId56" Target="slides/slide52.xml" Type="http://schemas.openxmlformats.org/officeDocument/2006/relationships/slide"/><Relationship Id="rId57" Target="slides/slide53.xml" Type="http://schemas.openxmlformats.org/officeDocument/2006/relationships/slide"/><Relationship Id="rId58" Target="slides/slide54.xml" Type="http://schemas.openxmlformats.org/officeDocument/2006/relationships/slide"/><Relationship Id="rId59" Target="slides/slide55.xml" Type="http://schemas.openxmlformats.org/officeDocument/2006/relationships/slide"/><Relationship Id="rId60" Target="tableStyles.xml" Type="http://schemas.openxmlformats.org/officeDocument/2006/relationships/tableStyles"/><Relationship Id="rId61" Target="fonts/font1.fntdata" Type="http://schemas.openxmlformats.org/officeDocument/2006/relationships/font"/><Relationship Id="rId62" Target="fonts/font2.fntdata" Type="http://schemas.openxmlformats.org/officeDocument/2006/relationships/font"/><Relationship Id="rId63" Target="fonts/font3.fntdata" Type="http://schemas.openxmlformats.org/officeDocument/2006/relationships/font"/><Relationship Id="rId64" Target="presProps.xml" Type="http://schemas.openxmlformats.org/officeDocument/2006/relationships/presProps"/><Relationship Id="rId65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cust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97EB338B-7095-40F8-9B01-9DC4E65765B5}">
                <a16:creationId xmlns:a16="http://schemas.microsoft.com/office/drawing/2010/main" id="{B1D66F08-F125-483A-80FB-8666B8CE990E}"/>
              </a:ext>
            </a:extLst>
          </p:cNvPr>
          <p:cNvSpPr>
            <a:spLocks noGrp="true"/>
          </p:cNvSpPr>
          <p:nvPr>
            <p:ph sz="half" type="dt"/>
          </p:nvPr>
        </p:nvSpPr>
        <p:spPr/>
        <p:txBody>
          <a:bodyPr rtlCol="0" vert="horz"/>
          <a:lstStyle/>
          <a:p>
            <a:pPr/>
            <a:fld id="{99E97376-6A89-4E67-9EA8-D0440B5BBE3C}" type="datetime1">
              <a:t>7/4/2023</a:t>
            </a:fld>
            <a:endParaRPr dirty="0" lang="en-US"/>
          </a:p>
        </p:txBody>
      </p:sp>
      <p:sp>
        <p:nvSpPr>
          <p:cNvPr id="3" name="Footer Placeholder 4">
            <a:extLst>
              <a:ext uri="{6FD8A185-4A28-4DAC-BE18-CFA513843D32}">
                <a16:creationId xmlns:a16="http://schemas.microsoft.com/office/drawing/2010/main" id="{27E8DBEA-945A-4686-9E2E-DE7DD120A67B}"/>
              </a:ext>
            </a:extLst>
          </p:cNvPr>
          <p:cNvSpPr>
            <a:spLocks noGrp="true"/>
          </p:cNvSpPr>
          <p:nvPr>
            <p:ph idx="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Slide Number Placeholder 5">
            <a:extLst>
              <a:ext uri="{BCA99844-F445-474F-A2D8-675DDF6C8710}">
                <a16:creationId xmlns:a16="http://schemas.microsoft.com/office/drawing/2010/main" id="{B81E0578-71BE-4FFB-99EE-4F4D21B36660}"/>
              </a:ext>
            </a:extLst>
          </p:cNvPr>
          <p:cNvSpPr>
            <a:spLocks noGrp="true"/>
          </p:cNvSpPr>
          <p:nvPr>
            <p:ph idx="2" sz="quarter" type="sldNum"/>
          </p:nvPr>
        </p:nvSpPr>
        <p:spPr/>
        <p:txBody>
          <a:bodyPr rtlCol="0" vert="horz"/>
          <a:lstStyle/>
          <a:p>
            <a:pPr/>
            <a:fld id="{B19818D1-BB21-450C-8F77-59FC920948CA}" type="slidenum"/>
            <a:endParaRPr dirty="0" lang="en-US"/>
          </a:p>
        </p:txBody>
      </p:sp>
      <p:pic>
        <p:nvPicPr>
          <p:cNvPr id="5" name="Picture 16">
            <a:extLst>
              <a:ext uri="{0FF8AB08-F6D4-4645-AF4E-9CF98977BCC1}">
                <a16:creationId xmlns:a16="http://schemas.microsoft.com/office/drawing/2010/main" id="{CEF21E0B-DA64-4CEA-8820-54E53E77237D}"/>
              </a:ext>
            </a:extLst>
          </p:cNvPr>
          <p:cNvPicPr>
            <a:picLocks noChangeAspect="true"/>
          </p:cNvPicPr>
          <p:nvPr userDrawn="1"/>
        </p:nvPicPr>
        <p:blipFill>
          <a:blip r:embed="rId2"/>
          <a:stretch>
            <a:fillRect/>
          </a:stretch>
        </p:blipFill>
        <p:spPr>
          <a:xfrm rot="0">
            <a:off x="0" y="-1"/>
            <a:ext cx="4800600" cy="2703671"/>
          </a:xfrm>
          <a:prstGeom prst="rect">
            <a:avLst/>
          </a:prstGeom>
          <a:noFill/>
        </p:spPr>
      </p:pic>
    </p:spTree>
    <p:extLst>
      <p:ext uri="{DF756C0C-DF38-4692-BB0B-8D3B973B8395}">
        <p14:creationId xmlns:p14="http://schemas.microsoft.com/office/powerpoint/2010/main" val="1688456019503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869CED7-A61E-402D-8877-5825CA8B4963}">
                <a16:creationId xmlns:a16="http://schemas.microsoft.com/office/drawing/2010/main" id="{C1807BCE-F64A-4B01-9B2B-D3AA5879C38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>
            <a:extLst>
              <a:ext uri="{DBA8514D-6E4D-4F7B-8069-D1B7298BA657}">
                <a16:creationId xmlns:a16="http://schemas.microsoft.com/office/drawing/2010/main" id="{93D0AA98-38B2-47B1-915F-90B5F84C14DC}"/>
              </a:ext>
            </a:extLst>
          </p:cNvPr>
          <p:cNvSpPr>
            <a:spLocks noGrp="true"/>
          </p:cNvSpPr>
          <p:nvPr>
            <p:ph idx="1" type="body"/>
          </p:nvPr>
        </p:nvSpPr>
        <p:spPr/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D2A83040-64CD-4DFE-87A7-434200BC40BD}">
                <a16:creationId xmlns:a16="http://schemas.microsoft.com/office/drawing/2010/main" id="{5EA3C494-3A98-4D4E-A5AF-893AE8A1564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CBA60CAF-8B17-47AE-9A5A-A861776E3D66}" type="datetime1">
              <a:t>7/4/2023</a:t>
            </a:fld>
            <a:endParaRPr dirty="0" lang="en-US"/>
          </a:p>
        </p:txBody>
      </p:sp>
      <p:sp>
        <p:nvSpPr>
          <p:cNvPr id="5" name="Footer Placeholder 4">
            <a:extLst>
              <a:ext uri="{004F2E90-CB6C-472C-AB36-DA7F68387C4A}">
                <a16:creationId xmlns:a16="http://schemas.microsoft.com/office/drawing/2010/main" id="{56854519-5838-40F8-9C66-284AFB68A33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>
            <a:extLst>
              <a:ext uri="{0B95D8E9-76A2-4F0C-9D1E-FA601887D6D6}">
                <a16:creationId xmlns:a16="http://schemas.microsoft.com/office/drawing/2010/main" id="{27666162-DC9C-422B-AFD3-C1028715076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00FE0FE3-718A-4F4C-8FCF-818BEC6C51B3}" type="slidenum"/>
            <a:endParaRPr dirty="0" lang="en-US"/>
          </a:p>
        </p:txBody>
      </p:sp>
    </p:spTree>
    <p:extLst>
      <p:ext uri="{B49C0B34-2D7F-46F8-83E5-6CFDBA94EC84}">
        <p14:creationId xmlns:p14="http://schemas.microsoft.com/office/powerpoint/2010/main" val="1688456019515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E0676A04-0CC9-4B24-8B52-2F8B035648D1}">
                <a16:creationId xmlns:a16="http://schemas.microsoft.com/office/drawing/2010/main" id="{65CC4971-7635-4F48-83FB-D025BEBFD3B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3480435" y="108012"/>
            <a:ext cx="1080134" cy="2301329"/>
          </a:xfr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>
            <a:extLst>
              <a:ext uri="{8E71045A-A40B-4302-9F9F-04D3BDC7E61E}">
                <a16:creationId xmlns:a16="http://schemas.microsoft.com/office/drawing/2010/main" id="{1756BEFC-12A9-46BD-8A5A-71A59C68563A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240029" y="108012"/>
            <a:ext cx="3160395" cy="2301329"/>
          </a:xfr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2DEFE1D6-5445-4F50-B896-0675578BDFAB}">
                <a16:creationId xmlns:a16="http://schemas.microsoft.com/office/drawing/2010/main" id="{E0F71D77-81D1-4B31-BF15-B9B75E82F4B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1270132B-276E-48D1-B289-7C1BBCE781CC}" type="datetime1">
              <a:t>7/4/2023</a:t>
            </a:fld>
            <a:endParaRPr dirty="0" lang="en-US"/>
          </a:p>
        </p:txBody>
      </p:sp>
      <p:sp>
        <p:nvSpPr>
          <p:cNvPr id="5" name="Footer Placeholder 4">
            <a:extLst>
              <a:ext uri="{3CFA1CCC-ABEB-48F8-8CDB-DD3320594605}">
                <a16:creationId xmlns:a16="http://schemas.microsoft.com/office/drawing/2010/main" id="{243DA975-9E51-47D6-847E-F6F3204879C8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>
            <a:extLst>
              <a:ext uri="{098AC2C2-65B8-4CBB-B1FB-F35B51CBE1E8}">
                <a16:creationId xmlns:a16="http://schemas.microsoft.com/office/drawing/2010/main" id="{7DE3D9DE-D528-4261-9714-CFA2377E6C2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6BC61E3E-5C93-4845-A3B5-E1A574B61429}" type="slidenum"/>
            <a:endParaRPr dirty="0" lang="en-US"/>
          </a:p>
        </p:txBody>
      </p:sp>
    </p:spTree>
    <p:extLst>
      <p:ext uri="{28AEE4C8-CC2B-4654-AA45-062C68F3623E}">
        <p14:creationId xmlns:p14="http://schemas.microsoft.com/office/powerpoint/2010/main" val="1688456019516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0C96977-6FE0-4B25-B0BF-DA074C82A807}">
                <a16:creationId xmlns:a16="http://schemas.microsoft.com/office/drawing/2010/main" id="{E9DF4BB7-381A-4723-84C0-10773207A17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871C853C-AC32-40F1-B66F-6E47E64AA0D1}">
                <a16:creationId xmlns:a16="http://schemas.microsoft.com/office/drawing/2010/main" id="{2255F423-6ABE-49FE-B655-4AA764C6E27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843F3C87-A714-4AE0-93C7-ABDCF9593E64}">
                <a16:creationId xmlns:a16="http://schemas.microsoft.com/office/drawing/2010/main" id="{7A28B701-433E-4100-A444-00A7000D9FE1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D7164A57-9874-46E0-B36B-78AF84DF913A}" type="datetime1">
              <a:t>7/4/2023</a:t>
            </a:fld>
            <a:endParaRPr dirty="0" lang="en-US"/>
          </a:p>
        </p:txBody>
      </p:sp>
      <p:sp>
        <p:nvSpPr>
          <p:cNvPr id="5" name="Footer Placeholder 4">
            <a:extLst>
              <a:ext uri="{418BCA16-5290-441D-B7FB-A367DF7A34B2}">
                <a16:creationId xmlns:a16="http://schemas.microsoft.com/office/drawing/2010/main" id="{F9AB5DDC-1B4C-4F65-B79C-06B5F378D97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>
            <a:extLst>
              <a:ext uri="{19AB9F58-E5B3-4057-BDDD-4FED308BA8C7}">
                <a16:creationId xmlns:a16="http://schemas.microsoft.com/office/drawing/2010/main" id="{7AF961A7-D49B-4331-A22E-EEFD76266FF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D189C674-8490-4D29-81B0-5955948F8261}" type="slidenum"/>
            <a:endParaRPr dirty="0" lang="en-US"/>
          </a:p>
        </p:txBody>
      </p:sp>
    </p:spTree>
    <p:extLst>
      <p:ext uri="{63386530-642C-43A5-9B1C-1EF8BDE048C9}">
        <p14:creationId xmlns:p14="http://schemas.microsoft.com/office/powerpoint/2010/main" val="1688456019504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3ABD47B-5BBA-4CA3-8E5C-4D4FADD299B7}">
                <a16:creationId xmlns:a16="http://schemas.microsoft.com/office/drawing/2010/main" id="{03222E4F-6DEA-4EDF-A68C-E5ACD3E341C1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379214" y="1733177"/>
            <a:ext cx="4080510" cy="535687"/>
          </a:xfrm>
        </p:spPr>
        <p:txBody>
          <a:bodyPr anchor="t" rtlCol="0" vert="horz"/>
          <a:lstStyle>
            <a:lvl1pPr algn="l" lvl="0">
              <a:defRPr b="1" cap="all" dirty="0" lang="en-US" sz="1900">
                <a:latin typeface="+mn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>
            <a:extLst>
              <a:ext uri="{867B2750-C623-4DA8-BF80-B506934CC557}">
                <a16:creationId xmlns:a16="http://schemas.microsoft.com/office/drawing/2010/main" id="{55F1A9E3-9E5F-4BE3-A07F-BDEF4A16BC5F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379214" y="1143172"/>
            <a:ext cx="4080510" cy="590003"/>
          </a:xfrm>
        </p:spPr>
        <p:txBody>
          <a:bodyPr anchor="b" rtlCol="0" vert="horz"/>
          <a:lstStyle>
            <a:lvl1pPr indent="0" lvl="0" marL="0">
              <a:buNone/>
              <a:defRPr dirty="0" lang="en-US" sz="9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214198">
              <a:buNone/>
              <a:defRPr dirty="0" lang="en-US" sz="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428396">
              <a:buNone/>
              <a:defRPr dirty="0" lang="en-US" sz="7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642595">
              <a:buNone/>
              <a:defRPr dirty="0" lang="en-US" sz="7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856793">
              <a:buNone/>
              <a:defRPr dirty="0" lang="en-US" sz="7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1070991">
              <a:buNone/>
              <a:defRPr dirty="0" lang="en-US" sz="7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1285189">
              <a:buNone/>
              <a:defRPr dirty="0" lang="en-US" sz="7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1499387">
              <a:buNone/>
              <a:defRPr dirty="0" lang="en-US" sz="7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1713586">
              <a:buNone/>
              <a:defRPr dirty="0" lang="en-US"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Date Placeholder 3">
            <a:extLst>
              <a:ext uri="{9452FA0E-14FB-487E-AEF2-61631007D6B3}">
                <a16:creationId xmlns:a16="http://schemas.microsoft.com/office/drawing/2010/main" id="{84C1020A-A79D-4BEB-9493-73502FD5628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1A48AE2C-D377-40FB-AC8A-4706D1E9E578}" type="datetime1">
              <a:t>7/4/2023</a:t>
            </a:fld>
            <a:endParaRPr dirty="0" lang="en-US"/>
          </a:p>
        </p:txBody>
      </p:sp>
      <p:sp>
        <p:nvSpPr>
          <p:cNvPr id="5" name="Footer Placeholder 4">
            <a:extLst>
              <a:ext uri="{B0A3384C-7F36-465D-BAB0-C40B3E1D85DD}">
                <a16:creationId xmlns:a16="http://schemas.microsoft.com/office/drawing/2010/main" id="{83B69DC5-7C81-48CB-822A-0BE23CF0A88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>
            <a:extLst>
              <a:ext uri="{242AE88C-F21A-4314-BD13-164D4BA70164}">
                <a16:creationId xmlns:a16="http://schemas.microsoft.com/office/drawing/2010/main" id="{42B4D6D3-1CCD-4CF2-A323-28A8B288173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74ECAB63-F2DD-48AF-8B49-A5AB6056A403}" type="slidenum"/>
            <a:endParaRPr dirty="0" lang="en-US"/>
          </a:p>
        </p:txBody>
      </p:sp>
    </p:spTree>
    <p:extLst>
      <p:ext uri="{33B93421-2A77-45EA-8343-CCD7196D866E}">
        <p14:creationId xmlns:p14="http://schemas.microsoft.com/office/powerpoint/2010/main" val="1688456019505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DBAE512-32FF-4049-9B71-9BB275C1B89A}">
                <a16:creationId xmlns:a16="http://schemas.microsoft.com/office/drawing/2010/main" id="{9477A461-F6C6-4562-A033-C8B66F10C98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46970DAE-CE16-4D3D-B4F3-82C1BF365E05}">
                <a16:creationId xmlns:a16="http://schemas.microsoft.com/office/drawing/2010/main" id="{5DC51C46-44AF-46C3-B0B4-886E1E7B744C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240029" y="629337"/>
            <a:ext cx="2120264" cy="1780003"/>
          </a:xfrm>
        </p:spPr>
        <p:txBody>
          <a:bodyPr rtlCol="0" vert="horz"/>
          <a:lstStyle>
            <a:lvl1pPr lvl="0">
              <a:defRPr dirty="0" lang="en-US" sz="1300"/>
            </a:lvl1pPr>
            <a:lvl2pPr lvl="1">
              <a:defRPr dirty="0" lang="en-US" sz="1100"/>
            </a:lvl2pPr>
            <a:lvl3pPr lvl="2">
              <a:defRPr dirty="0" lang="en-US" sz="900"/>
            </a:lvl3pPr>
            <a:lvl4pPr lvl="3">
              <a:defRPr dirty="0" lang="en-US" sz="800"/>
            </a:lvl4pPr>
            <a:lvl5pPr lvl="4">
              <a:defRPr dirty="0" lang="en-US" sz="800"/>
            </a:lvl5pPr>
            <a:lvl6pPr lvl="5">
              <a:defRPr dirty="0" lang="en-US" sz="800"/>
            </a:lvl6pPr>
            <a:lvl7pPr lvl="6">
              <a:defRPr dirty="0" lang="en-US" sz="800"/>
            </a:lvl7pPr>
            <a:lvl8pPr lvl="7">
              <a:defRPr dirty="0" lang="en-US" sz="800"/>
            </a:lvl8pPr>
            <a:lvl9pPr lvl="8">
              <a:defRPr dirty="0" lang="en-US" sz="8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3">
            <a:extLst>
              <a:ext uri="{E2966F20-19C6-4731-B790-DA70D6C6A51E}">
                <a16:creationId xmlns:a16="http://schemas.microsoft.com/office/drawing/2010/main" id="{E8540072-1B5F-4560-B135-79D426485B11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2440305" y="629337"/>
            <a:ext cx="2120264" cy="1780003"/>
          </a:xfrm>
        </p:spPr>
        <p:txBody>
          <a:bodyPr rtlCol="0" vert="horz"/>
          <a:lstStyle>
            <a:lvl1pPr lvl="0">
              <a:defRPr dirty="0" lang="en-US" sz="1300"/>
            </a:lvl1pPr>
            <a:lvl2pPr lvl="1">
              <a:defRPr dirty="0" lang="en-US" sz="1100"/>
            </a:lvl2pPr>
            <a:lvl3pPr lvl="2">
              <a:defRPr dirty="0" lang="en-US" sz="900"/>
            </a:lvl3pPr>
            <a:lvl4pPr lvl="3">
              <a:defRPr dirty="0" lang="en-US" sz="800"/>
            </a:lvl4pPr>
            <a:lvl5pPr lvl="4">
              <a:defRPr dirty="0" lang="en-US" sz="800"/>
            </a:lvl5pPr>
            <a:lvl6pPr lvl="5">
              <a:defRPr dirty="0" lang="en-US" sz="800"/>
            </a:lvl6pPr>
            <a:lvl7pPr lvl="6">
              <a:defRPr dirty="0" lang="en-US" sz="800"/>
            </a:lvl7pPr>
            <a:lvl8pPr lvl="7">
              <a:defRPr dirty="0" lang="en-US" sz="800"/>
            </a:lvl8pPr>
            <a:lvl9pPr lvl="8">
              <a:defRPr dirty="0" lang="en-US" sz="8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Date Placeholder 4">
            <a:extLst>
              <a:ext uri="{D0355AD4-665D-4270-A8B4-36BDA18E66DE}">
                <a16:creationId xmlns:a16="http://schemas.microsoft.com/office/drawing/2010/main" id="{6F2E8F18-5892-429B-8700-3F2F2A91002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71AE36D5-CE03-46B9-8227-8383DF1CC4EB}" type="datetime1">
              <a:t>7/4/2023</a:t>
            </a:fld>
            <a:endParaRPr dirty="0" lang="en-US"/>
          </a:p>
        </p:txBody>
      </p:sp>
      <p:sp>
        <p:nvSpPr>
          <p:cNvPr id="6" name="Footer Placeholder 5">
            <a:extLst>
              <a:ext uri="{BD45F0D2-A8F7-40FE-B86D-8824A9772670}">
                <a16:creationId xmlns:a16="http://schemas.microsoft.com/office/drawing/2010/main" id="{F215E501-A7DF-432C-B748-40E6A26BAA5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Slide Number Placeholder 6">
            <a:extLst>
              <a:ext uri="{3386C1C3-8297-47C9-B325-0AE1F326393F}">
                <a16:creationId xmlns:a16="http://schemas.microsoft.com/office/drawing/2010/main" id="{BE3E64A8-F230-40DB-8457-8E6BF8066B4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70511A91-347A-4C83-AAEB-70DF31B7FCC1}" type="slidenum"/>
            <a:endParaRPr dirty="0" lang="en-US"/>
          </a:p>
        </p:txBody>
      </p:sp>
    </p:spTree>
    <p:extLst>
      <p:ext uri="{228D9A56-3320-40B8-947A-DEFA5E748129}">
        <p14:creationId xmlns:p14="http://schemas.microsoft.com/office/powerpoint/2010/main" val="1688456019506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4F0677B-533A-4647-93BE-6FFE290849A2}">
                <a16:creationId xmlns:a16="http://schemas.microsoft.com/office/drawing/2010/main" id="{CB7343E9-BD64-4CDE-A8B5-DE230F51418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>
            <a:extLst>
              <a:ext uri="{F83C02A9-4B9D-4E3E-A18D-3F054170C224}">
                <a16:creationId xmlns:a16="http://schemas.microsoft.com/office/drawing/2010/main" id="{EF78C5D2-56DE-4F62-B12C-29D6AF832776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240029" y="603740"/>
            <a:ext cx="2121099" cy="251610"/>
          </a:xfrm>
        </p:spPr>
        <p:txBody>
          <a:bodyPr anchor="b" rtlCol="0" vert="horz"/>
          <a:lstStyle>
            <a:lvl1pPr indent="0" lvl="0" marL="0">
              <a:buNone/>
              <a:defRPr b="1" dirty="0" lang="en-US" sz="1100">
                <a:latin typeface="+mn-lt"/>
              </a:defRPr>
            </a:lvl1pPr>
            <a:lvl2pPr indent="0" lvl="1" marL="214198">
              <a:buNone/>
              <a:defRPr b="1" dirty="0" lang="en-US" sz="900">
                <a:latin typeface="+mn-lt"/>
              </a:defRPr>
            </a:lvl2pPr>
            <a:lvl3pPr indent="0" lvl="2" marL="428396">
              <a:buNone/>
              <a:defRPr b="1" dirty="0" lang="en-US" sz="800">
                <a:latin typeface="+mn-lt"/>
              </a:defRPr>
            </a:lvl3pPr>
            <a:lvl4pPr indent="0" lvl="3" marL="642595">
              <a:buNone/>
              <a:defRPr b="1" dirty="0" lang="en-US" sz="700">
                <a:latin typeface="+mn-lt"/>
              </a:defRPr>
            </a:lvl4pPr>
            <a:lvl5pPr indent="0" lvl="4" marL="856793">
              <a:buNone/>
              <a:defRPr b="1" dirty="0" lang="en-US" sz="700">
                <a:latin typeface="+mn-lt"/>
              </a:defRPr>
            </a:lvl5pPr>
            <a:lvl6pPr indent="0" lvl="5" marL="1070991">
              <a:buNone/>
              <a:defRPr b="1" dirty="0" lang="en-US" sz="700">
                <a:latin typeface="+mn-lt"/>
              </a:defRPr>
            </a:lvl6pPr>
            <a:lvl7pPr indent="0" lvl="6" marL="1285189">
              <a:buNone/>
              <a:defRPr b="1" dirty="0" lang="en-US" sz="700">
                <a:latin typeface="+mn-lt"/>
              </a:defRPr>
            </a:lvl7pPr>
            <a:lvl8pPr indent="0" lvl="7" marL="1499387">
              <a:buNone/>
              <a:defRPr b="1" dirty="0" lang="en-US" sz="700">
                <a:latin typeface="+mn-lt"/>
              </a:defRPr>
            </a:lvl8pPr>
            <a:lvl9pPr indent="0" lvl="8" marL="1713586">
              <a:buNone/>
              <a:defRPr b="1" dirty="0" lang="en-US" sz="7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3">
            <a:extLst>
              <a:ext uri="{A6B33213-AA0E-47EA-8ACA-01DDAF760B89}">
                <a16:creationId xmlns:a16="http://schemas.microsoft.com/office/drawing/2010/main" id="{8BBEF2AE-352B-4816-8F58-3A11894E64AC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240029" y="855350"/>
            <a:ext cx="2121099" cy="1553991"/>
          </a:xfrm>
        </p:spPr>
        <p:txBody>
          <a:bodyPr rtlCol="0" vert="horz"/>
          <a:lstStyle>
            <a:lvl1pPr lvl="0">
              <a:defRPr dirty="0" lang="en-US" sz="1100"/>
            </a:lvl1pPr>
            <a:lvl2pPr lvl="1">
              <a:defRPr dirty="0" lang="en-US" sz="900"/>
            </a:lvl2pPr>
            <a:lvl3pPr lvl="2">
              <a:defRPr dirty="0" lang="en-US" sz="800"/>
            </a:lvl3pPr>
            <a:lvl4pPr lvl="3">
              <a:defRPr dirty="0" lang="en-US" sz="700"/>
            </a:lvl4pPr>
            <a:lvl5pPr lvl="4">
              <a:defRPr dirty="0" lang="en-US" sz="700"/>
            </a:lvl5pPr>
            <a:lvl6pPr lvl="5">
              <a:defRPr dirty="0" lang="en-US" sz="700"/>
            </a:lvl6pPr>
            <a:lvl7pPr lvl="6">
              <a:defRPr dirty="0" lang="en-US" sz="700"/>
            </a:lvl7pPr>
            <a:lvl8pPr lvl="7">
              <a:defRPr dirty="0" lang="en-US" sz="700"/>
            </a:lvl8pPr>
            <a:lvl9pPr lvl="8">
              <a:defRPr dirty="0" lang="en-US" sz="7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ext Placeholder 4">
            <a:extLst>
              <a:ext uri="{91F382B7-2B07-4CE0-9234-60431DCBF3C5}">
                <a16:creationId xmlns:a16="http://schemas.microsoft.com/office/drawing/2010/main" id="{CE0522F6-DC78-4C6C-BB68-BB1218DF7387}"/>
              </a:ext>
            </a:extLst>
          </p:cNvPr>
          <p:cNvSpPr>
            <a:spLocks noGrp="true"/>
          </p:cNvSpPr>
          <p:nvPr>
            <p:ph idx="3" type="body"/>
          </p:nvPr>
        </p:nvSpPr>
        <p:spPr>
          <a:xfrm rot="0">
            <a:off x="2438637" y="603740"/>
            <a:ext cx="2121932" cy="251610"/>
          </a:xfrm>
        </p:spPr>
        <p:txBody>
          <a:bodyPr anchor="b" rtlCol="0" vert="horz"/>
          <a:lstStyle>
            <a:lvl1pPr indent="0" lvl="0" marL="0">
              <a:buNone/>
              <a:defRPr b="1" dirty="0" lang="en-US" sz="1100">
                <a:latin typeface="+mn-lt"/>
              </a:defRPr>
            </a:lvl1pPr>
            <a:lvl2pPr indent="0" lvl="1" marL="214198">
              <a:buNone/>
              <a:defRPr b="1" dirty="0" lang="en-US" sz="900">
                <a:latin typeface="+mn-lt"/>
              </a:defRPr>
            </a:lvl2pPr>
            <a:lvl3pPr indent="0" lvl="2" marL="428396">
              <a:buNone/>
              <a:defRPr b="1" dirty="0" lang="en-US" sz="800">
                <a:latin typeface="+mn-lt"/>
              </a:defRPr>
            </a:lvl3pPr>
            <a:lvl4pPr indent="0" lvl="3" marL="642595">
              <a:buNone/>
              <a:defRPr b="1" dirty="0" lang="en-US" sz="700">
                <a:latin typeface="+mn-lt"/>
              </a:defRPr>
            </a:lvl4pPr>
            <a:lvl5pPr indent="0" lvl="4" marL="856793">
              <a:buNone/>
              <a:defRPr b="1" dirty="0" lang="en-US" sz="700">
                <a:latin typeface="+mn-lt"/>
              </a:defRPr>
            </a:lvl5pPr>
            <a:lvl6pPr indent="0" lvl="5" marL="1070991">
              <a:buNone/>
              <a:defRPr b="1" dirty="0" lang="en-US" sz="700">
                <a:latin typeface="+mn-lt"/>
              </a:defRPr>
            </a:lvl6pPr>
            <a:lvl7pPr indent="0" lvl="6" marL="1285189">
              <a:buNone/>
              <a:defRPr b="1" dirty="0" lang="en-US" sz="700">
                <a:latin typeface="+mn-lt"/>
              </a:defRPr>
            </a:lvl7pPr>
            <a:lvl8pPr indent="0" lvl="7" marL="1499387">
              <a:buNone/>
              <a:defRPr b="1" dirty="0" lang="en-US" sz="700">
                <a:latin typeface="+mn-lt"/>
              </a:defRPr>
            </a:lvl8pPr>
            <a:lvl9pPr indent="0" lvl="8" marL="1713586">
              <a:buNone/>
              <a:defRPr b="1" dirty="0" lang="en-US" sz="7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6" name="Content Placeholder 5">
            <a:extLst>
              <a:ext uri="{921FD7C4-6EB7-424F-AD44-5B3D690E1B27}">
                <a16:creationId xmlns:a16="http://schemas.microsoft.com/office/drawing/2010/main" id="{655F5F35-7DF7-43FC-9F85-FAB01E6090C6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2438637" y="855350"/>
            <a:ext cx="2121932" cy="1553991"/>
          </a:xfrm>
        </p:spPr>
        <p:txBody>
          <a:bodyPr rtlCol="0" vert="horz"/>
          <a:lstStyle>
            <a:lvl1pPr lvl="0">
              <a:defRPr dirty="0" lang="en-US" sz="1100"/>
            </a:lvl1pPr>
            <a:lvl2pPr lvl="1">
              <a:defRPr dirty="0" lang="en-US" sz="900"/>
            </a:lvl2pPr>
            <a:lvl3pPr lvl="2">
              <a:defRPr dirty="0" lang="en-US" sz="800"/>
            </a:lvl3pPr>
            <a:lvl4pPr lvl="3">
              <a:defRPr dirty="0" lang="en-US" sz="700"/>
            </a:lvl4pPr>
            <a:lvl5pPr lvl="4">
              <a:defRPr dirty="0" lang="en-US" sz="700"/>
            </a:lvl5pPr>
            <a:lvl6pPr lvl="5">
              <a:defRPr dirty="0" lang="en-US" sz="700"/>
            </a:lvl6pPr>
            <a:lvl7pPr lvl="6">
              <a:defRPr dirty="0" lang="en-US" sz="700"/>
            </a:lvl7pPr>
            <a:lvl8pPr lvl="7">
              <a:defRPr dirty="0" lang="en-US" sz="700"/>
            </a:lvl8pPr>
            <a:lvl9pPr lvl="8">
              <a:defRPr dirty="0" lang="en-US" sz="7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6">
            <a:extLst>
              <a:ext uri="{8857F787-EED6-4DA9-AB5C-A4655B6A7DF7}">
                <a16:creationId xmlns:a16="http://schemas.microsoft.com/office/drawing/2010/main" id="{F4430BEA-57E6-46F8-BE2A-52C8C27FCD93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538A590D-236E-4492-8C7C-40E819A77173}" type="datetime1">
              <a:t>7/4/2023</a:t>
            </a:fld>
            <a:endParaRPr dirty="0" lang="en-US"/>
          </a:p>
        </p:txBody>
      </p:sp>
      <p:sp>
        <p:nvSpPr>
          <p:cNvPr id="8" name="Footer Placeholder 7">
            <a:extLst>
              <a:ext uri="{0E33C88E-945E-42D1-9BED-4CB6EFA530DD}">
                <a16:creationId xmlns:a16="http://schemas.microsoft.com/office/drawing/2010/main" id="{38A79EBE-B502-4837-BBD0-A7EB235179A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9" name="Slide Number Placeholder 8">
            <a:extLst>
              <a:ext uri="{721E48FE-6C6F-479A-9303-54AE40797CD5}">
                <a16:creationId xmlns:a16="http://schemas.microsoft.com/office/drawing/2010/main" id="{C2FAA169-0340-49EF-884C-C809953C48D3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2AD050FE-C858-462F-9DA8-87184708F8A1}" type="slidenum"/>
            <a:endParaRPr dirty="0" lang="en-US"/>
          </a:p>
        </p:txBody>
      </p:sp>
    </p:spTree>
    <p:extLst>
      <p:ext uri="{F8D42C6B-1CC8-41DD-BC28-F5A4B9B64B22}">
        <p14:creationId xmlns:p14="http://schemas.microsoft.com/office/powerpoint/2010/main" val="1688456019508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D96A68E-107F-4B69-878A-C6FFE5A61821}">
                <a16:creationId xmlns:a16="http://schemas.microsoft.com/office/drawing/2010/main" id="{CB90F6E4-9993-4EC4-A6D4-8D6BC59CF54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Date Placeholder 2">
            <a:extLst>
              <a:ext uri="{12B9F845-8704-438C-92A9-C448A7B8269D}">
                <a16:creationId xmlns:a16="http://schemas.microsoft.com/office/drawing/2010/main" id="{41A5B27A-B56B-483D-B919-7C0808010B5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981991C8-588E-4EED-B333-66E8D4CE398A}" type="datetime1">
              <a:t>7/4/2023</a:t>
            </a:fld>
            <a:endParaRPr dirty="0" lang="en-US"/>
          </a:p>
        </p:txBody>
      </p:sp>
      <p:sp>
        <p:nvSpPr>
          <p:cNvPr id="4" name="Footer Placeholder 3">
            <a:extLst>
              <a:ext uri="{F337068E-38EA-4BAC-8C42-6E8288448FC6}">
                <a16:creationId xmlns:a16="http://schemas.microsoft.com/office/drawing/2010/main" id="{C9CC3171-F1B7-492A-90A4-B341597F669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Slide Number Placeholder 4">
            <a:extLst>
              <a:ext uri="{3AECBD93-8351-44AE-B0D4-CEB56C0A18C5}">
                <a16:creationId xmlns:a16="http://schemas.microsoft.com/office/drawing/2010/main" id="{5FE11C9F-45C7-4418-92E2-068728AAEF4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AD35CE0E-B052-4C61-9A97-309E69153B21}" type="slidenum"/>
            <a:endParaRPr dirty="0" lang="en-US"/>
          </a:p>
        </p:txBody>
      </p:sp>
    </p:spTree>
    <p:extLst>
      <p:ext uri="{CF127D04-EF3E-496A-8904-AE7AE8FE1371}">
        <p14:creationId xmlns:p14="http://schemas.microsoft.com/office/powerpoint/2010/main" val="1688456019510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B3460837-3ECF-4951-8FFD-C836A2DC2630}">
                <a16:creationId xmlns:a16="http://schemas.microsoft.com/office/drawing/2010/main" id="{1159FC83-3961-4F5E-A080-B703B011AE2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1593BE9F-3F69-40E8-B104-6AD8333E597C}" type="datetime1">
              <a:t>7/4/2023</a:t>
            </a:fld>
            <a:endParaRPr dirty="0" lang="en-US"/>
          </a:p>
        </p:txBody>
      </p:sp>
      <p:sp>
        <p:nvSpPr>
          <p:cNvPr id="3" name="Footer Placeholder 2">
            <a:extLst>
              <a:ext uri="{0DEDAB57-3674-4E29-98AB-8A4EB4048FE0}">
                <a16:creationId xmlns:a16="http://schemas.microsoft.com/office/drawing/2010/main" id="{A16BF5BB-D4F1-4A4F-82B3-DD40A9784B1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Slide Number Placeholder 3">
            <a:extLst>
              <a:ext uri="{B99D0A23-389C-4E20-86B0-704CA12270E0}">
                <a16:creationId xmlns:a16="http://schemas.microsoft.com/office/drawing/2010/main" id="{61012666-9C39-4EB8-8A4D-D1166C4BE9E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F6EF8952-8850-4EFB-A42C-99758538A467}" type="slidenum"/>
            <a:endParaRPr dirty="0" lang="en-US"/>
          </a:p>
        </p:txBody>
      </p:sp>
    </p:spTree>
    <p:extLst>
      <p:ext uri="{EA878A3E-5E70-45E1-800C-7F015E7698EA}">
        <p14:creationId xmlns:p14="http://schemas.microsoft.com/office/powerpoint/2010/main" val="1688456019511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1F80B17-0462-4842-9D24-91E3D6A4C033}">
                <a16:creationId xmlns:a16="http://schemas.microsoft.com/office/drawing/2010/main" id="{EAD771DA-0F23-4447-B90C-EA27CBBA759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240029" y="107387"/>
            <a:ext cx="1579364" cy="457018"/>
          </a:xfrm>
        </p:spPr>
        <p:txBody>
          <a:bodyPr anchor="b" rtlCol="0" vert="horz"/>
          <a:lstStyle>
            <a:lvl1pPr algn="l" lvl="0">
              <a:defRPr b="1" dirty="0" lang="en-US" sz="900">
                <a:latin typeface="+mn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32F78B6B-0C9F-484D-B95B-43F8014A4EB9}">
                <a16:creationId xmlns:a16="http://schemas.microsoft.com/office/drawing/2010/main" id="{012A1F2F-FBF9-419C-BC46-2FABA37D542D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876901" y="107387"/>
            <a:ext cx="2683668" cy="2301954"/>
          </a:xfrm>
        </p:spPr>
        <p:txBody>
          <a:bodyPr rtlCol="0" vert="horz"/>
          <a:lstStyle>
            <a:lvl1pPr lvl="0">
              <a:defRPr dirty="0" lang="en-US" sz="1500"/>
            </a:lvl1pPr>
            <a:lvl2pPr lvl="1">
              <a:defRPr dirty="0" lang="en-US" sz="1300"/>
            </a:lvl2pPr>
            <a:lvl3pPr lvl="2">
              <a:defRPr dirty="0" lang="en-US" sz="1100"/>
            </a:lvl3pPr>
            <a:lvl4pPr lvl="3">
              <a:defRPr dirty="0" lang="en-US" sz="900"/>
            </a:lvl4pPr>
            <a:lvl5pPr lvl="4">
              <a:defRPr dirty="0" lang="en-US" sz="900"/>
            </a:lvl5pPr>
            <a:lvl6pPr lvl="5">
              <a:defRPr dirty="0" lang="en-US" sz="900"/>
            </a:lvl6pPr>
            <a:lvl7pPr lvl="6">
              <a:defRPr dirty="0" lang="en-US" sz="900"/>
            </a:lvl7pPr>
            <a:lvl8pPr lvl="7">
              <a:defRPr dirty="0" lang="en-US" sz="900"/>
            </a:lvl8pPr>
            <a:lvl9pPr lvl="8">
              <a:defRPr dirty="0" lang="en-US" sz="9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Text Placeholder 3">
            <a:extLst>
              <a:ext uri="{F6B797D4-B596-4EE8-9F20-7A46B0C32134}">
                <a16:creationId xmlns:a16="http://schemas.microsoft.com/office/drawing/2010/main" id="{2FEBBD06-D7EF-40DE-9E87-D843A222A9E0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240029" y="564406"/>
            <a:ext cx="1579364" cy="1844934"/>
          </a:xfrm>
        </p:spPr>
        <p:txBody>
          <a:bodyPr rtlCol="0" vert="horz"/>
          <a:lstStyle>
            <a:lvl1pPr indent="0" lvl="0" marL="0">
              <a:buNone/>
              <a:defRPr dirty="0" lang="en-US" sz="700"/>
            </a:lvl1pPr>
            <a:lvl2pPr indent="0" lvl="1" marL="214198">
              <a:buNone/>
              <a:defRPr dirty="0" lang="en-US" sz="600"/>
            </a:lvl2pPr>
            <a:lvl3pPr indent="0" lvl="2" marL="428396">
              <a:buNone/>
              <a:defRPr dirty="0" lang="en-US" sz="500"/>
            </a:lvl3pPr>
            <a:lvl4pPr indent="0" lvl="3" marL="642595">
              <a:buNone/>
              <a:defRPr dirty="0" lang="en-US" sz="400"/>
            </a:lvl4pPr>
            <a:lvl5pPr indent="0" lvl="4" marL="856793">
              <a:buNone/>
              <a:defRPr dirty="0" lang="en-US" sz="400"/>
            </a:lvl5pPr>
            <a:lvl6pPr indent="0" lvl="5" marL="1070991">
              <a:buNone/>
              <a:defRPr dirty="0" lang="en-US" sz="400"/>
            </a:lvl6pPr>
            <a:lvl7pPr indent="0" lvl="6" marL="1285189">
              <a:buNone/>
              <a:defRPr dirty="0" lang="en-US" sz="400"/>
            </a:lvl7pPr>
            <a:lvl8pPr indent="0" lvl="7" marL="1499387">
              <a:buNone/>
              <a:defRPr dirty="0" lang="en-US" sz="400"/>
            </a:lvl8pPr>
            <a:lvl9pPr indent="0" lvl="8" marL="1713586">
              <a:buNone/>
              <a:defRPr dirty="0" lang="en-US" sz="400"/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Date Placeholder 4">
            <a:extLst>
              <a:ext uri="{476F0805-6D79-4224-8BA3-DD9E3E893BAE}">
                <a16:creationId xmlns:a16="http://schemas.microsoft.com/office/drawing/2010/main" id="{802B24D5-9828-4834-8120-5B73E632FA9B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91EB8742-33F0-43C5-B60D-5C234DD66562}" type="datetime1">
              <a:t>7/4/2023</a:t>
            </a:fld>
            <a:endParaRPr dirty="0" lang="en-US"/>
          </a:p>
        </p:txBody>
      </p:sp>
      <p:sp>
        <p:nvSpPr>
          <p:cNvPr id="6" name="Footer Placeholder 5">
            <a:extLst>
              <a:ext uri="{1F90E204-7D76-41A7-B0F7-E63C9A5F83E9}">
                <a16:creationId xmlns:a16="http://schemas.microsoft.com/office/drawing/2010/main" id="{6D659119-0AF1-4986-AEC6-36D5E9905FE8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Slide Number Placeholder 6">
            <a:extLst>
              <a:ext uri="{AF54C024-E157-46EE-8FA0-9F830D1365E3}">
                <a16:creationId xmlns:a16="http://schemas.microsoft.com/office/drawing/2010/main" id="{4A78F573-92E1-47C1-BE9F-26B12A0494C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D186BC4C-BCE8-44A7-BBAC-3685559D0467}" type="slidenum"/>
            <a:endParaRPr dirty="0" lang="en-US"/>
          </a:p>
        </p:txBody>
      </p:sp>
    </p:spTree>
    <p:extLst>
      <p:ext uri="{9012DB52-0755-4117-B99E-12C728EBF134}">
        <p14:creationId xmlns:p14="http://schemas.microsoft.com/office/powerpoint/2010/main" val="1688456019512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893D4D-5B71-4BC8-9904-753F066637A2}">
                <a16:creationId xmlns:a16="http://schemas.microsoft.com/office/drawing/2010/main" id="{BF1233B5-FD94-4373-ABCF-A09271404C7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940951" y="1888013"/>
            <a:ext cx="2880360" cy="222891"/>
          </a:xfrm>
        </p:spPr>
        <p:txBody>
          <a:bodyPr anchor="b" rtlCol="0" vert="horz"/>
          <a:lstStyle>
            <a:lvl1pPr algn="l" lvl="0">
              <a:defRPr b="1" dirty="0" lang="en-US" sz="900">
                <a:latin typeface="+mn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BD46A343-2D13-4E54-9AD2-471263A1D49D}">
                <a16:creationId xmlns:a16="http://schemas.microsoft.com/office/drawing/2010/main" id="{70BD8398-7860-46C4-BC0B-7F139657A680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940951" y="240996"/>
            <a:ext cx="2880360" cy="1618298"/>
          </a:xfrm>
        </p:spPr>
        <p:txBody>
          <a:bodyPr rtlCol="0" vert="horz"/>
          <a:lstStyle>
            <a:lvl1pPr indent="0" lvl="0" marL="0">
              <a:buNone/>
              <a:defRPr dirty="0" lang="en-US" sz="1500"/>
            </a:lvl1pPr>
            <a:lvl2pPr indent="0" lvl="1" marL="214198">
              <a:buNone/>
              <a:defRPr dirty="0" lang="en-US" sz="1300"/>
            </a:lvl2pPr>
            <a:lvl3pPr indent="0" lvl="2" marL="428396">
              <a:buNone/>
              <a:defRPr dirty="0" lang="en-US" sz="1100"/>
            </a:lvl3pPr>
            <a:lvl4pPr indent="0" lvl="3" marL="642595">
              <a:buNone/>
              <a:defRPr dirty="0" lang="en-US" sz="900"/>
            </a:lvl4pPr>
            <a:lvl5pPr indent="0" lvl="4" marL="856793">
              <a:buNone/>
              <a:defRPr dirty="0" lang="en-US" sz="900"/>
            </a:lvl5pPr>
            <a:lvl6pPr indent="0" lvl="5" marL="1070991">
              <a:buNone/>
              <a:defRPr dirty="0" lang="en-US" sz="900"/>
            </a:lvl6pPr>
            <a:lvl7pPr indent="0" lvl="6" marL="1285189">
              <a:buNone/>
              <a:defRPr dirty="0" lang="en-US" sz="900"/>
            </a:lvl7pPr>
            <a:lvl8pPr indent="0" lvl="7" marL="1499387">
              <a:buNone/>
              <a:defRPr dirty="0" lang="en-US" sz="900"/>
            </a:lvl8pPr>
            <a:lvl9pPr indent="0" lvl="8" marL="1713586">
              <a:buNone/>
              <a:defRPr dirty="0" lang="en-US" sz="9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Text Placeholder 3">
            <a:extLst>
              <a:ext uri="{C4FDA9EC-2025-4D33-9EAF-5D4FFCF949D8}">
                <a16:creationId xmlns:a16="http://schemas.microsoft.com/office/drawing/2010/main" id="{5E953F79-D03A-430E-9A0F-9F599047F132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940951" y="2110905"/>
            <a:ext cx="2880360" cy="316542"/>
          </a:xfrm>
        </p:spPr>
        <p:txBody>
          <a:bodyPr rtlCol="0" vert="horz"/>
          <a:lstStyle>
            <a:lvl1pPr indent="0" lvl="0" marL="0">
              <a:buNone/>
              <a:defRPr dirty="0" lang="en-US" sz="700"/>
            </a:lvl1pPr>
            <a:lvl2pPr indent="0" lvl="1" marL="214198">
              <a:buNone/>
              <a:defRPr dirty="0" lang="en-US" sz="600"/>
            </a:lvl2pPr>
            <a:lvl3pPr indent="0" lvl="2" marL="428396">
              <a:buNone/>
              <a:defRPr dirty="0" lang="en-US" sz="500"/>
            </a:lvl3pPr>
            <a:lvl4pPr indent="0" lvl="3" marL="642595">
              <a:buNone/>
              <a:defRPr dirty="0" lang="en-US" sz="400"/>
            </a:lvl4pPr>
            <a:lvl5pPr indent="0" lvl="4" marL="856793">
              <a:buNone/>
              <a:defRPr dirty="0" lang="en-US" sz="400"/>
            </a:lvl5pPr>
            <a:lvl6pPr indent="0" lvl="5" marL="1070991">
              <a:buNone/>
              <a:defRPr dirty="0" lang="en-US" sz="400"/>
            </a:lvl6pPr>
            <a:lvl7pPr indent="0" lvl="6" marL="1285189">
              <a:buNone/>
              <a:defRPr dirty="0" lang="en-US" sz="400"/>
            </a:lvl7pPr>
            <a:lvl8pPr indent="0" lvl="7" marL="1499387">
              <a:buNone/>
              <a:defRPr dirty="0" lang="en-US" sz="400"/>
            </a:lvl8pPr>
            <a:lvl9pPr indent="0" lvl="8" marL="1713586">
              <a:buNone/>
              <a:defRPr dirty="0" lang="en-US" sz="400"/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Date Placeholder 4">
            <a:extLst>
              <a:ext uri="{2CD1CB04-0223-4632-B3F4-03647F30D8E0}">
                <a16:creationId xmlns:a16="http://schemas.microsoft.com/office/drawing/2010/main" id="{201C8FB5-00C1-445D-BF26-7C4A2B62B87F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739497A1-0D9D-48D4-A74A-6BB4537B5E06}" type="datetime1">
              <a:t>7/4/2023</a:t>
            </a:fld>
            <a:endParaRPr dirty="0" lang="en-US"/>
          </a:p>
        </p:txBody>
      </p:sp>
      <p:sp>
        <p:nvSpPr>
          <p:cNvPr id="6" name="Footer Placeholder 5">
            <a:extLst>
              <a:ext uri="{4AA87464-F735-4412-A826-250601084455}">
                <a16:creationId xmlns:a16="http://schemas.microsoft.com/office/drawing/2010/main" id="{57FF9560-C2E8-41B2-B7F2-92CDFBDA5FC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Slide Number Placeholder 6">
            <a:extLst>
              <a:ext uri="{192DF636-A90B-415A-94FC-F70B5AD4CCA3}">
                <a16:creationId xmlns:a16="http://schemas.microsoft.com/office/drawing/2010/main" id="{220B7681-32DB-404A-AAEC-F5F4CF7C2FF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1D9B1EE9-C7CF-4A7E-B72E-CBD7834C9E69}" type="slidenum"/>
            <a:endParaRPr dirty="0" lang="en-US"/>
          </a:p>
        </p:txBody>
      </p:sp>
    </p:spTree>
    <p:extLst>
      <p:ext uri="{AFC5A820-604E-4970-9447-CF3375BFCEA6}">
        <p14:creationId xmlns:p14="http://schemas.microsoft.com/office/powerpoint/2010/main" val="1688456019513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media/image1.png" Type="http://schemas.openxmlformats.org/officeDocument/2006/relationships/imag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B8C37FC5-9E56-4209-82E8-61DEAC8E0CD5}">
                <a16:creationId xmlns:a16="http://schemas.microsoft.com/office/drawing/2010/main" id="{D452EC1F-6E3C-4475-A554-738726A63067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7526" y="113708"/>
            <a:ext cx="4320542" cy="277907"/>
          </a:xfrm>
          <a:prstGeom prst="rect">
            <a:avLst/>
          </a:prstGeom>
        </p:spPr>
        <p:txBody>
          <a:bodyPr anchor="ctr" bIns="21420" lIns="42840" rIns="42840" rtlCol="0" tIns="21420" vert="horz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>
            <a:extLst>
              <a:ext uri="{24783221-03D0-4F7B-96DA-D1B9C1911E3D}">
                <a16:creationId xmlns:a16="http://schemas.microsoft.com/office/drawing/2010/main" id="{66DBE517-7135-4536-AF2A-579709B87F0A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137526" y="542091"/>
            <a:ext cx="4320542" cy="1838775"/>
          </a:xfrm>
          <a:prstGeom prst="rect">
            <a:avLst/>
          </a:prstGeom>
        </p:spPr>
        <p:txBody>
          <a:bodyPr bIns="21420" lIns="42840" rIns="42840" rtlCol="0" tIns="214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6F9EA210-7B09-4203-87A2-9DF8E43E9796}">
                <a16:creationId xmlns:a16="http://schemas.microsoft.com/office/drawing/2010/main" id="{D900C9EA-9368-4608-B94E-710C7F170704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240029" y="2499871"/>
            <a:ext cx="1120140" cy="143598"/>
          </a:xfrm>
          <a:prstGeom prst="rect">
            <a:avLst/>
          </a:prstGeom>
        </p:spPr>
        <p:txBody>
          <a:bodyPr anchor="ctr" bIns="21420" lIns="42840" rIns="42840" rtlCol="0" tIns="21420" vert="horz"/>
          <a:lstStyle>
            <a:lvl1pPr algn="l" lvl="0">
              <a:defRPr b="0" dirty="0" lang="en-US" sz="600">
                <a:solidFill>
                  <a:schemeClr val="tx1">
                    <a:tint val="75000"/>
                  </a:schemeClr>
                </a:solidFill>
                <a:latin typeface="Roboto"/>
              </a:defRPr>
            </a:lvl1pPr>
          </a:lstStyle>
          <a:p>
            <a:pPr/>
            <a:fld id="{6F42AD68-6E06-40D9-AEC0-4DD3FB41E574}" type="datetime1">
              <a:t>7/4/2023</a:t>
            </a:fld>
            <a:endParaRPr dirty="0" lang="en-US"/>
          </a:p>
        </p:txBody>
      </p:sp>
      <p:sp>
        <p:nvSpPr>
          <p:cNvPr id="5" name="Footer Placeholder 4">
            <a:extLst>
              <a:ext uri="{47DB2E41-2318-4DBF-B909-08D8845FCB12}">
                <a16:creationId xmlns:a16="http://schemas.microsoft.com/office/drawing/2010/main" id="{3BBDFDAF-1FFC-4CDA-B6B9-88DE7AB1EFBF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1640205" y="2499871"/>
            <a:ext cx="1520190" cy="143598"/>
          </a:xfrm>
          <a:prstGeom prst="rect">
            <a:avLst/>
          </a:prstGeom>
        </p:spPr>
        <p:txBody>
          <a:bodyPr anchor="ctr" bIns="21420" lIns="42840" rIns="42840" rtlCol="0" tIns="21420" vert="horz"/>
          <a:lstStyle>
            <a:lvl1pPr algn="ctr" lvl="0">
              <a:defRPr b="0" dirty="0" lang="en-US" sz="600">
                <a:solidFill>
                  <a:schemeClr val="tx1">
                    <a:tint val="75000"/>
                  </a:schemeClr>
                </a:solidFill>
                <a:latin typeface="Roboto"/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>
            <a:extLst>
              <a:ext uri="{743EA079-32FF-4224-A9A7-9C433A96D74E}">
                <a16:creationId xmlns:a16="http://schemas.microsoft.com/office/drawing/2010/main" id="{0B0819FD-BB9E-4462-A99B-1234D0D7C4A8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3440430" y="2499871"/>
            <a:ext cx="1120140" cy="143598"/>
          </a:xfrm>
          <a:prstGeom prst="rect">
            <a:avLst/>
          </a:prstGeom>
        </p:spPr>
        <p:txBody>
          <a:bodyPr anchor="ctr" bIns="21420" lIns="42840" rIns="42840" rtlCol="0" tIns="21420" vert="horz"/>
          <a:lstStyle>
            <a:lvl1pPr algn="r" lvl="0">
              <a:defRPr b="0" dirty="0" lang="en-US" sz="600">
                <a:solidFill>
                  <a:schemeClr val="tx1">
                    <a:tint val="75000"/>
                  </a:schemeClr>
                </a:solidFill>
                <a:latin typeface="Roboto"/>
              </a:defRPr>
            </a:lvl1pPr>
          </a:lstStyle>
          <a:p>
            <a:pPr/>
            <a:fld id="{F06D7431-CCA1-4593-A9AC-F847ABD1D003}" type="slidenum"/>
            <a:endParaRPr dirty="0" lang="en-US"/>
          </a:p>
        </p:txBody>
      </p:sp>
      <p:pic>
        <p:nvPicPr>
          <p:cNvPr descr="Logo.png" id="7" name="Picture 6">
            <a:extLst>
              <a:ext uri="{EE5AA261-4C13-4CD4-BF03-5C8AEE870ED9}">
                <a16:creationId xmlns:a16="http://schemas.microsoft.com/office/drawing/2010/main" id="{DDA9F7AE-EE1E-486E-B997-BF4BA3131D2A}"/>
              </a:ext>
            </a:extLst>
          </p:cNvPr>
          <p:cNvPicPr>
            <a:picLocks noChangeAspect="true"/>
          </p:cNvPicPr>
          <p:nvPr userDrawn="1"/>
        </p:nvPicPr>
        <p:blipFill>
          <a:blip r:embed="rId13"/>
          <a:stretch>
            <a:fillRect/>
          </a:stretch>
        </p:blipFill>
        <p:spPr>
          <a:xfrm rot="0">
            <a:off x="4020243" y="2493032"/>
            <a:ext cx="703420" cy="123099"/>
          </a:xfrm>
          <a:prstGeom prst="rect">
            <a:avLst/>
          </a:prstGeom>
          <a:noFill/>
        </p:spPr>
      </p:pic>
      <p:sp>
        <p:nvSpPr>
          <p:cNvPr id="8" name="Rectangle 8">
            <a:extLst>
              <a:ext uri="{3ABFE852-C1B1-4E52-B009-99362D38CBE0}">
                <a16:creationId xmlns:a16="http://schemas.microsoft.com/office/drawing/2010/main" id="{D3DC6EF0-938F-4353-86D6-362E28C7597A}"/>
              </a:ext>
            </a:extLst>
          </p:cNvPr>
          <p:cNvSpPr/>
          <p:nvPr userDrawn="1"/>
        </p:nvSpPr>
        <p:spPr>
          <a:xfrm flipH="true" rot="0">
            <a:off x="-2" y="78832"/>
            <a:ext cx="56950" cy="336268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lvl="0" rtl="false">
        <a:spcBef>
          <a:spcPct val="0"/>
        </a:spcBef>
        <a:buNone/>
        <a:defRPr b="1" dirty="0" i="0" lang="en-US" sz="1800">
          <a:solidFill>
            <a:schemeClr val="tx1"/>
          </a:solidFill>
          <a:latin typeface="Roboto"/>
        </a:defRPr>
      </a:lvl1pPr>
    </p:titleStyle>
    <p:bodyStyle>
      <a:lvl1pPr algn="l" indent="-160648" lvl="0" marL="160648" rtl="false">
        <a:spcBef>
          <a:spcPct val="20000"/>
        </a:spcBef>
        <a:buFont typeface="Arial"/>
        <a:buChar char="•"/>
        <a:defRPr b="0" dirty="0" i="0" lang="en-US" sz="1000">
          <a:solidFill>
            <a:schemeClr val="tx1"/>
          </a:solidFill>
          <a:latin typeface="Roboto"/>
        </a:defRPr>
      </a:lvl1pPr>
      <a:lvl2pPr algn="l" indent="-133874" lvl="1" marL="348072" rtl="false">
        <a:spcBef>
          <a:spcPct val="20000"/>
        </a:spcBef>
        <a:buFont typeface="Arial"/>
        <a:buChar char="–"/>
        <a:defRPr b="0" dirty="0" i="0" lang="en-US" sz="900">
          <a:solidFill>
            <a:schemeClr val="tx1"/>
          </a:solidFill>
          <a:latin typeface="Roboto"/>
        </a:defRPr>
      </a:lvl2pPr>
      <a:lvl3pPr algn="l" indent="-107099" lvl="2" marL="535496" rtl="false">
        <a:spcBef>
          <a:spcPct val="20000"/>
        </a:spcBef>
        <a:buFont typeface="Arial"/>
        <a:buChar char="•"/>
        <a:defRPr b="0" dirty="0" i="0" lang="en-US" sz="800">
          <a:solidFill>
            <a:schemeClr val="tx1"/>
          </a:solidFill>
          <a:latin typeface="Roboto"/>
        </a:defRPr>
      </a:lvl3pPr>
      <a:lvl4pPr algn="l" indent="-107099" lvl="3" marL="749694" rtl="false">
        <a:spcBef>
          <a:spcPct val="20000"/>
        </a:spcBef>
        <a:buFont typeface="Arial"/>
        <a:buChar char="–"/>
        <a:defRPr b="0" dirty="0" i="0" lang="en-US" sz="700">
          <a:solidFill>
            <a:schemeClr val="tx1"/>
          </a:solidFill>
          <a:latin typeface="Roboto"/>
        </a:defRPr>
      </a:lvl4pPr>
      <a:lvl5pPr algn="l" indent="-107099" lvl="4" marL="963892" rtl="false">
        <a:spcBef>
          <a:spcPct val="20000"/>
        </a:spcBef>
        <a:buFont typeface="Arial"/>
        <a:buChar char="»"/>
        <a:defRPr b="0" dirty="0" i="0" lang="en-US" sz="600">
          <a:solidFill>
            <a:schemeClr val="tx1"/>
          </a:solidFill>
          <a:latin typeface="Roboto"/>
        </a:defRPr>
      </a:lvl5pPr>
      <a:lvl6pPr algn="l" indent="-107099" lvl="5" marL="1178090" rtl="false">
        <a:spcBef>
          <a:spcPct val="20000"/>
        </a:spcBef>
        <a:buFont typeface="Arial"/>
        <a:buChar char="•"/>
        <a:defRPr dirty="0" lang="en-US" sz="900">
          <a:solidFill>
            <a:schemeClr val="tx1"/>
          </a:solidFill>
          <a:latin typeface="+mn-lt"/>
        </a:defRPr>
      </a:lvl6pPr>
      <a:lvl7pPr algn="l" indent="-107099" lvl="6" marL="1392288" rtl="false">
        <a:spcBef>
          <a:spcPct val="20000"/>
        </a:spcBef>
        <a:buFont typeface="Arial"/>
        <a:buChar char="•"/>
        <a:defRPr dirty="0" lang="en-US" sz="900">
          <a:solidFill>
            <a:schemeClr val="tx1"/>
          </a:solidFill>
          <a:latin typeface="+mn-lt"/>
        </a:defRPr>
      </a:lvl7pPr>
      <a:lvl8pPr algn="l" indent="-107099" lvl="7" marL="1606487" rtl="false">
        <a:spcBef>
          <a:spcPct val="20000"/>
        </a:spcBef>
        <a:buFont typeface="Arial"/>
        <a:buChar char="•"/>
        <a:defRPr dirty="0" lang="en-US" sz="900">
          <a:solidFill>
            <a:schemeClr val="tx1"/>
          </a:solidFill>
          <a:latin typeface="+mn-lt"/>
        </a:defRPr>
      </a:lvl8pPr>
      <a:lvl9pPr algn="l" indent="-107099" lvl="8" marL="1820685" rtl="false">
        <a:spcBef>
          <a:spcPct val="20000"/>
        </a:spcBef>
        <a:buFont typeface="Arial"/>
        <a:buChar char="•"/>
        <a:defRPr dirty="0" lang="en-US" sz="9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800">
          <a:solidFill>
            <a:schemeClr val="tx1"/>
          </a:solidFill>
          <a:latin typeface="+mn-lt"/>
        </a:defRPr>
      </a:lvl1pPr>
      <a:lvl2pPr algn="l" lvl="1" marL="214198" rtl="false">
        <a:defRPr dirty="0" lang="en-US" sz="800">
          <a:solidFill>
            <a:schemeClr val="tx1"/>
          </a:solidFill>
          <a:latin typeface="+mn-lt"/>
        </a:defRPr>
      </a:lvl2pPr>
      <a:lvl3pPr algn="l" lvl="2" marL="428396" rtl="false">
        <a:defRPr dirty="0" lang="en-US" sz="800">
          <a:solidFill>
            <a:schemeClr val="tx1"/>
          </a:solidFill>
          <a:latin typeface="+mn-lt"/>
        </a:defRPr>
      </a:lvl3pPr>
      <a:lvl4pPr algn="l" lvl="3" marL="642595" rtl="false">
        <a:defRPr dirty="0" lang="en-US" sz="800">
          <a:solidFill>
            <a:schemeClr val="tx1"/>
          </a:solidFill>
          <a:latin typeface="+mn-lt"/>
        </a:defRPr>
      </a:lvl4pPr>
      <a:lvl5pPr algn="l" lvl="4" marL="856793" rtl="false">
        <a:defRPr dirty="0" lang="en-US" sz="800">
          <a:solidFill>
            <a:schemeClr val="tx1"/>
          </a:solidFill>
          <a:latin typeface="+mn-lt"/>
        </a:defRPr>
      </a:lvl5pPr>
      <a:lvl6pPr algn="l" lvl="5" marL="1070991" rtl="false">
        <a:defRPr dirty="0" lang="en-US" sz="800">
          <a:solidFill>
            <a:schemeClr val="tx1"/>
          </a:solidFill>
          <a:latin typeface="+mn-lt"/>
        </a:defRPr>
      </a:lvl6pPr>
      <a:lvl7pPr algn="l" lvl="6" marL="1285189" rtl="false">
        <a:defRPr dirty="0" lang="en-US" sz="800">
          <a:solidFill>
            <a:schemeClr val="tx1"/>
          </a:solidFill>
          <a:latin typeface="+mn-lt"/>
        </a:defRPr>
      </a:lvl7pPr>
      <a:lvl8pPr algn="l" lvl="7" marL="1499387" rtl="false">
        <a:defRPr dirty="0" lang="en-US" sz="800">
          <a:solidFill>
            <a:schemeClr val="tx1"/>
          </a:solidFill>
          <a:latin typeface="+mn-lt"/>
        </a:defRPr>
      </a:lvl8pPr>
      <a:lvl9pPr algn="l" lvl="8" marL="1713586" rtl="false">
        <a:defRPr dirty="0" lang="en-US" sz="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2" Target="../media/image1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media/image2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2" Target="../media/image21.png" Type="http://schemas.openxmlformats.org/officeDocument/2006/relationships/image"/><Relationship Id="rId3" Target="../media/image14.png" Type="http://schemas.openxmlformats.org/officeDocument/2006/relationships/image"/><Relationship Id="rId4" Target="../media/image2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2" Target="../media/image23.png" Type="http://schemas.openxmlformats.org/officeDocument/2006/relationships/image"/><Relationship Id="rId3" Target="../media/image5.png" Type="http://schemas.openxmlformats.org/officeDocument/2006/relationships/image"/><Relationship Id="rId4" Target="../media/image7.png" Type="http://schemas.openxmlformats.org/officeDocument/2006/relationships/image"/><Relationship Id="rId5" Target="../media/image24.png" Type="http://schemas.openxmlformats.org/officeDocument/2006/relationships/image"/><Relationship Id="rId6" Target="../media/image14.png" Type="http://schemas.openxmlformats.org/officeDocument/2006/relationships/image"/><Relationship Id="rId7" Target="../media/image2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2" Target="../media/image2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no"?><Relationships xmlns="http://schemas.openxmlformats.org/package/2006/relationships"><Relationship Id="rId2" Target="../media/image2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no"?><Relationships xmlns="http://schemas.openxmlformats.org/package/2006/relationships"><Relationship Id="rId2" Target="../media/image2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no"?><Relationships xmlns="http://schemas.openxmlformats.org/package/2006/relationships"><Relationship Id="rId2" Target="../media/image2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no"?><Relationships xmlns="http://schemas.openxmlformats.org/package/2006/relationships"><Relationship Id="rId2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no"?><Relationships xmlns="http://schemas.openxmlformats.org/package/2006/relationships"><Relationship Id="rId2" Target="../media/image3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no"?><Relationships xmlns="http://schemas.openxmlformats.org/package/2006/relationships"><Relationship Id="rId2" Target="../media/image3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no"?><Relationships xmlns="http://schemas.openxmlformats.org/package/2006/relationships"><Relationship Id="rId2" Target="../media/image3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no"?><Relationships xmlns="http://schemas.openxmlformats.org/package/2006/relationships"><Relationship Id="rId2" Target="../media/image3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no"?><Relationships xmlns="http://schemas.openxmlformats.org/package/2006/relationships"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0.xml.rels><?xml version="1.0" encoding="UTF-8" standalone="no"?><Relationships xmlns="http://schemas.openxmlformats.org/package/2006/relationships"><Relationship Id="rId2" Target="../media/image3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no"?><Relationships xmlns="http://schemas.openxmlformats.org/package/2006/relationships"><Relationship Id="rId2" Target="../media/image37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no"?><Relationships xmlns="http://schemas.openxmlformats.org/package/2006/relationships"><Relationship Id="rId2" Target="../media/image40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no"?><Relationships xmlns="http://schemas.openxmlformats.org/package/2006/relationships"><Relationship Id="rId2" Target="../media/image4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no"?><Relationships xmlns="http://schemas.openxmlformats.org/package/2006/relationships"><Relationship Id="rId2" Target="../media/image6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6.xml.rels><?xml version="1.0" encoding="UTF-8" standalone="no"?><Relationships xmlns="http://schemas.openxmlformats.org/package/2006/relationships"><Relationship Id="rId2" Target="../media/image4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no"?><Relationships xmlns="http://schemas.openxmlformats.org/package/2006/relationships"><Relationship Id="rId2" Target="../media/image4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no"?><Relationships xmlns="http://schemas.openxmlformats.org/package/2006/relationships"><Relationship Id="rId2" Target="../media/image4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no"?><Relationships xmlns="http://schemas.openxmlformats.org/package/2006/relationships"><Relationship Id="rId2" Target="../media/image4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0.xml.rels><?xml version="1.0" encoding="UTF-8" standalone="no"?><Relationships xmlns="http://schemas.openxmlformats.org/package/2006/relationships"><Relationship Id="rId2" Target="../media/image4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no"?><Relationships xmlns="http://schemas.openxmlformats.org/package/2006/relationships"><Relationship Id="rId2" Target="../media/image47.png" Type="http://schemas.openxmlformats.org/officeDocument/2006/relationships/image"/><Relationship Id="rId3" Target="../media/image4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2.xml.rels><?xml version="1.0" encoding="UTF-8" standalone="no"?><Relationships xmlns="http://schemas.openxmlformats.org/package/2006/relationships"><Relationship Id="rId2" Target="../media/image4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4.xml.rels><?xml version="1.0" encoding="UTF-8" standalone="no"?><Relationships xmlns="http://schemas.openxmlformats.org/package/2006/relationships"><Relationship Id="rId2" Target="../media/image50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no"?><Relationships xmlns="http://schemas.openxmlformats.org/package/2006/relationships"><Relationship Id="rId2" Target="../media/image5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no"?><Relationships xmlns="http://schemas.openxmlformats.org/package/2006/relationships"><Relationship Id="rId2" Target="../media/image52.png" Type="http://schemas.openxmlformats.org/officeDocument/2006/relationships/image"/><Relationship Id="rId3" Target="../media/image5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7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8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9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0.xml.rels><?xml version="1.0" encoding="UTF-8" standalone="no"?><Relationships xmlns="http://schemas.openxmlformats.org/package/2006/relationships"><Relationship Id="rId2" Target="../media/image54.png" Type="http://schemas.openxmlformats.org/officeDocument/2006/relationships/image"/><Relationship Id="rId3" Target="../media/image55.png" Type="http://schemas.openxmlformats.org/officeDocument/2006/relationships/image"/><Relationship Id="rId4" Target="../media/image5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1.xml.rels><?xml version="1.0" encoding="UTF-8" standalone="no"?><Relationships xmlns="http://schemas.openxmlformats.org/package/2006/relationships"><Relationship Id="rId2" Target="../media/image57.png" Type="http://schemas.openxmlformats.org/officeDocument/2006/relationships/image"/><Relationship Id="rId3" Target="../media/image5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2.xml.rels><?xml version="1.0" encoding="UTF-8" standalone="no"?><Relationships xmlns="http://schemas.openxmlformats.org/package/2006/relationships"><Relationship Id="rId2" Target="../media/image59.png" Type="http://schemas.openxmlformats.org/officeDocument/2006/relationships/image"/><Relationship Id="rId3" Target="../media/image60.png" Type="http://schemas.openxmlformats.org/officeDocument/2006/relationships/image"/><Relationship Id="rId4" Target="../media/image6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3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4.xml.rels><?xml version="1.0" encoding="UTF-8" standalone="no"?><Relationships xmlns="http://schemas.openxmlformats.org/package/2006/relationships"><Relationship Id="rId2" Target="../media/image6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5.xml.rels><?xml version="1.0" encoding="UTF-8" standalone="no"?><Relationships xmlns="http://schemas.openxmlformats.org/package/2006/relationships"><Relationship Id="rId2" Target="../media/image2.png" Type="http://schemas.openxmlformats.org/officeDocument/2006/relationships/image"/><Relationship Id="rId3" Target="../media/image6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1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9E1CA45-D5A3-413F-AAB8-955E385524FF}">
                <a16:creationId xmlns:a16="http://schemas.microsoft.com/office/drawing/2010/main" id="{4BD0D2C5-A421-4170-96AB-C5BF76FABD6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328185" y="774483"/>
            <a:ext cx="2899403" cy="797261"/>
          </a:xfrm>
        </p:spPr>
        <p:txBody>
          <a:bodyPr rtlCol="0" vert="horz"/>
          <a:lstStyle/>
          <a:p>
            <a:pPr/>
            <a:r>
              <a:rPr b="1" dirty="0" err="1" lang="en-US" sz="2600">
                <a:solidFill>
                  <a:schemeClr val="tx1"/>
                </a:solidFill>
                <a:latin typeface="+mj-lt"/>
              </a:rPr>
              <a:t>ManageEngine</a:t>
            </a:r>
            <a:r>
              <a:rPr b="1" dirty="0" lang="en-US" sz="2600">
                <a:solidFill>
                  <a:schemeClr val="tx1"/>
                </a:solidFill>
                <a:latin typeface="+mj-lt"/>
              </a:rPr>
              <a:t> </a:t>
            </a:r>
            <a:r>
              <a:rPr b="1" dirty="0" err="1" lang="en-US" sz="2600">
                <a:solidFill>
                  <a:schemeClr val="tx1"/>
                </a:solidFill>
                <a:latin typeface="+mj-lt"/>
              </a:rPr>
              <a:t>ADManager</a:t>
            </a:r>
            <a:r>
              <a:rPr b="1" dirty="0" lang="en-US" sz="2600">
                <a:solidFill>
                  <a:schemeClr val="tx1"/>
                </a:solidFill>
                <a:latin typeface="+mj-lt"/>
              </a:rPr>
              <a:t> Plus</a:t>
            </a:r>
            <a:endParaRPr b="1" dirty="0" lang="en-US" sz="2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3">
            <a:extLst>
              <a:ext uri="{7DFA4FD7-BE8C-4301-98B1-B928D634DC17}">
                <a16:creationId xmlns:a16="http://schemas.microsoft.com/office/drawing/2010/main" id="{581EE1CC-8373-4F3A-AF1E-23B846C9A4CD}"/>
              </a:ext>
            </a:extLst>
          </p:cNvPr>
          <p:cNvSpPr/>
          <p:nvPr/>
        </p:nvSpPr>
        <p:spPr>
          <a:xfrm rot="0">
            <a:off x="389228" y="1740399"/>
            <a:ext cx="248845" cy="21328"/>
          </a:xfrm>
          <a:prstGeom prst="rect">
            <a:avLst/>
          </a:prstGeom>
          <a:solidFill>
            <a:srgbClr val="d125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Rectangle 4">
            <a:extLst>
              <a:ext uri="{68580B44-9EE2-48B5-9A64-ACC707DE23AE}">
                <a16:creationId xmlns:a16="http://schemas.microsoft.com/office/drawing/2010/main" id="{CD928DB1-A0F1-42B4-AA08-1AA535DA696F}"/>
              </a:ext>
            </a:extLst>
          </p:cNvPr>
          <p:cNvSpPr/>
          <p:nvPr/>
        </p:nvSpPr>
        <p:spPr>
          <a:xfrm rot="0">
            <a:off x="635029" y="1740399"/>
            <a:ext cx="331211" cy="21328"/>
          </a:xfrm>
          <a:prstGeom prst="rect">
            <a:avLst/>
          </a:prstGeom>
          <a:solidFill>
            <a:srgbClr val="28ae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Rectangle 5">
            <a:extLst>
              <a:ext uri="{D0BDF506-3D3C-4C23-827E-57162A51A77F}">
                <a16:creationId xmlns:a16="http://schemas.microsoft.com/office/drawing/2010/main" id="{6AEA93A3-2CEE-4756-A35C-B8AD8A1CD2E2}"/>
              </a:ext>
            </a:extLst>
          </p:cNvPr>
          <p:cNvSpPr/>
          <p:nvPr/>
        </p:nvSpPr>
        <p:spPr>
          <a:xfrm rot="0">
            <a:off x="961489" y="1740399"/>
            <a:ext cx="484927" cy="21328"/>
          </a:xfrm>
          <a:prstGeom prst="rect">
            <a:avLst/>
          </a:prstGeom>
          <a:solidFill>
            <a:srgbClr val="257a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Rectangle 6">
            <a:extLst>
              <a:ext uri="{E01B4128-4402-41AA-B3BA-C02E61CEFB09}">
                <a16:creationId xmlns:a16="http://schemas.microsoft.com/office/drawing/2010/main" id="{BD3A4847-CB09-47A9-93A9-3976EF8FE56B}"/>
              </a:ext>
            </a:extLst>
          </p:cNvPr>
          <p:cNvSpPr/>
          <p:nvPr/>
        </p:nvSpPr>
        <p:spPr>
          <a:xfrm rot="0">
            <a:off x="1443174" y="1740399"/>
            <a:ext cx="586762" cy="21328"/>
          </a:xfrm>
          <a:prstGeom prst="rect">
            <a:avLst/>
          </a:prstGeom>
          <a:solidFill>
            <a:srgbClr val="e9b2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descr="ADMP.png" id="7" name="Picture 7">
            <a:extLst>
              <a:ext uri="{0EB53E35-74DA-443F-B891-786747F8E1EE}">
                <a16:creationId xmlns:a16="http://schemas.microsoft.com/office/drawing/2010/main" id="{E77959F4-7052-4F69-A637-CADA4895BC2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531333" y="138158"/>
            <a:ext cx="1090293" cy="345260"/>
          </a:xfrm>
          <a:prstGeom prst="rect">
            <a:avLst/>
          </a:prstGeom>
          <a:noFill/>
        </p:spPr>
      </p:pic>
    </p:spTree>
    <p:extLst>
      <p:ext uri="{A20E312A-C0AD-4E85-966D-AAB276F0808C}">
        <p14:creationId xmlns:p14="http://schemas.microsoft.com/office/powerpoint/2010/main" val="1688456019519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>
            <a:extLst>
              <a:ext uri="{1F4B125B-C75E-4DD9-8AED-17AEC9380A5E}">
                <a16:creationId xmlns:a16="http://schemas.microsoft.com/office/drawing/2010/main" id="{CB4C884D-8722-443C-A0E3-6DFD2054D874}"/>
              </a:ext>
            </a:extLst>
          </p:cNvPr>
          <p:cNvSpPr/>
          <p:nvPr/>
        </p:nvSpPr>
        <p:spPr>
          <a:xfrm rot="0">
            <a:off x="0" y="2268141"/>
            <a:ext cx="4800600" cy="429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itle 1">
            <a:extLst>
              <a:ext uri="{F265E369-9A59-41FE-8485-CADF84933AD3}">
                <a16:creationId xmlns:a16="http://schemas.microsoft.com/office/drawing/2010/main" id="{ED32385B-467D-4D37-9B9E-0CB97AE8DCC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Auto - configure attributes</a:t>
            </a:r>
            <a:endParaRPr dirty="0" lang="en-US"/>
          </a:p>
        </p:txBody>
      </p:sp>
      <p:grpSp>
        <p:nvGrpSpPr>
          <p:cNvPr id="4" name="Group 63">
            <a:extLst>
              <a:ext uri="{71EE9FBE-AB21-431B-AD0A-F59C8020333E}">
                <a16:creationId xmlns:a16="http://schemas.microsoft.com/office/drawing/2010/main" id="{4BCD8A2D-7808-4694-A292-EE8C7F05A038}"/>
              </a:ext>
            </a:extLst>
          </p:cNvPr>
          <p:cNvGrpSpPr/>
          <p:nvPr/>
        </p:nvGrpSpPr>
        <p:grpSpPr>
          <a:xfrm rot="0">
            <a:off x="3486100" y="388143"/>
            <a:ext cx="603999" cy="889153"/>
            <a:chOff x="3404763" y="450603"/>
            <a:chExt cx="603999" cy="889153"/>
          </a:xfrm>
        </p:grpSpPr>
        <p:pic>
          <p:nvPicPr>
            <p:cNvPr id="5" name="Picture 28">
              <a:extLst>
                <a:ext uri="{2EFF5B36-F99A-4426-A1AB-A6CB0D1FE150}">
                  <a16:creationId xmlns:a16="http://schemas.microsoft.com/office/drawing/2010/main" id="{DE1DB276-2862-4BBB-B43B-D19AAA34E7AD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3404763" y="450603"/>
              <a:ext cx="603999" cy="603999"/>
            </a:xfrm>
            <a:prstGeom prst="rect">
              <a:avLst/>
            </a:prstGeom>
            <a:noFill/>
          </p:spPr>
        </p:pic>
        <p:sp>
          <p:nvSpPr>
            <p:cNvPr id="6" name="Oval 31">
              <a:extLst>
                <a:ext uri="{6F4F8C89-3007-4596-9E92-7EB5C1298C7C}">
                  <a16:creationId xmlns:a16="http://schemas.microsoft.com/office/drawing/2010/main" id="{AC477D97-91E9-4B2E-8CB0-4A2567444B5E}"/>
                </a:ext>
              </a:extLst>
            </p:cNvPr>
            <p:cNvSpPr/>
            <p:nvPr/>
          </p:nvSpPr>
          <p:spPr>
            <a:xfrm rot="0">
              <a:off x="3810375" y="1210881"/>
              <a:ext cx="70013" cy="70884"/>
            </a:xfrm>
            <a:prstGeom prst="ellipse">
              <a:avLst/>
            </a:prstGeom>
            <a:solidFill>
              <a:srgbClr val="ff0000"/>
            </a:solidFill>
            <a:ln cap="flat" w="9525">
              <a:noFill/>
              <a:prstDash val="solid"/>
              <a:miter lim="800000"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7" name="TextBox 36">
              <a:extLst>
                <a:ext uri="{EB0EE276-4B8B-49D1-A283-EA1F1160CA05}">
                  <a16:creationId xmlns:a16="http://schemas.microsoft.com/office/drawing/2010/main" id="{CF036C57-E92B-4C8F-8A99-849C1CF1D148}"/>
                </a:ext>
              </a:extLst>
            </p:cNvPr>
            <p:cNvSpPr txBox="1"/>
            <p:nvPr/>
          </p:nvSpPr>
          <p:spPr>
            <a:xfrm rot="0">
              <a:off x="3486100" y="1009316"/>
              <a:ext cx="459143" cy="200055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pPr/>
              <a:r>
                <a:rPr b="1" dirty="0" lang="en-US" sz="700">
                  <a:latin typeface="Arial"/>
                </a:rPr>
                <a:t>User 1</a:t>
              </a:r>
              <a:endParaRPr b="1" dirty="0" lang="en-US" sz="700">
                <a:latin typeface="Arial"/>
              </a:endParaRPr>
            </a:p>
          </p:txBody>
        </p:sp>
        <p:sp>
          <p:nvSpPr>
            <p:cNvPr id="8" name="TextBox 37">
              <a:extLst>
                <a:ext uri="{DFE71837-CE17-4BF0-9C39-AE2E739CA382}">
                  <a16:creationId xmlns:a16="http://schemas.microsoft.com/office/drawing/2010/main" id="{8ACE07F6-3B87-4BD2-A38A-374445C684C5}"/>
                </a:ext>
              </a:extLst>
            </p:cNvPr>
            <p:cNvSpPr txBox="1"/>
            <p:nvPr/>
          </p:nvSpPr>
          <p:spPr>
            <a:xfrm rot="0">
              <a:off x="3486100" y="1139700"/>
              <a:ext cx="402674" cy="200055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pPr/>
              <a:r>
                <a:rPr dirty="0" lang="en-US" sz="700">
                  <a:latin typeface="Arial"/>
                </a:rPr>
                <a:t>Dept:</a:t>
              </a:r>
              <a:endParaRPr dirty="0" lang="en-US" sz="700">
                <a:latin typeface="Arial"/>
              </a:endParaRPr>
            </a:p>
          </p:txBody>
        </p:sp>
      </p:grpSp>
      <p:grpSp>
        <p:nvGrpSpPr>
          <p:cNvPr id="9" name="Group 62">
            <a:extLst>
              <a:ext uri="{7B78F82E-A613-4256-9B1C-E8867FB495F1}">
                <a16:creationId xmlns:a16="http://schemas.microsoft.com/office/drawing/2010/main" id="{1A998546-974A-42EB-B163-8F8C45A995FD}"/>
              </a:ext>
            </a:extLst>
          </p:cNvPr>
          <p:cNvGrpSpPr/>
          <p:nvPr/>
        </p:nvGrpSpPr>
        <p:grpSpPr>
          <a:xfrm rot="0">
            <a:off x="3000121" y="1191047"/>
            <a:ext cx="603999" cy="889153"/>
            <a:chOff x="2897963" y="1156349"/>
            <a:chExt cx="603999" cy="889153"/>
          </a:xfrm>
        </p:grpSpPr>
        <p:pic>
          <p:nvPicPr>
            <p:cNvPr id="10" name="Picture 40">
              <a:extLst>
                <a:ext uri="{432F8036-3B03-431E-88F0-99E52CB4AAC0}">
                  <a16:creationId xmlns:a16="http://schemas.microsoft.com/office/drawing/2010/main" id="{90C732D0-B123-4207-B631-4D5221C771AE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2897963" y="1156349"/>
              <a:ext cx="603999" cy="603999"/>
            </a:xfrm>
            <a:prstGeom prst="rect">
              <a:avLst/>
            </a:prstGeom>
            <a:noFill/>
          </p:spPr>
        </p:pic>
        <p:sp>
          <p:nvSpPr>
            <p:cNvPr id="11" name="Oval 41">
              <a:extLst>
                <a:ext uri="{8E5DADFF-2524-4200-86F8-BCE681629510}">
                  <a16:creationId xmlns:a16="http://schemas.microsoft.com/office/drawing/2010/main" id="{3D042EAA-C095-4337-9F25-3E1E91C0DC4B}"/>
                </a:ext>
              </a:extLst>
            </p:cNvPr>
            <p:cNvSpPr/>
            <p:nvPr/>
          </p:nvSpPr>
          <p:spPr>
            <a:xfrm rot="0">
              <a:off x="3317456" y="1923566"/>
              <a:ext cx="70013" cy="70884"/>
            </a:xfrm>
            <a:prstGeom prst="ellipse">
              <a:avLst/>
            </a:prstGeom>
            <a:solidFill>
              <a:srgbClr val="ff0000"/>
            </a:solidFill>
            <a:ln cap="flat" w="9525">
              <a:noFill/>
              <a:prstDash val="solid"/>
              <a:miter lim="800000"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2" name="TextBox 42">
              <a:extLst>
                <a:ext uri="{9E66EE50-5378-49E0-89AA-E1A8FBF21C99}">
                  <a16:creationId xmlns:a16="http://schemas.microsoft.com/office/drawing/2010/main" id="{8D472538-27E7-42B0-9A10-C8840DB6E1F0}"/>
                </a:ext>
              </a:extLst>
            </p:cNvPr>
            <p:cNvSpPr txBox="1"/>
            <p:nvPr/>
          </p:nvSpPr>
          <p:spPr>
            <a:xfrm rot="0">
              <a:off x="2979301" y="1715063"/>
              <a:ext cx="466794" cy="200055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pPr/>
              <a:r>
                <a:rPr b="1" dirty="0" lang="en-US" sz="700">
                  <a:latin typeface="Arial"/>
                </a:rPr>
                <a:t>User 2</a:t>
              </a:r>
              <a:endParaRPr b="1" dirty="0" lang="en-US" sz="700">
                <a:latin typeface="Arial"/>
              </a:endParaRPr>
            </a:p>
          </p:txBody>
        </p:sp>
        <p:sp>
          <p:nvSpPr>
            <p:cNvPr id="13" name="TextBox 43">
              <a:extLst>
                <a:ext uri="{EAEDF49A-1536-4AD5-B9EC-96960507A940}">
                  <a16:creationId xmlns:a16="http://schemas.microsoft.com/office/drawing/2010/main" id="{B035FAF5-C35F-43B5-BB21-171B9DFCB4E9}"/>
                </a:ext>
              </a:extLst>
            </p:cNvPr>
            <p:cNvSpPr txBox="1"/>
            <p:nvPr/>
          </p:nvSpPr>
          <p:spPr>
            <a:xfrm rot="0">
              <a:off x="2979301" y="1845447"/>
              <a:ext cx="402674" cy="200055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pPr/>
              <a:r>
                <a:rPr dirty="0" lang="en-US" sz="700">
                  <a:latin typeface="Arial"/>
                </a:rPr>
                <a:t>Dept:</a:t>
              </a:r>
              <a:endParaRPr dirty="0" lang="en-US" sz="700">
                <a:latin typeface="Arial"/>
              </a:endParaRPr>
            </a:p>
          </p:txBody>
        </p:sp>
      </p:grpSp>
      <p:grpSp>
        <p:nvGrpSpPr>
          <p:cNvPr id="14" name="Group 61">
            <a:extLst>
              <a:ext uri="{D072D988-C118-4C40-BCA2-679B5F81ECE3}">
                <a16:creationId xmlns:a16="http://schemas.microsoft.com/office/drawing/2010/main" id="{4CE58775-CDDA-4E15-AC4C-FB2823200AE6}"/>
              </a:ext>
            </a:extLst>
          </p:cNvPr>
          <p:cNvGrpSpPr/>
          <p:nvPr/>
        </p:nvGrpSpPr>
        <p:grpSpPr>
          <a:xfrm rot="0">
            <a:off x="4017899" y="1191047"/>
            <a:ext cx="603999" cy="889153"/>
            <a:chOff x="3950442" y="1156349"/>
            <a:chExt cx="603999" cy="889153"/>
          </a:xfrm>
        </p:grpSpPr>
        <p:pic>
          <p:nvPicPr>
            <p:cNvPr id="15" name="Picture 45">
              <a:extLst>
                <a:ext uri="{B2DC0744-569D-4AD8-AAF5-C4DDF03368A5}">
                  <a16:creationId xmlns:a16="http://schemas.microsoft.com/office/drawing/2010/main" id="{6D3DD7CC-F01D-465E-929B-285EF3D10F86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3950442" y="1156349"/>
              <a:ext cx="603999" cy="603999"/>
            </a:xfrm>
            <a:prstGeom prst="rect">
              <a:avLst/>
            </a:prstGeom>
            <a:noFill/>
          </p:spPr>
        </p:pic>
        <p:sp>
          <p:nvSpPr>
            <p:cNvPr id="16" name="Oval 46">
              <a:extLst>
                <a:ext uri="{560E16F4-9B04-4C10-BD8D-064EE9039593}">
                  <a16:creationId xmlns:a16="http://schemas.microsoft.com/office/drawing/2010/main" id="{4407C1BB-4526-4E53-904D-9009A56AFAF8}"/>
                </a:ext>
              </a:extLst>
            </p:cNvPr>
            <p:cNvSpPr/>
            <p:nvPr/>
          </p:nvSpPr>
          <p:spPr>
            <a:xfrm rot="0">
              <a:off x="4356054" y="1916627"/>
              <a:ext cx="70013" cy="70884"/>
            </a:xfrm>
            <a:prstGeom prst="ellipse">
              <a:avLst/>
            </a:prstGeom>
            <a:solidFill>
              <a:srgbClr val="ff0000"/>
            </a:solidFill>
            <a:ln cap="flat" w="9525">
              <a:noFill/>
              <a:prstDash val="solid"/>
              <a:miter lim="800000"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7" name="TextBox 47">
              <a:extLst>
                <a:ext uri="{DFA1BC79-0165-4C9A-A8AC-B1BB3E82C123}">
                  <a16:creationId xmlns:a16="http://schemas.microsoft.com/office/drawing/2010/main" id="{32649F97-E1F9-42EA-87A3-103104A4021D}"/>
                </a:ext>
              </a:extLst>
            </p:cNvPr>
            <p:cNvSpPr txBox="1"/>
            <p:nvPr/>
          </p:nvSpPr>
          <p:spPr>
            <a:xfrm rot="0">
              <a:off x="4031779" y="1715063"/>
              <a:ext cx="466794" cy="200055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pPr/>
              <a:r>
                <a:rPr b="1" dirty="0" lang="en-US" sz="700">
                  <a:latin typeface="Arial"/>
                </a:rPr>
                <a:t>User 3</a:t>
              </a:r>
              <a:endParaRPr b="1" dirty="0" lang="en-US" sz="700">
                <a:latin typeface="Arial"/>
              </a:endParaRPr>
            </a:p>
          </p:txBody>
        </p:sp>
        <p:sp>
          <p:nvSpPr>
            <p:cNvPr id="18" name="TextBox 48">
              <a:extLst>
                <a:ext uri="{4B44EEB4-8FFE-4138-9AD0-D3BF8830BEAE}">
                  <a16:creationId xmlns:a16="http://schemas.microsoft.com/office/drawing/2010/main" id="{E278DEDB-57B1-43BD-BCD2-2C0FEC3BABD0}"/>
                </a:ext>
              </a:extLst>
            </p:cNvPr>
            <p:cNvSpPr txBox="1"/>
            <p:nvPr/>
          </p:nvSpPr>
          <p:spPr>
            <a:xfrm rot="0">
              <a:off x="4031779" y="1845447"/>
              <a:ext cx="402674" cy="200055"/>
            </a:xfrm>
            <a:prstGeom prst="rect">
              <a:avLst/>
            </a:prstGeom>
            <a:noFill/>
          </p:spPr>
          <p:txBody>
            <a:bodyPr rtlCol="0" vert="horz" wrap="none">
              <a:spAutoFit/>
            </a:bodyPr>
            <a:lstStyle/>
            <a:p>
              <a:pPr/>
              <a:r>
                <a:rPr dirty="0" lang="en-US" sz="700">
                  <a:latin typeface="Arial"/>
                </a:rPr>
                <a:t>Dept:</a:t>
              </a:r>
              <a:endParaRPr dirty="0" lang="en-US" sz="700">
                <a:latin typeface="Arial"/>
              </a:endParaRPr>
            </a:p>
          </p:txBody>
        </p:sp>
      </p:grpSp>
      <p:sp>
        <p:nvSpPr>
          <p:cNvPr id="19" name="Oval 51">
            <a:extLst>
              <a:ext uri="{8D95A584-6E1A-4925-BA8A-DF02E4DE2B55}">
                <a16:creationId xmlns:a16="http://schemas.microsoft.com/office/drawing/2010/main" id="{D6E365FB-38FB-4834-8DB5-2FABD4A3442D}"/>
              </a:ext>
            </a:extLst>
          </p:cNvPr>
          <p:cNvSpPr/>
          <p:nvPr/>
        </p:nvSpPr>
        <p:spPr>
          <a:xfrm rot="0">
            <a:off x="2122755" y="1647116"/>
            <a:ext cx="70013" cy="70884"/>
          </a:xfrm>
          <a:prstGeom prst="ellipse">
            <a:avLst/>
          </a:prstGeom>
          <a:solidFill>
            <a:srgbClr val="ff0000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0" name="TextBox 52">
            <a:extLst>
              <a:ext uri="{4A2AB949-75CF-4B51-A8F0-4E268A42159C}">
                <a16:creationId xmlns:a16="http://schemas.microsoft.com/office/drawing/2010/main" id="{2B38E726-97F8-4A74-B263-C173AC5A0FAE}"/>
              </a:ext>
            </a:extLst>
          </p:cNvPr>
          <p:cNvSpPr txBox="1"/>
          <p:nvPr/>
        </p:nvSpPr>
        <p:spPr>
          <a:xfrm rot="0">
            <a:off x="1798480" y="1445552"/>
            <a:ext cx="622023" cy="200055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/>
            <a:r>
              <a:rPr b="1" dirty="0" lang="en-US" sz="700">
                <a:latin typeface="Arial"/>
              </a:rPr>
              <a:t>Templates</a:t>
            </a:r>
            <a:endParaRPr b="1" dirty="0" lang="en-US" sz="700">
              <a:latin typeface="Arial"/>
            </a:endParaRPr>
          </a:p>
        </p:txBody>
      </p:sp>
      <p:sp>
        <p:nvSpPr>
          <p:cNvPr id="21" name="TextBox 53">
            <a:extLst>
              <a:ext uri="{C194A955-6D1D-4C20-AC1F-30C75392DC13}">
                <a16:creationId xmlns:a16="http://schemas.microsoft.com/office/drawing/2010/main" id="{5BEC337B-C070-4F01-9469-777C9E35CF52}"/>
              </a:ext>
            </a:extLst>
          </p:cNvPr>
          <p:cNvSpPr txBox="1"/>
          <p:nvPr/>
        </p:nvSpPr>
        <p:spPr>
          <a:xfrm rot="0">
            <a:off x="1798480" y="1575936"/>
            <a:ext cx="402674" cy="200055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/>
            <a:r>
              <a:rPr dirty="0" lang="en-US" sz="700">
                <a:latin typeface="Arial"/>
              </a:rPr>
              <a:t>Dept:</a:t>
            </a:r>
            <a:endParaRPr dirty="0" lang="en-US" sz="700">
              <a:latin typeface="Arial"/>
            </a:endParaRPr>
          </a:p>
        </p:txBody>
      </p:sp>
      <p:pic>
        <p:nvPicPr>
          <p:cNvPr id="22" name="Picture 54">
            <a:extLst>
              <a:ext uri="{00075C41-AAA5-4E5A-8BF6-7830773AA45A}">
                <a16:creationId xmlns:a16="http://schemas.microsoft.com/office/drawing/2010/main" id="{24DDB0FB-9FD7-49C4-905F-B4771ACC624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00466" y="753947"/>
            <a:ext cx="831558" cy="927870"/>
          </a:xfrm>
          <a:prstGeom prst="rect">
            <a:avLst/>
          </a:prstGeom>
          <a:noFill/>
        </p:spPr>
      </p:pic>
      <p:sp>
        <p:nvSpPr>
          <p:cNvPr id="23" name="TextBox 56">
            <a:extLst>
              <a:ext uri="{8B6F3BF4-8A18-42CC-BC57-453D8596A6BE}">
                <a16:creationId xmlns:a16="http://schemas.microsoft.com/office/drawing/2010/main" id="{BC25A2FE-25D6-4389-9B45-5322EB363636}"/>
              </a:ext>
            </a:extLst>
          </p:cNvPr>
          <p:cNvSpPr txBox="1"/>
          <p:nvPr/>
        </p:nvSpPr>
        <p:spPr>
          <a:xfrm rot="0">
            <a:off x="0" y="2252032"/>
            <a:ext cx="4766556" cy="409917"/>
          </a:xfrm>
          <a:prstGeom prst="rect">
            <a:avLst/>
          </a:prstGeom>
          <a:noFill/>
        </p:spPr>
        <p:txBody>
          <a:bodyPr bIns="95250" lIns="0" rIns="95250" rtlCol="0" tIns="95250" vert="horz" wrap="square">
            <a:spAutoFit/>
          </a:bodyPr>
          <a:lstStyle/>
          <a:p>
            <a:pPr indent="-142875" marL="285750">
              <a:lnSpc>
                <a:spcPct val="120000"/>
              </a:lnSpc>
              <a:buSzPct val="100000"/>
              <a:buFont typeface="Arial"/>
              <a:buChar char="•"/>
              <a:defRPr dirty="0" lang="en-US" sz="1400"/>
            </a:pPr>
            <a:r>
              <a:rPr b="0" dirty="0" lang="en-US" sz="600">
                <a:solidFill>
                  <a:srgbClr val="000000"/>
                </a:solidFill>
                <a:latin typeface="Roboto"/>
              </a:rPr>
              <a:t>In a template, </a:t>
            </a:r>
            <a:r>
              <a:rPr b="0" dirty="0" lang="en-US" sz="600">
                <a:solidFill>
                  <a:srgbClr val="000000"/>
                </a:solidFill>
                <a:latin typeface="Roboto"/>
              </a:rPr>
              <a:t>pre-configure</a:t>
            </a:r>
            <a:r>
              <a:rPr b="0" dirty="0" lang="en-US" sz="600">
                <a:solidFill>
                  <a:srgbClr val="000000"/>
                </a:solidFill>
                <a:latin typeface="Roboto"/>
              </a:rPr>
              <a:t> access permissions/entitlements for users based on their positions or departments. </a:t>
            </a:r>
          </a:p>
          <a:p>
            <a:pPr indent="-142875" marL="285750">
              <a:lnSpc>
                <a:spcPct val="120000"/>
              </a:lnSpc>
              <a:buSzPct val="100000"/>
              <a:buFont typeface="Arial"/>
              <a:buChar char="•"/>
              <a:defRPr dirty="0" lang="en-US" sz="1400"/>
            </a:pPr>
            <a:r>
              <a:rPr b="0" dirty="0" lang="en-US" sz="600">
                <a:solidFill>
                  <a:srgbClr val="000000"/>
                </a:solidFill>
                <a:latin typeface="Roboto"/>
              </a:rPr>
              <a:t>Set rules to populate attributes automatically.</a:t>
            </a:r>
            <a:endParaRPr b="0" dirty="0" lang="en-US" sz="60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24" name="Picture 58">
            <a:extLst>
              <a:ext uri="{114AD232-0AE6-47DB-83D4-B4AA6901812A}">
                <a16:creationId xmlns:a16="http://schemas.microsoft.com/office/drawing/2010/main" id="{CE0D2875-9B88-41C1-8205-E1E7C0305574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70898" y="889427"/>
            <a:ext cx="533618" cy="533618"/>
          </a:xfrm>
          <a:prstGeom prst="rect">
            <a:avLst/>
          </a:prstGeom>
          <a:noFill/>
        </p:spPr>
      </p:pic>
      <p:cxnSp>
        <p:nvCxnSpPr>
          <p:cNvPr id="25" name="Straight Connector 65">
            <a:extLst>
              <a:ext uri="{68D41456-32E7-40CC-A0B4-715B13C84918}">
                <a16:creationId xmlns:a16="http://schemas.microsoft.com/office/drawing/2010/main" id="{C33C98CE-F5E8-47AB-A989-A03F00727870}"/>
              </a:ext>
            </a:extLst>
          </p:cNvPr>
          <p:cNvCxnSpPr/>
          <p:nvPr/>
        </p:nvCxnSpPr>
        <p:spPr>
          <a:xfrm rot="0">
            <a:off x="1498996" y="638505"/>
            <a:ext cx="0" cy="1383705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6">
            <a:extLst>
              <a:ext uri="{F548C01B-A846-43CE-AC51-B5DFB3225B61}">
                <a16:creationId xmlns:a16="http://schemas.microsoft.com/office/drawing/2010/main" id="{145D26BB-03E4-48D0-A380-85A1D70F4C68}"/>
              </a:ext>
            </a:extLst>
          </p:cNvPr>
          <p:cNvCxnSpPr/>
          <p:nvPr/>
        </p:nvCxnSpPr>
        <p:spPr>
          <a:xfrm rot="0">
            <a:off x="2713458" y="638505"/>
            <a:ext cx="0" cy="1383705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67">
            <a:extLst>
              <a:ext uri="{BA8B82E6-EB74-42CE-8468-B80C15A26239}">
                <a16:creationId xmlns:a16="http://schemas.microsoft.com/office/drawing/2010/main" id="{1EB3A6FE-AAA5-4E23-A237-D11B4C6BC1B1}"/>
              </a:ext>
            </a:extLst>
          </p:cNvPr>
          <p:cNvSpPr/>
          <p:nvPr/>
        </p:nvSpPr>
        <p:spPr>
          <a:xfrm rot="0">
            <a:off x="1339381" y="1127455"/>
            <a:ext cx="319230" cy="183700"/>
          </a:xfrm>
          <a:prstGeom prst="rightArrow">
            <a:avLst>
              <a:gd fmla="val 50000" name="adj1"/>
              <a:gd fmla="val 45387" name="adj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8" name="Right Arrow 68">
            <a:extLst>
              <a:ext uri="{3FD83130-7C0A-4B81-9FD3-910061D1B933}">
                <a16:creationId xmlns:a16="http://schemas.microsoft.com/office/drawing/2010/main" id="{46833CEF-E0BA-43E1-A5F2-9CDECF74F05B}"/>
              </a:ext>
            </a:extLst>
          </p:cNvPr>
          <p:cNvSpPr/>
          <p:nvPr/>
        </p:nvSpPr>
        <p:spPr>
          <a:xfrm rot="0">
            <a:off x="2590305" y="1127455"/>
            <a:ext cx="319230" cy="183700"/>
          </a:xfrm>
          <a:prstGeom prst="rightArrow">
            <a:avLst>
              <a:gd fmla="val 50000" name="adj1"/>
              <a:gd fmla="val 45387" name="adj2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9" name="Title 1">
            <a:extLst>
              <a:ext uri="{4EB4EECD-73E4-442F-BA8F-4E0099C61202}">
                <a16:creationId xmlns:a16="http://schemas.microsoft.com/office/drawing/2010/main" id="{FD75EAE6-9CAC-40C1-8067-1A166EDDB6C7}"/>
              </a:ext>
            </a:extLst>
          </p:cNvPr>
          <p:cNvSpPr txBox="1"/>
          <p:nvPr/>
        </p:nvSpPr>
        <p:spPr>
          <a:xfrm rot="0">
            <a:off x="149677" y="352159"/>
            <a:ext cx="1521083" cy="277907"/>
          </a:xfrm>
          <a:prstGeom prst="rect">
            <a:avLst/>
          </a:prstGeom>
        </p:spPr>
        <p:txBody>
          <a:bodyPr anchor="ctr" bIns="21420" lIns="42840" rIns="42840" rtlCol="0" tIns="21420" vert="horz">
            <a:noAutofit/>
          </a:bodyPr>
          <a:lstStyle>
            <a:lvl1pPr algn="l" lvl="0" rtl="false">
              <a:spcBef>
                <a:spcPct val="0"/>
              </a:spcBef>
              <a:buNone/>
              <a:defRPr b="1" dirty="0" i="0" lang="en-US" sz="1800">
                <a:solidFill>
                  <a:schemeClr val="tx1"/>
                </a:solidFill>
                <a:latin typeface="Arial"/>
              </a:defRPr>
            </a:lvl1pPr>
          </a:lstStyle>
          <a:p>
            <a:pPr/>
            <a:r>
              <a:rPr b="1" dirty="0" lang="en-US" sz="1000">
                <a:latin typeface="Roboto"/>
              </a:rPr>
              <a:t>based on conditions</a:t>
            </a:r>
            <a:endParaRPr b="1" dirty="0" lang="en-US" sz="1000">
              <a:latin typeface="Roboto"/>
            </a:endParaRPr>
          </a:p>
        </p:txBody>
      </p:sp>
      <p:sp>
        <p:nvSpPr>
          <p:cNvPr id="30" name="Oval 71">
            <a:extLst>
              <a:ext uri="{CAE37035-C33E-4EA6-BE0B-47F51B3F8B02}">
                <a16:creationId xmlns:a16="http://schemas.microsoft.com/office/drawing/2010/main" id="{D1756968-2D75-4F24-BE44-2124F4E777FB}"/>
              </a:ext>
            </a:extLst>
          </p:cNvPr>
          <p:cNvSpPr/>
          <p:nvPr/>
        </p:nvSpPr>
        <p:spPr>
          <a:xfrm rot="0">
            <a:off x="1978969" y="1837216"/>
            <a:ext cx="279388" cy="279388"/>
          </a:xfrm>
          <a:prstGeom prst="ellipse">
            <a:avLst/>
          </a:prstGeom>
          <a:solidFill>
            <a:srgbClr val="2298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1" name="TextBox 70">
            <a:extLst>
              <a:ext uri="{226AED1A-7BBB-4EE5-A213-731637B94071}">
                <a16:creationId xmlns:a16="http://schemas.microsoft.com/office/drawing/2010/main" id="{225D35F8-51A0-40B0-A22D-CAB2871B50DE}"/>
              </a:ext>
            </a:extLst>
          </p:cNvPr>
          <p:cNvSpPr txBox="1"/>
          <p:nvPr/>
        </p:nvSpPr>
        <p:spPr>
          <a:xfrm rot="0">
            <a:off x="1919514" y="1873322"/>
            <a:ext cx="415498" cy="200055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ctr"/>
            <a:r>
              <a:rPr b="1" dirty="0" lang="en-US" sz="700">
                <a:solidFill>
                  <a:schemeClr val="bg1"/>
                </a:solidFill>
                <a:latin typeface="Arial"/>
              </a:rPr>
              <a:t>100%</a:t>
            </a:r>
            <a:endParaRPr b="1" dirty="0" lang="en-US" sz="700">
              <a:solidFill>
                <a:schemeClr val="bg1"/>
              </a:solidFill>
              <a:latin typeface="Arial"/>
            </a:endParaRPr>
          </a:p>
        </p:txBody>
      </p:sp>
    </p:spTree>
    <p:extLst>
      <p:ext uri="{48DE1E87-E8A6-43F4-B098-C0E2215624A6}">
        <p14:creationId xmlns:p14="http://schemas.microsoft.com/office/powerpoint/2010/main" val="1688456019535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>
            <a:extLst>
              <a:ext uri="{9438B1F6-0093-4F01-9EC8-5E5A01887774}">
                <a16:creationId xmlns:a16="http://schemas.microsoft.com/office/drawing/2010/main" id="{19B218A2-F36D-44F0-8C34-7B1B09A6C663}"/>
              </a:ext>
            </a:extLst>
          </p:cNvPr>
          <p:cNvSpPr/>
          <p:nvPr/>
        </p:nvSpPr>
        <p:spPr>
          <a:xfrm rot="0">
            <a:off x="2764903" y="843710"/>
            <a:ext cx="789972" cy="7899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itle 1">
            <a:extLst>
              <a:ext uri="{B9A231D8-576C-4C51-A8DF-128EEEB341BF}">
                <a16:creationId xmlns:a16="http://schemas.microsoft.com/office/drawing/2010/main" id="{D724DB7A-7D7B-4181-B352-7FDB56953AB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Avoid Duplication</a:t>
            </a:r>
            <a:endParaRPr dirty="0" lang="en-US"/>
          </a:p>
        </p:txBody>
      </p:sp>
      <p:sp>
        <p:nvSpPr>
          <p:cNvPr id="4" name="TextBox 56">
            <a:extLst>
              <a:ext uri="{B92D1996-2C01-4529-B1D9-60B94D9F6588}">
                <a16:creationId xmlns:a16="http://schemas.microsoft.com/office/drawing/2010/main" id="{F43414D6-1A51-46E1-AE4D-964CE500ED6E}"/>
              </a:ext>
            </a:extLst>
          </p:cNvPr>
          <p:cNvSpPr txBox="1"/>
          <p:nvPr/>
        </p:nvSpPr>
        <p:spPr>
          <a:xfrm rot="0">
            <a:off x="0" y="1775917"/>
            <a:ext cx="4800600" cy="420118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20000"/>
              </a:lnSpc>
              <a:defRPr dirty="0" lang="en-US" sz="1400"/>
            </a:pPr>
            <a:r>
              <a:rPr b="0" dirty="0" lang="en-US" sz="900">
                <a:solidFill>
                  <a:srgbClr val="000000"/>
                </a:solidFill>
                <a:latin typeface="Roboto"/>
              </a:rPr>
              <a:t>Use templates to proactively identify and handle duplicates at the forest or domain level. Decide what action has to be taken in case duplication occurs.</a:t>
            </a:r>
            <a:endParaRPr b="0" dirty="0" lang="en-US" sz="90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5" name="Picture 2">
            <a:extLst>
              <a:ext uri="{D30C64AC-2A25-4DC2-B5AB-1EBD1DEA15F3}">
                <a16:creationId xmlns:a16="http://schemas.microsoft.com/office/drawing/2010/main" id="{74619DF0-22EE-4989-B209-C05131CDFF0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96918" y="940199"/>
            <a:ext cx="3606763" cy="595351"/>
          </a:xfrm>
          <a:prstGeom prst="rect">
            <a:avLst/>
          </a:prstGeom>
          <a:noFill/>
        </p:spPr>
      </p:pic>
      <p:pic>
        <p:nvPicPr>
          <p:cNvPr id="6" name="Picture 4">
            <a:extLst>
              <a:ext uri="{E17FEF65-5B80-48EA-8D86-A2B0E90FF616}">
                <a16:creationId xmlns:a16="http://schemas.microsoft.com/office/drawing/2010/main" id="{DFD0968C-19AA-4F4B-8012-EBDEEB78431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328643" y="760751"/>
            <a:ext cx="273831" cy="273831"/>
          </a:xfrm>
          <a:prstGeom prst="rect">
            <a:avLst/>
          </a:prstGeom>
          <a:noFill/>
        </p:spPr>
      </p:pic>
    </p:spTree>
    <p:extLst>
      <p:ext uri="{173433BB-8334-42E7-9E2D-4EAD6DE8E655}">
        <p14:creationId xmlns:p14="http://schemas.microsoft.com/office/powerpoint/2010/main" val="1688456019538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53036CD4-C38A-43A0-92B1-530EB11E2A75}">
                <a16:creationId xmlns:a16="http://schemas.microsoft.com/office/drawing/2010/main" id="{83E41D4A-E613-4B8D-8E10-012D59B7446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4800600" cy="2697163"/>
          </a:xfrm>
          <a:prstGeom prst="rect">
            <a:avLst/>
          </a:prstGeom>
          <a:noFill/>
        </p:spPr>
      </p:pic>
      <p:sp>
        <p:nvSpPr>
          <p:cNvPr id="3" name="Rounded Rectangle 4">
            <a:extLst>
              <a:ext uri="{8A763695-677E-4EB0-974B-E0AE4D25E5C9}">
                <a16:creationId xmlns:a16="http://schemas.microsoft.com/office/drawing/2010/main" id="{EED732CD-188E-4282-A069-812DDC4C1F00}"/>
              </a:ext>
            </a:extLst>
          </p:cNvPr>
          <p:cNvSpPr/>
          <p:nvPr/>
        </p:nvSpPr>
        <p:spPr>
          <a:xfrm rot="0">
            <a:off x="415710" y="768363"/>
            <a:ext cx="1055939" cy="233484"/>
          </a:xfrm>
          <a:prstGeom prst="roundRect">
            <a:avLst/>
          </a:prstGeom>
          <a:solidFill>
            <a:srgbClr val="fecd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7">
            <a:extLst>
              <a:ext uri="{004CE58C-E7BE-4ADE-92FE-EE2DA6333299}">
                <a16:creationId xmlns:a16="http://schemas.microsoft.com/office/drawing/2010/main" id="{947A9F4F-00F0-490F-BFA2-67037D5E4117}"/>
              </a:ext>
            </a:extLst>
          </p:cNvPr>
          <p:cNvSpPr txBox="1"/>
          <p:nvPr/>
        </p:nvSpPr>
        <p:spPr>
          <a:xfrm rot="0">
            <a:off x="415710" y="1036442"/>
            <a:ext cx="2191423" cy="936887"/>
          </a:xfrm>
          <a:prstGeom prst="rect">
            <a:avLst/>
          </a:prstGeom>
        </p:spPr>
        <p:txBody>
          <a:bodyPr anchor="t"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2300">
                <a:solidFill>
                  <a:srgbClr val="ffffff"/>
                </a:solidFill>
                <a:latin typeface="Roboto"/>
              </a:rPr>
              <a:t>Bulk</a:t>
            </a:r>
          </a:p>
          <a:p>
            <a:pPr indent="0" marL="0">
              <a:buNone/>
            </a:pPr>
            <a:r>
              <a:rPr b="1" dirty="0" lang="en-US" sz="2300">
                <a:solidFill>
                  <a:srgbClr val="ffffff"/>
                </a:solidFill>
                <a:latin typeface="Roboto"/>
              </a:rPr>
              <a:t>Management</a:t>
            </a:r>
            <a:endParaRPr b="1" dirty="0" lang="en-US" sz="2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" name="Text Placeholder 2">
            <a:extLst>
              <a:ext uri="{13B255AF-CDDE-4D94-B514-387F650CCFFD}">
                <a16:creationId xmlns:a16="http://schemas.microsoft.com/office/drawing/2010/main" id="{6B4472CC-0B82-49CE-989B-45701113A77E}"/>
              </a:ext>
            </a:extLst>
          </p:cNvPr>
          <p:cNvSpPr txBox="1"/>
          <p:nvPr/>
        </p:nvSpPr>
        <p:spPr>
          <a:xfrm rot="0">
            <a:off x="437727" y="768363"/>
            <a:ext cx="1033922" cy="233484"/>
          </a:xfrm>
          <a:prstGeom prst="rect">
            <a:avLst/>
          </a:prstGeom>
        </p:spPr>
        <p:txBody>
          <a:bodyPr anchor="t" bIns="21420" lIns="42840" rIns="42840" rtlCol="0" tIns="21420" vert="horz">
            <a:noAutofit/>
          </a:bodyPr>
          <a:lstStyle>
            <a:lvl1pPr algn="l" lvl="0" rtl="false">
              <a:spcBef>
                <a:spcPct val="0"/>
              </a:spcBef>
              <a:buNone/>
              <a:defRPr b="1" dirty="0" i="0" lang="en-US" sz="1800">
                <a:solidFill>
                  <a:schemeClr val="tx1"/>
                </a:solidFill>
                <a:latin typeface="Arial"/>
              </a:defRPr>
            </a:lvl1pPr>
          </a:lstStyle>
          <a:p>
            <a:pPr/>
            <a:r>
              <a:rPr b="0" dirty="0" lang="en-US" sz="1200">
                <a:latin typeface="Roboto"/>
              </a:rPr>
              <a:t>Management:</a:t>
            </a:r>
            <a:endParaRPr b="0" dirty="0" lang="en-US" sz="1200">
              <a:latin typeface="Roboto"/>
            </a:endParaRPr>
          </a:p>
        </p:txBody>
      </p:sp>
    </p:spTree>
    <p:extLst>
      <p:ext uri="{5546812C-3AFA-490E-836C-40F44FFC60E8}">
        <p14:creationId xmlns:p14="http://schemas.microsoft.com/office/powerpoint/2010/main" val="1688456019539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4B4792B8-40ED-425C-BBEE-09E59811DF6A}">
                <a16:creationId xmlns:a16="http://schemas.microsoft.com/office/drawing/2010/main" id="{4F1CE318-B102-4390-B12D-29C21EBAB00F}"/>
              </a:ext>
            </a:extLst>
          </p:cNvPr>
          <p:cNvSpPr/>
          <p:nvPr/>
        </p:nvSpPr>
        <p:spPr>
          <a:xfrm rot="0">
            <a:off x="0" y="0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C12E9EA0-1488-4DDD-9238-DEC8E4CC5793}">
                <a16:creationId xmlns:a16="http://schemas.microsoft.com/office/drawing/2010/main" id="{6F94BE02-15CB-4339-B8FA-FDD4845AD27F}"/>
              </a:ext>
            </a:extLst>
          </p:cNvPr>
          <p:cNvSpPr txBox="1"/>
          <p:nvPr/>
        </p:nvSpPr>
        <p:spPr>
          <a:xfrm rot="0">
            <a:off x="193619" y="1026061"/>
            <a:ext cx="1354451" cy="592326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lnSpc>
                <a:spcPct val="110000"/>
              </a:lnSpc>
              <a:buNone/>
            </a:pPr>
            <a:r>
              <a:rPr b="1" dirty="0" lang="en-US" sz="1600">
                <a:latin typeface="Roboto"/>
              </a:rPr>
              <a:t>Bulk Management</a:t>
            </a:r>
            <a:endParaRPr b="1" dirty="0" lang="en-US" sz="1600">
              <a:latin typeface="Roboto"/>
            </a:endParaRPr>
          </a:p>
        </p:txBody>
      </p:sp>
      <p:sp>
        <p:nvSpPr>
          <p:cNvPr id="4" name="Rectangle 5">
            <a:extLst>
              <a:ext uri="{1CB22C9A-7709-48C3-8276-80C744CF4031}">
                <a16:creationId xmlns:a16="http://schemas.microsoft.com/office/drawing/2010/main" id="{DEAA21E4-C8B9-476E-841C-B932F556A886}"/>
              </a:ext>
            </a:extLst>
          </p:cNvPr>
          <p:cNvSpPr/>
          <p:nvPr/>
        </p:nvSpPr>
        <p:spPr>
          <a:xfrm flipH="true" rot="0">
            <a:off x="-1362" y="448605"/>
            <a:ext cx="78343" cy="1895515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4">
            <a:extLst>
              <a:ext uri="{F356468A-B1AE-4B38-827B-B7BC97F04F26}">
                <a16:creationId xmlns:a16="http://schemas.microsoft.com/office/drawing/2010/main" id="{43B46AD5-591A-4AE5-B959-2AD247CBC69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-380" l="0" r="0" t="-270"/>
          <a:stretch>
            <a:fillRect/>
          </a:stretch>
        </p:blipFill>
        <p:spPr>
          <a:xfrm rot="0">
            <a:off x="1579102" y="551007"/>
            <a:ext cx="3230499" cy="1675608"/>
          </a:xfrm>
          <a:prstGeom prst="rect">
            <a:avLst/>
          </a:prstGeom>
          <a:noFill/>
        </p:spPr>
      </p:pic>
    </p:spTree>
    <p:extLst>
      <p:ext uri="{E09FFCDB-360A-4D42-BB77-A3C89FBC00D4}">
        <p14:creationId xmlns:p14="http://schemas.microsoft.com/office/powerpoint/2010/main" val="168845601954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E6D2472-751B-4398-81D4-45BE69E96081}">
                <a16:creationId xmlns:a16="http://schemas.microsoft.com/office/drawing/2010/main" id="{D0B511F5-1C1C-4ADF-A539-BF3644CEA37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Bulk Object Creation</a:t>
            </a:r>
            <a:endParaRPr dirty="0" lang="en-US"/>
          </a:p>
        </p:txBody>
      </p:sp>
      <p:grpSp>
        <p:nvGrpSpPr>
          <p:cNvPr id="3" name="Group 17">
            <a:extLst>
              <a:ext uri="{55EDB909-25EB-4ADB-9308-7D073BA5E530}">
                <a16:creationId xmlns:a16="http://schemas.microsoft.com/office/drawing/2010/main" id="{F6D2870C-20A0-4141-BED8-52352D0AFD3D}"/>
              </a:ext>
            </a:extLst>
          </p:cNvPr>
          <p:cNvGrpSpPr/>
          <p:nvPr/>
        </p:nvGrpSpPr>
        <p:grpSpPr>
          <a:xfrm rot="0">
            <a:off x="631297" y="1160516"/>
            <a:ext cx="3596468" cy="858450"/>
            <a:chOff x="631297" y="1070371"/>
            <a:chExt cx="3596468" cy="858450"/>
          </a:xfrm>
        </p:grpSpPr>
        <p:pic>
          <p:nvPicPr>
            <p:cNvPr id="4" name="Picture 4">
              <a:extLst>
                <a:ext uri="{29E7E74F-DA05-4F99-922A-5D5B79250F07}">
                  <a16:creationId xmlns:a16="http://schemas.microsoft.com/office/drawing/2010/main" id="{5298B5BA-C744-46A2-B21F-C29AA0239296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srgbClr val="ffffff"/>
              </a:duotone>
            </a:blip>
            <a:stretch>
              <a:fillRect/>
            </a:stretch>
          </p:blipFill>
          <p:spPr>
            <a:xfrm rot="0">
              <a:off x="631293" y="1206806"/>
              <a:ext cx="430191" cy="445651"/>
            </a:xfrm>
            <a:prstGeom prst="rect">
              <a:avLst/>
            </a:prstGeom>
            <a:noFill/>
          </p:spPr>
        </p:pic>
        <p:pic>
          <p:nvPicPr>
            <p:cNvPr id="5" name="Picture 6">
              <a:extLst>
                <a:ext uri="{FCE67930-CB95-4843-A42B-D9F192851759}">
                  <a16:creationId xmlns:a16="http://schemas.microsoft.com/office/drawing/2010/main" id="{4D595F62-6533-436D-9CAF-8427BCAC72F5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3">
              <a:duotone>
                <a:srgbClr val="000000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0">
              <a:off x="3589616" y="1081093"/>
              <a:ext cx="356858" cy="356858"/>
            </a:xfrm>
            <a:prstGeom prst="rect">
              <a:avLst/>
            </a:prstGeom>
            <a:noFill/>
          </p:spPr>
        </p:pic>
        <p:pic>
          <p:nvPicPr>
            <p:cNvPr id="6" name="Picture 7">
              <a:extLst>
                <a:ext uri="{80300972-87AE-46DF-9FD2-B81439E92CCD}">
                  <a16:creationId xmlns:a16="http://schemas.microsoft.com/office/drawing/2010/main" id="{F1FCE7C4-5A6B-489D-BA8D-F3EC1A53DDC3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srgbClr val="ffffff"/>
              </a:duotone>
            </a:blip>
            <a:stretch>
              <a:fillRect/>
            </a:stretch>
          </p:blipFill>
          <p:spPr>
            <a:xfrm rot="0">
              <a:off x="3860106" y="1070368"/>
              <a:ext cx="356858" cy="356858"/>
            </a:xfrm>
            <a:prstGeom prst="rect">
              <a:avLst/>
            </a:prstGeom>
            <a:noFill/>
          </p:spPr>
        </p:pic>
        <p:pic>
          <p:nvPicPr>
            <p:cNvPr id="7" name="Picture 8">
              <a:extLst>
                <a:ext uri="{A31A212C-BFD4-4C0E-BFE5-164BDBBA99B2}">
                  <a16:creationId xmlns:a16="http://schemas.microsoft.com/office/drawing/2010/main" id="{DFDA2945-CE8F-4D57-9445-2A746BF4AA1E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3">
              <a:duotone>
                <a:srgbClr val="000000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0">
              <a:off x="3870905" y="1275113"/>
              <a:ext cx="356858" cy="356858"/>
            </a:xfrm>
            <a:prstGeom prst="rect">
              <a:avLst/>
            </a:prstGeom>
            <a:noFill/>
          </p:spPr>
        </p:pic>
        <p:pic>
          <p:nvPicPr>
            <p:cNvPr id="8" name="Picture 9">
              <a:extLst>
                <a:ext uri="{A8CC8663-8DE8-4AF4-AC50-181B7679296B}">
                  <a16:creationId xmlns:a16="http://schemas.microsoft.com/office/drawing/2010/main" id="{4001493A-EC8C-48C1-AC09-09ACE7ACF2C2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srgbClr val="ffffff"/>
              </a:duotone>
            </a:blip>
            <a:stretch>
              <a:fillRect/>
            </a:stretch>
          </p:blipFill>
          <p:spPr>
            <a:xfrm rot="0">
              <a:off x="3589616" y="1287157"/>
              <a:ext cx="356858" cy="356858"/>
            </a:xfrm>
            <a:prstGeom prst="rect">
              <a:avLst/>
            </a:prstGeom>
            <a:noFill/>
          </p:spPr>
        </p:pic>
        <p:sp>
          <p:nvSpPr>
            <p:cNvPr id="9" name="Right Arrow 10">
              <a:extLst>
                <a:ext uri="{279687F3-6173-42B8-851E-4A4A753F2680}">
                  <a16:creationId xmlns:a16="http://schemas.microsoft.com/office/drawing/2010/main" id="{95DEBB9E-B683-4BE0-9270-424FD0057F8D}"/>
                </a:ext>
              </a:extLst>
            </p:cNvPr>
            <p:cNvSpPr/>
            <p:nvPr/>
          </p:nvSpPr>
          <p:spPr>
            <a:xfrm rot="0">
              <a:off x="1364026" y="1344160"/>
              <a:ext cx="350727" cy="156571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 cap="flat" w="9525">
              <a:noFill/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" name="Right Arrow 11">
              <a:extLst>
                <a:ext uri="{DC2CE1BC-5CDB-455B-BF80-0C4561971F3F}">
                  <a16:creationId xmlns:a16="http://schemas.microsoft.com/office/drawing/2010/main" id="{9F9BEE2A-6CB6-47BC-ADDC-E53909B9C29F}"/>
                </a:ext>
              </a:extLst>
            </p:cNvPr>
            <p:cNvSpPr/>
            <p:nvPr/>
          </p:nvSpPr>
          <p:spPr>
            <a:xfrm rot="0">
              <a:off x="3055820" y="1325733"/>
              <a:ext cx="350727" cy="156571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 cap="flat" w="9525">
              <a:noFill/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 vert="horz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" name="TextBox 14">
              <a:extLst>
                <a:ext uri="{5FC3600F-ECB8-4B51-994B-BF906179944A}">
                  <a16:creationId xmlns:a16="http://schemas.microsoft.com/office/drawing/2010/main" id="{47B321DB-AA9B-46FA-936E-F5EDBEDE6181}"/>
                </a:ext>
              </a:extLst>
            </p:cNvPr>
            <p:cNvSpPr txBox="1"/>
            <p:nvPr/>
          </p:nvSpPr>
          <p:spPr>
            <a:xfrm rot="0">
              <a:off x="1023832" y="1581426"/>
              <a:ext cx="984922" cy="347395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b="0" dirty="0" lang="en-US" sz="700">
                  <a:latin typeface="Roboto"/>
                </a:rPr>
                <a:t>Importing user details from a CSV</a:t>
              </a:r>
              <a:endParaRPr b="0" dirty="0" lang="en-US" sz="700">
                <a:latin typeface="Roboto"/>
              </a:endParaRPr>
            </a:p>
          </p:txBody>
        </p:sp>
        <p:sp>
          <p:nvSpPr>
            <p:cNvPr id="12" name="TextBox 15">
              <a:extLst>
                <a:ext uri="{B7FD096A-EAD7-4ADA-90D0-07A7E1DA590D}">
                  <a16:creationId xmlns:a16="http://schemas.microsoft.com/office/drawing/2010/main" id="{D939C590-FC25-49DA-ABF9-4B1E59C7C8C1}"/>
                </a:ext>
              </a:extLst>
            </p:cNvPr>
            <p:cNvSpPr txBox="1"/>
            <p:nvPr/>
          </p:nvSpPr>
          <p:spPr>
            <a:xfrm rot="0">
              <a:off x="2877197" y="1568842"/>
              <a:ext cx="758104" cy="219417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b="0" dirty="0" lang="en-US" sz="700">
                  <a:latin typeface="Roboto"/>
                </a:rPr>
                <a:t>Create Users</a:t>
              </a:r>
              <a:endParaRPr b="0" dirty="0" lang="en-US" sz="700">
                <a:latin typeface="Roboto"/>
              </a:endParaRPr>
            </a:p>
          </p:txBody>
        </p:sp>
      </p:grpSp>
      <p:sp>
        <p:nvSpPr>
          <p:cNvPr id="13" name="TextBox 16">
            <a:extLst>
              <a:ext uri="{153548EC-D597-47AD-88AC-94BDE6F96CD0}">
                <a16:creationId xmlns:a16="http://schemas.microsoft.com/office/drawing/2010/main" id="{A779BADF-CBA3-4B58-ADE3-3169D955170F}"/>
              </a:ext>
            </a:extLst>
          </p:cNvPr>
          <p:cNvSpPr txBox="1"/>
          <p:nvPr/>
        </p:nvSpPr>
        <p:spPr>
          <a:xfrm rot="0">
            <a:off x="137525" y="493288"/>
            <a:ext cx="3666307" cy="42011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900">
                <a:solidFill>
                  <a:srgbClr val="000000"/>
                </a:solidFill>
                <a:latin typeface="Roboto"/>
              </a:rPr>
              <a:t>Create multiple objects (say users) at one go by importing a </a:t>
            </a:r>
            <a:r>
              <a:rPr b="0" dirty="0" i="0" lang="en-US" sz="900">
                <a:solidFill>
                  <a:srgbClr val="000000"/>
                </a:solidFill>
                <a:latin typeface="Roboto"/>
              </a:rPr>
              <a:t>CSV file containing user data</a:t>
            </a:r>
            <a:r>
              <a:rPr b="0" dirty="0" lang="en-US" sz="900">
                <a:solidFill>
                  <a:srgbClr val="000000"/>
                </a:solidFill>
                <a:latin typeface="Roboto"/>
              </a:rPr>
              <a:t> (without using any script).</a:t>
            </a:r>
            <a:endParaRPr b="0" dirty="0" lang="en-US" sz="900">
              <a:solidFill>
                <a:srgbClr val="000000"/>
              </a:solidFill>
              <a:latin typeface="Roboto"/>
            </a:endParaRPr>
          </a:p>
        </p:txBody>
      </p:sp>
      <p:pic>
        <p:nvPicPr>
          <p:cNvPr descr="ADMP.png" id="14" name="Picture 18">
            <a:extLst>
              <a:ext uri="{1F2B2827-3430-42F3-81E1-1A1B68ADFBC3}">
                <a16:creationId xmlns:a16="http://schemas.microsoft.com/office/drawing/2010/main" id="{1C450C15-00B9-44A8-8EB5-ED7ABEC5E5DA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849461" y="1371376"/>
            <a:ext cx="1074372" cy="212447"/>
          </a:xfrm>
          <a:prstGeom prst="rect">
            <a:avLst/>
          </a:prstGeom>
          <a:noFill/>
        </p:spPr>
      </p:pic>
    </p:spTree>
    <p:extLst>
      <p:ext uri="{C03F0FDA-0CCD-4DAB-9DB5-D8BACD84E95D}">
        <p14:creationId xmlns:p14="http://schemas.microsoft.com/office/powerpoint/2010/main" val="1688456019543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FE86D1B-FEDD-493A-B7B6-685BF8042DA1}">
                <a16:creationId xmlns:a16="http://schemas.microsoft.com/office/drawing/2010/main" id="{9FB84D1A-307E-4CC2-8460-27E969DD74C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Bulk Management of Objects</a:t>
            </a:r>
            <a:endParaRPr dirty="0" lang="en-US"/>
          </a:p>
        </p:txBody>
      </p:sp>
      <p:sp>
        <p:nvSpPr>
          <p:cNvPr id="3" name="TextBox 16">
            <a:extLst>
              <a:ext uri="{AF182F52-9B98-47EC-BC8A-1669C3536D47}">
                <a16:creationId xmlns:a16="http://schemas.microsoft.com/office/drawing/2010/main" id="{87F2A746-3427-4A64-8B96-04CCE69BD752}"/>
              </a:ext>
            </a:extLst>
          </p:cNvPr>
          <p:cNvSpPr txBox="1"/>
          <p:nvPr/>
        </p:nvSpPr>
        <p:spPr>
          <a:xfrm rot="0">
            <a:off x="137521" y="493290"/>
            <a:ext cx="3802180" cy="91417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  <a:defRPr dirty="0" lang="en-US" sz="1400"/>
            </a:pPr>
            <a:r>
              <a:rPr b="0" dirty="0" lang="en-US" sz="900">
                <a:solidFill>
                  <a:srgbClr val="000000"/>
                </a:solidFill>
                <a:latin typeface="Roboto"/>
              </a:rPr>
              <a:t>Use </a:t>
            </a:r>
            <a:r>
              <a:rPr b="0" dirty="0" lang="en-US" sz="900">
                <a:solidFill>
                  <a:srgbClr val="000000"/>
                </a:solidFill>
                <a:latin typeface="Roboto"/>
              </a:rPr>
              <a:t>built-in</a:t>
            </a:r>
            <a:r>
              <a:rPr b="0" dirty="0" lang="en-US" sz="900">
                <a:solidFill>
                  <a:srgbClr val="000000"/>
                </a:solidFill>
                <a:latin typeface="Roboto"/>
              </a:rPr>
              <a:t> features to perform operations like reset password, unlock accounts, or modify multiple attributes like Profile attributes, Contact attributes, and more.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  <a:defRPr dirty="0" lang="en-US" sz="1400"/>
            </a:pPr>
            <a:r>
              <a:rPr b="0" dirty="0" lang="en-US" sz="900">
                <a:solidFill>
                  <a:srgbClr val="000000"/>
                </a:solidFill>
                <a:latin typeface="Roboto"/>
              </a:rPr>
              <a:t>Perform management operations on multiple objects at one go.</a:t>
            </a:r>
            <a:endParaRPr b="0" dirty="0" lang="en-US" sz="900">
              <a:solidFill>
                <a:srgbClr val="000000"/>
              </a:solidFill>
              <a:latin typeface="Roboto"/>
            </a:endParaRPr>
          </a:p>
        </p:txBody>
      </p:sp>
    </p:spTree>
    <p:extLst>
      <p:ext uri="{93C2EC59-B6BB-4ED8-8B85-4617669C7178}">
        <p14:creationId xmlns:p14="http://schemas.microsoft.com/office/powerpoint/2010/main" val="1688456019545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7818ED1-16F4-4E30-994D-AA7CC0A6C815}">
                <a16:creationId xmlns:a16="http://schemas.microsoft.com/office/drawing/2010/main" id="{8D292C0F-695A-4265-ADB1-83BEE8BB804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Delete/Disable Policy</a:t>
            </a:r>
            <a:endParaRPr dirty="0" lang="en-US"/>
          </a:p>
        </p:txBody>
      </p:sp>
      <p:sp>
        <p:nvSpPr>
          <p:cNvPr id="3" name="TextBox 16">
            <a:extLst>
              <a:ext uri="{4C34E067-32DB-48C4-9DCB-3BF1C06B2046}">
                <a16:creationId xmlns:a16="http://schemas.microsoft.com/office/drawing/2010/main" id="{73C08F60-CA0D-469E-AE3E-1EE9B9EC1A83}"/>
              </a:ext>
            </a:extLst>
          </p:cNvPr>
          <p:cNvSpPr txBox="1"/>
          <p:nvPr/>
        </p:nvSpPr>
        <p:spPr>
          <a:xfrm rot="0">
            <a:off x="221154" y="597162"/>
            <a:ext cx="2705870" cy="420528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1" dirty="0" lang="en-US" sz="900">
                <a:solidFill>
                  <a:srgbClr val="000000"/>
                </a:solidFill>
                <a:latin typeface="Roboto"/>
              </a:rPr>
              <a:t>Automatically perform the following whenever a user account is deleted, or disabled:</a:t>
            </a:r>
            <a:endParaRPr b="1" dirty="0" lang="en-US" sz="9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TextBox 4">
            <a:extLst>
              <a:ext uri="{539956EA-7C69-47E5-9216-7E7E9BAF7FA8}">
                <a16:creationId xmlns:a16="http://schemas.microsoft.com/office/drawing/2010/main" id="{63F16B9B-AEF4-42BC-9E55-9232F7B66797}"/>
              </a:ext>
            </a:extLst>
          </p:cNvPr>
          <p:cNvSpPr txBox="1"/>
          <p:nvPr/>
        </p:nvSpPr>
        <p:spPr>
          <a:xfrm rot="0">
            <a:off x="304780" y="984332"/>
            <a:ext cx="2622242" cy="1078706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20000"/>
              </a:lnSpc>
              <a:buFont typeface="Arial"/>
              <a:buChar char="•"/>
              <a:defRPr dirty="0" lang="en-US" sz="1400"/>
            </a:pPr>
            <a:r>
              <a:rPr b="0" dirty="0" lang="en-US" sz="900">
                <a:solidFill>
                  <a:srgbClr val="000000"/>
                </a:solidFill>
                <a:latin typeface="Roboto"/>
              </a:rPr>
              <a:t>Delete, or disable the: </a:t>
            </a:r>
          </a:p>
          <a:p>
            <a:pPr indent="-171450" lvl="1" marL="385647">
              <a:lnSpc>
                <a:spcPct val="120000"/>
              </a:lnSpc>
              <a:buFont typeface="Arial"/>
              <a:buChar char="•"/>
              <a:defRPr dirty="0" lang="en-US" sz="1400"/>
            </a:pPr>
            <a:r>
              <a:rPr b="0" dirty="0" lang="en-US" sz="900">
                <a:solidFill>
                  <a:srgbClr val="000000"/>
                </a:solidFill>
                <a:latin typeface="Roboto"/>
              </a:rPr>
              <a:t>Home folders </a:t>
            </a:r>
          </a:p>
          <a:p>
            <a:pPr indent="-171450" lvl="1" marL="385647">
              <a:lnSpc>
                <a:spcPct val="120000"/>
              </a:lnSpc>
              <a:buFont typeface="Arial"/>
              <a:buChar char="•"/>
              <a:defRPr dirty="0" lang="en-US" sz="1400"/>
            </a:pPr>
            <a:r>
              <a:rPr b="0" dirty="0" lang="en-US" sz="900">
                <a:solidFill>
                  <a:srgbClr val="000000"/>
                </a:solidFill>
                <a:latin typeface="Roboto"/>
              </a:rPr>
              <a:t>Roaming profiles </a:t>
            </a:r>
          </a:p>
          <a:p>
            <a:pPr indent="-171450" lvl="1" marL="385647">
              <a:lnSpc>
                <a:spcPct val="120000"/>
              </a:lnSpc>
              <a:buFont typeface="Arial"/>
              <a:buChar char="•"/>
              <a:defRPr dirty="0" lang="en-US" sz="1400"/>
            </a:pPr>
            <a:r>
              <a:rPr b="0" dirty="0" lang="en-US" sz="900">
                <a:solidFill>
                  <a:srgbClr val="000000"/>
                </a:solidFill>
                <a:latin typeface="Roboto"/>
              </a:rPr>
              <a:t>Microsoft </a:t>
            </a:r>
            <a:r>
              <a:rPr b="0" dirty="0" lang="en-US" sz="900">
                <a:solidFill>
                  <a:srgbClr val="000000"/>
                </a:solidFill>
                <a:latin typeface="Roboto"/>
              </a:rPr>
              <a:t>365, </a:t>
            </a:r>
            <a:r>
              <a:rPr b="0" dirty="0" lang="en-US" sz="900">
                <a:solidFill>
                  <a:srgbClr val="000000"/>
                </a:solidFill>
                <a:latin typeface="Roboto"/>
              </a:rPr>
              <a:t>Google Workspace accounts</a:t>
            </a:r>
            <a:r>
              <a:rPr b="0" dirty="0" lang="en-US" sz="900">
                <a:solidFill>
                  <a:srgbClr val="000000"/>
                </a:solidFill>
                <a:latin typeface="Roboto"/>
              </a:rPr>
              <a:t>, and more. </a:t>
            </a:r>
          </a:p>
          <a:p>
            <a:pPr indent="-171450" marL="171450">
              <a:lnSpc>
                <a:spcPct val="120000"/>
              </a:lnSpc>
              <a:buFont typeface="Arial"/>
              <a:buChar char="•"/>
              <a:defRPr dirty="0" lang="en-US" sz="1400"/>
            </a:pPr>
            <a:r>
              <a:rPr b="0" dirty="0" lang="en-US" sz="900">
                <a:solidFill>
                  <a:srgbClr val="000000"/>
                </a:solidFill>
                <a:latin typeface="Roboto"/>
              </a:rPr>
              <a:t>Export Exchange mailboxes as a PST file</a:t>
            </a:r>
            <a:endParaRPr b="0" dirty="0" lang="en-US" sz="90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5" name="Picture 6">
            <a:extLst>
              <a:ext uri="{08251879-FDD6-4191-9A5F-19AA8A7A6C7B}">
                <a16:creationId xmlns:a16="http://schemas.microsoft.com/office/drawing/2010/main" id="{77C2F8AC-CB16-49CA-A4B6-79C245904AB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487912" y="851078"/>
            <a:ext cx="1121804" cy="1357647"/>
          </a:xfrm>
          <a:prstGeom prst="rect">
            <a:avLst/>
          </a:prstGeom>
          <a:noFill/>
        </p:spPr>
      </p:pic>
      <p:grpSp>
        <p:nvGrpSpPr>
          <p:cNvPr id="6" name="Group 14">
            <a:extLst>
              <a:ext uri="{5F6340D7-5DCB-4B56-8C2F-5D708D7A3334}">
                <a16:creationId xmlns:a16="http://schemas.microsoft.com/office/drawing/2010/main" id="{B56E5DEC-FE33-4AF4-9D01-99A82E4FAF11}"/>
              </a:ext>
            </a:extLst>
          </p:cNvPr>
          <p:cNvGrpSpPr/>
          <p:nvPr/>
        </p:nvGrpSpPr>
        <p:grpSpPr>
          <a:xfrm rot="0">
            <a:off x="3295969" y="828190"/>
            <a:ext cx="274404" cy="274404"/>
            <a:chOff x="3154189" y="871218"/>
            <a:chExt cx="302085" cy="302085"/>
          </a:xfrm>
        </p:grpSpPr>
        <p:sp>
          <p:nvSpPr>
            <p:cNvPr id="7" name="Oval 8">
              <a:extLst>
                <a:ext uri="{39A4CA43-0EBB-4A09-8332-7FF389190D29}">
                  <a16:creationId xmlns:a16="http://schemas.microsoft.com/office/drawing/2010/main" id="{042F1A58-8BDC-4011-A04F-8B1B0F223824}"/>
                </a:ext>
              </a:extLst>
            </p:cNvPr>
            <p:cNvSpPr/>
            <p:nvPr/>
          </p:nvSpPr>
          <p:spPr>
            <a:xfrm rot="0">
              <a:off x="3154189" y="871218"/>
              <a:ext cx="302085" cy="3020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horz"/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pic>
          <p:nvPicPr>
            <p:cNvPr descr="2000px-Microsoft_Office_2013_logo.svg.png" id="8" name="Picture 9">
              <a:extLst>
                <a:ext uri="{FE6C00E8-E097-49B4-9F48-308DBB929446}">
                  <a16:creationId xmlns:a16="http://schemas.microsoft.com/office/drawing/2010/main" id="{AD68A3BE-7B1B-4844-9193-96151B9478CC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0">
              <a:off x="3229110" y="933020"/>
              <a:ext cx="147080" cy="174289"/>
            </a:xfrm>
            <a:prstGeom prst="rect">
              <a:avLst/>
            </a:prstGeom>
            <a:noFill/>
          </p:spPr>
        </p:pic>
      </p:grpSp>
      <p:grpSp>
        <p:nvGrpSpPr>
          <p:cNvPr id="9" name="Group 7">
            <a:extLst>
              <a:ext uri="{9D865784-E26B-4A2D-BF15-420FD900CD49}">
                <a16:creationId xmlns:a16="http://schemas.microsoft.com/office/drawing/2010/main" id="{B1284778-B2BC-4CC4-A596-30E9CD70CABA}"/>
              </a:ext>
            </a:extLst>
          </p:cNvPr>
          <p:cNvGrpSpPr/>
          <p:nvPr/>
        </p:nvGrpSpPr>
        <p:grpSpPr>
          <a:xfrm rot="0">
            <a:off x="3747023" y="992103"/>
            <a:ext cx="317455" cy="317450"/>
            <a:chOff x="3668568" y="885862"/>
            <a:chExt cx="311543" cy="311541"/>
          </a:xfrm>
        </p:grpSpPr>
        <p:sp>
          <p:nvSpPr>
            <p:cNvPr id="10" name="Oval 10">
              <a:extLst>
                <a:ext uri="{F6CC2EF5-FD0F-4AAB-9EF1-E694F1DF2D45}">
                  <a16:creationId xmlns:a16="http://schemas.microsoft.com/office/drawing/2010/main" id="{EE62B0DB-1C93-46A3-A11C-54A8268CA1BD}"/>
                </a:ext>
              </a:extLst>
            </p:cNvPr>
            <p:cNvSpPr/>
            <p:nvPr/>
          </p:nvSpPr>
          <p:spPr>
            <a:xfrm rot="0">
              <a:off x="3668568" y="885862"/>
              <a:ext cx="311543" cy="3115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9d9d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horz"/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pic>
          <p:nvPicPr>
            <p:cNvPr id="11" name="Picture 11">
              <a:extLst>
                <a:ext uri="{367F7B5F-74FC-4BC6-9C60-ABC934DBEA8A}">
                  <a16:creationId xmlns:a16="http://schemas.microsoft.com/office/drawing/2010/main" id="{A29C83F0-C727-4B76-8F55-0C278CFE6BB5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0">
              <a:off x="3728721" y="954171"/>
              <a:ext cx="186126" cy="178985"/>
            </a:xfrm>
            <a:prstGeom prst="rect">
              <a:avLst/>
            </a:prstGeom>
            <a:noFill/>
          </p:spPr>
        </p:pic>
      </p:grpSp>
      <p:grpSp>
        <p:nvGrpSpPr>
          <p:cNvPr id="12" name="Group 15">
            <a:extLst>
              <a:ext uri="{41BB2136-6EB0-49E1-B939-2798481155CB}">
                <a16:creationId xmlns:a16="http://schemas.microsoft.com/office/drawing/2010/main" id="{5F2E4D7B-EF16-4D84-BCA7-291339F436F5}"/>
              </a:ext>
            </a:extLst>
          </p:cNvPr>
          <p:cNvGrpSpPr/>
          <p:nvPr/>
        </p:nvGrpSpPr>
        <p:grpSpPr>
          <a:xfrm rot="0">
            <a:off x="3662966" y="439648"/>
            <a:ext cx="290701" cy="290703"/>
            <a:chOff x="3909219" y="238660"/>
            <a:chExt cx="301268" cy="301269"/>
          </a:xfrm>
        </p:grpSpPr>
        <p:sp>
          <p:nvSpPr>
            <p:cNvPr id="13" name="Oval 12">
              <a:extLst>
                <a:ext uri="{4617ECB7-9557-47FD-AE7B-A1AA630AD738}">
                  <a16:creationId xmlns:a16="http://schemas.microsoft.com/office/drawing/2010/main" id="{1CCCC05E-2FE5-45FB-839E-82B2211DEE21}"/>
                </a:ext>
              </a:extLst>
            </p:cNvPr>
            <p:cNvSpPr/>
            <p:nvPr/>
          </p:nvSpPr>
          <p:spPr>
            <a:xfrm rot="0">
              <a:off x="3909219" y="238660"/>
              <a:ext cx="301268" cy="3012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horz"/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pic>
          <p:nvPicPr>
            <p:cNvPr id="14" name="Picture 13">
              <a:extLst>
                <a:ext uri="{4DD2E533-1205-4F59-8031-7B961BD90DE1}">
                  <a16:creationId xmlns:a16="http://schemas.microsoft.com/office/drawing/2010/main" id="{967BF541-9A0D-49AA-8F15-230CDDF6B7A9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0">
              <a:off x="3980111" y="309464"/>
              <a:ext cx="161940" cy="164302"/>
            </a:xfrm>
            <a:prstGeom prst="rect">
              <a:avLst/>
            </a:prstGeom>
            <a:noFill/>
          </p:spPr>
        </p:pic>
      </p:grpSp>
      <p:sp>
        <p:nvSpPr>
          <p:cNvPr id="15" name="Oval 18">
            <a:extLst>
              <a:ext uri="{90FC3A70-6C9B-42F5-8284-E989160A7AC7}">
                <a16:creationId xmlns:a16="http://schemas.microsoft.com/office/drawing/2010/main" id="{FBF119B7-D175-4176-89FA-AD01CC807C3D}"/>
              </a:ext>
            </a:extLst>
          </p:cNvPr>
          <p:cNvSpPr/>
          <p:nvPr/>
        </p:nvSpPr>
        <p:spPr>
          <a:xfrm rot="0">
            <a:off x="3135376" y="265665"/>
            <a:ext cx="319335" cy="319335"/>
          </a:xfrm>
          <a:prstGeom prst="ellipse">
            <a:avLst/>
          </a:prstGeom>
          <a:solidFill>
            <a:schemeClr val="bg1"/>
          </a:solidFill>
          <a:ln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6" name="Picture 21">
            <a:extLst>
              <a:ext uri="{5EE0006D-C27F-4CDB-95BA-112458F2D18C}">
                <a16:creationId xmlns:a16="http://schemas.microsoft.com/office/drawing/2010/main" id="{FAA1976F-740D-4A43-8D61-5A45CD89E6AD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156017" y="284269"/>
            <a:ext cx="279905" cy="279905"/>
          </a:xfrm>
          <a:prstGeom prst="rect">
            <a:avLst/>
          </a:prstGeom>
          <a:noFill/>
        </p:spPr>
      </p:pic>
      <p:grpSp>
        <p:nvGrpSpPr>
          <p:cNvPr id="17" name="Group 26">
            <a:extLst>
              <a:ext uri="{1AA50474-04BE-4D7A-8626-9FBC64C44BC3}">
                <a16:creationId xmlns:a16="http://schemas.microsoft.com/office/drawing/2010/main" id="{ABF303A1-9061-4747-9885-90864BA3B789}"/>
              </a:ext>
            </a:extLst>
          </p:cNvPr>
          <p:cNvGrpSpPr/>
          <p:nvPr/>
        </p:nvGrpSpPr>
        <p:grpSpPr>
          <a:xfrm rot="0">
            <a:off x="4135783" y="239327"/>
            <a:ext cx="290701" cy="290703"/>
            <a:chOff x="4135783" y="239327"/>
            <a:chExt cx="290701" cy="290703"/>
          </a:xfrm>
        </p:grpSpPr>
        <p:sp>
          <p:nvSpPr>
            <p:cNvPr id="18" name="Oval 23">
              <a:extLst>
                <a:ext uri="{1EBD2C80-B5D9-4921-89D1-20E696F4A9E7}">
                  <a16:creationId xmlns:a16="http://schemas.microsoft.com/office/drawing/2010/main" id="{BBD6CB99-C700-474F-8591-1DFABCFFC588}"/>
                </a:ext>
              </a:extLst>
            </p:cNvPr>
            <p:cNvSpPr/>
            <p:nvPr/>
          </p:nvSpPr>
          <p:spPr>
            <a:xfrm rot="0">
              <a:off x="4135783" y="239327"/>
              <a:ext cx="290701" cy="2907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vert="horz"/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pic>
          <p:nvPicPr>
            <p:cNvPr id="19" name="Picture 25">
              <a:extLst>
                <a:ext uri="{9043A0E5-5DD7-4419-9E6D-E1D33ADD87D0}">
                  <a16:creationId xmlns:a16="http://schemas.microsoft.com/office/drawing/2010/main" id="{485280DE-1621-4D5E-89D0-B6875FA6F16C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0">
              <a:off x="4204327" y="299863"/>
              <a:ext cx="190573" cy="154570"/>
            </a:xfrm>
            <a:prstGeom prst="rect">
              <a:avLst/>
            </a:prstGeom>
            <a:noFill/>
          </p:spPr>
        </p:pic>
      </p:grpSp>
    </p:spTree>
    <p:extLst>
      <p:ext uri="{478490CB-A891-4E31-B575-1E4165F1CFEA}">
        <p14:creationId xmlns:p14="http://schemas.microsoft.com/office/powerpoint/2010/main" val="1688456019547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BB95AA97-F044-41E8-BA9E-E21CD96B073D}">
                <a16:creationId xmlns:a16="http://schemas.microsoft.com/office/drawing/2010/main" id="{154D8F5C-1AA8-4601-A0EE-042DB88AE854}"/>
              </a:ext>
            </a:extLst>
          </p:cNvPr>
          <p:cNvSpPr/>
          <p:nvPr/>
        </p:nvSpPr>
        <p:spPr>
          <a:xfrm rot="0">
            <a:off x="0" y="0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728A71B4-155C-4EF3-872C-CED1B5A85C68}">
                <a16:creationId xmlns:a16="http://schemas.microsoft.com/office/drawing/2010/main" id="{937530F9-593E-4AE6-BBB3-31F815D3A27D}"/>
              </a:ext>
            </a:extLst>
          </p:cNvPr>
          <p:cNvSpPr txBox="1"/>
          <p:nvPr/>
        </p:nvSpPr>
        <p:spPr>
          <a:xfrm rot="0">
            <a:off x="240208" y="823876"/>
            <a:ext cx="1101706" cy="907363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1600">
                <a:latin typeface="Roboto"/>
              </a:rPr>
              <a:t>Delete/</a:t>
            </a:r>
          </a:p>
          <a:p>
            <a:pPr indent="0" marL="0">
              <a:buNone/>
            </a:pPr>
            <a:r>
              <a:rPr b="1" dirty="0" lang="en-US" sz="1600">
                <a:latin typeface="Roboto"/>
              </a:rPr>
              <a:t>Disable </a:t>
            </a:r>
          </a:p>
          <a:p>
            <a:pPr indent="0" marL="0">
              <a:buNone/>
            </a:pPr>
            <a:r>
              <a:rPr b="1" dirty="0" lang="en-US" sz="1600">
                <a:latin typeface="Roboto"/>
              </a:rPr>
              <a:t>Policy</a:t>
            </a:r>
            <a:endParaRPr b="1" dirty="0" lang="en-US" sz="1600">
              <a:latin typeface="Roboto"/>
            </a:endParaRPr>
          </a:p>
        </p:txBody>
      </p:sp>
      <p:sp>
        <p:nvSpPr>
          <p:cNvPr id="4" name="Rectangle 5">
            <a:extLst>
              <a:ext uri="{EF8878DF-BF51-4762-8983-7E5B3CB78532}">
                <a16:creationId xmlns:a16="http://schemas.microsoft.com/office/drawing/2010/main" id="{499AC169-0E89-4DEB-9379-79D653750BC0}"/>
              </a:ext>
            </a:extLst>
          </p:cNvPr>
          <p:cNvSpPr/>
          <p:nvPr/>
        </p:nvSpPr>
        <p:spPr>
          <a:xfrm flipH="true" rot="0">
            <a:off x="-1362" y="684299"/>
            <a:ext cx="78343" cy="1424127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4">
            <a:extLst>
              <a:ext uri="{4AD2F515-CF6C-4CFC-A3DD-09A6B7723F66}">
                <a16:creationId xmlns:a16="http://schemas.microsoft.com/office/drawing/2010/main" id="{B98EEBC3-E0B1-4A63-8B1D-813228C6AA4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10" l="0" r="0" t="-260"/>
          <a:stretch>
            <a:fillRect/>
          </a:stretch>
        </p:blipFill>
        <p:spPr>
          <a:xfrm rot="0">
            <a:off x="1207503" y="309443"/>
            <a:ext cx="3576351" cy="1890332"/>
          </a:xfrm>
          <a:prstGeom prst="rect">
            <a:avLst/>
          </a:prstGeom>
          <a:noFill/>
        </p:spPr>
      </p:pic>
    </p:spTree>
    <p:extLst>
      <p:ext uri="{F17585D8-BBBD-426F-B05E-037A1E9679C5}">
        <p14:creationId xmlns:p14="http://schemas.microsoft.com/office/powerpoint/2010/main" val="1688456019548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EE9935A-984E-403F-8A6B-A0318AFADB5E}">
                <a16:creationId xmlns:a16="http://schemas.microsoft.com/office/drawing/2010/main" id="{7F5D74D4-6922-4895-9CF5-4BC0A422F65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Customize Naming Formats</a:t>
            </a:r>
            <a:endParaRPr dirty="0" lang="en-US"/>
          </a:p>
        </p:txBody>
      </p:sp>
      <p:sp>
        <p:nvSpPr>
          <p:cNvPr id="3" name="TextBox 4">
            <a:extLst>
              <a:ext uri="{DB457979-600B-4042-9E2C-E0509E73089E}">
                <a16:creationId xmlns:a16="http://schemas.microsoft.com/office/drawing/2010/main" id="{0856D792-3546-4256-89F6-AB81767055C4}"/>
              </a:ext>
            </a:extLst>
          </p:cNvPr>
          <p:cNvSpPr txBox="1"/>
          <p:nvPr/>
        </p:nvSpPr>
        <p:spPr>
          <a:xfrm rot="0">
            <a:off x="228959" y="610977"/>
            <a:ext cx="3254833" cy="115929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40000"/>
              </a:lnSpc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rgbClr val="000000"/>
                </a:solidFill>
                <a:latin typeface="Roboto"/>
              </a:rPr>
              <a:t>Create custom naming formats according to the needs of your organization. </a:t>
            </a:r>
          </a:p>
          <a:p>
            <a:pPr indent="-171450" marL="171450">
              <a:lnSpc>
                <a:spcPct val="140000"/>
              </a:lnSpc>
              <a:buFont typeface="Arial"/>
              <a:buChar char="•"/>
              <a:defRPr dirty="0" lang="en-US" sz="1400"/>
            </a:pPr>
            <a:r>
              <a:rPr b="0" dirty="0" lang="en-US" sz="1000">
                <a:solidFill>
                  <a:srgbClr val="000000"/>
                </a:solidFill>
                <a:latin typeface="Roboto"/>
              </a:rPr>
              <a:t>Create multiple naming formats, and configure the option of trying out other formats to handle exceptions.</a:t>
            </a:r>
            <a:endParaRPr b="0" dirty="0" lang="en-US" sz="1000">
              <a:solidFill>
                <a:srgbClr val="000000"/>
              </a:solidFill>
              <a:latin typeface="Roboto"/>
            </a:endParaRPr>
          </a:p>
        </p:txBody>
      </p:sp>
    </p:spTree>
    <p:extLst>
      <p:ext uri="{9BA28DC9-7673-42DD-BB2D-B6269CC9DCB8}">
        <p14:creationId xmlns:p14="http://schemas.microsoft.com/office/powerpoint/2010/main" val="1688456019550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4453F6D7-0072-4720-832C-233063789773}">
                <a16:creationId xmlns:a16="http://schemas.microsoft.com/office/drawing/2010/main" id="{817DD706-2A73-47DB-90A1-CDCA3F9B6181}"/>
              </a:ext>
            </a:extLst>
          </p:cNvPr>
          <p:cNvSpPr/>
          <p:nvPr/>
        </p:nvSpPr>
        <p:spPr>
          <a:xfrm rot="0">
            <a:off x="0" y="0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1D0733FD-AD2B-4A1C-9271-9569A5CF2992}">
                <a16:creationId xmlns:a16="http://schemas.microsoft.com/office/drawing/2010/main" id="{B3A3A31A-D8AD-433D-8254-4845B899B57E}"/>
              </a:ext>
            </a:extLst>
          </p:cNvPr>
          <p:cNvSpPr txBox="1"/>
          <p:nvPr/>
        </p:nvSpPr>
        <p:spPr>
          <a:xfrm rot="0">
            <a:off x="240208" y="950243"/>
            <a:ext cx="1074074" cy="907363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lnSpc>
                <a:spcPct val="110000"/>
              </a:lnSpc>
              <a:buNone/>
            </a:pPr>
            <a:r>
              <a:rPr b="1" dirty="0" lang="en-US" sz="1600">
                <a:latin typeface="Roboto"/>
              </a:rPr>
              <a:t>Custom Naming Formats</a:t>
            </a:r>
            <a:endParaRPr b="1" dirty="0" lang="en-US" sz="1600">
              <a:latin typeface="Roboto"/>
            </a:endParaRPr>
          </a:p>
        </p:txBody>
      </p:sp>
      <p:sp>
        <p:nvSpPr>
          <p:cNvPr id="4" name="Rectangle 5">
            <a:extLst>
              <a:ext uri="{69982E0A-A6B4-4CBB-9957-45F432F4711E}">
                <a16:creationId xmlns:a16="http://schemas.microsoft.com/office/drawing/2010/main" id="{0FE9DA1C-BADB-4175-A498-C8DF3BAD72B7}"/>
              </a:ext>
            </a:extLst>
          </p:cNvPr>
          <p:cNvSpPr/>
          <p:nvPr/>
        </p:nvSpPr>
        <p:spPr>
          <a:xfrm flipH="true" rot="0">
            <a:off x="-1362" y="749032"/>
            <a:ext cx="78343" cy="1294662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4">
            <a:extLst>
              <a:ext uri="{F400CD5A-6688-4E82-BA63-D24FE0A5BD8D}">
                <a16:creationId xmlns:a16="http://schemas.microsoft.com/office/drawing/2010/main" id="{2C1F8DA8-D248-4279-8A3D-443CCD063F3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-190" l="0" r="0" t="-370"/>
          <a:stretch>
            <a:fillRect/>
          </a:stretch>
        </p:blipFill>
        <p:spPr>
          <a:xfrm rot="0">
            <a:off x="1326994" y="244259"/>
            <a:ext cx="3473605" cy="2212417"/>
          </a:xfrm>
          <a:prstGeom prst="rect">
            <a:avLst/>
          </a:prstGeom>
          <a:noFill/>
        </p:spPr>
      </p:pic>
    </p:spTree>
    <p:extLst>
      <p:ext uri="{6B2686B6-57FB-41CE-AF2F-0BFA5DA9423D}">
        <p14:creationId xmlns:p14="http://schemas.microsoft.com/office/powerpoint/2010/main" val="1688456019551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7B35F8EE-6283-49B1-A0CC-944D2CED9FBB}">
                <a16:creationId xmlns:a16="http://schemas.microsoft.com/office/drawing/2010/main" id="{B2252717-A7AC-4B40-B482-C5718C92D3CE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471679" y="720328"/>
            <a:ext cx="2998631" cy="1731378"/>
          </a:xfrm>
        </p:spPr>
        <p:txBody>
          <a:bodyPr rtlCol="0" vert="horz">
            <a:noAutofit/>
          </a:bodyPr>
          <a:lstStyle/>
          <a:p>
            <a:pPr>
              <a:lnSpc>
                <a:spcPct val="150000"/>
              </a:lnSpc>
            </a:pPr>
            <a:r>
              <a:rPr b="0" dirty="0" lang="en-US" sz="800">
                <a:latin typeface="Roboto"/>
              </a:rPr>
              <a:t>360-degree provisioning</a:t>
            </a:r>
          </a:p>
          <a:p>
            <a:pPr>
              <a:lnSpc>
                <a:spcPct val="150000"/>
              </a:lnSpc>
            </a:pPr>
            <a:r>
              <a:rPr b="0" dirty="0" lang="en-US" sz="800">
                <a:latin typeface="Roboto"/>
              </a:rPr>
              <a:t>Bulk management of AD objects</a:t>
            </a:r>
          </a:p>
          <a:p>
            <a:pPr>
              <a:lnSpc>
                <a:spcPct val="150000"/>
              </a:lnSpc>
            </a:pPr>
            <a:r>
              <a:rPr b="0" dirty="0" lang="en-US" sz="800">
                <a:latin typeface="Roboto"/>
              </a:rPr>
              <a:t>200+ </a:t>
            </a:r>
            <a:r>
              <a:rPr b="0" dirty="0" lang="en-US" sz="800">
                <a:latin typeface="Roboto"/>
              </a:rPr>
              <a:t>pre-packaged</a:t>
            </a:r>
            <a:r>
              <a:rPr b="0" dirty="0" lang="en-US" sz="800">
                <a:latin typeface="Roboto"/>
              </a:rPr>
              <a:t> reports complete with </a:t>
            </a:r>
            <a:r>
              <a:rPr b="0" dirty="0" lang="en-US" sz="800">
                <a:latin typeface="Roboto"/>
              </a:rPr>
              <a:t>on-the-fly</a:t>
            </a:r>
            <a:r>
              <a:rPr b="0" dirty="0" lang="en-US" sz="800">
                <a:latin typeface="Roboto"/>
              </a:rPr>
              <a:t> management actions</a:t>
            </a:r>
          </a:p>
          <a:p>
            <a:pPr>
              <a:lnSpc>
                <a:spcPct val="150000"/>
              </a:lnSpc>
            </a:pPr>
            <a:r>
              <a:rPr b="0" dirty="0" err="1" lang="en-US" sz="800">
                <a:latin typeface="Roboto"/>
              </a:rPr>
              <a:t>NTFS</a:t>
            </a:r>
            <a:r>
              <a:rPr b="0" dirty="0" lang="en-US" sz="800">
                <a:latin typeface="Roboto"/>
              </a:rPr>
              <a:t> and Share permissions management, group membership management and more</a:t>
            </a:r>
          </a:p>
          <a:p>
            <a:pPr>
              <a:lnSpc>
                <a:spcPct val="150000"/>
              </a:lnSpc>
            </a:pPr>
            <a:r>
              <a:rPr b="0" dirty="0" lang="en-US" sz="800">
                <a:latin typeface="Roboto"/>
              </a:rPr>
              <a:t>Automate</a:t>
            </a:r>
            <a:r>
              <a:rPr b="0" dirty="0" err="1" lang="en-US" sz="800">
                <a:latin typeface="Roboto"/>
              </a:rPr>
              <a:t> </a:t>
            </a:r>
            <a:r>
              <a:rPr b="0" dirty="0" lang="en-US" sz="800">
                <a:latin typeface="Roboto"/>
              </a:rPr>
              <a:t>crucial AD routines</a:t>
            </a:r>
          </a:p>
          <a:p>
            <a:pPr>
              <a:lnSpc>
                <a:spcPct val="150000"/>
              </a:lnSpc>
            </a:pPr>
            <a:r>
              <a:rPr b="0" dirty="0" lang="en-US" sz="800">
                <a:latin typeface="Roboto"/>
              </a:rPr>
              <a:t>Secure and granular delegation of tasks </a:t>
            </a:r>
            <a:endParaRPr b="0" dirty="0" lang="en-US" sz="800">
              <a:latin typeface="Roboto"/>
            </a:endParaRPr>
          </a:p>
        </p:txBody>
      </p:sp>
      <p:sp>
        <p:nvSpPr>
          <p:cNvPr id="3" name="Rectangle 3">
            <a:extLst>
              <a:ext uri="{717F6D54-DF2F-4031-8BB0-54648310D30F}">
                <a16:creationId xmlns:a16="http://schemas.microsoft.com/office/drawing/2010/main" id="{82495EDB-941A-4C07-94FA-1916D0BBE484}"/>
              </a:ext>
            </a:extLst>
          </p:cNvPr>
          <p:cNvSpPr/>
          <p:nvPr/>
        </p:nvSpPr>
        <p:spPr>
          <a:xfrm rot="0">
            <a:off x="0" y="-1"/>
            <a:ext cx="1252583" cy="2697163"/>
          </a:xfrm>
          <a:prstGeom prst="rect">
            <a:avLst/>
          </a:prstGeom>
          <a:solidFill>
            <a:srgbClr val="3aa5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1">
            <a:extLst>
              <a:ext uri="{58878B55-FFED-4EAB-9D24-A9896DCC0764}">
                <a16:creationId xmlns:a16="http://schemas.microsoft.com/office/drawing/2010/main" id="{0C0BF176-B4CF-4816-8B95-4C48CA45581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3486" y="1064913"/>
            <a:ext cx="1153539" cy="358768"/>
          </a:xfrm>
        </p:spPr>
        <p:txBody>
          <a:bodyPr rtlCol="0" vert="horz">
            <a:normAutofit/>
          </a:bodyPr>
          <a:lstStyle/>
          <a:p>
            <a:pPr>
              <a:lnSpc>
                <a:spcPct val="50000"/>
              </a:lnSpc>
            </a:pPr>
            <a:br>
              <a:rPr b="0" dirty="0" lang="en-US" sz="1300">
                <a:solidFill>
                  <a:srgbClr val="ffff00"/>
                </a:solidFill>
                <a:latin typeface="+mn-lt"/>
              </a:rPr>
            </a:br>
            <a:r>
              <a:rPr dirty="0" lang="en-US" sz="1400">
                <a:solidFill>
                  <a:srgbClr val="ffff00"/>
                </a:solidFill>
              </a:rPr>
              <a:t>Introduction</a:t>
            </a:r>
            <a:endParaRPr dirty="0" lang="en-US" sz="1400">
              <a:solidFill>
                <a:srgbClr val="ffff00"/>
              </a:solidFill>
            </a:endParaRPr>
          </a:p>
        </p:txBody>
      </p:sp>
      <p:sp>
        <p:nvSpPr>
          <p:cNvPr id="5" name="Content Placeholder 2">
            <a:extLst>
              <a:ext uri="{3D2D4854-723F-4CCE-A7F3-64E01F9ABF36}">
                <a16:creationId xmlns:a16="http://schemas.microsoft.com/office/drawing/2010/main" id="{EB9E0126-694C-49FE-97EE-D08CF6EA5FAB}"/>
              </a:ext>
            </a:extLst>
          </p:cNvPr>
          <p:cNvSpPr txBox="1"/>
          <p:nvPr/>
        </p:nvSpPr>
        <p:spPr>
          <a:xfrm rot="0">
            <a:off x="1355330" y="180426"/>
            <a:ext cx="3368332" cy="455297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lnSpc>
                <a:spcPct val="140000"/>
              </a:lnSpc>
              <a:buFont typeface="Arial"/>
              <a:buNone/>
            </a:pPr>
            <a:r>
              <a:rPr b="1" dirty="0" err="1" lang="en-US" sz="900">
                <a:latin typeface="Roboto"/>
              </a:rPr>
              <a:t>ADManager</a:t>
            </a:r>
            <a:r>
              <a:rPr b="1" dirty="0" lang="en-US" sz="900">
                <a:latin typeface="Roboto"/>
              </a:rPr>
              <a:t> Plus </a:t>
            </a:r>
            <a:r>
              <a:rPr b="0" dirty="0" lang="en-US" sz="900">
                <a:latin typeface="Roboto"/>
              </a:rPr>
              <a:t>is a web-based Active Directory (AD), </a:t>
            </a:r>
            <a:r>
              <a:rPr b="0" dirty="0" lang="en-US" sz="900">
                <a:latin typeface="Roboto"/>
              </a:rPr>
              <a:t>Microsoft </a:t>
            </a:r>
            <a:r>
              <a:rPr b="0" dirty="0" lang="en-US" sz="900">
                <a:latin typeface="Roboto"/>
              </a:rPr>
              <a:t>365 and Microsoft Exchange management solution that offers:</a:t>
            </a:r>
            <a:endParaRPr b="0" dirty="0" lang="en-US" sz="900">
              <a:latin typeface="Roboto"/>
            </a:endParaRPr>
          </a:p>
        </p:txBody>
      </p:sp>
    </p:spTree>
    <p:extLst>
      <p:ext uri="{7C228619-129A-465C-A3E8-4C56E34B6F46}">
        <p14:creationId xmlns:p14="http://schemas.microsoft.com/office/powerpoint/2010/main" val="1688456019521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63F1518-4E18-4C83-A898-F0501730DA8C}">
                <a16:creationId xmlns:a16="http://schemas.microsoft.com/office/drawing/2010/main" id="{4FB056F3-4A0B-4073-B56F-054611CE953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Real-time</a:t>
            </a:r>
            <a:r>
              <a:rPr dirty="0" lang="en-US"/>
              <a:t> notifications</a:t>
            </a:r>
            <a:endParaRPr dirty="0" lang="en-US"/>
          </a:p>
        </p:txBody>
      </p:sp>
      <p:sp>
        <p:nvSpPr>
          <p:cNvPr id="3" name="TextBox 4">
            <a:extLst>
              <a:ext uri="{FFE622D4-86C3-4A3F-9588-6586899D84C5}">
                <a16:creationId xmlns:a16="http://schemas.microsoft.com/office/drawing/2010/main" id="{C19BB6C8-B5F2-4C8A-9DE0-6FB40EC29C9D}"/>
              </a:ext>
            </a:extLst>
          </p:cNvPr>
          <p:cNvSpPr txBox="1"/>
          <p:nvPr/>
        </p:nvSpPr>
        <p:spPr>
          <a:xfrm rot="0">
            <a:off x="124888" y="535162"/>
            <a:ext cx="3195753" cy="42883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40000"/>
              </a:lnSpc>
              <a:buFont typeface="Arial"/>
              <a:buChar char="•"/>
            </a:pPr>
            <a:r>
              <a:rPr b="0" dirty="0" lang="en-US">
                <a:latin typeface="Roboto"/>
              </a:rPr>
              <a:t>Notify administrators or technicians about any change made in AD through </a:t>
            </a:r>
            <a:r>
              <a:rPr b="0" dirty="0" err="1" lang="en-US">
                <a:latin typeface="Roboto"/>
              </a:rPr>
              <a:t>ADManager</a:t>
            </a:r>
            <a:r>
              <a:rPr b="0" dirty="0" lang="en-US">
                <a:latin typeface="Roboto"/>
              </a:rPr>
              <a:t> Plus via:</a:t>
            </a:r>
            <a:endParaRPr b="0" dirty="0" lang="en-US">
              <a:latin typeface="Roboto"/>
            </a:endParaRPr>
          </a:p>
        </p:txBody>
      </p:sp>
      <p:sp>
        <p:nvSpPr>
          <p:cNvPr id="4" name="TextBox 6">
            <a:extLst>
              <a:ext uri="{2B84DD11-4EC5-425F-BD0D-46005E65E36C}">
                <a16:creationId xmlns:a16="http://schemas.microsoft.com/office/drawing/2010/main" id="{776C38B1-874C-4951-B2E0-6919CEFB6E4E}"/>
              </a:ext>
            </a:extLst>
          </p:cNvPr>
          <p:cNvSpPr txBox="1"/>
          <p:nvPr/>
        </p:nvSpPr>
        <p:spPr>
          <a:xfrm rot="0">
            <a:off x="124888" y="1410753"/>
            <a:ext cx="3315809" cy="774038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40000"/>
              </a:lnSpc>
              <a:buFont typeface="Arial"/>
              <a:buChar char="•"/>
            </a:pPr>
            <a:r>
              <a:rPr b="0" dirty="0" lang="en-US">
                <a:latin typeface="Roboto"/>
              </a:rPr>
              <a:t>Create notification templates to configure the recipient, and the message that has to be sent.</a:t>
            </a:r>
          </a:p>
          <a:p>
            <a:pPr indent="-171450" marL="171450">
              <a:lnSpc>
                <a:spcPct val="140000"/>
              </a:lnSpc>
              <a:buFont typeface="Arial"/>
              <a:buChar char="•"/>
            </a:pPr>
            <a:r>
              <a:rPr b="0" dirty="0" lang="en-US">
                <a:latin typeface="Roboto"/>
              </a:rPr>
              <a:t>Create notification profiles to send custom notification messages.</a:t>
            </a:r>
            <a:endParaRPr b="0" dirty="0" lang="en-US">
              <a:latin typeface="Roboto"/>
            </a:endParaRPr>
          </a:p>
        </p:txBody>
      </p:sp>
      <p:sp>
        <p:nvSpPr>
          <p:cNvPr id="5" name="TextBox 2">
            <a:extLst>
              <a:ext uri="{A72F9EF6-5D8B-4078-BC3F-239670F9D181}">
                <a16:creationId xmlns:a16="http://schemas.microsoft.com/office/drawing/2010/main" id="{D472B9CD-5FE4-461E-B709-71CE508059F6}"/>
              </a:ext>
            </a:extLst>
          </p:cNvPr>
          <p:cNvSpPr txBox="1"/>
          <p:nvPr/>
        </p:nvSpPr>
        <p:spPr>
          <a:xfrm rot="0">
            <a:off x="379120" y="989269"/>
            <a:ext cx="985710" cy="40626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52400" lvl="1" marL="57150">
              <a:lnSpc>
                <a:spcPct val="129000"/>
              </a:lnSpc>
              <a:buFont typeface="Wingdings"/>
              <a:buChar char=""/>
            </a:pPr>
            <a:r>
              <a:rPr b="0" dirty="0" lang="en-US">
                <a:latin typeface="Roboto"/>
              </a:rPr>
              <a:t>SMS</a:t>
            </a:r>
          </a:p>
          <a:p>
            <a:pPr indent="-152400" lvl="1" marL="57150">
              <a:lnSpc>
                <a:spcPct val="129000"/>
              </a:lnSpc>
              <a:buFont typeface="Wingdings"/>
              <a:buChar char=""/>
            </a:pPr>
            <a:r>
              <a:rPr b="0" dirty="0" lang="en-US">
                <a:latin typeface="Roboto"/>
              </a:rPr>
              <a:t>Email</a:t>
            </a:r>
            <a:endParaRPr b="0" dirty="0" lang="en-US">
              <a:latin typeface="Roboto"/>
            </a:endParaRPr>
          </a:p>
        </p:txBody>
      </p:sp>
      <p:pic>
        <p:nvPicPr>
          <p:cNvPr id="6" name="Picture 9">
            <a:extLst>
              <a:ext uri="{8FBB083E-3684-4766-9BF0-01BCDA8FEBF8}">
                <a16:creationId xmlns:a16="http://schemas.microsoft.com/office/drawing/2010/main" id="{F3120A65-1368-4798-B234-3E4DB1CCB01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559502" y="374408"/>
            <a:ext cx="1068599" cy="1781810"/>
          </a:xfrm>
          <a:prstGeom prst="rect">
            <a:avLst/>
          </a:prstGeom>
          <a:noFill/>
        </p:spPr>
      </p:pic>
    </p:spTree>
    <p:extLst>
      <p:ext uri="{06260BBE-76A3-4DA5-AFCD-2F3303ED8A92}">
        <p14:creationId xmlns:p14="http://schemas.microsoft.com/office/powerpoint/2010/main" val="1688456019553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7812B8F8-A4E1-4C05-BB32-51634400D2E8}">
                <a16:creationId xmlns:a16="http://schemas.microsoft.com/office/drawing/2010/main" id="{D9247558-BC48-4A56-8A87-04FD406D068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4800600" cy="2697163"/>
          </a:xfrm>
          <a:prstGeom prst="rect">
            <a:avLst/>
          </a:prstGeom>
          <a:noFill/>
        </p:spPr>
      </p:pic>
      <p:sp>
        <p:nvSpPr>
          <p:cNvPr id="3" name="Title 7">
            <a:extLst>
              <a:ext uri="{3D511812-5306-4AF7-B921-7FA6BF116A24}">
                <a16:creationId xmlns:a16="http://schemas.microsoft.com/office/drawing/2010/main" id="{CF3DA812-3DF3-4050-AE84-0D22BAC4B72D}"/>
              </a:ext>
            </a:extLst>
          </p:cNvPr>
          <p:cNvSpPr txBox="1"/>
          <p:nvPr/>
        </p:nvSpPr>
        <p:spPr>
          <a:xfrm rot="0">
            <a:off x="415710" y="973259"/>
            <a:ext cx="2191423" cy="461015"/>
          </a:xfrm>
          <a:prstGeom prst="rect">
            <a:avLst/>
          </a:prstGeom>
        </p:spPr>
        <p:txBody>
          <a:bodyPr anchor="t"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2300">
                <a:solidFill>
                  <a:schemeClr val="tx1"/>
                </a:solidFill>
                <a:latin typeface="Roboto"/>
              </a:rPr>
              <a:t>Reporting</a:t>
            </a:r>
            <a:endParaRPr b="1" dirty="0" lang="en-US" sz="2300">
              <a:solidFill>
                <a:schemeClr val="tx1"/>
              </a:solidFill>
              <a:latin typeface="Roboto"/>
            </a:endParaRPr>
          </a:p>
        </p:txBody>
      </p:sp>
      <p:sp>
        <p:nvSpPr>
          <p:cNvPr id="4" name="Rectangle 7">
            <a:extLst>
              <a:ext uri="{0C10EFFE-CFB6-4554-9BDB-53E51353D19C}">
                <a16:creationId xmlns:a16="http://schemas.microsoft.com/office/drawing/2010/main" id="{0D95977F-3E4B-4253-BBF4-7F8561E41E40}"/>
              </a:ext>
            </a:extLst>
          </p:cNvPr>
          <p:cNvSpPr/>
          <p:nvPr/>
        </p:nvSpPr>
        <p:spPr>
          <a:xfrm flipH="true" rot="0">
            <a:off x="468913" y="1422922"/>
            <a:ext cx="532082" cy="31037"/>
          </a:xfrm>
          <a:prstGeom prst="rect">
            <a:avLst/>
          </a:prstGeom>
          <a:solidFill>
            <a:srgbClr val="3aa5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3324C53E-9A51-4462-9678-590B9731FD05}">
        <p14:creationId xmlns:p14="http://schemas.microsoft.com/office/powerpoint/2010/main" val="1688456019554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56EEBB7-EFBF-4734-9A83-D960A8DFBB6F}">
                <a16:creationId xmlns:a16="http://schemas.microsoft.com/office/drawing/2010/main" id="{E933D22B-7C04-4EF7-80C0-53C37844668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Reporting</a:t>
            </a:r>
            <a:endParaRPr dirty="0" lang="en-US"/>
          </a:p>
        </p:txBody>
      </p:sp>
      <p:sp>
        <p:nvSpPr>
          <p:cNvPr id="3" name="TextBox 4">
            <a:extLst>
              <a:ext uri="{823E52B3-7FC4-4F90-865B-6AFC4A598932}">
                <a16:creationId xmlns:a16="http://schemas.microsoft.com/office/drawing/2010/main" id="{CE73571B-2E23-45D4-952F-B60C6F18C067}"/>
              </a:ext>
            </a:extLst>
          </p:cNvPr>
          <p:cNvSpPr txBox="1"/>
          <p:nvPr/>
        </p:nvSpPr>
        <p:spPr>
          <a:xfrm rot="0">
            <a:off x="137526" y="535162"/>
            <a:ext cx="3931690" cy="155417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>
                <a:latin typeface="Roboto"/>
              </a:rPr>
              <a:t>Script-free</a:t>
            </a:r>
            <a:r>
              <a:rPr b="0" dirty="0" lang="en-US">
                <a:latin typeface="Roboto"/>
              </a:rPr>
              <a:t> reporting.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>
                <a:latin typeface="Roboto"/>
              </a:rPr>
              <a:t>200+ pre-packaged reports that cover essential information about AD, Exchange, </a:t>
            </a:r>
            <a:r>
              <a:rPr b="0" dirty="0" lang="en-US">
                <a:latin typeface="Roboto"/>
              </a:rPr>
              <a:t>Microsoft </a:t>
            </a:r>
            <a:r>
              <a:rPr b="0" dirty="0" lang="en-US">
                <a:latin typeface="Roboto"/>
              </a:rPr>
              <a:t>365, </a:t>
            </a:r>
            <a:r>
              <a:rPr b="0" dirty="0" lang="en-US">
                <a:latin typeface="Roboto"/>
              </a:rPr>
              <a:t>Google Workspace, </a:t>
            </a:r>
            <a:r>
              <a:rPr b="0" dirty="0" lang="en-US">
                <a:latin typeface="Roboto"/>
              </a:rPr>
              <a:t>and more.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>
                <a:latin typeface="Roboto"/>
              </a:rPr>
              <a:t>Perform </a:t>
            </a:r>
            <a:r>
              <a:rPr b="0" dirty="0" lang="en-US">
                <a:latin typeface="Roboto"/>
              </a:rPr>
              <a:t>on-the-fly</a:t>
            </a:r>
            <a:r>
              <a:rPr b="0" dirty="0" lang="en-US">
                <a:latin typeface="Roboto"/>
              </a:rPr>
              <a:t> management tasks directly from these reports.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>
                <a:latin typeface="Roboto"/>
              </a:rPr>
              <a:t>Create custom reports as per the needs of your organization.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>
                <a:latin typeface="Roboto"/>
              </a:rPr>
              <a:t>Automatically generate reports using the report scheduler.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>
                <a:latin typeface="Roboto"/>
              </a:rPr>
              <a:t>Meet compliance needs with reports for regulations like </a:t>
            </a:r>
            <a:r>
              <a:rPr b="0" dirty="0" err="1" lang="en-US">
                <a:latin typeface="Roboto"/>
              </a:rPr>
              <a:t>SOX</a:t>
            </a:r>
            <a:r>
              <a:rPr b="0" dirty="0" lang="en-US">
                <a:latin typeface="Roboto"/>
              </a:rPr>
              <a:t>, </a:t>
            </a:r>
            <a:r>
              <a:rPr b="0" dirty="0" err="1" lang="en-US">
                <a:latin typeface="Roboto"/>
              </a:rPr>
              <a:t>GLBA</a:t>
            </a:r>
            <a:r>
              <a:rPr b="0" dirty="0" lang="en-US">
                <a:latin typeface="Roboto"/>
              </a:rPr>
              <a:t>, </a:t>
            </a:r>
            <a:r>
              <a:rPr b="0" dirty="0" err="1" lang="en-US">
                <a:latin typeface="Roboto"/>
              </a:rPr>
              <a:t>HIPAA</a:t>
            </a:r>
            <a:r>
              <a:rPr b="0" dirty="0" lang="en-US">
                <a:latin typeface="Roboto"/>
              </a:rPr>
              <a:t>, </a:t>
            </a:r>
            <a:r>
              <a:rPr b="0" dirty="0" err="1" lang="en-US">
                <a:latin typeface="Roboto"/>
              </a:rPr>
              <a:t>PCI</a:t>
            </a:r>
            <a:r>
              <a:rPr b="0" dirty="0" lang="en-US">
                <a:latin typeface="Roboto"/>
              </a:rPr>
              <a:t>, </a:t>
            </a:r>
            <a:r>
              <a:rPr b="0" dirty="0" err="1" lang="en-US">
                <a:latin typeface="Roboto"/>
              </a:rPr>
              <a:t>GDPR</a:t>
            </a:r>
            <a:r>
              <a:rPr b="0" dirty="0" lang="en-US">
                <a:latin typeface="Roboto"/>
              </a:rPr>
              <a:t> </a:t>
            </a:r>
            <a:r>
              <a:rPr b="0" dirty="0" lang="en-US">
                <a:latin typeface="Roboto"/>
              </a:rPr>
              <a:t>and </a:t>
            </a:r>
            <a:r>
              <a:rPr b="0" dirty="0" err="1" lang="en-US">
                <a:latin typeface="Roboto"/>
              </a:rPr>
              <a:t>FISMA</a:t>
            </a:r>
            <a:r>
              <a:rPr b="0" dirty="0" lang="en-US">
                <a:latin typeface="Roboto"/>
              </a:rPr>
              <a:t>.</a:t>
            </a:r>
            <a:endParaRPr b="0" dirty="0" lang="en-US">
              <a:latin typeface="Roboto"/>
            </a:endParaRPr>
          </a:p>
        </p:txBody>
      </p:sp>
    </p:spTree>
    <p:extLst>
      <p:ext uri="{B4464574-378B-411A-ABED-549B0190FCD1}">
        <p14:creationId xmlns:p14="http://schemas.microsoft.com/office/powerpoint/2010/main" val="1688456019556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94E76B92-ADC4-407F-B4A8-CD84FE0C475D}">
                <a16:creationId xmlns:a16="http://schemas.microsoft.com/office/drawing/2010/main" id="{E844ED76-AF02-48B8-AF77-C76803E20021}"/>
              </a:ext>
            </a:extLst>
          </p:cNvPr>
          <p:cNvSpPr/>
          <p:nvPr/>
        </p:nvSpPr>
        <p:spPr>
          <a:xfrm rot="0">
            <a:off x="0" y="38100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160983DA-C591-4A23-A14A-2587457B3AE5}">
                <a16:creationId xmlns:a16="http://schemas.microsoft.com/office/drawing/2010/main" id="{C89679E9-6564-4447-97C2-16B50CF0DC92}"/>
              </a:ext>
            </a:extLst>
          </p:cNvPr>
          <p:cNvSpPr txBox="1"/>
          <p:nvPr/>
        </p:nvSpPr>
        <p:spPr>
          <a:xfrm rot="0">
            <a:off x="164284" y="524439"/>
            <a:ext cx="1520397" cy="907363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1600">
                <a:latin typeface="Roboto"/>
              </a:rPr>
              <a:t>200+ </a:t>
            </a:r>
          </a:p>
          <a:p>
            <a:pPr indent="0" marL="0">
              <a:buNone/>
            </a:pPr>
            <a:r>
              <a:rPr b="1" dirty="0" lang="en-US" sz="1600">
                <a:latin typeface="Roboto"/>
              </a:rPr>
              <a:t>Pre-packaged</a:t>
            </a:r>
            <a:r>
              <a:rPr b="1" dirty="0" lang="en-US" sz="1600">
                <a:latin typeface="Roboto"/>
              </a:rPr>
              <a:t> Reports</a:t>
            </a:r>
            <a:endParaRPr b="1" dirty="0" lang="en-US" sz="1600">
              <a:latin typeface="Roboto"/>
            </a:endParaRPr>
          </a:p>
        </p:txBody>
      </p:sp>
      <p:sp>
        <p:nvSpPr>
          <p:cNvPr id="4" name="TextBox 5">
            <a:extLst>
              <a:ext uri="{E252A845-901D-4733-AAF0-C24E2FA53BD9}">
                <a16:creationId xmlns:a16="http://schemas.microsoft.com/office/drawing/2010/main" id="{5A773AA0-8B27-4282-9963-8101E8D0FA18}"/>
              </a:ext>
            </a:extLst>
          </p:cNvPr>
          <p:cNvSpPr txBox="1"/>
          <p:nvPr/>
        </p:nvSpPr>
        <p:spPr>
          <a:xfrm rot="0">
            <a:off x="137521" y="1324384"/>
            <a:ext cx="1547155" cy="731329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b="0" dirty="0" lang="en-US" sz="700">
                <a:latin typeface="Roboto"/>
              </a:rPr>
              <a:t>Generate reports such as Inactive Users report, Password Unchanged Users report, Disabled Users report, and more.</a:t>
            </a:r>
            <a:endParaRPr b="0" dirty="0" lang="en-US" sz="700">
              <a:latin typeface="Roboto"/>
            </a:endParaRPr>
          </a:p>
        </p:txBody>
      </p:sp>
      <p:sp>
        <p:nvSpPr>
          <p:cNvPr id="5" name="Rectangle 7">
            <a:extLst>
              <a:ext uri="{88AE5168-0F12-43B4-A33D-3CE9B954891B}">
                <a16:creationId xmlns:a16="http://schemas.microsoft.com/office/drawing/2010/main" id="{407C806F-1D22-4506-81AD-7E4986AF9575}"/>
              </a:ext>
            </a:extLst>
          </p:cNvPr>
          <p:cNvSpPr/>
          <p:nvPr/>
        </p:nvSpPr>
        <p:spPr>
          <a:xfrm flipH="true" rot="0">
            <a:off x="-1362" y="448605"/>
            <a:ext cx="78343" cy="1895515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Picture 5">
            <a:extLst>
              <a:ext uri="{252983C9-099A-4F79-85D4-94F0C2FC7B24}">
                <a16:creationId xmlns:a16="http://schemas.microsoft.com/office/drawing/2010/main" id="{4188F673-AA8B-4D1E-9DD3-642C91459D1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-370" l="0" r="0" t="-640"/>
          <a:stretch>
            <a:fillRect/>
          </a:stretch>
        </p:blipFill>
        <p:spPr>
          <a:xfrm rot="0">
            <a:off x="1839153" y="673705"/>
            <a:ext cx="2908011" cy="1487724"/>
          </a:xfrm>
          <a:prstGeom prst="rect">
            <a:avLst/>
          </a:prstGeom>
          <a:noFill/>
        </p:spPr>
      </p:pic>
    </p:spTree>
    <p:extLst>
      <p:ext uri="{E0FDDDA5-B654-4FD5-AC3B-9F2E69D8543B}">
        <p14:creationId xmlns:p14="http://schemas.microsoft.com/office/powerpoint/2010/main" val="1688456019557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266B01F5-96A2-480E-8481-FDC8F8D85C96}">
                <a16:creationId xmlns:a16="http://schemas.microsoft.com/office/drawing/2010/main" id="{EAC8D058-EDB4-4FC3-96BA-887285E975A2}"/>
              </a:ext>
            </a:extLst>
          </p:cNvPr>
          <p:cNvSpPr/>
          <p:nvPr/>
        </p:nvSpPr>
        <p:spPr>
          <a:xfrm rot="0">
            <a:off x="11944" y="13630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4EF6B2DC-10C7-4EEE-B328-ED75EAA80795}">
                <a16:creationId xmlns:a16="http://schemas.microsoft.com/office/drawing/2010/main" id="{7592A9F7-4A75-472C-A46A-706905E3A690}"/>
              </a:ext>
            </a:extLst>
          </p:cNvPr>
          <p:cNvSpPr txBox="1"/>
          <p:nvPr/>
        </p:nvSpPr>
        <p:spPr>
          <a:xfrm rot="0">
            <a:off x="147282" y="815148"/>
            <a:ext cx="1326915" cy="562129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lnSpc>
                <a:spcPct val="110000"/>
              </a:lnSpc>
              <a:buNone/>
            </a:pPr>
            <a:r>
              <a:rPr b="1" dirty="0" lang="en-US" sz="1400">
                <a:latin typeface="Roboto"/>
              </a:rPr>
              <a:t>On-the-fly</a:t>
            </a:r>
            <a:r>
              <a:rPr b="1" dirty="0" lang="en-US" sz="1400">
                <a:latin typeface="Roboto"/>
              </a:rPr>
              <a:t> Management</a:t>
            </a:r>
            <a:endParaRPr b="1" dirty="0" lang="en-US" sz="1400">
              <a:latin typeface="Roboto"/>
            </a:endParaRPr>
          </a:p>
        </p:txBody>
      </p:sp>
      <p:sp>
        <p:nvSpPr>
          <p:cNvPr id="4" name="TextBox 5">
            <a:extLst>
              <a:ext uri="{7BDB4230-8266-4D88-9FF4-D998C50816E0}">
                <a16:creationId xmlns:a16="http://schemas.microsoft.com/office/drawing/2010/main" id="{D779CD62-3032-4B55-992C-34A2642A6C25}"/>
              </a:ext>
            </a:extLst>
          </p:cNvPr>
          <p:cNvSpPr txBox="1"/>
          <p:nvPr/>
        </p:nvSpPr>
        <p:spPr>
          <a:xfrm rot="0">
            <a:off x="113812" y="1377277"/>
            <a:ext cx="1322285" cy="57138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b="0" dirty="0" lang="en-US" sz="750">
                <a:latin typeface="Roboto"/>
              </a:rPr>
              <a:t>Perform </a:t>
            </a:r>
            <a:r>
              <a:rPr b="0" dirty="0" lang="en-US" sz="750">
                <a:latin typeface="Roboto"/>
              </a:rPr>
              <a:t>management operations from within the reports.</a:t>
            </a:r>
            <a:endParaRPr b="0" dirty="0" lang="en-US" sz="750">
              <a:latin typeface="Roboto"/>
            </a:endParaRPr>
          </a:p>
        </p:txBody>
      </p:sp>
      <p:sp>
        <p:nvSpPr>
          <p:cNvPr id="5" name="Rectangle 9">
            <a:extLst>
              <a:ext uri="{35D27F71-2A91-4B2B-ACF2-FF3A9F066CA1}">
                <a16:creationId xmlns:a16="http://schemas.microsoft.com/office/drawing/2010/main" id="{39C5F22E-BF9F-48CF-95AC-A48B53A8051A}"/>
              </a:ext>
            </a:extLst>
          </p:cNvPr>
          <p:cNvSpPr/>
          <p:nvPr/>
        </p:nvSpPr>
        <p:spPr>
          <a:xfrm flipH="true" rot="0">
            <a:off x="-1362" y="448605"/>
            <a:ext cx="78343" cy="1895515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Picture 5">
            <a:extLst>
              <a:ext uri="{B6E79041-3AE8-4780-8219-019341CDBD00}">
                <a16:creationId xmlns:a16="http://schemas.microsoft.com/office/drawing/2010/main" id="{36B4F675-2CFC-433C-8170-FAD53BF60A0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-300" l="0" r="0" t="-330"/>
          <a:stretch>
            <a:fillRect/>
          </a:stretch>
        </p:blipFill>
        <p:spPr>
          <a:xfrm rot="0">
            <a:off x="1474193" y="581682"/>
            <a:ext cx="3061868" cy="1560578"/>
          </a:xfrm>
          <a:prstGeom prst="rect">
            <a:avLst/>
          </a:prstGeom>
          <a:noFill/>
        </p:spPr>
      </p:pic>
    </p:spTree>
    <p:extLst>
      <p:ext uri="{84887C7C-16AD-4A36-AC7D-8922FCCC363F}">
        <p14:creationId xmlns:p14="http://schemas.microsoft.com/office/powerpoint/2010/main" val="1688456019559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7F5EA1E-B2FF-4B88-8663-0E9988AB2014}">
                <a16:creationId xmlns:a16="http://schemas.microsoft.com/office/drawing/2010/main" id="{5715904B-1CB6-4221-85D7-98E29482D27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Built-in</a:t>
            </a:r>
            <a:r>
              <a:rPr dirty="0" lang="en-US"/>
              <a:t> Report Scheduler</a:t>
            </a:r>
            <a:endParaRPr dirty="0" lang="en-US"/>
          </a:p>
        </p:txBody>
      </p:sp>
      <p:sp>
        <p:nvSpPr>
          <p:cNvPr id="3" name="TextBox 4">
            <a:extLst>
              <a:ext uri="{141545CC-BDBA-4EEA-B860-1DB640BE8BB9}">
                <a16:creationId xmlns:a16="http://schemas.microsoft.com/office/drawing/2010/main" id="{6EBBCF7F-7552-4302-BF0B-3D538AFC4EF6}"/>
              </a:ext>
            </a:extLst>
          </p:cNvPr>
          <p:cNvSpPr txBox="1"/>
          <p:nvPr/>
        </p:nvSpPr>
        <p:spPr>
          <a:xfrm rot="0">
            <a:off x="137526" y="642573"/>
            <a:ext cx="2743782" cy="1464503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1000">
                <a:latin typeface="Roboto"/>
              </a:rPr>
              <a:t>Schedule reports to be generated at a specified time.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1000">
                <a:latin typeface="Roboto"/>
              </a:rPr>
              <a:t>Email the required reports to administrator/technicians automatically.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1000">
                <a:latin typeface="Roboto"/>
              </a:rPr>
              <a:t>Set a location at which these reports must be stored.</a:t>
            </a:r>
            <a:endParaRPr b="0" dirty="0" lang="en-US" sz="1000">
              <a:latin typeface="Roboto"/>
            </a:endParaRPr>
          </a:p>
        </p:txBody>
      </p:sp>
      <p:sp>
        <p:nvSpPr>
          <p:cNvPr id="4" name="Oval 3">
            <a:extLst>
              <a:ext uri="{AA323B64-636B-4785-9C3D-92B9B82A1DD3}">
                <a16:creationId xmlns:a16="http://schemas.microsoft.com/office/drawing/2010/main" id="{45F19A98-D5F9-4F88-9C16-3E6FC52B73E3}"/>
              </a:ext>
            </a:extLst>
          </p:cNvPr>
          <p:cNvSpPr/>
          <p:nvPr/>
        </p:nvSpPr>
        <p:spPr>
          <a:xfrm rot="0">
            <a:off x="3121416" y="642573"/>
            <a:ext cx="1406156" cy="1406156"/>
          </a:xfrm>
          <a:prstGeom prst="ellipse">
            <a:avLst/>
          </a:prstGeom>
          <a:solidFill>
            <a:srgbClr val="e5edfa"/>
          </a:solidFill>
          <a:ln cap="flat" w="9525">
            <a:solidFill>
              <a:srgbClr val="a8aeb8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2">
            <a:extLst>
              <a:ext uri="{DDD57F9F-5607-45A5-A0FD-D345E081F0F6}">
                <a16:creationId xmlns:a16="http://schemas.microsoft.com/office/drawing/2010/main" id="{E1329F0B-9304-42B5-9FB1-F644AADB267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456203" y="719461"/>
            <a:ext cx="762104" cy="1258245"/>
          </a:xfrm>
          <a:prstGeom prst="rect">
            <a:avLst/>
          </a:prstGeom>
          <a:noFill/>
        </p:spPr>
      </p:pic>
    </p:spTree>
    <p:extLst>
      <p:ext uri="{516F7F63-81A7-4A5C-B715-323C3BBCCC07}">
        <p14:creationId xmlns:p14="http://schemas.microsoft.com/office/powerpoint/2010/main" val="1688456019560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92CD0E9B-3C53-481C-ABA9-74DE6ACC0EAD}">
                <a16:creationId xmlns:a16="http://schemas.microsoft.com/office/drawing/2010/main" id="{A549C20A-5064-4205-AF0E-7ADC80A0E746}"/>
              </a:ext>
            </a:extLst>
          </p:cNvPr>
          <p:cNvSpPr/>
          <p:nvPr/>
        </p:nvSpPr>
        <p:spPr>
          <a:xfrm rot="0">
            <a:off x="0" y="0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33939B9C-B6F7-4D80-9003-29B2267426B9}">
                <a16:creationId xmlns:a16="http://schemas.microsoft.com/office/drawing/2010/main" id="{81B09CB3-5BEB-4F68-863C-9AB169748695}"/>
              </a:ext>
            </a:extLst>
          </p:cNvPr>
          <p:cNvSpPr txBox="1"/>
          <p:nvPr/>
        </p:nvSpPr>
        <p:spPr>
          <a:xfrm rot="0">
            <a:off x="164286" y="598579"/>
            <a:ext cx="1118402" cy="645744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lnSpc>
                <a:spcPct val="110000"/>
              </a:lnSpc>
              <a:buNone/>
            </a:pPr>
            <a:r>
              <a:rPr b="1" dirty="0" lang="en-US" sz="1600">
                <a:latin typeface="Roboto"/>
              </a:rPr>
              <a:t>Custom Reports</a:t>
            </a:r>
            <a:endParaRPr b="1" dirty="0" lang="en-US" sz="1600">
              <a:latin typeface="Roboto"/>
            </a:endParaRPr>
          </a:p>
        </p:txBody>
      </p:sp>
      <p:sp>
        <p:nvSpPr>
          <p:cNvPr id="4" name="TextBox 5">
            <a:extLst>
              <a:ext uri="{FD2719A7-8FFE-4576-BD35-86BCA9ED07A2}">
                <a16:creationId xmlns:a16="http://schemas.microsoft.com/office/drawing/2010/main" id="{4DCB3572-86D1-40FA-AB67-65215736B938}"/>
              </a:ext>
            </a:extLst>
          </p:cNvPr>
          <p:cNvSpPr txBox="1"/>
          <p:nvPr/>
        </p:nvSpPr>
        <p:spPr>
          <a:xfrm rot="0">
            <a:off x="137526" y="1244324"/>
            <a:ext cx="1404225" cy="927177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29000"/>
              </a:lnSpc>
            </a:pPr>
            <a:r>
              <a:rPr b="0" dirty="0" lang="en-US" sz="700">
                <a:latin typeface="Roboto"/>
              </a:rPr>
              <a:t>Apart from 200+ </a:t>
            </a:r>
            <a:r>
              <a:rPr b="0" dirty="0" lang="en-US" sz="700">
                <a:latin typeface="Roboto"/>
              </a:rPr>
              <a:t>built-in</a:t>
            </a:r>
            <a:r>
              <a:rPr b="0" dirty="0" lang="en-US" sz="700">
                <a:latin typeface="Roboto"/>
              </a:rPr>
              <a:t> reports, you can also create your own report that includes only the required attributes, and best suits the needs of your organization.</a:t>
            </a:r>
            <a:endParaRPr b="0" dirty="0" lang="en-US" sz="700">
              <a:latin typeface="Roboto"/>
            </a:endParaRPr>
          </a:p>
        </p:txBody>
      </p:sp>
      <p:sp>
        <p:nvSpPr>
          <p:cNvPr id="5" name="Rectangle 6">
            <a:extLst>
              <a:ext uri="{E1706E2C-0987-41F5-8981-B9C697BCB087}">
                <a16:creationId xmlns:a16="http://schemas.microsoft.com/office/drawing/2010/main" id="{EC9B5C16-EA23-46EE-95B6-4D1DBF7E0AAA}"/>
              </a:ext>
            </a:extLst>
          </p:cNvPr>
          <p:cNvSpPr/>
          <p:nvPr/>
        </p:nvSpPr>
        <p:spPr>
          <a:xfrm flipH="true" rot="0">
            <a:off x="-1362" y="448605"/>
            <a:ext cx="78343" cy="1895515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Picture 5">
            <a:extLst>
              <a:ext uri="{2756BC4B-0679-44F3-886C-90B9A3476708}">
                <a16:creationId xmlns:a16="http://schemas.microsoft.com/office/drawing/2010/main" id="{BAA52353-84C8-452D-98CF-A4B17F85A21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380" l="0" r="0" t="-100"/>
          <a:stretch>
            <a:fillRect/>
          </a:stretch>
        </p:blipFill>
        <p:spPr>
          <a:xfrm rot="0">
            <a:off x="1528638" y="523875"/>
            <a:ext cx="3271960" cy="1652602"/>
          </a:xfrm>
          <a:prstGeom prst="rect">
            <a:avLst/>
          </a:prstGeom>
          <a:noFill/>
        </p:spPr>
      </p:pic>
    </p:spTree>
    <p:extLst>
      <p:ext uri="{F022BB82-42B4-46D1-8613-5B1B92515AD5}">
        <p14:creationId xmlns:p14="http://schemas.microsoft.com/office/powerpoint/2010/main" val="1688456019562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5430A51F-F247-4DB3-A9D1-5F69719F6371}">
                <a16:creationId xmlns:a16="http://schemas.microsoft.com/office/drawing/2010/main" id="{9173EEDE-CFE4-4664-A444-74B310C1AA28}"/>
              </a:ext>
            </a:extLst>
          </p:cNvPr>
          <p:cNvSpPr/>
          <p:nvPr/>
        </p:nvSpPr>
        <p:spPr>
          <a:xfrm rot="0">
            <a:off x="0" y="0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57E2F73F-33DF-4513-A301-DF157C34424D}">
                <a16:creationId xmlns:a16="http://schemas.microsoft.com/office/drawing/2010/main" id="{617D1E42-18FB-46E9-8820-CE096FD95436}"/>
              </a:ext>
            </a:extLst>
          </p:cNvPr>
          <p:cNvSpPr txBox="1"/>
          <p:nvPr/>
        </p:nvSpPr>
        <p:spPr>
          <a:xfrm rot="0">
            <a:off x="153137" y="448609"/>
            <a:ext cx="1239933" cy="717308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lnSpc>
                <a:spcPct val="110000"/>
              </a:lnSpc>
              <a:buNone/>
            </a:pPr>
            <a:r>
              <a:rPr b="1" dirty="0" lang="en-US" sz="1600">
                <a:latin typeface="Roboto"/>
              </a:rPr>
              <a:t>Compliance Reports</a:t>
            </a:r>
            <a:endParaRPr b="1" dirty="0" lang="en-US" sz="1600">
              <a:latin typeface="Roboto"/>
            </a:endParaRPr>
          </a:p>
        </p:txBody>
      </p:sp>
      <p:sp>
        <p:nvSpPr>
          <p:cNvPr id="4" name="TextBox 5">
            <a:extLst>
              <a:ext uri="{E6677DB0-DDB4-472B-AB13-A260EABCE967}">
                <a16:creationId xmlns:a16="http://schemas.microsoft.com/office/drawing/2010/main" id="{38E80C15-F3F8-4C2E-ABE7-B5E0CE01C0EE}"/>
              </a:ext>
            </a:extLst>
          </p:cNvPr>
          <p:cNvSpPr txBox="1"/>
          <p:nvPr/>
        </p:nvSpPr>
        <p:spPr>
          <a:xfrm rot="0">
            <a:off x="126171" y="1055174"/>
            <a:ext cx="1320797" cy="1329651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00800" marL="100800">
              <a:lnSpc>
                <a:spcPct val="129000"/>
              </a:lnSpc>
              <a:buFont typeface="Arial"/>
              <a:buChar char="•"/>
            </a:pPr>
            <a:r>
              <a:rPr b="0" dirty="0" lang="en-US" sz="700">
                <a:latin typeface="Roboto"/>
              </a:rPr>
              <a:t>Verify your compliance position with the help of predefined reports.</a:t>
            </a:r>
          </a:p>
          <a:p>
            <a:pPr indent="-100800" marL="100800">
              <a:lnSpc>
                <a:spcPct val="129000"/>
              </a:lnSpc>
              <a:buFont typeface="Arial"/>
              <a:buChar char="•"/>
            </a:pPr>
            <a:r>
              <a:rPr b="0" dirty="0" lang="en-US" sz="700">
                <a:latin typeface="Roboto"/>
              </a:rPr>
              <a:t>If needed, take remedial actions within these reports to ensure your organization complies with </a:t>
            </a:r>
            <a:r>
              <a:rPr b="0" dirty="0" err="1" lang="en-US" sz="700">
                <a:latin typeface="Roboto"/>
              </a:rPr>
              <a:t>PCI</a:t>
            </a:r>
            <a:r>
              <a:rPr b="0" dirty="0" lang="en-US" sz="700">
                <a:latin typeface="Roboto"/>
              </a:rPr>
              <a:t>, </a:t>
            </a:r>
            <a:r>
              <a:rPr b="0" dirty="0" err="1" lang="en-US" sz="700">
                <a:latin typeface="Roboto"/>
              </a:rPr>
              <a:t>HIPAA</a:t>
            </a:r>
            <a:r>
              <a:rPr b="0" dirty="0" lang="en-US" sz="700">
                <a:latin typeface="Roboto"/>
              </a:rPr>
              <a:t>, </a:t>
            </a:r>
            <a:r>
              <a:rPr b="0" dirty="0" err="1" lang="en-US" sz="700">
                <a:latin typeface="Roboto"/>
              </a:rPr>
              <a:t>SOX</a:t>
            </a:r>
            <a:r>
              <a:rPr b="0" dirty="0" lang="en-US" sz="700">
                <a:latin typeface="Roboto"/>
              </a:rPr>
              <a:t>, the </a:t>
            </a:r>
            <a:r>
              <a:rPr b="0" dirty="0" err="1" lang="en-US" sz="700">
                <a:latin typeface="Roboto"/>
              </a:rPr>
              <a:t>GDPR</a:t>
            </a:r>
            <a:r>
              <a:rPr b="0" dirty="0" lang="en-US" sz="700">
                <a:latin typeface="Roboto"/>
              </a:rPr>
              <a:t>, and more.</a:t>
            </a:r>
            <a:endParaRPr b="0" dirty="0" lang="en-US" sz="700">
              <a:latin typeface="Roboto"/>
            </a:endParaRPr>
          </a:p>
        </p:txBody>
      </p:sp>
      <p:sp>
        <p:nvSpPr>
          <p:cNvPr id="5" name="Rectangle 6">
            <a:extLst>
              <a:ext uri="{539241C6-17A9-428D-B3F0-62B14E74D49B}">
                <a16:creationId xmlns:a16="http://schemas.microsoft.com/office/drawing/2010/main" id="{2E721C29-0AE5-47B5-B854-D39B920A91D7}"/>
              </a:ext>
            </a:extLst>
          </p:cNvPr>
          <p:cNvSpPr/>
          <p:nvPr/>
        </p:nvSpPr>
        <p:spPr>
          <a:xfrm flipH="true" rot="0">
            <a:off x="-1362" y="448605"/>
            <a:ext cx="78343" cy="1895515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Picture 5">
            <a:extLst>
              <a:ext uri="{E2B0029D-0277-4A62-BFFF-55A853AACD53}">
                <a16:creationId xmlns:a16="http://schemas.microsoft.com/office/drawing/2010/main" id="{804B9379-EE38-4078-AD24-45B6BFFC5D2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-260" l="0" r="0" t="-930"/>
          <a:stretch>
            <a:fillRect/>
          </a:stretch>
        </p:blipFill>
        <p:spPr>
          <a:xfrm rot="0">
            <a:off x="1473936" y="531835"/>
            <a:ext cx="3351609" cy="1717786"/>
          </a:xfrm>
          <a:prstGeom prst="rect">
            <a:avLst/>
          </a:prstGeom>
          <a:noFill/>
        </p:spPr>
      </p:pic>
    </p:spTree>
    <p:extLst>
      <p:ext uri="{5B70CBAE-5EAD-4557-A44A-B0DBD2957D8A}">
        <p14:creationId xmlns:p14="http://schemas.microsoft.com/office/powerpoint/2010/main" val="1688456019563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14A2013C-A56B-43C9-B1F1-2B9F087A4E8E}">
                <a16:creationId xmlns:a16="http://schemas.microsoft.com/office/drawing/2010/main" id="{A05A6639-011E-4645-B90F-F4FF84C4A3A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4800600" cy="2697163"/>
          </a:xfrm>
          <a:prstGeom prst="rect">
            <a:avLst/>
          </a:prstGeom>
          <a:noFill/>
        </p:spPr>
      </p:pic>
      <p:sp>
        <p:nvSpPr>
          <p:cNvPr id="3" name="Title 7">
            <a:extLst>
              <a:ext uri="{9F4784C0-634C-4A5B-9A48-90EB3167C4D1}">
                <a16:creationId xmlns:a16="http://schemas.microsoft.com/office/drawing/2010/main" id="{4A2E7658-295F-4C32-83BC-DC6EBC50D284}"/>
              </a:ext>
            </a:extLst>
          </p:cNvPr>
          <p:cNvSpPr txBox="1"/>
          <p:nvPr/>
        </p:nvSpPr>
        <p:spPr>
          <a:xfrm rot="0">
            <a:off x="415710" y="973259"/>
            <a:ext cx="2191423" cy="461015"/>
          </a:xfrm>
          <a:prstGeom prst="rect">
            <a:avLst/>
          </a:prstGeom>
        </p:spPr>
        <p:txBody>
          <a:bodyPr anchor="t"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2300">
                <a:solidFill>
                  <a:schemeClr val="tx2">
                    <a:lumMod val="50000"/>
                  </a:schemeClr>
                </a:solidFill>
                <a:latin typeface="Roboto"/>
              </a:rPr>
              <a:t>Delegation</a:t>
            </a:r>
            <a:endParaRPr b="1" dirty="0" lang="en-US" sz="2300">
              <a:solidFill>
                <a:schemeClr val="tx2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4" name="Rectangle 7">
            <a:extLst>
              <a:ext uri="{F4550DD7-99C6-49B7-965A-635D88D43F69}">
                <a16:creationId xmlns:a16="http://schemas.microsoft.com/office/drawing/2010/main" id="{ACDD048D-C3A8-4DCA-9806-3767D52CD463}"/>
              </a:ext>
            </a:extLst>
          </p:cNvPr>
          <p:cNvSpPr/>
          <p:nvPr/>
        </p:nvSpPr>
        <p:spPr>
          <a:xfrm flipH="true" rot="0">
            <a:off x="468913" y="1422922"/>
            <a:ext cx="532082" cy="310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8F80146C-19D4-4793-B0E0-6536AA9A2F51}">
        <p14:creationId xmlns:p14="http://schemas.microsoft.com/office/powerpoint/2010/main" val="1688456019565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EF564B2-AB44-42B7-AC6E-F1C973DAAB08}">
                <a16:creationId xmlns:a16="http://schemas.microsoft.com/office/drawing/2010/main" id="{F96D67BA-3A89-497C-8B01-81191320D85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Delegation</a:t>
            </a:r>
            <a:endParaRPr dirty="0" lang="en-US"/>
          </a:p>
        </p:txBody>
      </p:sp>
      <p:sp>
        <p:nvSpPr>
          <p:cNvPr id="3" name="TextBox 4">
            <a:extLst>
              <a:ext uri="{16AEBBEA-17D3-4516-A5CD-A4F9458243DA}">
                <a16:creationId xmlns:a16="http://schemas.microsoft.com/office/drawing/2010/main" id="{ECD042E4-CE5F-40E0-BD21-63185FBBA93E}"/>
              </a:ext>
            </a:extLst>
          </p:cNvPr>
          <p:cNvSpPr txBox="1"/>
          <p:nvPr/>
        </p:nvSpPr>
        <p:spPr>
          <a:xfrm rot="0">
            <a:off x="137521" y="465276"/>
            <a:ext cx="4320539" cy="194258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Non-invasive</a:t>
            </a:r>
            <a:r>
              <a:rPr b="0" dirty="0" lang="en-US" sz="900">
                <a:latin typeface="Roboto"/>
              </a:rPr>
              <a:t> delegation: Actual Active Directory permissions remain untouched.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The technician role is defined only in the tool.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OU-based</a:t>
            </a:r>
            <a:r>
              <a:rPr b="0" dirty="0" lang="en-US" sz="900">
                <a:latin typeface="Roboto"/>
              </a:rPr>
              <a:t> delegation: </a:t>
            </a:r>
            <a:r>
              <a:rPr b="0" dirty="0" i="0" lang="en-US" strike="noStrike" sz="900" u="none">
                <a:solidFill>
                  <a:schemeClr val="tx1"/>
                </a:solidFill>
                <a:latin typeface="Roboto"/>
              </a:rPr>
              <a:t>Fine-tune</a:t>
            </a:r>
            <a:r>
              <a:rPr b="0" dirty="0" i="0" lang="en-US" strike="noStrike" sz="900" u="none">
                <a:solidFill>
                  <a:schemeClr val="tx1"/>
                </a:solidFill>
                <a:latin typeface="Roboto"/>
              </a:rPr>
              <a:t> delegation of Active Directory tasks by restricting delegation rights of technicians to specific </a:t>
            </a:r>
            <a:r>
              <a:rPr b="0" dirty="0" err="1" i="0" lang="en-US" strike="noStrike" sz="900" u="none">
                <a:solidFill>
                  <a:schemeClr val="tx1"/>
                </a:solidFill>
                <a:latin typeface="Roboto"/>
              </a:rPr>
              <a:t>OUs</a:t>
            </a:r>
            <a:r>
              <a:rPr b="0" dirty="0" i="0" lang="en-US" strike="noStrike" sz="900" u="none">
                <a:solidFill>
                  <a:schemeClr val="tx1"/>
                </a:solidFill>
                <a:latin typeface="Roboto"/>
              </a:rPr>
              <a:t>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Role-based</a:t>
            </a:r>
            <a:r>
              <a:rPr b="0" dirty="0" lang="en-US" sz="900">
                <a:latin typeface="Roboto"/>
              </a:rPr>
              <a:t> access: A technician will not be able to perform any other task apart from the ones delegated to him.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Audit reports: </a:t>
            </a:r>
            <a:r>
              <a:rPr b="0" dirty="0" lang="en-US" sz="900">
                <a:latin typeface="Roboto"/>
              </a:rPr>
              <a:t>Track the</a:t>
            </a:r>
            <a:r>
              <a:rPr b="0" dirty="0" lang="en-US" sz="900">
                <a:latin typeface="Roboto"/>
              </a:rPr>
              <a:t> activities of the help desk technicians and administrators, and identify any deviations from established standards.</a:t>
            </a:r>
            <a:endParaRPr b="0" dirty="0" lang="en-US" sz="900">
              <a:latin typeface="Roboto"/>
            </a:endParaRPr>
          </a:p>
        </p:txBody>
      </p:sp>
    </p:spTree>
    <p:extLst>
      <p:ext uri="{7B9EC8E0-2A86-4666-AD29-E7FD3D7338CF}">
        <p14:creationId xmlns:p14="http://schemas.microsoft.com/office/powerpoint/2010/main" val="1688456019566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CD347A28-DE45-480E-8263-720D3D1CA21B}">
                <a16:creationId xmlns:a16="http://schemas.microsoft.com/office/drawing/2010/main" id="{A62BADC0-3E9B-4E23-8B40-826CC4693ACF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210702" y="558084"/>
            <a:ext cx="4185577" cy="1480626"/>
          </a:xfrm>
        </p:spPr>
        <p:txBody>
          <a:bodyPr rtlCol="0" vert="horz">
            <a:noAutofit/>
          </a:bodyPr>
          <a:lstStyle/>
          <a:p>
            <a:pPr>
              <a:lnSpc>
                <a:spcPct val="150000"/>
              </a:lnSpc>
            </a:pPr>
            <a:r>
              <a:rPr dirty="0" lang="en-US"/>
              <a:t>A dashboard that can be customized to view the most essential information of your domain.  </a:t>
            </a:r>
          </a:p>
          <a:p>
            <a:pPr>
              <a:lnSpc>
                <a:spcPct val="150000"/>
              </a:lnSpc>
            </a:pPr>
            <a:r>
              <a:rPr dirty="0" lang="en-US"/>
              <a:t>Predefined </a:t>
            </a:r>
            <a:r>
              <a:rPr dirty="0" lang="en-US"/>
              <a:t>purpose-based</a:t>
            </a:r>
            <a:r>
              <a:rPr dirty="0" lang="en-US"/>
              <a:t> management actions that reduce the time and effort required for object management.</a:t>
            </a:r>
          </a:p>
          <a:p>
            <a:pPr>
              <a:lnSpc>
                <a:spcPct val="150000"/>
              </a:lnSpc>
            </a:pPr>
            <a:r>
              <a:rPr dirty="0" lang="en-US"/>
              <a:t>Gain essential insights about your AD, </a:t>
            </a:r>
            <a:r>
              <a:rPr dirty="0" lang="en-US"/>
              <a:t>Microsoft </a:t>
            </a:r>
            <a:r>
              <a:rPr dirty="0" lang="en-US"/>
              <a:t>365 and Exchange objects, without using complex scripts. </a:t>
            </a:r>
            <a:endParaRPr dirty="0" lang="en-US"/>
          </a:p>
        </p:txBody>
      </p:sp>
      <p:sp>
        <p:nvSpPr>
          <p:cNvPr id="3" name="Title 1">
            <a:extLst>
              <a:ext uri="{16F3AB30-0FBA-4A22-B1A4-3DB46E504BC0}">
                <a16:creationId xmlns:a16="http://schemas.microsoft.com/office/drawing/2010/main" id="{145E6F30-9A4C-4084-A2C5-31FF15E36B2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7521" y="113709"/>
            <a:ext cx="4320542" cy="277907"/>
          </a:xfrm>
        </p:spPr>
        <p:txBody>
          <a:bodyPr rtlCol="0" vert="horz">
            <a:normAutofit fontScale="90000"/>
          </a:bodyPr>
          <a:lstStyle/>
          <a:p>
            <a:pPr/>
            <a:r>
              <a:rPr dirty="0" lang="en-US"/>
              <a:t>Why </a:t>
            </a:r>
            <a:r>
              <a:rPr dirty="0" err="1" lang="en-US"/>
              <a:t>ADManager</a:t>
            </a:r>
            <a:r>
              <a:rPr dirty="0" lang="en-US"/>
              <a:t> Plus?</a:t>
            </a:r>
            <a:endParaRPr dirty="0" lang="en-US"/>
          </a:p>
        </p:txBody>
      </p:sp>
    </p:spTree>
    <p:extLst>
      <p:ext uri="{1D58F0B5-DE6B-436E-BF91-87EBB58E2D87}">
        <p14:creationId xmlns:p14="http://schemas.microsoft.com/office/powerpoint/2010/main" val="1688456019522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ED5D0E7A-F768-4305-ABBC-2725449360A2}">
                <a16:creationId xmlns:a16="http://schemas.microsoft.com/office/drawing/2010/main" id="{97CFB326-E7ED-40B2-94C0-0C3932DAFA17}"/>
              </a:ext>
            </a:extLst>
          </p:cNvPr>
          <p:cNvSpPr/>
          <p:nvPr/>
        </p:nvSpPr>
        <p:spPr>
          <a:xfrm rot="0">
            <a:off x="0" y="0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3D5CC135-34E5-4B16-9530-CA87DF5188B4}">
                <a16:creationId xmlns:a16="http://schemas.microsoft.com/office/drawing/2010/main" id="{684DB090-C25F-4EA3-BD6F-EB87A80FD04E}"/>
              </a:ext>
            </a:extLst>
          </p:cNvPr>
          <p:cNvSpPr txBox="1"/>
          <p:nvPr/>
        </p:nvSpPr>
        <p:spPr>
          <a:xfrm rot="0">
            <a:off x="143846" y="1201595"/>
            <a:ext cx="1208348" cy="293973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1600">
                <a:latin typeface="Roboto"/>
              </a:rPr>
              <a:t>Delegation</a:t>
            </a:r>
            <a:endParaRPr b="1" dirty="0" lang="en-US" sz="1600">
              <a:latin typeface="Roboto"/>
            </a:endParaRPr>
          </a:p>
        </p:txBody>
      </p:sp>
      <p:sp>
        <p:nvSpPr>
          <p:cNvPr id="4" name="Rectangle 37">
            <a:extLst>
              <a:ext uri="{DA854498-2E45-45AB-B0C6-975A3100FE28}">
                <a16:creationId xmlns:a16="http://schemas.microsoft.com/office/drawing/2010/main" id="{4A2BD45A-3CF2-478B-BDFD-D4CB69C63D7D}"/>
              </a:ext>
            </a:extLst>
          </p:cNvPr>
          <p:cNvSpPr/>
          <p:nvPr/>
        </p:nvSpPr>
        <p:spPr>
          <a:xfrm flipH="true" rot="0">
            <a:off x="-1362" y="1074050"/>
            <a:ext cx="78343" cy="549063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4">
            <a:extLst>
              <a:ext uri="{DD10125C-45E1-4028-A8E4-67BC3BE75367}">
                <a16:creationId xmlns:a16="http://schemas.microsoft.com/office/drawing/2010/main" id="{F49BD2E2-23BF-46DD-B2BA-DE3EB2619E3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80" l="0" r="0" t="-370"/>
          <a:stretch>
            <a:fillRect/>
          </a:stretch>
        </p:blipFill>
        <p:spPr>
          <a:xfrm rot="0">
            <a:off x="1496044" y="597019"/>
            <a:ext cx="3264179" cy="1656437"/>
          </a:xfrm>
          <a:prstGeom prst="rect">
            <a:avLst/>
          </a:prstGeom>
          <a:noFill/>
        </p:spPr>
      </p:pic>
    </p:spTree>
    <p:extLst>
      <p:ext uri="{96852931-EC9B-4E02-B765-CFB619F5618B}">
        <p14:creationId xmlns:p14="http://schemas.microsoft.com/office/powerpoint/2010/main" val="1688456019568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12054B2-EEFD-4C56-8658-D455CBDD332E}">
                <a16:creationId xmlns:a16="http://schemas.microsoft.com/office/drawing/2010/main" id="{9214AB7D-AD3D-4E2B-BC69-18D2A3E85AD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634069" y="242206"/>
            <a:ext cx="1653286" cy="277907"/>
          </a:xfrm>
        </p:spPr>
        <p:txBody>
          <a:bodyPr rtlCol="0" vert="horz"/>
          <a:lstStyle/>
          <a:p>
            <a:pPr/>
            <a:r>
              <a:rPr dirty="0" lang="en-US" sz="1000"/>
              <a:t>Non-invasive</a:t>
            </a:r>
            <a:r>
              <a:rPr dirty="0" lang="en-US" sz="1000"/>
              <a:t> Delegation </a:t>
            </a:r>
            <a:endParaRPr dirty="0" lang="en-US" sz="1000"/>
          </a:p>
        </p:txBody>
      </p:sp>
      <p:sp>
        <p:nvSpPr>
          <p:cNvPr id="3" name="TextBox 4">
            <a:extLst>
              <a:ext uri="{3B70E15B-81D5-4558-90FE-E9F44B9A7DA5}">
                <a16:creationId xmlns:a16="http://schemas.microsoft.com/office/drawing/2010/main" id="{F4DF93DB-B920-4AE5-9D1A-07D9841A1523}"/>
              </a:ext>
            </a:extLst>
          </p:cNvPr>
          <p:cNvSpPr txBox="1"/>
          <p:nvPr/>
        </p:nvSpPr>
        <p:spPr>
          <a:xfrm rot="0">
            <a:off x="589836" y="422763"/>
            <a:ext cx="3144491" cy="40652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b="0" dirty="0" lang="en-US" sz="700">
                <a:latin typeface="Roboto"/>
              </a:rPr>
              <a:t>The permissions delegated using </a:t>
            </a:r>
            <a:r>
              <a:rPr b="0" dirty="0" err="1" lang="en-US" sz="700">
                <a:latin typeface="Roboto"/>
              </a:rPr>
              <a:t>ADManager</a:t>
            </a:r>
            <a:r>
              <a:rPr b="0" dirty="0" lang="en-US" sz="700">
                <a:latin typeface="Roboto"/>
              </a:rPr>
              <a:t> Plus do not affect the actual AD permissions of the user.</a:t>
            </a:r>
            <a:endParaRPr b="0" dirty="0" lang="en-US" sz="700">
              <a:latin typeface="Roboto"/>
            </a:endParaRPr>
          </a:p>
        </p:txBody>
      </p:sp>
      <p:sp>
        <p:nvSpPr>
          <p:cNvPr id="4" name="Title 1">
            <a:extLst>
              <a:ext uri="{31EBCADE-21DE-42D3-B081-AF215698A45A}">
                <a16:creationId xmlns:a16="http://schemas.microsoft.com/office/drawing/2010/main" id="{7DDFF4AB-13EC-4805-A87E-17E70F06D32F}"/>
              </a:ext>
            </a:extLst>
          </p:cNvPr>
          <p:cNvSpPr txBox="1"/>
          <p:nvPr/>
        </p:nvSpPr>
        <p:spPr>
          <a:xfrm rot="0">
            <a:off x="634068" y="983260"/>
            <a:ext cx="1413177" cy="277907"/>
          </a:xfrm>
          <a:prstGeom prst="rect">
            <a:avLst/>
          </a:prstGeom>
        </p:spPr>
        <p:txBody>
          <a:bodyPr anchor="ctr" bIns="21420" lIns="42840" rIns="42840" rtlCol="0" tIns="21420" vert="horz">
            <a:noAutofit/>
          </a:bodyPr>
          <a:lstStyle>
            <a:lvl1pPr algn="l" lvl="0" rtl="false">
              <a:spcBef>
                <a:spcPct val="0"/>
              </a:spcBef>
              <a:buNone/>
              <a:defRPr b="1" dirty="0" i="0" lang="en-US" sz="1800">
                <a:solidFill>
                  <a:schemeClr val="tx1"/>
                </a:solidFill>
                <a:latin typeface="Arial"/>
              </a:defRPr>
            </a:lvl1pPr>
          </a:lstStyle>
          <a:p>
            <a:pPr/>
            <a:r>
              <a:rPr dirty="0" lang="en-US" sz="1000"/>
              <a:t>Role-based</a:t>
            </a:r>
            <a:r>
              <a:rPr dirty="0" lang="en-US" sz="1000"/>
              <a:t> Access</a:t>
            </a:r>
            <a:endParaRPr dirty="0" lang="en-US" sz="1000"/>
          </a:p>
        </p:txBody>
      </p:sp>
      <p:sp>
        <p:nvSpPr>
          <p:cNvPr id="5" name="TextBox 5">
            <a:extLst>
              <a:ext uri="{7D008C27-2837-4B54-A1E5-939BDC169F16}">
                <a16:creationId xmlns:a16="http://schemas.microsoft.com/office/drawing/2010/main" id="{0BD03522-631C-45DD-9E9C-4CD0D90073A5}"/>
              </a:ext>
            </a:extLst>
          </p:cNvPr>
          <p:cNvSpPr txBox="1"/>
          <p:nvPr/>
        </p:nvSpPr>
        <p:spPr>
          <a:xfrm rot="0">
            <a:off x="589836" y="1163817"/>
            <a:ext cx="3144490" cy="40652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b="0" dirty="0" lang="en-US" sz="700">
                <a:latin typeface="Roboto"/>
              </a:rPr>
              <a:t>Create roles to granularly delegate management and reporting actions to technicians.</a:t>
            </a:r>
            <a:endParaRPr b="0" dirty="0" lang="en-US" sz="700">
              <a:latin typeface="Roboto"/>
            </a:endParaRPr>
          </a:p>
        </p:txBody>
      </p:sp>
      <p:sp>
        <p:nvSpPr>
          <p:cNvPr id="6" name="Rectangle 6">
            <a:extLst>
              <a:ext uri="{60995BB4-8709-4B88-B4AC-372B1F0E3CEF}">
                <a16:creationId xmlns:a16="http://schemas.microsoft.com/office/drawing/2010/main" id="{B5F4E778-5B59-4AB0-BE5C-CA499970E765}"/>
              </a:ext>
            </a:extLst>
          </p:cNvPr>
          <p:cNvSpPr/>
          <p:nvPr/>
        </p:nvSpPr>
        <p:spPr>
          <a:xfrm flipH="true" rot="0">
            <a:off x="-4122" y="0"/>
            <a:ext cx="71221" cy="2697163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Title 1">
            <a:extLst>
              <a:ext uri="{058C150A-2D92-40FB-BDC0-4B9DBBA39C38}">
                <a16:creationId xmlns:a16="http://schemas.microsoft.com/office/drawing/2010/main" id="{4996D470-868A-4EC3-B73A-69C9220D064C}"/>
              </a:ext>
            </a:extLst>
          </p:cNvPr>
          <p:cNvSpPr txBox="1"/>
          <p:nvPr/>
        </p:nvSpPr>
        <p:spPr>
          <a:xfrm rot="0">
            <a:off x="634069" y="1757338"/>
            <a:ext cx="1053014" cy="277907"/>
          </a:xfrm>
          <a:prstGeom prst="rect">
            <a:avLst/>
          </a:prstGeom>
        </p:spPr>
        <p:txBody>
          <a:bodyPr anchor="ctr" bIns="21420" lIns="42840" rIns="42840" rtlCol="0" tIns="21420" vert="horz">
            <a:noAutofit/>
          </a:bodyPr>
          <a:lstStyle>
            <a:lvl1pPr algn="l" lvl="0" rtl="false">
              <a:spcBef>
                <a:spcPct val="0"/>
              </a:spcBef>
              <a:buNone/>
              <a:defRPr b="1" dirty="0" i="0" lang="en-US" sz="1800">
                <a:solidFill>
                  <a:schemeClr val="tx1"/>
                </a:solidFill>
                <a:latin typeface="Arial"/>
              </a:defRPr>
            </a:lvl1pPr>
          </a:lstStyle>
          <a:p>
            <a:pPr/>
            <a:r>
              <a:rPr dirty="0" lang="en-US" sz="1000"/>
              <a:t>Audit Reports</a:t>
            </a:r>
            <a:endParaRPr dirty="0" lang="en-US" sz="1000"/>
          </a:p>
        </p:txBody>
      </p:sp>
      <p:sp>
        <p:nvSpPr>
          <p:cNvPr id="8" name="TextBox 8">
            <a:extLst>
              <a:ext uri="{21915204-7768-4859-AD21-BDD2FFC83FD2}">
                <a16:creationId xmlns:a16="http://schemas.microsoft.com/office/drawing/2010/main" id="{6C3EB0A3-5A6F-494F-815D-B769D0C88ED4}"/>
              </a:ext>
            </a:extLst>
          </p:cNvPr>
          <p:cNvSpPr txBox="1"/>
          <p:nvPr/>
        </p:nvSpPr>
        <p:spPr>
          <a:xfrm rot="0">
            <a:off x="589836" y="1937895"/>
            <a:ext cx="2961248" cy="40652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b="0" dirty="0" lang="en-US" sz="700">
                <a:latin typeface="Roboto"/>
              </a:rPr>
              <a:t>Keep track of the activities performed by all the technicians and detect </a:t>
            </a:r>
            <a:r>
              <a:rPr b="0" dirty="0" lang="en-US" sz="700">
                <a:latin typeface="Roboto"/>
              </a:rPr>
              <a:t>anomalies</a:t>
            </a:r>
            <a:r>
              <a:rPr b="0" dirty="0" lang="en-US" sz="700">
                <a:latin typeface="Roboto"/>
              </a:rPr>
              <a:t> in your AD environment.</a:t>
            </a:r>
            <a:endParaRPr b="0" dirty="0" lang="en-US" sz="700">
              <a:latin typeface="Roboto"/>
            </a:endParaRPr>
          </a:p>
        </p:txBody>
      </p:sp>
      <p:pic>
        <p:nvPicPr>
          <p:cNvPr id="9" name="Picture 11">
            <a:extLst>
              <a:ext uri="{C044F069-D031-4CBA-9ABB-C9A67A7395D9}">
                <a16:creationId xmlns:a16="http://schemas.microsoft.com/office/drawing/2010/main" id="{7317716D-5491-4C91-9224-18CBFCE99CE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42123" y="1862196"/>
            <a:ext cx="295375" cy="226306"/>
          </a:xfrm>
          <a:prstGeom prst="rect">
            <a:avLst/>
          </a:prstGeom>
          <a:noFill/>
        </p:spPr>
      </p:pic>
      <p:pic>
        <p:nvPicPr>
          <p:cNvPr id="10" name="Picture 12">
            <a:extLst>
              <a:ext uri="{A4105CD4-38C2-4891-B2C2-BBEA33A5377F}">
                <a16:creationId xmlns:a16="http://schemas.microsoft.com/office/drawing/2010/main" id="{6F4F1699-8500-48C8-AE07-878831E7218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43339" y="1098737"/>
            <a:ext cx="263825" cy="264968"/>
          </a:xfrm>
          <a:prstGeom prst="rect">
            <a:avLst/>
          </a:prstGeom>
          <a:noFill/>
        </p:spPr>
      </p:pic>
      <p:pic>
        <p:nvPicPr>
          <p:cNvPr id="11" name="Picture 13">
            <a:extLst>
              <a:ext uri="{80B7C6D0-905A-41D3-99A7-E980D7EC255F}">
                <a16:creationId xmlns:a16="http://schemas.microsoft.com/office/drawing/2010/main" id="{1289954A-BD8B-4303-B6FA-18E38F9D5823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46010" y="330804"/>
            <a:ext cx="290837" cy="222768"/>
          </a:xfrm>
          <a:prstGeom prst="rect">
            <a:avLst/>
          </a:prstGeom>
          <a:noFill/>
        </p:spPr>
      </p:pic>
    </p:spTree>
    <p:extLst>
      <p:ext uri="{9416CF88-6775-412F-8E4A-75C4A5EABA39}">
        <p14:creationId xmlns:p14="http://schemas.microsoft.com/office/powerpoint/2010/main" val="1688456019569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BB8ABD9F-6164-472B-AA5E-DB360204CC7A}">
                <a16:creationId xmlns:a16="http://schemas.microsoft.com/office/drawing/2010/main" id="{AD724698-69AD-4CB7-8209-0794B3AA5EB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819" y="-1524"/>
            <a:ext cx="4794956" cy="2697163"/>
          </a:xfrm>
          <a:prstGeom prst="rect">
            <a:avLst/>
          </a:prstGeom>
          <a:noFill/>
        </p:spPr>
      </p:pic>
      <p:sp>
        <p:nvSpPr>
          <p:cNvPr id="3" name="Title 7">
            <a:extLst>
              <a:ext uri="{7F367417-F262-4BBD-9768-E1D477850F47}">
                <a16:creationId xmlns:a16="http://schemas.microsoft.com/office/drawing/2010/main" id="{37CA62F5-71BD-4BEC-B756-556EFA094366}"/>
              </a:ext>
            </a:extLst>
          </p:cNvPr>
          <p:cNvSpPr txBox="1"/>
          <p:nvPr/>
        </p:nvSpPr>
        <p:spPr>
          <a:xfrm rot="0">
            <a:off x="324497" y="769324"/>
            <a:ext cx="3105064" cy="415337"/>
          </a:xfrm>
          <a:prstGeom prst="rect">
            <a:avLst/>
          </a:prstGeom>
        </p:spPr>
        <p:txBody>
          <a:bodyPr anchor="t"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2300">
                <a:solidFill>
                  <a:schemeClr val="bg1"/>
                </a:solidFill>
                <a:latin typeface="Roboto"/>
              </a:rPr>
              <a:t>Backup and recovery</a:t>
            </a:r>
            <a:endParaRPr b="1" dirty="0" lang="en-US" sz="2300">
              <a:solidFill>
                <a:schemeClr val="bg1"/>
              </a:solidFill>
              <a:latin typeface="Roboto"/>
            </a:endParaRPr>
          </a:p>
        </p:txBody>
      </p:sp>
      <p:sp>
        <p:nvSpPr>
          <p:cNvPr id="4" name="Rectangle 7">
            <a:extLst>
              <a:ext uri="{2B8FBFAB-65C6-41CD-98B6-A2860EAA3352}">
                <a16:creationId xmlns:a16="http://schemas.microsoft.com/office/drawing/2010/main" id="{B02262D9-7093-4811-9EC1-453541B32B4A}"/>
              </a:ext>
            </a:extLst>
          </p:cNvPr>
          <p:cNvSpPr/>
          <p:nvPr/>
        </p:nvSpPr>
        <p:spPr>
          <a:xfrm flipH="true" rot="0">
            <a:off x="394211" y="1183708"/>
            <a:ext cx="532082" cy="33284"/>
          </a:xfrm>
          <a:prstGeom prst="rect">
            <a:avLst/>
          </a:prstGeom>
          <a:solidFill>
            <a:srgbClr val="fecd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BABF6403-062D-4D7C-8CA5-F1EE29BD1A5C}">
        <p14:creationId xmlns:p14="http://schemas.microsoft.com/office/powerpoint/2010/main" val="1688456019571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A02729E-89B5-41BB-8F6A-2DAC37936BD3}">
                <a16:creationId xmlns:a16="http://schemas.microsoft.com/office/drawing/2010/main" id="{B9901866-67A5-46F4-8A73-0882EC508C6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 sz="1800">
                <a:latin typeface="Roboto"/>
              </a:rPr>
              <a:t>Active Directory backup and restoration</a:t>
            </a:r>
            <a:endParaRPr dirty="0" lang="en-US" sz="1800">
              <a:latin typeface="Roboto"/>
            </a:endParaRPr>
          </a:p>
        </p:txBody>
      </p:sp>
      <p:sp>
        <p:nvSpPr>
          <p:cNvPr id="3" name="Content Placeholder 2">
            <a:extLst>
              <a:ext uri="{B763B08A-13D5-4546-8303-27F4D7D12AB3}">
                <a16:creationId xmlns:a16="http://schemas.microsoft.com/office/drawing/2010/main" id="{2817EA57-A9B7-4F8C-909A-FF2766B24661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37521" y="475507"/>
            <a:ext cx="3353371" cy="2082393"/>
          </a:xfrm>
        </p:spPr>
        <p:txBody>
          <a:bodyPr rtlCol="0" vert="horz"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Arial"/>
              <a:buChar char="•"/>
            </a:pPr>
            <a:r>
              <a:rPr dirty="0" lang="en-US" sz="800">
                <a:latin typeface="Roboto"/>
              </a:rPr>
              <a:t>Back up and restore important AD objects, such as users, computers, contacts, groups, </a:t>
            </a:r>
            <a:r>
              <a:rPr dirty="0" err="1" lang="en-US" sz="800">
                <a:latin typeface="Roboto"/>
              </a:rPr>
              <a:t>OUs</a:t>
            </a:r>
            <a:r>
              <a:rPr dirty="0" lang="en-US" sz="800">
                <a:latin typeface="Roboto"/>
              </a:rPr>
              <a:t>, and </a:t>
            </a:r>
            <a:r>
              <a:rPr dirty="0" err="1" lang="en-US" sz="800">
                <a:latin typeface="Roboto"/>
              </a:rPr>
              <a:t>GPOs</a:t>
            </a:r>
            <a:r>
              <a:rPr dirty="0" lang="en-US" sz="800">
                <a:latin typeface="Roboto"/>
              </a:rPr>
              <a:t>, without directly accessing the DC.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dirty="0" lang="en-US" sz="800">
                <a:latin typeface="Roboto"/>
              </a:rPr>
              <a:t>Back up and restore your domain's </a:t>
            </a:r>
            <a:r>
              <a:rPr dirty="0" err="1" lang="en-US" sz="800">
                <a:latin typeface="Roboto"/>
              </a:rPr>
              <a:t>DNS</a:t>
            </a:r>
            <a:r>
              <a:rPr dirty="0" lang="en-US" sz="800">
                <a:latin typeface="Roboto"/>
              </a:rPr>
              <a:t> zones and nodes. You can also keep backups of </a:t>
            </a:r>
            <a:r>
              <a:rPr dirty="0" err="1" lang="en-US" sz="800">
                <a:latin typeface="Roboto"/>
              </a:rPr>
              <a:t>DNS</a:t>
            </a:r>
            <a:r>
              <a:rPr dirty="0" lang="en-US" sz="800">
                <a:latin typeface="Roboto"/>
              </a:rPr>
              <a:t> configuration changes for easy restoration after accidental changes.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dirty="0" lang="en-US" sz="800">
                <a:latin typeface="Roboto"/>
              </a:rPr>
              <a:t>Compare different backup versions to view what has changed, and undo even the smallest of accidental changes.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dirty="0" lang="en-US" sz="800">
                <a:latin typeface="Roboto"/>
              </a:rPr>
              <a:t>Empower your help desk by delegating AD backup and recovery rights to specific </a:t>
            </a:r>
            <a:r>
              <a:rPr dirty="0" err="1" lang="en-US" sz="800">
                <a:latin typeface="Roboto"/>
              </a:rPr>
              <a:t>OUs</a:t>
            </a:r>
            <a:r>
              <a:rPr dirty="0" lang="en-US" sz="800">
                <a:latin typeface="Roboto"/>
              </a:rPr>
              <a:t>. Keep track of backup and restore activities with the help of audit reports.</a:t>
            </a:r>
            <a:endParaRPr dirty="0" lang="en-US" sz="800">
              <a:latin typeface="Roboto"/>
            </a:endParaRPr>
          </a:p>
        </p:txBody>
      </p:sp>
      <p:pic>
        <p:nvPicPr>
          <p:cNvPr id="4" name="Picture 3">
            <a:extLst>
              <a:ext uri="{12EBFC40-2B9C-4C36-8BEB-A068626FAA36}">
                <a16:creationId xmlns:a16="http://schemas.microsoft.com/office/drawing/2010/main" id="{9944395E-5BE7-4700-87FA-18465A4097E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214020" y="544010"/>
            <a:ext cx="1701117" cy="1703117"/>
          </a:xfrm>
          <a:prstGeom prst="rect">
            <a:avLst/>
          </a:prstGeom>
          <a:noFill/>
        </p:spPr>
      </p:pic>
    </p:spTree>
    <p:extLst>
      <p:ext uri="{40092A7F-815B-409A-8B71-D77747624F9E}">
        <p14:creationId xmlns:p14="http://schemas.microsoft.com/office/powerpoint/2010/main" val="1688456019573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3F20040-E576-4BEC-934A-37282F1B4EBB}">
                <a16:creationId xmlns:a16="http://schemas.microsoft.com/office/drawing/2010/main" id="{A8D0779B-4A6D-4D86-940A-749817614B6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b="1" dirty="0" lang="en-US" sz="1600">
                <a:latin typeface="Roboto"/>
              </a:rPr>
              <a:t>Azure Active Directory </a:t>
            </a:r>
            <a:r>
              <a:rPr b="1" dirty="0" lang="en-US" sz="1600">
                <a:latin typeface="Roboto"/>
              </a:rPr>
              <a:t>b</a:t>
            </a:r>
            <a:r>
              <a:rPr b="1" dirty="0" lang="en-US" sz="1600">
                <a:latin typeface="Roboto"/>
              </a:rPr>
              <a:t>ackup and </a:t>
            </a:r>
            <a:r>
              <a:rPr b="1" dirty="0" lang="en-US" sz="1600">
                <a:latin typeface="Roboto"/>
              </a:rPr>
              <a:t>r</a:t>
            </a:r>
            <a:r>
              <a:rPr b="1" dirty="0" lang="en-US" sz="1600">
                <a:latin typeface="Roboto"/>
              </a:rPr>
              <a:t>ecovery </a:t>
            </a:r>
            <a:endParaRPr b="1" dirty="0" lang="en-US" sz="1600">
              <a:latin typeface="Roboto"/>
            </a:endParaRPr>
          </a:p>
        </p:txBody>
      </p:sp>
      <p:sp>
        <p:nvSpPr>
          <p:cNvPr id="3" name="Content Placeholder 2">
            <a:extLst>
              <a:ext uri="{DAC1F941-092C-4DC5-A99A-050BE4BE9835}">
                <a16:creationId xmlns:a16="http://schemas.microsoft.com/office/drawing/2010/main" id="{5FD2D2B0-345C-4DA6-ADDB-3832D51F8DCD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37521" y="542086"/>
            <a:ext cx="2802655" cy="1838772"/>
          </a:xfrm>
        </p:spPr>
        <p:txBody>
          <a:bodyPr rtlCol="0" vert="horz">
            <a:normAutofit fontScale="100000" lnSpcReduction="0"/>
          </a:bodyPr>
          <a:lstStyle/>
          <a:p>
            <a:pPr>
              <a:lnSpc>
                <a:spcPct val="150000"/>
              </a:lnSpc>
            </a:pPr>
            <a:r>
              <a:rPr b="0" dirty="0" lang="en-US">
                <a:latin typeface="Roboto"/>
              </a:rPr>
              <a:t>Backup and restore all objects in your Azure Active Directory environment. </a:t>
            </a:r>
          </a:p>
          <a:p>
            <a:pPr>
              <a:lnSpc>
                <a:spcPct val="150000"/>
              </a:lnSpc>
            </a:pPr>
            <a:r>
              <a:rPr b="0" dirty="0" lang="en-US">
                <a:latin typeface="Roboto"/>
              </a:rPr>
              <a:t>Restore entire objects or just specific attributes to their backed up state</a:t>
            </a:r>
            <a:r>
              <a:rPr b="0" dirty="0" lang="en-US" sz="1000">
                <a:latin typeface="Roboto"/>
              </a:rPr>
              <a:t>.</a:t>
            </a:r>
            <a:endParaRPr b="0" dirty="0" lang="en-US" sz="1000">
              <a:latin typeface="Roboto"/>
            </a:endParaRPr>
          </a:p>
        </p:txBody>
      </p:sp>
      <p:pic>
        <p:nvPicPr>
          <p:cNvPr id="4" name="">
            <a:extLst>
              <a:ext uri="{A11F2204-6DAB-4237-A709-7DA3BEEC3AC7}">
                <a16:creationId xmlns:a16="http://schemas.microsoft.com/office/drawing/2010/main" id="{0540E69B-CF7D-4D58-8851-F96A8C0ACBAF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159" r="159" t="0"/>
          <a:stretch>
            <a:fillRect/>
          </a:stretch>
        </p:blipFill>
        <p:spPr>
          <a:xfrm flipH="false" flipV="false" rot="0">
            <a:off x="3389681" y="932973"/>
            <a:ext cx="1320536" cy="1018241"/>
          </a:xfrm>
          <a:prstGeom prst="rect">
            <a:avLst/>
          </a:prstGeom>
          <a:noFill/>
        </p:spPr>
      </p:pic>
    </p:spTree>
    <p:extLst>
      <p:ext uri="{31B6CF48-07F9-494C-9A18-87206D9AF72E}">
        <p14:creationId xmlns:p14="http://schemas.microsoft.com/office/powerpoint/2010/main" val="1688456019574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57F99E2-78BC-4E51-9104-1C980C5A00A5}">
                <a16:creationId xmlns:a16="http://schemas.microsoft.com/office/drawing/2010/main" id="{50B8D421-F711-4BBB-B74E-D987CA54971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b="1" dirty="0" lang="en-US" sz="1600">
                <a:latin typeface="Roboto"/>
              </a:rPr>
              <a:t>Google Workspace backup and restoration</a:t>
            </a:r>
            <a:endParaRPr b="1" dirty="0" lang="en-US" sz="1600">
              <a:latin typeface="Roboto"/>
            </a:endParaRPr>
          </a:p>
        </p:txBody>
      </p:sp>
      <p:sp>
        <p:nvSpPr>
          <p:cNvPr id="3" name="Content Placeholder 2">
            <a:extLst>
              <a:ext uri="{E9557AC9-917F-48BD-B745-0AEAEEF79BB4}">
                <a16:creationId xmlns:a16="http://schemas.microsoft.com/office/drawing/2010/main" id="{FBFCAA59-D56E-4EB7-85F5-EAC525E34B0E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 vert="horz">
            <a:normAutofit fontScale="100000" lnSpcReduction="10000"/>
          </a:bodyPr>
          <a:lstStyle/>
          <a:p>
            <a:pPr>
              <a:lnSpc>
                <a:spcPct val="150000"/>
              </a:lnSpc>
            </a:pPr>
            <a:r>
              <a:rPr b="0" dirty="0" lang="en-US">
                <a:latin typeface="Roboto"/>
              </a:rPr>
              <a:t>Explore all the available backups and perform restorations of Google Workspace mailboxes, contacts, user drives, and calendar items</a:t>
            </a:r>
          </a:p>
          <a:p>
            <a:pPr>
              <a:lnSpc>
                <a:spcPct val="150000"/>
              </a:lnSpc>
            </a:pPr>
            <a:r>
              <a:rPr b="0" dirty="0" lang="en-US">
                <a:latin typeface="Roboto"/>
              </a:rPr>
              <a:t>Choose Google Workspace accounts that you wish to back up to save on licensing costs</a:t>
            </a:r>
          </a:p>
          <a:p>
            <a:pPr>
              <a:lnSpc>
                <a:spcPct val="150000"/>
              </a:lnSpc>
            </a:pPr>
            <a:r>
              <a:rPr b="0" dirty="0" lang="en-US">
                <a:latin typeface="Roboto"/>
              </a:rPr>
              <a:t>Compare various backup versions and undo even minor, unintentional changes</a:t>
            </a:r>
          </a:p>
          <a:p>
            <a:pPr>
              <a:lnSpc>
                <a:spcPct val="150000"/>
              </a:lnSpc>
            </a:pPr>
            <a:r>
              <a:rPr b="0" dirty="0" lang="en-US">
                <a:latin typeface="Roboto"/>
              </a:rPr>
              <a:t>Distribute the workload among your help desk technicians by delegating backup and recovery permissions</a:t>
            </a:r>
            <a:endParaRPr b="0" dirty="0" lang="en-US">
              <a:latin typeface="Roboto"/>
            </a:endParaRPr>
          </a:p>
        </p:txBody>
      </p:sp>
    </p:spTree>
    <p:extLst>
      <p:ext uri="{72E4B37F-2D34-40EC-98AF-7470281B7CC3}">
        <p14:creationId xmlns:p14="http://schemas.microsoft.com/office/powerpoint/2010/main" val="1688456019575"/>
      </p:ext>
    </p:extLst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4371C83-0F3E-4646-BCEE-74EF6DBB3C49}">
                <a16:creationId xmlns:a16="http://schemas.microsoft.com/office/drawing/2010/main" id="{9B62440A-2202-4D6B-A217-9E44EB457C46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7521" y="113709"/>
            <a:ext cx="4320542" cy="277907"/>
          </a:xfrm>
        </p:spPr>
        <p:txBody>
          <a:bodyPr rtlCol="0" vert="horz"/>
          <a:lstStyle/>
          <a:p>
            <a:pPr/>
            <a:r>
              <a:rPr dirty="0" lang="en-US">
                <a:latin typeface="Roboto"/>
              </a:rPr>
              <a:t>Backup</a:t>
            </a:r>
            <a:endParaRPr dirty="0" lang="en-US">
              <a:latin typeface="Roboto"/>
            </a:endParaRPr>
          </a:p>
        </p:txBody>
      </p:sp>
      <p:sp>
        <p:nvSpPr>
          <p:cNvPr id="3" name="Content Placeholder 2">
            <a:extLst>
              <a:ext uri="{D7E29288-476F-4353-83D4-BEC741C97513}">
                <a16:creationId xmlns:a16="http://schemas.microsoft.com/office/drawing/2010/main" id="{269BEB5D-F7EA-4B34-B5A7-3AF5813A9BDB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37521" y="542086"/>
            <a:ext cx="3268713" cy="1791014"/>
          </a:xfrm>
        </p:spPr>
        <p:txBody>
          <a:bodyPr rtlCol="0" vert="horz">
            <a:normAutofit fontScale="92500" lnSpcReduction="10000"/>
          </a:bodyPr>
          <a:lstStyle/>
          <a:p>
            <a:pPr>
              <a:lnSpc>
                <a:spcPct val="125000"/>
              </a:lnSpc>
            </a:pPr>
            <a:r>
              <a:rPr b="1" dirty="0" lang="en-US">
                <a:latin typeface="Roboto"/>
              </a:rPr>
              <a:t>Incremental backup: </a:t>
            </a:r>
            <a:r>
              <a:rPr dirty="0" lang="en-US">
                <a:latin typeface="Roboto"/>
              </a:rPr>
              <a:t>Expedite the backup process and minimize the utilization of storage space by only backing up the changes made since the last backup. Subsequent backups are stored as versions.</a:t>
            </a:r>
            <a:br>
              <a:rPr dirty="0" lang="en-US">
                <a:latin typeface="Roboto"/>
              </a:rPr>
            </a:br>
          </a:p>
          <a:p>
            <a:pPr>
              <a:lnSpc>
                <a:spcPct val="125000"/>
              </a:lnSpc>
            </a:pPr>
            <a:r>
              <a:rPr b="1" dirty="0" lang="en-US">
                <a:latin typeface="Roboto"/>
              </a:rPr>
              <a:t>Full backup: </a:t>
            </a:r>
            <a:r>
              <a:rPr dirty="0" lang="en-US">
                <a:latin typeface="Roboto"/>
              </a:rPr>
              <a:t>Regularly perform complete backups of all the objects present in your domain.</a:t>
            </a:r>
          </a:p>
          <a:p>
            <a:pPr>
              <a:lnSpc>
                <a:spcPct val="125000"/>
              </a:lnSpc>
            </a:pPr>
            <a:r>
              <a:rPr dirty="0" lang="en-US">
                <a:latin typeface="Roboto"/>
              </a:rPr>
              <a:t/>
            </a:r>
          </a:p>
          <a:p>
            <a:pPr>
              <a:lnSpc>
                <a:spcPct val="125000"/>
              </a:lnSpc>
            </a:pPr>
            <a:r>
              <a:rPr b="1" dirty="0" lang="en-US">
                <a:latin typeface="Roboto"/>
              </a:rPr>
              <a:t>Scheduled backup:</a:t>
            </a:r>
            <a:r>
              <a:rPr dirty="0" lang="en-US">
                <a:latin typeface="Roboto"/>
              </a:rPr>
              <a:t> </a:t>
            </a:r>
            <a:r>
              <a:rPr dirty="0" lang="en-US">
                <a:latin typeface="Roboto"/>
              </a:rPr>
              <a:t>Schedule backups for a specific date, day, and time</a:t>
            </a:r>
            <a:r>
              <a:rPr dirty="0" lang="en-US">
                <a:latin typeface="Roboto"/>
              </a:rPr>
              <a:t> </a:t>
            </a:r>
            <a:endParaRPr dirty="0" lang="en-US">
              <a:latin typeface="Roboto"/>
            </a:endParaRPr>
          </a:p>
        </p:txBody>
      </p:sp>
      <p:pic>
        <p:nvPicPr>
          <p:cNvPr id="4" name="Picture 3">
            <a:extLst>
              <a:ext uri="{6F87145C-4582-4338-9F1B-2B179323EC2B}">
                <a16:creationId xmlns:a16="http://schemas.microsoft.com/office/drawing/2010/main" id="{135EA3AA-6F49-4EF9-96E4-8C8DE6CEEF7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308680" y="411527"/>
            <a:ext cx="1521799" cy="1523599"/>
          </a:xfrm>
          <a:prstGeom prst="rect">
            <a:avLst/>
          </a:prstGeom>
          <a:noFill/>
        </p:spPr>
      </p:pic>
    </p:spTree>
    <p:extLst>
      <p:ext uri="{BF53BD14-05B4-4D65-AEA9-F3326A985C8F}">
        <p14:creationId xmlns:p14="http://schemas.microsoft.com/office/powerpoint/2010/main" val="1688456019577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A0D8EDF-A0A7-4982-8382-65301CFF4875}">
                <a16:creationId xmlns:a16="http://schemas.microsoft.com/office/drawing/2010/main" id="{ED96E6D6-75AD-4691-A4B7-31229A83597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7521" y="113709"/>
            <a:ext cx="4320542" cy="277907"/>
          </a:xfrm>
        </p:spPr>
        <p:txBody>
          <a:bodyPr rtlCol="0" vert="horz"/>
          <a:lstStyle/>
          <a:p>
            <a:pPr/>
            <a:r>
              <a:rPr dirty="0" lang="en-US"/>
              <a:t>Recovery</a:t>
            </a:r>
            <a:endParaRPr dirty="0" lang="en-US"/>
          </a:p>
        </p:txBody>
      </p:sp>
      <p:sp>
        <p:nvSpPr>
          <p:cNvPr id="3" name="Content Placeholder 2">
            <a:extLst>
              <a:ext uri="{E4AD8F29-2465-4A8C-BD8A-5CAE5FD2DB63}">
                <a16:creationId xmlns:a16="http://schemas.microsoft.com/office/drawing/2010/main" id="{A8A5C8C1-7077-491F-A48E-E6E7609F1537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37521" y="542086"/>
            <a:ext cx="3174092" cy="1405042"/>
          </a:xfrm>
        </p:spPr>
        <p:txBody>
          <a:bodyPr rtlCol="0" vert="horz"/>
          <a:lstStyle/>
          <a:p>
            <a:pPr>
              <a:lnSpc>
                <a:spcPct val="125000"/>
              </a:lnSpc>
            </a:pPr>
            <a:r>
              <a:rPr b="1" dirty="0" lang="en-US">
                <a:latin typeface="Roboto"/>
              </a:rPr>
              <a:t>Object and </a:t>
            </a:r>
            <a:r>
              <a:rPr b="1" dirty="0" lang="en-US">
                <a:latin typeface="Roboto"/>
              </a:rPr>
              <a:t>attribute-level</a:t>
            </a:r>
            <a:r>
              <a:rPr b="1" dirty="0" lang="en-US">
                <a:latin typeface="Roboto"/>
              </a:rPr>
              <a:t> restoration: </a:t>
            </a:r>
            <a:r>
              <a:rPr b="0" dirty="0" lang="en-US">
                <a:latin typeface="Roboto"/>
              </a:rPr>
              <a:t>Restore only the required objects or individual attributes of particular objects.</a:t>
            </a:r>
          </a:p>
          <a:p>
            <a:pPr>
              <a:lnSpc>
                <a:spcPct val="125000"/>
              </a:lnSpc>
            </a:pPr>
            <a:r>
              <a:rPr b="0" dirty="0" lang="en-US">
                <a:latin typeface="Roboto"/>
              </a:rPr>
              <a:t/>
            </a:r>
          </a:p>
          <a:p>
            <a:pPr>
              <a:lnSpc>
                <a:spcPct val="125000"/>
              </a:lnSpc>
            </a:pPr>
            <a:r>
              <a:rPr b="1" dirty="0" lang="en-US">
                <a:latin typeface="Roboto"/>
              </a:rPr>
              <a:t>Restart-free</a:t>
            </a:r>
            <a:r>
              <a:rPr b="1" dirty="0" lang="en-US">
                <a:latin typeface="Roboto"/>
              </a:rPr>
              <a:t> recovery: </a:t>
            </a:r>
            <a:r>
              <a:rPr b="0" dirty="0" lang="en-US">
                <a:latin typeface="Roboto"/>
              </a:rPr>
              <a:t>Recover objects completely or granularly without having to restart your </a:t>
            </a:r>
            <a:r>
              <a:rPr b="0" dirty="0" err="1" lang="en-US">
                <a:latin typeface="Roboto"/>
              </a:rPr>
              <a:t>DCs</a:t>
            </a:r>
            <a:r>
              <a:rPr b="0" dirty="0" lang="en-US">
                <a:latin typeface="Roboto"/>
              </a:rPr>
              <a:t>.</a:t>
            </a:r>
            <a:endParaRPr b="0" dirty="0" lang="en-US">
              <a:latin typeface="Roboto"/>
            </a:endParaRPr>
          </a:p>
        </p:txBody>
      </p:sp>
      <p:pic>
        <p:nvPicPr>
          <p:cNvPr id="4" name="Picture 3">
            <a:extLst>
              <a:ext uri="{B4C333A9-2E1B-4B8C-9414-241393A6DC94}">
                <a16:creationId xmlns:a16="http://schemas.microsoft.com/office/drawing/2010/main" id="{07F5F604-A1AC-4B4D-A869-9AB8EFDC505F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391157" y="391620"/>
            <a:ext cx="1409441" cy="1411090"/>
          </a:xfrm>
          <a:prstGeom prst="rect">
            <a:avLst/>
          </a:prstGeom>
          <a:noFill/>
        </p:spPr>
      </p:pic>
    </p:spTree>
    <p:extLst>
      <p:ext uri="{EC9FA47F-309F-4CF2-AB99-AFC26B440D52}">
        <p14:creationId xmlns:p14="http://schemas.microsoft.com/office/powerpoint/2010/main" val="1688456019578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466124EA-863C-408A-A984-EC18EF6CD094}">
                <a16:creationId xmlns:a16="http://schemas.microsoft.com/office/drawing/2010/main" id="{E57F2514-8E3F-42D6-A163-3827AE1FDB3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4800600" cy="2697163"/>
          </a:xfrm>
          <a:prstGeom prst="rect">
            <a:avLst/>
          </a:prstGeom>
          <a:noFill/>
        </p:spPr>
      </p:pic>
      <p:sp>
        <p:nvSpPr>
          <p:cNvPr id="3" name="Title 7">
            <a:extLst>
              <a:ext uri="{7F246E53-2449-4AD8-A4DD-BDBAC9BCEBDB}">
                <a16:creationId xmlns:a16="http://schemas.microsoft.com/office/drawing/2010/main" id="{A7FE1D78-5A87-4F83-9A6F-C1B31481E9EB}"/>
              </a:ext>
            </a:extLst>
          </p:cNvPr>
          <p:cNvSpPr txBox="1"/>
          <p:nvPr/>
        </p:nvSpPr>
        <p:spPr>
          <a:xfrm rot="0">
            <a:off x="415710" y="973259"/>
            <a:ext cx="2191423" cy="461015"/>
          </a:xfrm>
          <a:prstGeom prst="rect">
            <a:avLst/>
          </a:prstGeom>
        </p:spPr>
        <p:txBody>
          <a:bodyPr anchor="t"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2300">
                <a:solidFill>
                  <a:schemeClr val="bg1"/>
                </a:solidFill>
                <a:latin typeface="Roboto"/>
              </a:rPr>
              <a:t>Workflow</a:t>
            </a:r>
            <a:endParaRPr b="1" dirty="0" lang="en-US" sz="2300">
              <a:solidFill>
                <a:schemeClr val="bg1"/>
              </a:solidFill>
              <a:latin typeface="Roboto"/>
            </a:endParaRPr>
          </a:p>
        </p:txBody>
      </p:sp>
      <p:sp>
        <p:nvSpPr>
          <p:cNvPr id="4" name="Rectangle 7">
            <a:extLst>
              <a:ext uri="{7875BD41-6C47-440D-8CAF-40071389330C}">
                <a16:creationId xmlns:a16="http://schemas.microsoft.com/office/drawing/2010/main" id="{2694EDA2-3DA8-40F3-8A35-843BAF4B9A49}"/>
              </a:ext>
            </a:extLst>
          </p:cNvPr>
          <p:cNvSpPr/>
          <p:nvPr/>
        </p:nvSpPr>
        <p:spPr>
          <a:xfrm flipH="true" rot="0">
            <a:off x="468913" y="1422922"/>
            <a:ext cx="532082" cy="31037"/>
          </a:xfrm>
          <a:prstGeom prst="rect">
            <a:avLst/>
          </a:prstGeom>
          <a:solidFill>
            <a:srgbClr val="fecd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6BF8ED17-BE60-40F9-81E6-61E02FE0CB3B}">
        <p14:creationId xmlns:p14="http://schemas.microsoft.com/office/powerpoint/2010/main" val="1688456019579"/>
      </p:ext>
    </p:extLst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8A010741-4A43-459A-B43B-8F62D0B2F628}">
                <a16:creationId xmlns:a16="http://schemas.microsoft.com/office/drawing/2010/main" id="{4794B957-0B9B-488C-9F61-1C162E0E0199}"/>
              </a:ext>
            </a:extLst>
          </p:cNvPr>
          <p:cNvSpPr/>
          <p:nvPr/>
        </p:nvSpPr>
        <p:spPr>
          <a:xfrm rot="0">
            <a:off x="0" y="0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C6A7CEF5-DCB3-4ABC-A98B-C6D135198883}">
                <a16:creationId xmlns:a16="http://schemas.microsoft.com/office/drawing/2010/main" id="{01E0EB59-76CF-4A0B-AD25-04B70ECE2567}"/>
              </a:ext>
            </a:extLst>
          </p:cNvPr>
          <p:cNvSpPr txBox="1"/>
          <p:nvPr/>
        </p:nvSpPr>
        <p:spPr>
          <a:xfrm rot="0">
            <a:off x="143846" y="245310"/>
            <a:ext cx="1208348" cy="293973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1600">
                <a:latin typeface="Arial"/>
              </a:rPr>
              <a:t>Workflow</a:t>
            </a:r>
            <a:endParaRPr b="1" dirty="0" lang="en-US" sz="1600">
              <a:latin typeface="Arial"/>
            </a:endParaRPr>
          </a:p>
        </p:txBody>
      </p:sp>
      <p:sp>
        <p:nvSpPr>
          <p:cNvPr id="4" name="Rectangle 37">
            <a:extLst>
              <a:ext uri="{56DA24AC-B22F-4D4D-BF98-17EE229D585A}">
                <a16:creationId xmlns:a16="http://schemas.microsoft.com/office/drawing/2010/main" id="{B95D27B7-8CB9-47F2-A2B3-F25B236CAEE0}"/>
              </a:ext>
            </a:extLst>
          </p:cNvPr>
          <p:cNvSpPr/>
          <p:nvPr/>
        </p:nvSpPr>
        <p:spPr>
          <a:xfrm flipH="true" rot="0">
            <a:off x="-1364" y="258660"/>
            <a:ext cx="78343" cy="2173920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TextBox 5">
            <a:extLst>
              <a:ext uri="{AC7E5C19-E69A-40FE-ADFF-B880213E9EDB}">
                <a16:creationId xmlns:a16="http://schemas.microsoft.com/office/drawing/2010/main" id="{8F2B8FFC-1044-4A23-AB84-CD7DFA95F1DF}"/>
              </a:ext>
            </a:extLst>
          </p:cNvPr>
          <p:cNvSpPr txBox="1"/>
          <p:nvPr/>
        </p:nvSpPr>
        <p:spPr>
          <a:xfrm rot="0">
            <a:off x="143845" y="560367"/>
            <a:ext cx="1619307" cy="2011108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00800" marL="100800">
              <a:lnSpc>
                <a:spcPct val="150000"/>
              </a:lnSpc>
              <a:buFont typeface="Arial"/>
              <a:buChar char="•"/>
            </a:pPr>
            <a:r>
              <a:rPr dirty="0" lang="en-US" sz="700">
                <a:latin typeface="Arial"/>
              </a:rPr>
              <a:t>Multilevel workflow that helps assign and prioritize tasks. </a:t>
            </a:r>
          </a:p>
          <a:p>
            <a:pPr indent="-100800" marL="100800">
              <a:lnSpc>
                <a:spcPct val="150000"/>
              </a:lnSpc>
              <a:buFont typeface="Arial"/>
              <a:buChar char="•"/>
            </a:pPr>
            <a:r>
              <a:rPr dirty="0" lang="en-US" sz="700">
                <a:latin typeface="Arial"/>
              </a:rPr>
              <a:t>Manager-based</a:t>
            </a:r>
            <a:r>
              <a:rPr dirty="0" lang="en-US" sz="700">
                <a:latin typeface="Arial"/>
              </a:rPr>
              <a:t> workflow that grants managers granular control over the properties of their team's objects. </a:t>
            </a:r>
          </a:p>
          <a:p>
            <a:pPr indent="-100800" marL="100800">
              <a:lnSpc>
                <a:spcPct val="150000"/>
              </a:lnSpc>
              <a:buFont typeface="Arial"/>
              <a:buChar char="•"/>
            </a:pPr>
            <a:r>
              <a:rPr dirty="0" lang="en-US" sz="700">
                <a:latin typeface="Arial"/>
              </a:rPr>
              <a:t>Track the status of delegated tasks. Monitor and review tasks including automated tasks.</a:t>
            </a:r>
          </a:p>
          <a:p>
            <a:pPr indent="-100800" marL="100800">
              <a:lnSpc>
                <a:spcPct val="150000"/>
              </a:lnSpc>
              <a:buFont typeface="Arial"/>
              <a:buChar char="•"/>
            </a:pPr>
            <a:r>
              <a:rPr dirty="0" lang="en-US" sz="700">
                <a:latin typeface="Arial"/>
              </a:rPr>
              <a:t>Define </a:t>
            </a:r>
            <a:r>
              <a:rPr dirty="0" err="1" lang="en-US" sz="700">
                <a:latin typeface="Arial"/>
              </a:rPr>
              <a:t>SLA</a:t>
            </a:r>
            <a:r>
              <a:rPr dirty="0" lang="en-US" sz="700">
                <a:latin typeface="Arial"/>
              </a:rPr>
              <a:t> to help users take actions on time-sensitive requests.</a:t>
            </a:r>
            <a:endParaRPr dirty="0" lang="en-US" sz="700">
              <a:latin typeface="Arial"/>
            </a:endParaRPr>
          </a:p>
        </p:txBody>
      </p:sp>
      <p:pic>
        <p:nvPicPr>
          <p:cNvPr id="6" name="Picture 5">
            <a:extLst>
              <a:ext uri="{E4137439-DF16-4F64-892F-8B8A10960284}">
                <a16:creationId xmlns:a16="http://schemas.microsoft.com/office/drawing/2010/main" id="{78120BB7-9CC3-4ADA-8A14-6E035D73998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-590" l="-160" r="0" t="-50"/>
          <a:stretch>
            <a:fillRect/>
          </a:stretch>
        </p:blipFill>
        <p:spPr>
          <a:xfrm rot="0">
            <a:off x="1761382" y="561975"/>
            <a:ext cx="3019266" cy="1572081"/>
          </a:xfrm>
          <a:prstGeom prst="rect">
            <a:avLst/>
          </a:prstGeom>
          <a:noFill/>
        </p:spPr>
      </p:pic>
    </p:spTree>
    <p:extLst>
      <p:ext uri="{54859C13-FE07-4F6F-8D33-7C1FCE0D8ACC}">
        <p14:creationId xmlns:p14="http://schemas.microsoft.com/office/powerpoint/2010/main" val="1688456019581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EAE36876-86AC-40ED-BB44-90D586CDE837}">
                <a16:creationId xmlns:a16="http://schemas.microsoft.com/office/drawing/2010/main" id="{0FE1EDC8-DBBB-41AC-970D-F002081DCC56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210702" y="558079"/>
            <a:ext cx="4179883" cy="1529238"/>
          </a:xfrm>
        </p:spPr>
        <p:txBody>
          <a:bodyPr rtlCol="0" vert="horz">
            <a:noAutofit/>
          </a:bodyPr>
          <a:lstStyle/>
          <a:p>
            <a:pPr>
              <a:lnSpc>
                <a:spcPct val="150000"/>
              </a:lnSpc>
            </a:pPr>
            <a:r>
              <a:rPr dirty="0" lang="en-US" sz="900"/>
              <a:t>Point-and-click</a:t>
            </a:r>
            <a:r>
              <a:rPr dirty="0" lang="en-US" sz="900"/>
              <a:t> operations that empower technicians without any AD expertise to perform successful AD management and reporting.</a:t>
            </a:r>
          </a:p>
          <a:p>
            <a:pPr>
              <a:lnSpc>
                <a:spcPct val="150000"/>
              </a:lnSpc>
            </a:pPr>
            <a:r>
              <a:rPr dirty="0" lang="en-US" sz="900"/>
              <a:t>Notify admins via SMS or email alerts whenever a task is performed. </a:t>
            </a:r>
          </a:p>
          <a:p>
            <a:pPr>
              <a:lnSpc>
                <a:spcPct val="150000"/>
              </a:lnSpc>
            </a:pPr>
            <a:r>
              <a:rPr dirty="0" lang="en-US" sz="900"/>
              <a:t>Since </a:t>
            </a:r>
            <a:r>
              <a:rPr dirty="0" err="1" lang="en-US" sz="900"/>
              <a:t>ADManager</a:t>
            </a:r>
            <a:r>
              <a:rPr dirty="0" lang="en-US" sz="900"/>
              <a:t> Plus is a web-based solution, you can perform AD management securely, without accessing your domain controllers directly. </a:t>
            </a:r>
            <a:endParaRPr dirty="0" lang="en-US" sz="900"/>
          </a:p>
        </p:txBody>
      </p:sp>
      <p:sp>
        <p:nvSpPr>
          <p:cNvPr id="3" name="Title 1">
            <a:extLst>
              <a:ext uri="{1A35EA28-289F-412D-A1F0-8CE10FEF04A8}">
                <a16:creationId xmlns:a16="http://schemas.microsoft.com/office/drawing/2010/main" id="{B42F3E9E-A73C-4248-84F2-3F406A172C8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 fontScale="90000"/>
          </a:bodyPr>
          <a:lstStyle/>
          <a:p>
            <a:pPr/>
            <a:r>
              <a:rPr dirty="0" lang="en-US"/>
              <a:t>Why </a:t>
            </a:r>
            <a:r>
              <a:rPr dirty="0" err="1" lang="en-US"/>
              <a:t>ADManager</a:t>
            </a:r>
            <a:r>
              <a:rPr dirty="0" lang="en-US"/>
              <a:t> Plus?</a:t>
            </a:r>
            <a:endParaRPr dirty="0" lang="en-US"/>
          </a:p>
        </p:txBody>
      </p:sp>
    </p:spTree>
    <p:extLst>
      <p:ext uri="{56704AB6-D62E-492E-81F6-A684B6024C03}">
        <p14:creationId xmlns:p14="http://schemas.microsoft.com/office/powerpoint/2010/main" val="1688456019524"/>
      </p:ext>
    </p:extLst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6451888B-5C7D-43DE-90FE-C9F7EA2D87C8}">
                <a16:creationId xmlns:a16="http://schemas.microsoft.com/office/drawing/2010/main" id="{45AB2B50-55AB-4B41-903C-52E5E5BBB40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4800600" cy="2697163"/>
          </a:xfrm>
          <a:prstGeom prst="rect">
            <a:avLst/>
          </a:prstGeom>
          <a:noFill/>
        </p:spPr>
      </p:pic>
      <p:sp>
        <p:nvSpPr>
          <p:cNvPr id="3" name="Title 7">
            <a:extLst>
              <a:ext uri="{3BDDD949-6747-48D2-8ADB-7E6FAF5EA74C}">
                <a16:creationId xmlns:a16="http://schemas.microsoft.com/office/drawing/2010/main" id="{490A6387-1672-4689-B3BD-17EFC9AC05EC}"/>
              </a:ext>
            </a:extLst>
          </p:cNvPr>
          <p:cNvSpPr txBox="1"/>
          <p:nvPr/>
        </p:nvSpPr>
        <p:spPr>
          <a:xfrm rot="0">
            <a:off x="415710" y="973259"/>
            <a:ext cx="2191423" cy="461015"/>
          </a:xfrm>
          <a:prstGeom prst="rect">
            <a:avLst/>
          </a:prstGeom>
        </p:spPr>
        <p:txBody>
          <a:bodyPr anchor="t"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2300">
                <a:solidFill>
                  <a:schemeClr val="bg1"/>
                </a:solidFill>
                <a:latin typeface="Roboto"/>
              </a:rPr>
              <a:t>Automation</a:t>
            </a:r>
            <a:endParaRPr b="1" dirty="0" lang="en-US" sz="2300">
              <a:solidFill>
                <a:schemeClr val="bg1"/>
              </a:solidFill>
              <a:latin typeface="Roboto"/>
            </a:endParaRPr>
          </a:p>
        </p:txBody>
      </p:sp>
      <p:sp>
        <p:nvSpPr>
          <p:cNvPr id="4" name="Rectangle 7">
            <a:extLst>
              <a:ext uri="{B9AA2188-B758-4DFA-A228-544F56D5D595}">
                <a16:creationId xmlns:a16="http://schemas.microsoft.com/office/drawing/2010/main" id="{2CC60122-A3BB-42E6-8420-0BE785455629}"/>
              </a:ext>
            </a:extLst>
          </p:cNvPr>
          <p:cNvSpPr/>
          <p:nvPr/>
        </p:nvSpPr>
        <p:spPr>
          <a:xfrm flipH="true" rot="0">
            <a:off x="468913" y="1422922"/>
            <a:ext cx="532082" cy="31037"/>
          </a:xfrm>
          <a:prstGeom prst="rect">
            <a:avLst/>
          </a:prstGeom>
          <a:solidFill>
            <a:srgbClr val="fecd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F2233EAE-7A92-4CDE-929F-8BC7F15E73C7}">
        <p14:creationId xmlns:p14="http://schemas.microsoft.com/office/powerpoint/2010/main" val="1688456019583"/>
      </p:ext>
    </p:extLst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B44A33F3-8A40-40EF-9E09-3480D403F15D}">
                <a16:creationId xmlns:a16="http://schemas.microsoft.com/office/drawing/2010/main" id="{B9688626-22DC-47B1-BE65-52D61B3AF0D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Automation</a:t>
            </a:r>
            <a:endParaRPr dirty="0" lang="en-US"/>
          </a:p>
        </p:txBody>
      </p:sp>
      <p:sp>
        <p:nvSpPr>
          <p:cNvPr id="3" name="Title 1">
            <a:extLst>
              <a:ext uri="{2B84CBF9-DF73-4E33-9507-C3B54ED3ACFA}">
                <a16:creationId xmlns:a16="http://schemas.microsoft.com/office/drawing/2010/main" id="{45DF9B01-C03C-4988-B506-FAB834441E09}"/>
              </a:ext>
            </a:extLst>
          </p:cNvPr>
          <p:cNvSpPr txBox="1"/>
          <p:nvPr/>
        </p:nvSpPr>
        <p:spPr>
          <a:xfrm rot="0">
            <a:off x="1062636" y="1083687"/>
            <a:ext cx="2825991" cy="277910"/>
          </a:xfrm>
          <a:prstGeom prst="rect">
            <a:avLst/>
          </a:prstGeom>
        </p:spPr>
        <p:txBody>
          <a:bodyPr anchor="ctr" bIns="21420" lIns="42840" rIns="42840" rtlCol="0" tIns="21420" vert="horz">
            <a:noAutofit/>
          </a:bodyPr>
          <a:lstStyle>
            <a:lvl1pPr algn="l" lvl="0" rtl="false">
              <a:spcBef>
                <a:spcPct val="0"/>
              </a:spcBef>
              <a:buNone/>
              <a:defRPr b="1" dirty="0" i="0" lang="en-US" sz="1800">
                <a:solidFill>
                  <a:schemeClr val="tx1"/>
                </a:solidFill>
                <a:latin typeface="Arial"/>
              </a:defRPr>
            </a:lvl1pPr>
          </a:lstStyle>
          <a:p>
            <a:pPr/>
            <a:r>
              <a:rPr b="1" dirty="0" lang="en-US" sz="800">
                <a:latin typeface="Roboto"/>
              </a:rPr>
              <a:t>Automate tasks</a:t>
            </a:r>
            <a:endParaRPr b="1" dirty="0" lang="en-US" sz="800">
              <a:latin typeface="Roboto"/>
            </a:endParaRPr>
          </a:p>
        </p:txBody>
      </p:sp>
      <p:sp>
        <p:nvSpPr>
          <p:cNvPr id="4" name="TextBox 4">
            <a:extLst>
              <a:ext uri="{990425DE-7FC0-4604-8EA7-4C48EB29C2CD}">
                <a16:creationId xmlns:a16="http://schemas.microsoft.com/office/drawing/2010/main" id="{8576DAA5-3234-4EBE-851B-CC6AE930D94F}"/>
              </a:ext>
            </a:extLst>
          </p:cNvPr>
          <p:cNvSpPr txBox="1"/>
          <p:nvPr/>
        </p:nvSpPr>
        <p:spPr>
          <a:xfrm rot="0">
            <a:off x="1016564" y="1271949"/>
            <a:ext cx="3237824" cy="1211246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36800" marL="136800">
              <a:lnSpc>
                <a:spcPct val="150000"/>
              </a:lnSpc>
              <a:buFont typeface="Arial"/>
              <a:buChar char="•"/>
            </a:pPr>
            <a:r>
              <a:rPr b="0" dirty="0" lang="en-US" sz="700">
                <a:latin typeface="Roboto"/>
              </a:rPr>
              <a:t>Easily automate crucial standalone tasks such as user creation, password resets, moving computers, and more. </a:t>
            </a:r>
          </a:p>
          <a:p>
            <a:pPr indent="-136800" marL="136800">
              <a:lnSpc>
                <a:spcPct val="150000"/>
              </a:lnSpc>
              <a:buFont typeface="Arial"/>
              <a:buChar char="•"/>
            </a:pPr>
            <a:r>
              <a:rPr b="0" dirty="0" lang="en-US" sz="700">
                <a:latin typeface="Roboto"/>
              </a:rPr>
              <a:t>Set the time constraints and intervals after which the automation is to be repeated. </a:t>
            </a:r>
          </a:p>
          <a:p>
            <a:pPr indent="-136800" marL="136800">
              <a:lnSpc>
                <a:spcPct val="150000"/>
              </a:lnSpc>
              <a:buFont typeface="Arial"/>
              <a:buChar char="•"/>
            </a:pPr>
            <a:r>
              <a:rPr b="0" dirty="0" lang="en-US" sz="700">
                <a:latin typeface="Roboto"/>
              </a:rPr>
              <a:t>Option of importing user details from a CSV, or external databases or </a:t>
            </a:r>
            <a:r>
              <a:rPr b="0" dirty="0" err="1" lang="en-US" sz="700">
                <a:latin typeface="Roboto"/>
              </a:rPr>
              <a:t>HRMS</a:t>
            </a:r>
            <a:r>
              <a:rPr b="0" dirty="0" lang="en-US" sz="700">
                <a:latin typeface="Roboto"/>
              </a:rPr>
              <a:t>, for creating AD users automatically. </a:t>
            </a:r>
          </a:p>
          <a:p>
            <a:pPr indent="-136800" marL="136800">
              <a:lnSpc>
                <a:spcPct val="150000"/>
              </a:lnSpc>
              <a:buFont typeface="Arial"/>
              <a:buChar char="•"/>
            </a:pPr>
            <a:r>
              <a:rPr b="0" dirty="0" lang="en-US" sz="700">
                <a:latin typeface="Roboto"/>
              </a:rPr>
              <a:t>Option to use any of the relevant reports as inputs for automating tasks.</a:t>
            </a:r>
            <a:endParaRPr b="0" dirty="0" lang="en-US" sz="700">
              <a:latin typeface="Roboto"/>
            </a:endParaRPr>
          </a:p>
        </p:txBody>
      </p:sp>
      <p:grpSp>
        <p:nvGrpSpPr>
          <p:cNvPr id="5" name="">
            <a:extLst>
              <a:ext uri="{174D7AAC-D92E-4518-9CBA-59D76F165D21}">
                <a16:creationId xmlns:a16="http://schemas.microsoft.com/office/drawing/2010/main" id="{9EE17EF2-A2AA-4FAB-83CC-C4354B3061DD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270404" y="1401584"/>
            <a:ext cx="608247" cy="680466"/>
            <a:chOff x="232303" y="1162450"/>
            <a:chExt cx="328061" cy="367014"/>
          </a:xfrm>
        </p:grpSpPr>
        <p:pic>
          <p:nvPicPr>
            <p:cNvPr id="6" name="Picture 5">
              <a:extLst>
                <a:ext uri="{8937EE68-1659-448B-B6E5-A079CC522893}">
                  <a16:creationId xmlns:a16="http://schemas.microsoft.com/office/drawing/2010/main" id="{A45C5F57-5F5D-4872-8BC0-AEDC8D879BF3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232303" y="1162450"/>
              <a:ext cx="238215" cy="333501"/>
            </a:xfrm>
            <a:prstGeom prst="rect">
              <a:avLst/>
            </a:prstGeom>
            <a:noFill/>
          </p:spPr>
        </p:pic>
        <p:pic>
          <p:nvPicPr>
            <p:cNvPr id="7" name="Picture 6">
              <a:extLst>
                <a:ext uri="{CB71C676-8AAF-4E07-A083-3EA1B8D89260}">
                  <a16:creationId xmlns:a16="http://schemas.microsoft.com/office/drawing/2010/main" id="{134C8A09-2AE1-4467-8C85-06A2E6714BAA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0">
              <a:off x="366076" y="1330338"/>
              <a:ext cx="194288" cy="199126"/>
            </a:xfrm>
            <a:prstGeom prst="rect">
              <a:avLst/>
            </a:prstGeom>
            <a:noFill/>
          </p:spPr>
        </p:pic>
      </p:grpSp>
      <p:sp>
        <p:nvSpPr>
          <p:cNvPr id="8" name="TextBox 7">
            <a:extLst>
              <a:ext uri="{5FAC29D4-9FAB-4FCA-B40D-D312A3064EC5}">
                <a16:creationId xmlns:a16="http://schemas.microsoft.com/office/drawing/2010/main" id="{CDF6901F-E3D0-4FBE-BDD3-BB250E336C80}"/>
              </a:ext>
            </a:extLst>
          </p:cNvPr>
          <p:cNvSpPr txBox="1"/>
          <p:nvPr/>
        </p:nvSpPr>
        <p:spPr>
          <a:xfrm rot="0">
            <a:off x="183242" y="390569"/>
            <a:ext cx="4383888" cy="708488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9050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Script-free</a:t>
            </a:r>
            <a:r>
              <a:rPr b="0" dirty="0" lang="en-US" sz="900">
                <a:latin typeface="Roboto"/>
              </a:rPr>
              <a:t> automation </a:t>
            </a:r>
          </a:p>
          <a:p>
            <a:pPr indent="-19050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Enforce workflow for controlled automation </a:t>
            </a:r>
          </a:p>
          <a:p>
            <a:pPr indent="-19050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Automated AD object management with the help of </a:t>
            </a:r>
            <a:r>
              <a:rPr b="0" dirty="0" lang="en-US" sz="900">
                <a:latin typeface="Roboto"/>
              </a:rPr>
              <a:t>pre-built</a:t>
            </a:r>
            <a:r>
              <a:rPr b="0" dirty="0" lang="en-US" sz="900">
                <a:latin typeface="Roboto"/>
              </a:rPr>
              <a:t> actions</a:t>
            </a:r>
            <a:endParaRPr b="0" dirty="0" lang="en-US" sz="900">
              <a:latin typeface="Roboto"/>
            </a:endParaRPr>
          </a:p>
        </p:txBody>
      </p:sp>
    </p:spTree>
    <p:extLst>
      <p:ext uri="{39489F23-253E-4739-9222-A36AFABB17DE}">
        <p14:creationId xmlns:p14="http://schemas.microsoft.com/office/powerpoint/2010/main" val="1688456019584"/>
      </p:ext>
    </p:extLst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74E8E450-E78E-44CE-B0DC-BF447099E270}">
                <a16:creationId xmlns:a16="http://schemas.microsoft.com/office/drawing/2010/main" id="{FB1A4AE4-83FD-49A9-833F-0A5630A9546E}"/>
              </a:ext>
            </a:extLst>
          </p:cNvPr>
          <p:cNvSpPr/>
          <p:nvPr/>
        </p:nvSpPr>
        <p:spPr>
          <a:xfrm rot="0">
            <a:off x="0" y="1019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4C5A68CD-C369-407D-A6F8-DC3BB5234D5A}">
                <a16:creationId xmlns:a16="http://schemas.microsoft.com/office/drawing/2010/main" id="{E88368E6-6676-43A4-9086-492208369073}"/>
              </a:ext>
            </a:extLst>
          </p:cNvPr>
          <p:cNvSpPr txBox="1"/>
          <p:nvPr/>
        </p:nvSpPr>
        <p:spPr>
          <a:xfrm rot="0">
            <a:off x="149580" y="1200150"/>
            <a:ext cx="1403764" cy="291522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1600">
                <a:latin typeface="Roboto"/>
              </a:rPr>
              <a:t>Orchestration</a:t>
            </a:r>
            <a:endParaRPr b="1" dirty="0" lang="en-US" sz="1600">
              <a:latin typeface="Roboto"/>
            </a:endParaRPr>
          </a:p>
        </p:txBody>
      </p:sp>
      <p:sp>
        <p:nvSpPr>
          <p:cNvPr id="4" name="Rectangle 6">
            <a:extLst>
              <a:ext uri="{27D3DF96-6A4F-49C7-AE75-EC02D34773EA}">
                <a16:creationId xmlns:a16="http://schemas.microsoft.com/office/drawing/2010/main" id="{9F17234E-CF46-4113-999A-74F0489B3475}"/>
              </a:ext>
            </a:extLst>
          </p:cNvPr>
          <p:cNvSpPr/>
          <p:nvPr/>
        </p:nvSpPr>
        <p:spPr>
          <a:xfrm flipH="true" rot="0">
            <a:off x="-1364" y="258660"/>
            <a:ext cx="78343" cy="2173920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95EBEAA4-EE95-455F-93C7-4EF02CAE0BD3}">
                <a16:creationId xmlns:a16="http://schemas.microsoft.com/office/drawing/2010/main" id="{64BA0D5D-D0E7-4048-A938-8F70EEEDE59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7380" l="0" r="0" t="0"/>
          <a:stretch>
            <a:fillRect/>
          </a:stretch>
        </p:blipFill>
        <p:spPr>
          <a:xfrm flipH="false" flipV="false" rot="0">
            <a:off x="1563986" y="542925"/>
            <a:ext cx="3142907" cy="1614192"/>
          </a:xfrm>
          <a:prstGeom prst="rect">
            <a:avLst/>
          </a:prstGeom>
          <a:noFill/>
        </p:spPr>
      </p:pic>
    </p:spTree>
    <p:extLst>
      <p:ext uri="{19C3BE16-630D-4A1D-A778-325A70E12435}">
        <p14:creationId xmlns:p14="http://schemas.microsoft.com/office/powerpoint/2010/main" val="1688456019586"/>
      </p:ext>
    </p:extLst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">
            <a:extLst>
              <a:ext uri="{D9F15B8C-5154-4C45-BFFE-E17E6DDF3E8E}">
                <a16:creationId xmlns:a16="http://schemas.microsoft.com/office/drawing/2010/main" id="{53F34AFC-6695-475E-BCDB-94BAB1E28BC8}"/>
              </a:ext>
            </a:extLst>
          </p:cNvPr>
          <p:cNvSpPr txBox="1">
            <a:spLocks noGrp="true"/>
          </p:cNvSpPr>
          <p:nvPr/>
        </p:nvSpPr>
        <p:spPr>
          <a:xfrm rot="0">
            <a:off x="533914" y="85248"/>
            <a:ext cx="3440599" cy="277907"/>
          </a:xfrm>
          <a:prstGeom prst="rect">
            <a:avLst/>
          </a:prstGeom>
          <a:ln w="0">
            <a:noFill/>
            <a:round/>
          </a:ln>
        </p:spPr>
        <p:txBody>
          <a:bodyPr anchor="ctr" bIns="21420" lIns="42840" numCol="1" rIns="42840" rtlCol="0" spcCol="0" tIns="21420" vert="horz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1800">
                <a:solidFill>
                  <a:schemeClr val="tx1"/>
                </a:solidFill>
                <a:latin typeface="Roboto"/>
              </a:defRPr>
            </a:lvl1pPr>
            <a:lvl2pPr algn="l" lvl="1" marL="21419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2pPr>
            <a:lvl3pPr algn="l" lvl="2" marL="42839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3pPr>
            <a:lvl4pPr algn="l" lvl="3" marL="64259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4pPr>
            <a:lvl5pPr algn="l" lvl="4" marL="85679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5pPr>
            <a:lvl6pPr algn="l" lvl="5" marL="107099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6pPr>
            <a:lvl7pPr algn="l" lvl="6" marL="1285189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7pPr>
            <a:lvl8pPr algn="l" lvl="7" marL="149938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8pPr>
            <a:lvl9pPr algn="l" lvl="8" marL="171358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1000">
                <a:solidFill>
                  <a:schemeClr val="tx1"/>
                </a:solidFill>
                <a:latin typeface="Roboto"/>
              </a:rPr>
              <a:t>Orchestration</a:t>
            </a:r>
            <a:endParaRPr b="1" dirty="0" i="0" lang="en-US" sz="1000">
              <a:solidFill>
                <a:schemeClr val="tx1"/>
              </a:solidFill>
              <a:latin typeface="Roboto"/>
            </a:endParaRPr>
          </a:p>
        </p:txBody>
      </p:sp>
      <p:sp>
        <p:nvSpPr>
          <p:cNvPr id="3" name="">
            <a:extLst>
              <a:ext uri="{0C81DB8A-BCCA-4582-822F-E9E5FC6C4393}">
                <a16:creationId xmlns:a16="http://schemas.microsoft.com/office/drawing/2010/main" id="{3C2D2E90-EF77-4DA9-A610-CAC94F0BD36E}"/>
              </a:ext>
            </a:extLst>
          </p:cNvPr>
          <p:cNvSpPr txBox="1"/>
          <p:nvPr/>
        </p:nvSpPr>
        <p:spPr>
          <a:xfrm rot="0">
            <a:off x="705344" y="1752419"/>
            <a:ext cx="1147593" cy="72542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lvl="1" marL="169199">
              <a:lnSpc>
                <a:spcPct val="200000"/>
              </a:lnSpc>
              <a:buFont typeface="Wingdings"/>
              <a:buChar char=""/>
            </a:pPr>
            <a:r>
              <a:rPr dirty="0" lang="en-US" sz="700">
                <a:latin typeface="Arial"/>
              </a:rPr>
              <a:t>W</a:t>
            </a:r>
            <a:r>
              <a:rPr dirty="0" lang="en-US" sz="700">
                <a:latin typeface="Arial"/>
              </a:rPr>
              <a:t>ebhook templates</a:t>
            </a:r>
          </a:p>
          <a:p>
            <a:pPr indent="-171450" lvl="1" marL="169199">
              <a:lnSpc>
                <a:spcPct val="200000"/>
              </a:lnSpc>
              <a:buFont typeface="Wingdings"/>
              <a:buChar char=""/>
            </a:pPr>
            <a:r>
              <a:rPr dirty="0" lang="en-US" sz="700">
                <a:latin typeface="Arial"/>
              </a:rPr>
              <a:t>Logic blocks</a:t>
            </a:r>
          </a:p>
          <a:p>
            <a:pPr indent="-171450" lvl="1" marL="169199">
              <a:lnSpc>
                <a:spcPct val="200000"/>
              </a:lnSpc>
              <a:buFont typeface="Wingdings"/>
              <a:buChar char=""/>
            </a:pPr>
            <a:r>
              <a:rPr dirty="0" lang="en-US" sz="700">
                <a:latin typeface="Arial"/>
              </a:rPr>
              <a:t>Custom scripts</a:t>
            </a:r>
            <a:r>
              <a:rPr dirty="0" lang="en-US" sz="700">
                <a:latin typeface="Arial"/>
              </a:rPr>
              <a:t> </a:t>
            </a:r>
            <a:endParaRPr dirty="0" lang="en-US" sz="700">
              <a:latin typeface="Arial"/>
            </a:endParaRPr>
          </a:p>
        </p:txBody>
      </p:sp>
      <p:sp>
        <p:nvSpPr>
          <p:cNvPr id="4" name="">
            <a:extLst>
              <a:ext uri="{1AC8F271-83A9-4367-9164-F9C200738686}">
                <a16:creationId xmlns:a16="http://schemas.microsoft.com/office/drawing/2010/main" id="{E5570DC7-9022-4107-ACDB-2E4F82339E5A}"/>
              </a:ext>
            </a:extLst>
          </p:cNvPr>
          <p:cNvSpPr txBox="1"/>
          <p:nvPr/>
        </p:nvSpPr>
        <p:spPr>
          <a:xfrm rot="0">
            <a:off x="524160" y="317658"/>
            <a:ext cx="3982022" cy="1531219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Automate a series of user provisioning and </a:t>
            </a:r>
            <a:r>
              <a:rPr b="0" dirty="0" err="1" lang="en-US" sz="900">
                <a:latin typeface="Roboto"/>
              </a:rPr>
              <a:t>deprovisioning</a:t>
            </a:r>
            <a:r>
              <a:rPr b="0" dirty="0" lang="en-US" sz="900">
                <a:latin typeface="Roboto"/>
              </a:rPr>
              <a:t> tasks in succession at </a:t>
            </a:r>
            <a:r>
              <a:rPr b="0" dirty="0" lang="en-US" sz="900">
                <a:latin typeface="Roboto"/>
              </a:rPr>
              <a:t>defin</a:t>
            </a:r>
            <a:r>
              <a:rPr b="0" dirty="0" lang="en-US" sz="900">
                <a:latin typeface="Roboto"/>
              </a:rPr>
              <a:t>ed</a:t>
            </a:r>
            <a:r>
              <a:rPr b="0" dirty="0" lang="en-US" sz="900">
                <a:latin typeface="Roboto"/>
              </a:rPr>
              <a:t> </a:t>
            </a:r>
            <a:r>
              <a:rPr b="0" dirty="0" lang="en-US" sz="900">
                <a:latin typeface="Roboto"/>
              </a:rPr>
              <a:t>time intervals </a:t>
            </a:r>
            <a:r>
              <a:rPr b="0" dirty="0" lang="en-US" sz="900">
                <a:latin typeface="Roboto"/>
              </a:rPr>
              <a:t>whenever </a:t>
            </a:r>
            <a:r>
              <a:rPr b="0" dirty="0" lang="en-US" sz="900">
                <a:latin typeface="Roboto"/>
              </a:rPr>
              <a:t>a user or group management task</a:t>
            </a:r>
            <a:r>
              <a:rPr b="0" dirty="0" lang="en-US" sz="900">
                <a:latin typeface="Roboto"/>
              </a:rPr>
              <a:t> </a:t>
            </a:r>
            <a:r>
              <a:rPr b="0" dirty="0" lang="en-US" sz="900">
                <a:latin typeface="Roboto"/>
              </a:rPr>
              <a:t>is carried out</a:t>
            </a:r>
            <a:r>
              <a:rPr b="0" dirty="0" lang="en-US" sz="900">
                <a:latin typeface="Roboto"/>
              </a:rPr>
              <a:t> in </a:t>
            </a:r>
            <a:r>
              <a:rPr b="0" dirty="0" err="1" lang="en-US" sz="900">
                <a:latin typeface="Roboto"/>
              </a:rPr>
              <a:t>ADManager</a:t>
            </a:r>
            <a:r>
              <a:rPr b="0" dirty="0" lang="en-US" sz="900">
                <a:latin typeface="Roboto"/>
              </a:rPr>
              <a:t> Plus</a:t>
            </a:r>
            <a:r>
              <a:rPr b="0" dirty="0" lang="en-US" sz="900">
                <a:latin typeface="Roboto"/>
              </a:rPr>
              <a:t>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Create</a:t>
            </a:r>
            <a:r>
              <a:rPr b="0" dirty="0" lang="en-US" sz="900">
                <a:latin typeface="Roboto"/>
              </a:rPr>
              <a:t>, update, and delete users, groups, and their attributes</a:t>
            </a:r>
            <a:r>
              <a:rPr b="0" dirty="0" lang="en-US" sz="900">
                <a:latin typeface="Roboto"/>
              </a:rPr>
              <a:t> </a:t>
            </a:r>
            <a:r>
              <a:rPr b="0" dirty="0" lang="en-US" sz="900">
                <a:latin typeface="Roboto"/>
              </a:rPr>
              <a:t>in</a:t>
            </a:r>
            <a:r>
              <a:rPr b="0" dirty="0" lang="en-US" sz="900">
                <a:latin typeface="Roboto"/>
              </a:rPr>
              <a:t> external applications </a:t>
            </a:r>
            <a:r>
              <a:rPr b="0" dirty="0" lang="en-US" sz="900">
                <a:latin typeface="Roboto"/>
              </a:rPr>
              <a:t>using webhook templates </a:t>
            </a:r>
          </a:p>
          <a:p>
            <a:pPr indent="-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Build templates easily with d</a:t>
            </a:r>
            <a:r>
              <a:rPr b="0" dirty="0" lang="en-US" sz="900">
                <a:latin typeface="Roboto"/>
              </a:rPr>
              <a:t>rag-and-drop actions</a:t>
            </a:r>
          </a:p>
          <a:p>
            <a:pPr indent="-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What makes up </a:t>
            </a:r>
            <a:r>
              <a:rPr b="0" dirty="0" lang="en-US" sz="900">
                <a:latin typeface="Roboto"/>
              </a:rPr>
              <a:t>orchestration?</a:t>
            </a:r>
            <a:endParaRPr b="0" dirty="0" lang="en-US" sz="900">
              <a:latin typeface="Roboto"/>
            </a:endParaRPr>
          </a:p>
        </p:txBody>
      </p:sp>
      <p:sp>
        <p:nvSpPr>
          <p:cNvPr id="5" name="">
            <a:extLst>
              <a:ext uri="{F49C0497-66E0-4F4E-888A-D70C19B116E0}">
                <a16:creationId xmlns:a16="http://schemas.microsoft.com/office/drawing/2010/main" id="{BB7B5F70-3A61-4666-91E1-D99DDDED2717}"/>
              </a:ext>
            </a:extLst>
          </p:cNvPr>
          <p:cNvSpPr txBox="1"/>
          <p:nvPr/>
        </p:nvSpPr>
        <p:spPr>
          <a:xfrm rot="0">
            <a:off x="1887521" y="1752419"/>
            <a:ext cx="2489828" cy="731348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lvl="1" marL="169199">
              <a:lnSpc>
                <a:spcPct val="200000"/>
              </a:lnSpc>
              <a:buFont typeface="Wingdings"/>
              <a:buChar char=""/>
            </a:pPr>
            <a:r>
              <a:rPr dirty="0" lang="en-US" sz="700">
                <a:latin typeface="Arial"/>
              </a:rPr>
              <a:t>Pre</a:t>
            </a:r>
            <a:r>
              <a:rPr dirty="0" lang="en-US" sz="700">
                <a:latin typeface="Arial"/>
              </a:rPr>
              <a:t>defined AD, Exchange, Microsoft 365</a:t>
            </a:r>
            <a:r>
              <a:rPr dirty="0" lang="en-US" sz="700">
                <a:latin typeface="Arial"/>
              </a:rPr>
              <a:t>,</a:t>
            </a:r>
            <a:r>
              <a:rPr dirty="0" lang="en-US" sz="700">
                <a:latin typeface="Arial"/>
              </a:rPr>
              <a:t> and Google Workspace actions</a:t>
            </a:r>
          </a:p>
          <a:p>
            <a:pPr indent="-171450" lvl="1" marL="169199">
              <a:lnSpc>
                <a:spcPct val="200000"/>
              </a:lnSpc>
              <a:buFont typeface="Wingdings"/>
              <a:buChar char=""/>
            </a:pPr>
            <a:r>
              <a:rPr dirty="0" lang="en-US" sz="700">
                <a:latin typeface="Arial"/>
              </a:rPr>
              <a:t>Orchestration profile</a:t>
            </a:r>
            <a:endParaRPr dirty="0" lang="en-US" sz="700">
              <a:latin typeface="Arial"/>
            </a:endParaRPr>
          </a:p>
        </p:txBody>
      </p:sp>
    </p:spTree>
    <p:extLst>
      <p:ext uri="{7872D037-A270-47CE-97D4-A68588E56EAA}">
        <p14:creationId xmlns:p14="http://schemas.microsoft.com/office/powerpoint/2010/main" val="1688456019588"/>
      </p:ext>
    </p:extLst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495CD2AF-C555-4A57-B0EA-6DED91E4B8F6}">
                <a16:creationId xmlns:a16="http://schemas.microsoft.com/office/drawing/2010/main" id="{D8C9157E-7874-4DA5-BBEF-982FF0DE3DB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407" l="0" r="0" t="407"/>
          <a:stretch>
            <a:fillRect/>
          </a:stretch>
        </p:blipFill>
        <p:spPr>
          <a:xfrm flipH="false" flipV="false" rot="0">
            <a:off x="4591" y="165935"/>
            <a:ext cx="4796009" cy="2277321"/>
          </a:xfrm>
          <a:prstGeom prst="rect">
            <a:avLst/>
          </a:prstGeom>
          <a:noFill/>
        </p:spPr>
      </p:pic>
      <p:sp>
        <p:nvSpPr>
          <p:cNvPr hidden="false" id="3" name="">
            <a:extLst>
              <a:ext uri="{DE6559FF-BE90-4AC3-B966-7DBA5F0AD221}">
                <a16:creationId xmlns:a16="http://schemas.microsoft.com/office/drawing/2010/main" id="{DAE8603E-0A1F-4CCE-9647-C7CE99A51FAE}"/>
              </a:ext>
            </a:extLst>
          </p:cNvPr>
          <p:cNvSpPr txBox="1">
            <a:spLocks noGrp="true"/>
          </p:cNvSpPr>
          <p:nvPr/>
        </p:nvSpPr>
        <p:spPr>
          <a:xfrm rot="0">
            <a:off x="533914" y="238774"/>
            <a:ext cx="3440599" cy="275655"/>
          </a:xfrm>
          <a:prstGeom prst="rect">
            <a:avLst/>
          </a:prstGeom>
          <a:ln w="0">
            <a:noFill/>
            <a:round/>
          </a:ln>
        </p:spPr>
        <p:txBody>
          <a:bodyPr anchor="ctr" bIns="21420" lIns="42840" numCol="1" rIns="42840" rtlCol="0" spcCol="0" tIns="21420" vert="horz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1800">
                <a:solidFill>
                  <a:schemeClr val="tx1"/>
                </a:solidFill>
                <a:latin typeface="Roboto"/>
              </a:defRPr>
            </a:lvl1pPr>
            <a:lvl2pPr algn="l" lvl="1" marL="214198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2pPr>
            <a:lvl3pPr algn="l" lvl="2" marL="42839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3pPr>
            <a:lvl4pPr algn="l" lvl="3" marL="642595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4pPr>
            <a:lvl5pPr algn="l" lvl="4" marL="856793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5pPr>
            <a:lvl6pPr algn="l" lvl="5" marL="1070991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6pPr>
            <a:lvl7pPr algn="l" lvl="6" marL="1285189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7pPr>
            <a:lvl8pPr algn="l" lvl="7" marL="1499387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8pPr>
            <a:lvl9pPr algn="l" lvl="8" marL="1713586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800">
                <a:solidFill>
                  <a:schemeClr val="tx1"/>
                </a:solidFill>
                <a:latin typeface="Calibri"/>
              </a:defRPr>
            </a:lvl9pPr>
          </a:lstStyle>
          <a:p>
            <a:pPr algn="ctr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1000">
                <a:solidFill>
                  <a:schemeClr val="tx1"/>
                </a:solidFill>
                <a:latin typeface="Roboto"/>
              </a:rPr>
              <a:t>User </a:t>
            </a:r>
            <a:r>
              <a:rPr b="1" dirty="0" err="1" i="0" lang="en-US" sz="1000">
                <a:solidFill>
                  <a:schemeClr val="tx1"/>
                </a:solidFill>
                <a:latin typeface="Roboto"/>
              </a:rPr>
              <a:t>deprovisioning</a:t>
            </a:r>
            <a:r>
              <a:rPr b="1" dirty="0" i="0" lang="en-US" sz="1000">
                <a:solidFill>
                  <a:schemeClr val="tx1"/>
                </a:solidFill>
                <a:latin typeface="Roboto"/>
              </a:rPr>
              <a:t> using </a:t>
            </a:r>
            <a:r>
              <a:rPr b="1" dirty="0" i="0" lang="en-US" sz="1000">
                <a:solidFill>
                  <a:schemeClr val="tx1"/>
                </a:solidFill>
                <a:latin typeface="Roboto"/>
              </a:rPr>
              <a:t>o</a:t>
            </a:r>
            <a:r>
              <a:rPr b="1" dirty="0" i="0" lang="en-US" sz="1000">
                <a:solidFill>
                  <a:schemeClr val="tx1"/>
                </a:solidFill>
                <a:latin typeface="Roboto"/>
              </a:rPr>
              <a:t>rchestration</a:t>
            </a:r>
            <a:endParaRPr b="1" dirty="0" i="0" lang="en-US" sz="1000">
              <a:solidFill>
                <a:schemeClr val="tx1"/>
              </a:solidFill>
              <a:latin typeface="Roboto"/>
            </a:endParaRPr>
          </a:p>
        </p:txBody>
      </p:sp>
    </p:spTree>
    <p:extLst>
      <p:ext uri="{44247B2F-5CB2-4AB1-951B-CBB37A9767FD}">
        <p14:creationId xmlns:p14="http://schemas.microsoft.com/office/powerpoint/2010/main" val="1688456019589"/>
      </p:ext>
    </p:extLst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8339CE34-050B-4337-8050-90123864DEC1}">
                <a16:creationId xmlns:a16="http://schemas.microsoft.com/office/drawing/2010/main" id="{683E57FF-397E-4859-BE83-0C512855F534}"/>
              </a:ext>
            </a:extLst>
          </p:cNvPr>
          <p:cNvSpPr/>
          <p:nvPr/>
        </p:nvSpPr>
        <p:spPr>
          <a:xfrm rot="0">
            <a:off x="0" y="1019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AB80812E-F2E8-4E6D-87E0-55A37D773251}">
                <a16:creationId xmlns:a16="http://schemas.microsoft.com/office/drawing/2010/main" id="{67F316F1-A597-49DD-84DA-DCDFF7FA34EC}"/>
              </a:ext>
            </a:extLst>
          </p:cNvPr>
          <p:cNvSpPr txBox="1"/>
          <p:nvPr/>
        </p:nvSpPr>
        <p:spPr>
          <a:xfrm rot="0">
            <a:off x="143845" y="1074280"/>
            <a:ext cx="1415229" cy="548599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1600">
                <a:latin typeface="Roboto"/>
              </a:rPr>
              <a:t>Automation Policy</a:t>
            </a:r>
            <a:endParaRPr b="1" dirty="0" lang="en-US" sz="1600">
              <a:latin typeface="Roboto"/>
            </a:endParaRPr>
          </a:p>
        </p:txBody>
      </p:sp>
      <p:sp>
        <p:nvSpPr>
          <p:cNvPr id="4" name="Rectangle 6">
            <a:extLst>
              <a:ext uri="{08A68634-429C-4CB2-A095-430E2A6B057E}">
                <a16:creationId xmlns:a16="http://schemas.microsoft.com/office/drawing/2010/main" id="{4F6C443A-77B2-4C71-B51D-341110425FA6}"/>
              </a:ext>
            </a:extLst>
          </p:cNvPr>
          <p:cNvSpPr/>
          <p:nvPr/>
        </p:nvSpPr>
        <p:spPr>
          <a:xfrm flipH="true" rot="0">
            <a:off x="-1364" y="258660"/>
            <a:ext cx="78343" cy="2173920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4">
            <a:extLst>
              <a:ext uri="{A839DA59-6B58-43EB-9F87-D6BA39E8DBC9}">
                <a16:creationId xmlns:a16="http://schemas.microsoft.com/office/drawing/2010/main" id="{599764BC-48B4-4556-B112-0BC952BF631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-140" r="6900" t="0"/>
          <a:stretch>
            <a:fillRect/>
          </a:stretch>
        </p:blipFill>
        <p:spPr>
          <a:xfrm rot="0">
            <a:off x="1307601" y="415575"/>
            <a:ext cx="3438646" cy="1868041"/>
          </a:xfrm>
          <a:prstGeom prst="rect">
            <a:avLst/>
          </a:prstGeom>
          <a:noFill/>
        </p:spPr>
      </p:pic>
    </p:spTree>
    <p:extLst>
      <p:ext uri="{3286C7FE-D8FE-41E3-A075-D7D23BA7D95C}">
        <p14:creationId xmlns:p14="http://schemas.microsoft.com/office/powerpoint/2010/main" val="1688456019591"/>
      </p:ext>
    </p:extLst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4DF761EC-458B-4560-ADEC-B311BC225F72}">
                <a16:creationId xmlns:a16="http://schemas.microsoft.com/office/drawing/2010/main" id="{DBB58F16-137E-4183-98FC-18AFF7A41B4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6660" y="240414"/>
            <a:ext cx="3497022" cy="277907"/>
          </a:xfrm>
        </p:spPr>
        <p:txBody>
          <a:bodyPr rtlCol="0" vert="horz"/>
          <a:lstStyle/>
          <a:p>
            <a:pPr/>
            <a:r>
              <a:rPr dirty="0" lang="en-US" sz="1000"/>
              <a:t>Automation Policies</a:t>
            </a:r>
            <a:endParaRPr dirty="0" lang="en-US" sz="1000"/>
          </a:p>
        </p:txBody>
      </p:sp>
      <p:sp>
        <p:nvSpPr>
          <p:cNvPr id="3" name="TextBox 4">
            <a:extLst>
              <a:ext uri="{29BD8252-7C38-4D61-830B-9FA13C6AFE59}">
                <a16:creationId xmlns:a16="http://schemas.microsoft.com/office/drawing/2010/main" id="{56AE1132-618D-4AE3-AA2C-46F363FFAD0E}"/>
              </a:ext>
            </a:extLst>
          </p:cNvPr>
          <p:cNvSpPr txBox="1"/>
          <p:nvPr/>
        </p:nvSpPr>
        <p:spPr>
          <a:xfrm rot="0">
            <a:off x="714365" y="466772"/>
            <a:ext cx="4047324" cy="708488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Automate a series of tasks that help you automate complete routines.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For instance, AD cleanup will require the following tasks to be automated:</a:t>
            </a:r>
            <a:endParaRPr b="0" dirty="0" lang="en-US" sz="900">
              <a:latin typeface="Roboto"/>
            </a:endParaRPr>
          </a:p>
        </p:txBody>
      </p:sp>
      <p:sp>
        <p:nvSpPr>
          <p:cNvPr id="4" name="Rectangle 6">
            <a:extLst>
              <a:ext uri="{4571A4C1-89BE-4F1B-B6C0-B3833F3DE427}">
                <a16:creationId xmlns:a16="http://schemas.microsoft.com/office/drawing/2010/main" id="{51C73789-D216-4814-99DC-6FBA32CC1B19}"/>
              </a:ext>
            </a:extLst>
          </p:cNvPr>
          <p:cNvSpPr/>
          <p:nvPr/>
        </p:nvSpPr>
        <p:spPr>
          <a:xfrm flipH="true" rot="0">
            <a:off x="-4122" y="0"/>
            <a:ext cx="71221" cy="2697163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TextBox 7">
            <a:extLst>
              <a:ext uri="{13E69900-7BF2-4A81-88EC-457CDB072A65}">
                <a16:creationId xmlns:a16="http://schemas.microsoft.com/office/drawing/2010/main" id="{FBEEE231-A1D7-40B6-8985-8A96EE8D92AB}"/>
              </a:ext>
            </a:extLst>
          </p:cNvPr>
          <p:cNvSpPr txBox="1"/>
          <p:nvPr/>
        </p:nvSpPr>
        <p:spPr>
          <a:xfrm rot="0">
            <a:off x="929687" y="1227039"/>
            <a:ext cx="3647989" cy="731348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lvl="1" marL="169199">
              <a:lnSpc>
                <a:spcPct val="200000"/>
              </a:lnSpc>
              <a:buFont typeface="Wingdings"/>
              <a:buChar char=""/>
            </a:pPr>
            <a:r>
              <a:rPr dirty="0" lang="en-US" sz="700">
                <a:latin typeface="Arial"/>
              </a:rPr>
              <a:t>Disable the required users</a:t>
            </a:r>
          </a:p>
          <a:p>
            <a:pPr indent="-171450" lvl="1" marL="169199">
              <a:lnSpc>
                <a:spcPct val="200000"/>
              </a:lnSpc>
              <a:buFont typeface="Wingdings"/>
              <a:buChar char=""/>
            </a:pPr>
            <a:r>
              <a:rPr dirty="0" lang="en-US" sz="700">
                <a:latin typeface="Arial"/>
              </a:rPr>
              <a:t>After 30 days from disabling the users, strip off all the group memberships.</a:t>
            </a:r>
          </a:p>
          <a:p>
            <a:pPr indent="-171450" lvl="1" marL="169199">
              <a:lnSpc>
                <a:spcPct val="200000"/>
              </a:lnSpc>
              <a:buFont typeface="Wingdings"/>
              <a:buChar char=""/>
            </a:pPr>
            <a:r>
              <a:rPr dirty="0" lang="en-US" sz="700">
                <a:latin typeface="Arial"/>
              </a:rPr>
              <a:t>After another 30 days, delete the users. </a:t>
            </a:r>
            <a:endParaRPr dirty="0" lang="en-US" sz="700">
              <a:latin typeface="Arial"/>
            </a:endParaRPr>
          </a:p>
        </p:txBody>
      </p:sp>
      <p:grpSp>
        <p:nvGrpSpPr>
          <p:cNvPr id="6" name="">
            <a:extLst>
              <a:ext uri="{8CB738B3-13B3-4A1E-AE03-797312870D35}">
                <a16:creationId xmlns:a16="http://schemas.microsoft.com/office/drawing/2010/main" id="{8F3B9205-C077-4FC7-9D19-98244E760520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253893" y="355759"/>
            <a:ext cx="390227" cy="443796"/>
            <a:chOff x="177693" y="393859"/>
            <a:chExt cx="390227" cy="443796"/>
          </a:xfrm>
        </p:grpSpPr>
        <p:pic>
          <p:nvPicPr>
            <p:cNvPr id="7" name="Picture 5">
              <a:extLst>
                <a:ext uri="{9EEF16CA-D057-4370-BA27-787C1F138C5A}">
                  <a16:creationId xmlns:a16="http://schemas.microsoft.com/office/drawing/2010/main" id="{77068121-5758-4B1C-8DC9-C49274C4D2B2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177693" y="393859"/>
              <a:ext cx="390227" cy="350392"/>
            </a:xfrm>
            <a:prstGeom prst="rect">
              <a:avLst/>
            </a:prstGeom>
            <a:noFill/>
          </p:spPr>
        </p:pic>
        <p:pic>
          <p:nvPicPr>
            <p:cNvPr id="8" name="Picture 2">
              <a:extLst>
                <a:ext uri="{07A5386B-0B06-4822-AC51-0A97D951480D}">
                  <a16:creationId xmlns:a16="http://schemas.microsoft.com/office/drawing/2010/main" id="{A3C5F9D5-D03A-4E62-BC1C-6AE8EC6C8168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 rot="0">
              <a:off x="359074" y="631923"/>
              <a:ext cx="200735" cy="205733"/>
            </a:xfrm>
            <a:prstGeom prst="rect">
              <a:avLst/>
            </a:prstGeom>
            <a:noFill/>
          </p:spPr>
        </p:pic>
      </p:grpSp>
    </p:spTree>
    <p:extLst>
      <p:ext uri="{B45B0E89-B4F3-402E-9DC6-AA0C870AEBC8}">
        <p14:creationId xmlns:p14="http://schemas.microsoft.com/office/powerpoint/2010/main" val="1688456019592"/>
      </p:ext>
    </p:extLst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BA660CB6-47DE-4676-A565-607C30CDAA0A}">
                <a16:creationId xmlns:a16="http://schemas.microsoft.com/office/drawing/2010/main" id="{57F1F481-FCF2-4366-B2A9-5155A0EDDB5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 sz="1600"/>
              <a:t>Microsoft </a:t>
            </a:r>
            <a:r>
              <a:rPr dirty="0" lang="en-US" sz="1600"/>
              <a:t>365 Management and Reporting</a:t>
            </a:r>
            <a:endParaRPr dirty="0" lang="en-US" sz="1600"/>
          </a:p>
        </p:txBody>
      </p:sp>
      <p:sp>
        <p:nvSpPr>
          <p:cNvPr id="3" name="TextBox 4">
            <a:extLst>
              <a:ext uri="{B12A0224-EB2E-4918-84EA-9B92E4B03A9B}">
                <a16:creationId xmlns:a16="http://schemas.microsoft.com/office/drawing/2010/main" id="{C2BF70E8-8623-4DD7-9DAD-B54CD4F33DE0}"/>
              </a:ext>
            </a:extLst>
          </p:cNvPr>
          <p:cNvSpPr txBox="1"/>
          <p:nvPr/>
        </p:nvSpPr>
        <p:spPr>
          <a:xfrm rot="0">
            <a:off x="137526" y="465279"/>
            <a:ext cx="4015374" cy="173690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dirty="0" lang="en-US" sz="900">
                <a:latin typeface="Arial"/>
              </a:rPr>
              <a:t>Flexibility to manage and report on Active Directory and </a:t>
            </a:r>
            <a:r>
              <a:rPr dirty="0" lang="en-US" sz="900">
                <a:latin typeface="Arial"/>
              </a:rPr>
              <a:t>Microsoft </a:t>
            </a:r>
            <a:r>
              <a:rPr dirty="0" lang="en-US" sz="900">
                <a:latin typeface="Arial"/>
              </a:rPr>
              <a:t>365 from a single window.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dirty="0" lang="en-US" sz="900">
                <a:latin typeface="Arial"/>
              </a:rPr>
              <a:t>Create Microsoft 365 groups, Distribution/Security Mail enabled groups and Dynamic distribution groups in single and </a:t>
            </a:r>
            <a:r>
              <a:rPr dirty="0" lang="en-US" sz="900">
                <a:latin typeface="Arial"/>
              </a:rPr>
              <a:t>bulk using group </a:t>
            </a:r>
            <a:r>
              <a:rPr dirty="0" lang="en-US" sz="900">
                <a:latin typeface="Arial"/>
              </a:rPr>
              <a:t>creation templates.</a:t>
            </a:r>
            <a:r>
              <a:rPr dirty="0" lang="en-US" sz="900">
                <a:latin typeface="Arial"/>
              </a:rPr>
              <a:t>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dirty="0" lang="en-US" sz="900">
                <a:latin typeface="Arial"/>
              </a:rPr>
              <a:t>Built-in</a:t>
            </a:r>
            <a:r>
              <a:rPr dirty="0" lang="en-US" sz="900">
                <a:latin typeface="Arial"/>
              </a:rPr>
              <a:t> management tasks.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dirty="0" lang="en-US" sz="900">
                <a:latin typeface="Arial"/>
              </a:rPr>
              <a:t>Get </a:t>
            </a:r>
            <a:r>
              <a:rPr dirty="0" lang="en-US" sz="900">
                <a:latin typeface="Arial"/>
              </a:rPr>
              <a:t>Microsoft </a:t>
            </a:r>
            <a:r>
              <a:rPr dirty="0" lang="en-US" sz="900">
                <a:latin typeface="Arial"/>
              </a:rPr>
              <a:t>365 License and Group reports in an instant without </a:t>
            </a:r>
            <a:r>
              <a:rPr dirty="0" err="1" lang="en-US" sz="900">
                <a:latin typeface="Arial"/>
              </a:rPr>
              <a:t>PowerShell</a:t>
            </a:r>
            <a:r>
              <a:rPr dirty="0" lang="en-US" sz="900">
                <a:latin typeface="Arial"/>
              </a:rPr>
              <a:t> scripting.</a:t>
            </a:r>
            <a:endParaRPr dirty="0" lang="en-US" sz="900">
              <a:latin typeface="Arial"/>
            </a:endParaRPr>
          </a:p>
        </p:txBody>
      </p:sp>
    </p:spTree>
    <p:extLst>
      <p:ext uri="{9D9D3E99-F063-452A-BBED-0E3B6B6A77F0}">
        <p14:creationId xmlns:p14="http://schemas.microsoft.com/office/powerpoint/2010/main" val="1688456019594"/>
      </p:ext>
    </p:extLst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7177108-6109-49AE-A921-37E2B2A9F196}">
                <a16:creationId xmlns:a16="http://schemas.microsoft.com/office/drawing/2010/main" id="{DF4131F4-223E-42C0-9FC7-BF8519A6B44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 sz="1400"/>
              <a:t>Microsoft Exchange Management and Reporting</a:t>
            </a:r>
            <a:endParaRPr dirty="0" lang="en-US" sz="1400"/>
          </a:p>
        </p:txBody>
      </p:sp>
      <p:sp>
        <p:nvSpPr>
          <p:cNvPr id="3" name="TextBox 4">
            <a:extLst>
              <a:ext uri="{20CE9CD5-562F-448A-990F-CE1DE4D4A376}">
                <a16:creationId xmlns:a16="http://schemas.microsoft.com/office/drawing/2010/main" id="{9A0C6666-DC9F-4212-AAC6-26D7804F09B2}"/>
              </a:ext>
            </a:extLst>
          </p:cNvPr>
          <p:cNvSpPr txBox="1"/>
          <p:nvPr/>
        </p:nvSpPr>
        <p:spPr>
          <a:xfrm rot="0">
            <a:off x="137531" y="541476"/>
            <a:ext cx="4010101" cy="111985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dirty="0" lang="en-US" sz="900">
                <a:latin typeface="Arial"/>
              </a:rPr>
              <a:t>Bulk mailbox creation: Create bulk user mailboxes in a single click by just importing a CSV file.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dirty="0" lang="en-US" sz="900">
                <a:latin typeface="Arial"/>
              </a:rPr>
              <a:t>Set mailbox properties while creating mailbox – all in one action.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dirty="0" lang="en-US" sz="900">
                <a:latin typeface="Arial"/>
              </a:rPr>
              <a:t>Delegate to help desks the rights of creating and setting mailbox properties.</a:t>
            </a:r>
            <a:endParaRPr dirty="0" lang="en-US" sz="900">
              <a:latin typeface="Arial"/>
            </a:endParaRPr>
          </a:p>
        </p:txBody>
      </p:sp>
    </p:spTree>
    <p:extLst>
      <p:ext uri="{261FC1A9-7A62-4042-84CB-D7372ED27734}">
        <p14:creationId xmlns:p14="http://schemas.microsoft.com/office/powerpoint/2010/main" val="1688456019595"/>
      </p:ext>
    </p:extLst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EE82214-7860-4D79-93AF-649AFA0C3D36}">
                <a16:creationId xmlns:a16="http://schemas.microsoft.com/office/drawing/2010/main" id="{B2BB5412-FEC4-4830-98AA-E358ADB65A0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Mobile AD user management</a:t>
            </a:r>
            <a:endParaRPr dirty="0" lang="en-US"/>
          </a:p>
        </p:txBody>
      </p:sp>
      <p:sp>
        <p:nvSpPr>
          <p:cNvPr id="3" name="TextBox 4">
            <a:extLst>
              <a:ext uri="{CA071B3C-FE03-479F-876C-4E1A68CB5F4C}">
                <a16:creationId xmlns:a16="http://schemas.microsoft.com/office/drawing/2010/main" id="{C4AEBEEF-0A03-4E56-848C-B7610A4C9DF6}"/>
              </a:ext>
            </a:extLst>
          </p:cNvPr>
          <p:cNvSpPr txBox="1"/>
          <p:nvPr/>
        </p:nvSpPr>
        <p:spPr>
          <a:xfrm rot="0">
            <a:off x="137531" y="1004697"/>
            <a:ext cx="3951741" cy="123415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1000">
                <a:latin typeface="Roboto"/>
              </a:rPr>
              <a:t>Reset password, unlock, enable/disable, and delete users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1000">
                <a:latin typeface="Roboto"/>
              </a:rPr>
              <a:t>Manage group memberships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1000">
                <a:latin typeface="Roboto"/>
              </a:rPr>
              <a:t>View, manage, and execute AD task requests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1000">
                <a:latin typeface="Roboto"/>
              </a:rPr>
              <a:t>Get reports about locked out, disabled, password expired, and inactive users</a:t>
            </a:r>
            <a:endParaRPr b="0" dirty="0" lang="en-US" sz="1000">
              <a:latin typeface="Roboto"/>
            </a:endParaRPr>
          </a:p>
        </p:txBody>
      </p:sp>
      <p:sp>
        <p:nvSpPr>
          <p:cNvPr id="4" name="TextBox 3">
            <a:extLst>
              <a:ext uri="{9916A56D-6379-4F15-AB13-8EE88EBDBB57}">
                <a16:creationId xmlns:a16="http://schemas.microsoft.com/office/drawing/2010/main" id="{36662F47-20B2-40D1-8685-DFDB3A4DDEE5}"/>
              </a:ext>
            </a:extLst>
          </p:cNvPr>
          <p:cNvSpPr txBox="1"/>
          <p:nvPr/>
        </p:nvSpPr>
        <p:spPr>
          <a:xfrm rot="0">
            <a:off x="137526" y="496651"/>
            <a:ext cx="3657385" cy="512961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b="1" dirty="0" err="1" lang="en-US" sz="1000">
                <a:latin typeface="Roboto"/>
              </a:rPr>
              <a:t>ADManager</a:t>
            </a:r>
            <a:r>
              <a:rPr b="1" dirty="0" lang="en-US" sz="1000">
                <a:latin typeface="Roboto"/>
              </a:rPr>
              <a:t> Plus mobile apps for iOS and Android offers the following operations:</a:t>
            </a:r>
            <a:endParaRPr b="1" dirty="0" lang="en-US" sz="1000">
              <a:latin typeface="Roboto"/>
            </a:endParaRPr>
          </a:p>
        </p:txBody>
      </p:sp>
    </p:spTree>
    <p:extLst>
      <p:ext uri="{B49822BC-564B-412C-80D8-CBC8EFD2070A}">
        <p14:creationId xmlns:p14="http://schemas.microsoft.com/office/powerpoint/2010/main" val="1688456019596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B36A34FA-B774-4799-A5D1-4923174A6142}">
                <a16:creationId xmlns:a16="http://schemas.microsoft.com/office/drawing/2010/main" id="{5601001B-6604-4A10-A161-4E9CE084293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4800600" cy="2697163"/>
          </a:xfrm>
          <a:prstGeom prst="rect">
            <a:avLst/>
          </a:prstGeom>
          <a:noFill/>
        </p:spPr>
      </p:pic>
      <p:sp>
        <p:nvSpPr>
          <p:cNvPr id="3" name="Title 7">
            <a:extLst>
              <a:ext uri="{9A0C15D6-68D4-45E3-97D3-DFA22C5A26AB}">
                <a16:creationId xmlns:a16="http://schemas.microsoft.com/office/drawing/2010/main" id="{CC3BDE9C-9616-4DDB-BA52-93D605231CA8}"/>
              </a:ext>
            </a:extLst>
          </p:cNvPr>
          <p:cNvSpPr txBox="1"/>
          <p:nvPr/>
        </p:nvSpPr>
        <p:spPr>
          <a:xfrm rot="0">
            <a:off x="415709" y="989237"/>
            <a:ext cx="2191423" cy="441561"/>
          </a:xfrm>
          <a:prstGeom prst="rect">
            <a:avLst/>
          </a:prstGeom>
        </p:spPr>
        <p:txBody>
          <a:bodyPr anchor="t"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2300">
                <a:solidFill>
                  <a:srgbClr val="ffffff"/>
                </a:solidFill>
                <a:latin typeface="Roboto"/>
              </a:rPr>
              <a:t>Management</a:t>
            </a:r>
            <a:endParaRPr b="1" dirty="0" lang="en-US" sz="2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" name="Rectangle 7">
            <a:extLst>
              <a:ext uri="{C9B4E0B6-A41A-4F4D-9E9B-BDAAAA6CDE53}">
                <a16:creationId xmlns:a16="http://schemas.microsoft.com/office/drawing/2010/main" id="{996F0AF4-0C3B-4113-BA41-B52A711EE6BA}"/>
              </a:ext>
            </a:extLst>
          </p:cNvPr>
          <p:cNvSpPr/>
          <p:nvPr/>
        </p:nvSpPr>
        <p:spPr>
          <a:xfrm flipH="true" rot="0">
            <a:off x="468913" y="1422922"/>
            <a:ext cx="532082" cy="31037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C5669BB3-4E0F-424E-9ADE-78A82BEDD95E}">
        <p14:creationId xmlns:p14="http://schemas.microsoft.com/office/powerpoint/2010/main" val="1688456019525"/>
      </p:ext>
    </p:extLst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7E246FD4-BB64-4539-B7F1-50683BF9740E}">
                <a16:creationId xmlns:a16="http://schemas.microsoft.com/office/drawing/2010/main" id="{D450CE4D-48DD-4264-93AC-AC10307C0A31}"/>
              </a:ext>
            </a:extLst>
          </p:cNvPr>
          <p:cNvSpPr/>
          <p:nvPr/>
        </p:nvSpPr>
        <p:spPr>
          <a:xfrm rot="0">
            <a:off x="679797" y="1008634"/>
            <a:ext cx="620033" cy="620033"/>
          </a:xfrm>
          <a:prstGeom prst="ellipse">
            <a:avLst/>
          </a:prstGeom>
          <a:solidFill>
            <a:srgbClr val="3474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itle 1">
            <a:extLst>
              <a:ext uri="{693E5D6E-B9A6-47B7-9594-4A59DBC01CC0}">
                <a16:creationId xmlns:a16="http://schemas.microsoft.com/office/drawing/2010/main" id="{71C90486-B13A-4469-9D72-1BB2CB655EE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Integrations</a:t>
            </a:r>
            <a:endParaRPr dirty="0" lang="en-US"/>
          </a:p>
        </p:txBody>
      </p:sp>
      <p:sp>
        <p:nvSpPr>
          <p:cNvPr id="4" name="TextBox 4">
            <a:extLst>
              <a:ext uri="{2644C98D-F64C-491C-8077-EFF326D42BAB}">
                <a16:creationId xmlns:a16="http://schemas.microsoft.com/office/drawing/2010/main" id="{7DC6C68B-E920-41A0-B3A0-BFFDDA2A7E60}"/>
              </a:ext>
            </a:extLst>
          </p:cNvPr>
          <p:cNvSpPr txBox="1"/>
          <p:nvPr/>
        </p:nvSpPr>
        <p:spPr>
          <a:xfrm rot="0">
            <a:off x="137526" y="504114"/>
            <a:ext cx="3112053" cy="246221"/>
          </a:xfrm>
          <a:prstGeom prst="rect">
            <a:avLst/>
          </a:prstGeom>
          <a:noFill/>
        </p:spPr>
        <p:txBody>
          <a:bodyPr anchor="t" rtlCol="0" vert="horz" wrap="square">
            <a:spAutoFit/>
          </a:bodyPr>
          <a:lstStyle/>
          <a:p>
            <a:pPr/>
            <a:r>
              <a:rPr b="0" dirty="0" err="1" lang="en-US" sz="1000">
                <a:latin typeface="Roboto"/>
              </a:rPr>
              <a:t>ADManager</a:t>
            </a:r>
            <a:r>
              <a:rPr b="0" dirty="0" lang="en-US" sz="1000">
                <a:latin typeface="Roboto"/>
              </a:rPr>
              <a:t> Plus supports integrations with:</a:t>
            </a:r>
            <a:endParaRPr b="0" dirty="0" lang="en-US" sz="1000">
              <a:latin typeface="Roboto"/>
            </a:endParaRPr>
          </a:p>
        </p:txBody>
      </p:sp>
      <p:sp>
        <p:nvSpPr>
          <p:cNvPr id="5" name="TextBox 5">
            <a:extLst>
              <a:ext uri="{0006D5A5-24D1-499B-B229-5BBC68B3A3E3}">
                <a16:creationId xmlns:a16="http://schemas.microsoft.com/office/drawing/2010/main" id="{1EE8CCBD-D6D9-4250-B6CA-7591923525F4}"/>
              </a:ext>
            </a:extLst>
          </p:cNvPr>
          <p:cNvSpPr txBox="1"/>
          <p:nvPr/>
        </p:nvSpPr>
        <p:spPr>
          <a:xfrm rot="0">
            <a:off x="291341" y="1687455"/>
            <a:ext cx="1367066" cy="400110"/>
          </a:xfrm>
          <a:prstGeom prst="rect">
            <a:avLst/>
          </a:prstGeom>
          <a:noFill/>
        </p:spPr>
        <p:txBody>
          <a:bodyPr anchor="t" rtlCol="0" vert="horz" wrap="square">
            <a:spAutoFit/>
          </a:bodyPr>
          <a:lstStyle/>
          <a:p>
            <a:pPr algn="ctr"/>
            <a:r>
              <a:rPr b="1" dirty="0" lang="en-US" sz="1000">
                <a:latin typeface="Roboto"/>
              </a:rPr>
              <a:t>External </a:t>
            </a:r>
          </a:p>
          <a:p>
            <a:pPr algn="ctr"/>
            <a:r>
              <a:rPr b="1" dirty="0" lang="en-US" sz="1000">
                <a:latin typeface="Roboto"/>
              </a:rPr>
              <a:t>databases </a:t>
            </a:r>
            <a:endParaRPr b="1" dirty="0" lang="en-US" sz="1000">
              <a:latin typeface="Roboto"/>
            </a:endParaRPr>
          </a:p>
        </p:txBody>
      </p:sp>
      <p:sp>
        <p:nvSpPr>
          <p:cNvPr id="6" name="TextBox 6">
            <a:extLst>
              <a:ext uri="{F6870990-97D9-4627-9BED-E8043983DC97}">
                <a16:creationId xmlns:a16="http://schemas.microsoft.com/office/drawing/2010/main" id="{FF4547A9-7293-43E4-A0BB-A3B03F530E38}"/>
              </a:ext>
            </a:extLst>
          </p:cNvPr>
          <p:cNvSpPr txBox="1"/>
          <p:nvPr/>
        </p:nvSpPr>
        <p:spPr>
          <a:xfrm rot="0">
            <a:off x="1791470" y="1687455"/>
            <a:ext cx="1367066" cy="400110"/>
          </a:xfrm>
          <a:prstGeom prst="rect">
            <a:avLst/>
          </a:prstGeom>
          <a:noFill/>
        </p:spPr>
        <p:txBody>
          <a:bodyPr anchor="t" rtlCol="0" vert="horz" wrap="square">
            <a:spAutoFit/>
          </a:bodyPr>
          <a:lstStyle/>
          <a:p>
            <a:pPr algn="ctr"/>
            <a:r>
              <a:rPr b="1" dirty="0" lang="en-US" sz="1000">
                <a:latin typeface="Roboto"/>
              </a:rPr>
              <a:t>HR management systems</a:t>
            </a:r>
            <a:endParaRPr b="1" dirty="0" lang="en-US" sz="1000">
              <a:latin typeface="Roboto"/>
            </a:endParaRPr>
          </a:p>
        </p:txBody>
      </p:sp>
      <p:sp>
        <p:nvSpPr>
          <p:cNvPr id="7" name="TextBox 7">
            <a:extLst>
              <a:ext uri="{499C9ECE-B012-4933-AC71-30179F0DDD05}">
                <a16:creationId xmlns:a16="http://schemas.microsoft.com/office/drawing/2010/main" id="{8AD1CE96-B2B6-4EE0-877D-94E16A239B2D}"/>
              </a:ext>
            </a:extLst>
          </p:cNvPr>
          <p:cNvSpPr txBox="1"/>
          <p:nvPr/>
        </p:nvSpPr>
        <p:spPr>
          <a:xfrm rot="0">
            <a:off x="3451278" y="1687455"/>
            <a:ext cx="1118843" cy="400110"/>
          </a:xfrm>
          <a:prstGeom prst="rect">
            <a:avLst/>
          </a:prstGeom>
          <a:noFill/>
        </p:spPr>
        <p:txBody>
          <a:bodyPr anchor="t" rtlCol="0" vert="horz" wrap="square">
            <a:spAutoFit/>
          </a:bodyPr>
          <a:lstStyle/>
          <a:p>
            <a:pPr algn="ctr"/>
            <a:r>
              <a:rPr b="1" dirty="0" lang="en-US" sz="1000">
                <a:latin typeface="Roboto"/>
              </a:rPr>
              <a:t>Help desk </a:t>
            </a:r>
          </a:p>
          <a:p>
            <a:pPr algn="ctr"/>
            <a:r>
              <a:rPr b="1" dirty="0" lang="en-US" sz="1000">
                <a:latin typeface="Roboto"/>
              </a:rPr>
              <a:t>software </a:t>
            </a:r>
            <a:endParaRPr b="1" dirty="0" lang="en-US" sz="1000">
              <a:latin typeface="Roboto"/>
            </a:endParaRPr>
          </a:p>
        </p:txBody>
      </p:sp>
      <p:cxnSp>
        <p:nvCxnSpPr>
          <p:cNvPr id="8" name="Straight Connector 8">
            <a:extLst>
              <a:ext uri="{4C11D445-8124-4E60-8B19-B2598AEFE3E6}">
                <a16:creationId xmlns:a16="http://schemas.microsoft.com/office/drawing/2010/main" id="{66B41ED1-B69E-49A2-A767-368B96E9ECA1}"/>
              </a:ext>
            </a:extLst>
          </p:cNvPr>
          <p:cNvCxnSpPr/>
          <p:nvPr/>
        </p:nvCxnSpPr>
        <p:spPr>
          <a:xfrm rot="0">
            <a:off x="1658407" y="1008634"/>
            <a:ext cx="0" cy="121783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>
            <a:extLst>
              <a:ext uri="{F140A63B-BEE4-4A91-BB3D-30CDF111FA64}">
                <a16:creationId xmlns:a16="http://schemas.microsoft.com/office/drawing/2010/main" id="{2A3E4D6E-9B48-4E0B-84F0-D8CD1ACB895F}"/>
              </a:ext>
            </a:extLst>
          </p:cNvPr>
          <p:cNvCxnSpPr/>
          <p:nvPr/>
        </p:nvCxnSpPr>
        <p:spPr>
          <a:xfrm rot="0">
            <a:off x="3354163" y="1008634"/>
            <a:ext cx="0" cy="1217833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>
            <a:extLst>
              <a:ext uri="{180A51B7-50C8-4810-9F2E-3D3A3D8C8D11}">
                <a16:creationId xmlns:a16="http://schemas.microsoft.com/office/drawing/2010/main" id="{0EC06352-7CE2-45ED-9E7A-8DF595EE49B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04568" y="1123367"/>
            <a:ext cx="369681" cy="407797"/>
          </a:xfrm>
          <a:prstGeom prst="rect">
            <a:avLst/>
          </a:prstGeom>
          <a:noFill/>
        </p:spPr>
      </p:pic>
      <p:sp>
        <p:nvSpPr>
          <p:cNvPr id="11" name="Oval 12">
            <a:extLst>
              <a:ext uri="{02E55EC0-AC16-476C-AC06-AF0DCD105793}">
                <a16:creationId xmlns:a16="http://schemas.microsoft.com/office/drawing/2010/main" id="{3FB6A6B9-F24E-4D22-9E8E-1832F92B91F6}"/>
              </a:ext>
            </a:extLst>
          </p:cNvPr>
          <p:cNvSpPr/>
          <p:nvPr/>
        </p:nvSpPr>
        <p:spPr>
          <a:xfrm rot="0">
            <a:off x="2158915" y="1008634"/>
            <a:ext cx="620033" cy="620033"/>
          </a:xfrm>
          <a:prstGeom prst="ellipse">
            <a:avLst/>
          </a:prstGeom>
          <a:solidFill>
            <a:srgbClr val="3aa5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Oval 14">
            <a:extLst>
              <a:ext uri="{B366EE63-6FB3-4DD4-ACA4-788C7DC491E3}">
                <a16:creationId xmlns:a16="http://schemas.microsoft.com/office/drawing/2010/main" id="{367C4A46-7723-4DA6-8CE5-F7038960D465}"/>
              </a:ext>
            </a:extLst>
          </p:cNvPr>
          <p:cNvSpPr/>
          <p:nvPr/>
        </p:nvSpPr>
        <p:spPr>
          <a:xfrm rot="0">
            <a:off x="3712738" y="1008634"/>
            <a:ext cx="620033" cy="620033"/>
          </a:xfrm>
          <a:prstGeom prst="ellipse">
            <a:avLst/>
          </a:prstGeom>
          <a:solidFill>
            <a:srgbClr val="fecd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3" name="Picture 16">
            <a:extLst>
              <a:ext uri="{4EE23AF1-06C6-4E12-9D9B-5F8451D232DA}">
                <a16:creationId xmlns:a16="http://schemas.microsoft.com/office/drawing/2010/main" id="{316E2C7A-3048-4BEA-93F7-C567CFC76F3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823435" y="1082687"/>
            <a:ext cx="389327" cy="441006"/>
          </a:xfrm>
          <a:prstGeom prst="rect">
            <a:avLst/>
          </a:prstGeom>
          <a:noFill/>
        </p:spPr>
      </p:pic>
      <p:pic>
        <p:nvPicPr>
          <p:cNvPr id="14" name="Picture 17">
            <a:extLst>
              <a:ext uri="{E622FC43-6380-4B9E-9AAB-005B18517723}">
                <a16:creationId xmlns:a16="http://schemas.microsoft.com/office/drawing/2010/main" id="{B7F6852C-FE7C-4340-93C5-A52329D432C2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323316" y="1060274"/>
            <a:ext cx="374841" cy="504114"/>
          </a:xfrm>
          <a:prstGeom prst="rect">
            <a:avLst/>
          </a:prstGeom>
          <a:noFill/>
        </p:spPr>
      </p:pic>
    </p:spTree>
    <p:extLst>
      <p:ext uri="{E3D3FA7D-F685-433C-B7BF-2669556DEFBD}">
        <p14:creationId xmlns:p14="http://schemas.microsoft.com/office/powerpoint/2010/main" val="1688456019598"/>
      </p:ext>
    </p:extLst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D5D7BA8-8E7D-4812-B283-3E2382AC1218}">
                <a16:creationId xmlns:a16="http://schemas.microsoft.com/office/drawing/2010/main" id="{44CBEEFF-05A3-4D0F-8CBF-5CE993FB1E9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Integration with external databases</a:t>
            </a:r>
            <a:endParaRPr dirty="0" lang="en-US"/>
          </a:p>
        </p:txBody>
      </p:sp>
      <p:sp>
        <p:nvSpPr>
          <p:cNvPr id="3" name="TextBox 4">
            <a:extLst>
              <a:ext uri="{EB6A9F29-1F93-4E19-9DFD-3A7EE3A953D9}">
                <a16:creationId xmlns:a16="http://schemas.microsoft.com/office/drawing/2010/main" id="{8B76B5E2-A183-4C4E-92D1-81CED5E3257C}"/>
              </a:ext>
            </a:extLst>
          </p:cNvPr>
          <p:cNvSpPr txBox="1"/>
          <p:nvPr/>
        </p:nvSpPr>
        <p:spPr>
          <a:xfrm rot="0">
            <a:off x="137526" y="548947"/>
            <a:ext cx="4320542" cy="1002839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1000">
                <a:latin typeface="Roboto"/>
              </a:rPr>
              <a:t>Administrators can now import user records directly from external databases to automate user creation, modification and deletion.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1000">
                <a:latin typeface="Roboto"/>
              </a:rPr>
              <a:t>The external databases that can be integrated with </a:t>
            </a:r>
            <a:r>
              <a:rPr b="0" dirty="0" err="1" lang="en-US" sz="1000">
                <a:latin typeface="Roboto"/>
              </a:rPr>
              <a:t>ADManager</a:t>
            </a:r>
            <a:r>
              <a:rPr b="0" dirty="0" lang="en-US" sz="1000">
                <a:latin typeface="Roboto"/>
              </a:rPr>
              <a:t> Plus include:</a:t>
            </a:r>
            <a:endParaRPr b="0" dirty="0" lang="en-US" sz="1000">
              <a:latin typeface="Roboto"/>
            </a:endParaRPr>
          </a:p>
        </p:txBody>
      </p:sp>
      <p:pic>
        <p:nvPicPr>
          <p:cNvPr id="4" name="Picture 6">
            <a:extLst>
              <a:ext uri="{D0269AC5-AE48-4C90-967E-7C29E8856852}">
                <a16:creationId xmlns:a16="http://schemas.microsoft.com/office/drawing/2010/main" id="{EF7EEB41-22C7-436D-B1C0-DC7C48FC2FB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30447" l="5289" r="5700" t="27876"/>
          <a:stretch>
            <a:fillRect/>
          </a:stretch>
        </p:blipFill>
        <p:spPr>
          <a:xfrm rot="0">
            <a:off x="2445002" y="1870816"/>
            <a:ext cx="1021794" cy="370299"/>
          </a:xfrm>
          <a:prstGeom prst="rect">
            <a:avLst/>
          </a:prstGeom>
          <a:noFill/>
        </p:spPr>
      </p:pic>
      <p:pic>
        <p:nvPicPr>
          <p:cNvPr id="5" name="Picture 7">
            <a:extLst>
              <a:ext uri="{DAC4A794-EBC6-468A-813B-0924B4737788}">
                <a16:creationId xmlns:a16="http://schemas.microsoft.com/office/drawing/2010/main" id="{DD86C060-4F1C-451D-8CAE-F3FE00BC7A1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13408" l="22654" r="19117"/>
          <a:stretch>
            <a:fillRect/>
          </a:stretch>
        </p:blipFill>
        <p:spPr>
          <a:xfrm rot="0">
            <a:off x="1187336" y="1721032"/>
            <a:ext cx="683405" cy="557721"/>
          </a:xfrm>
          <a:prstGeom prst="rect">
            <a:avLst/>
          </a:prstGeom>
          <a:noFill/>
        </p:spPr>
      </p:pic>
    </p:spTree>
    <p:extLst>
      <p:ext uri="{FCC83229-0CD0-4657-A1A9-29D7D2F36369}">
        <p14:creationId xmlns:p14="http://schemas.microsoft.com/office/powerpoint/2010/main" val="1688456019599"/>
      </p:ext>
    </p:extLst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A708CD6-7EF7-48A7-B36D-30F4B9F521E4}">
                <a16:creationId xmlns:a16="http://schemas.microsoft.com/office/drawing/2010/main" id="{5BA44EF7-C849-450D-91EC-D354E92B79E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 sz="1400"/>
              <a:t>Integration with HR Management Software</a:t>
            </a:r>
            <a:endParaRPr dirty="0" lang="en-US" sz="1400"/>
          </a:p>
        </p:txBody>
      </p:sp>
      <p:sp>
        <p:nvSpPr>
          <p:cNvPr id="3" name="TextBox 4">
            <a:extLst>
              <a:ext uri="{2B8599BE-C1E7-4E61-89C9-72B39D5B212C}">
                <a16:creationId xmlns:a16="http://schemas.microsoft.com/office/drawing/2010/main" id="{2D4B0EE3-76C7-4769-B3BC-32A02B873573}"/>
              </a:ext>
            </a:extLst>
          </p:cNvPr>
          <p:cNvSpPr txBox="1"/>
          <p:nvPr/>
        </p:nvSpPr>
        <p:spPr>
          <a:xfrm rot="0">
            <a:off x="137521" y="487518"/>
            <a:ext cx="4546349" cy="111985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lang="en-US" sz="900">
                <a:latin typeface="Roboto"/>
              </a:rPr>
              <a:t>Administrators can now integrate </a:t>
            </a:r>
            <a:r>
              <a:rPr b="0" dirty="0" err="1" lang="en-US" sz="900">
                <a:latin typeface="Roboto"/>
              </a:rPr>
              <a:t>ADManager</a:t>
            </a:r>
            <a:r>
              <a:rPr b="0" dirty="0" lang="en-US" sz="900">
                <a:latin typeface="Roboto"/>
              </a:rPr>
              <a:t> Plus with a HR Management system and directly import the user details from the </a:t>
            </a:r>
            <a:r>
              <a:rPr b="0" dirty="0" err="1" lang="en-US" sz="900">
                <a:latin typeface="Roboto"/>
              </a:rPr>
              <a:t>HRMS</a:t>
            </a:r>
            <a:r>
              <a:rPr b="0" dirty="0" lang="en-US" sz="900">
                <a:latin typeface="Roboto"/>
              </a:rPr>
              <a:t> to create AD user accounts automatically. 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err="1" lang="en-US" sz="900">
                <a:latin typeface="Roboto"/>
              </a:rPr>
              <a:t>ADManager</a:t>
            </a:r>
            <a:r>
              <a:rPr b="0" dirty="0" lang="en-US" sz="900">
                <a:latin typeface="Roboto"/>
              </a:rPr>
              <a:t> Plus currently supports integrations with </a:t>
            </a:r>
            <a:r>
              <a:rPr b="0" dirty="0" lang="en-US" sz="900">
                <a:latin typeface="Roboto"/>
              </a:rPr>
              <a:t>custom </a:t>
            </a:r>
            <a:r>
              <a:rPr b="0" dirty="0" err="1" lang="en-US" sz="900">
                <a:latin typeface="Roboto"/>
              </a:rPr>
              <a:t>HRMS</a:t>
            </a:r>
            <a:r>
              <a:rPr b="0" dirty="0" lang="en-US" sz="900">
                <a:latin typeface="Roboto"/>
              </a:rPr>
              <a:t> platforms and </a:t>
            </a:r>
            <a:r>
              <a:rPr b="0" dirty="0" lang="en-US" sz="900">
                <a:latin typeface="Roboto"/>
              </a:rPr>
              <a:t>HR </a:t>
            </a:r>
            <a:r>
              <a:rPr b="0" dirty="0" lang="en-US" sz="900">
                <a:latin typeface="Roboto"/>
              </a:rPr>
              <a:t>management systems like,</a:t>
            </a:r>
            <a:endParaRPr b="0" dirty="0" lang="en-US" sz="900">
              <a:latin typeface="Roboto"/>
            </a:endParaRPr>
          </a:p>
        </p:txBody>
      </p:sp>
      <p:sp>
        <p:nvSpPr>
          <p:cNvPr id="4" name="TextBox 5">
            <a:extLst>
              <a:ext uri="{30D3E40C-E4FE-48F3-A0AD-B9E91A8727CC}">
                <a16:creationId xmlns:a16="http://schemas.microsoft.com/office/drawing/2010/main" id="{9E1C71B5-CC26-4ED6-B3B6-13F9B48A4CF9}"/>
              </a:ext>
            </a:extLst>
          </p:cNvPr>
          <p:cNvSpPr txBox="1"/>
          <p:nvPr/>
        </p:nvSpPr>
        <p:spPr>
          <a:xfrm rot="0">
            <a:off x="220437" y="2211590"/>
            <a:ext cx="942917" cy="246221"/>
          </a:xfrm>
          <a:prstGeom prst="rect">
            <a:avLst/>
          </a:prstGeom>
          <a:noFill/>
        </p:spPr>
        <p:txBody>
          <a:bodyPr anchor="t" rtlCol="0" vert="horz" wrap="square">
            <a:spAutoFit/>
          </a:bodyPr>
          <a:lstStyle/>
          <a:p>
            <a:pPr algn="ctr" lvl="1" marL="0"/>
            <a:r>
              <a:rPr dirty="0" lang="en-US" sz="1000">
                <a:latin typeface="Arial"/>
              </a:rPr>
              <a:t>Zoho People</a:t>
            </a:r>
            <a:endParaRPr dirty="0" lang="en-US" sz="1000">
              <a:latin typeface="Arial"/>
            </a:endParaRPr>
          </a:p>
        </p:txBody>
      </p:sp>
      <p:pic>
        <p:nvPicPr>
          <p:cNvPr id="5" name="Picture 6">
            <a:extLst>
              <a:ext uri="{FB3A18D6-9DBC-4474-ABE7-77C83D52F0A9}">
                <a16:creationId xmlns:a16="http://schemas.microsoft.com/office/drawing/2010/main" id="{25BDB9AD-BF9D-4DBD-B95C-257E0B53215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3421" l="30725" r="29150" t="9857"/>
          <a:stretch>
            <a:fillRect/>
          </a:stretch>
        </p:blipFill>
        <p:spPr>
          <a:xfrm rot="0">
            <a:off x="412986" y="1583711"/>
            <a:ext cx="554688" cy="55682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D3A10D46-35C3-401F-BD7E-4A91E8656257}">
                <a16:creationId xmlns:a16="http://schemas.microsoft.com/office/drawing/2010/main" id="{14700E8D-75BB-46EA-B17B-3EA12F9BB25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609320" y="1744456"/>
            <a:ext cx="758933" cy="30628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7B1D4D87-437A-46F9-8151-75DEA726E0C9}">
                <a16:creationId xmlns:a16="http://schemas.microsoft.com/office/drawing/2010/main" id="{3B6AE14B-5226-46C9-9184-9E80B18742A2}"/>
              </a:ext>
            </a:extLst>
          </p:cNvPr>
          <p:cNvSpPr txBox="1"/>
          <p:nvPr/>
        </p:nvSpPr>
        <p:spPr>
          <a:xfrm rot="0">
            <a:off x="1467778" y="2186781"/>
            <a:ext cx="942917" cy="246221"/>
          </a:xfrm>
          <a:prstGeom prst="rect">
            <a:avLst/>
          </a:prstGeom>
          <a:noFill/>
        </p:spPr>
        <p:txBody>
          <a:bodyPr anchor="t" rtlCol="0" vert="horz" wrap="square">
            <a:spAutoFit/>
          </a:bodyPr>
          <a:lstStyle/>
          <a:p>
            <a:pPr algn="ctr" lvl="1" marL="0"/>
            <a:r>
              <a:rPr dirty="0" err="1" lang="en-US" sz="1000">
                <a:latin typeface="Arial"/>
              </a:rPr>
              <a:t>UltiPro</a:t>
            </a:r>
            <a:endParaRPr dirty="0" err="1" lang="en-US" sz="1000">
              <a:latin typeface="Arial"/>
            </a:endParaRPr>
          </a:p>
        </p:txBody>
      </p:sp>
      <p:pic>
        <p:nvPicPr>
          <p:cNvPr id="8" name="Picture 7">
            <a:extLst>
              <a:ext uri="{F1E4560C-320A-4159-A8AE-C563168410D3}">
                <a16:creationId xmlns:a16="http://schemas.microsoft.com/office/drawing/2010/main" id="{35902148-56DF-452E-B93E-6E5FFF1CD102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009900" y="1670417"/>
            <a:ext cx="491089" cy="39365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BEA1ADA0-DE86-4D0F-B623-C1535293CC2C}">
                <a16:creationId xmlns:a16="http://schemas.microsoft.com/office/drawing/2010/main" id="{E774966A-2262-4A17-BD70-4464B77A1057}"/>
              </a:ext>
            </a:extLst>
          </p:cNvPr>
          <p:cNvSpPr txBox="1"/>
          <p:nvPr/>
        </p:nvSpPr>
        <p:spPr>
          <a:xfrm rot="0">
            <a:off x="2857500" y="2176602"/>
            <a:ext cx="1037996" cy="243801"/>
          </a:xfrm>
          <a:prstGeom prst="rect">
            <a:avLst/>
          </a:prstGeom>
          <a:noFill/>
        </p:spPr>
        <p:txBody>
          <a:bodyPr anchor="t" rtlCol="0" vert="horz" wrap="square">
            <a:spAutoFit/>
          </a:bodyPr>
          <a:lstStyle/>
          <a:p>
            <a:pPr algn="ctr" lvl="1" marL="0"/>
            <a:r>
              <a:rPr dirty="0" err="1" lang="en-US" sz="1000">
                <a:latin typeface="Arial"/>
              </a:rPr>
              <a:t>bambooHR</a:t>
            </a:r>
            <a:endParaRPr dirty="0" err="1" lang="en-US" sz="1000">
              <a:latin typeface="Arial"/>
            </a:endParaRPr>
          </a:p>
        </p:txBody>
      </p:sp>
    </p:spTree>
    <p:extLst>
      <p:ext uri="{0C039506-5571-4220-90AB-0B51C7592818}">
        <p14:creationId xmlns:p14="http://schemas.microsoft.com/office/powerpoint/2010/main" val="1688456019601"/>
      </p:ext>
    </p:extLst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DCC731C-B662-46BE-8281-7910D7378BF0}">
                <a16:creationId xmlns:a16="http://schemas.microsoft.com/office/drawing/2010/main" id="{BA0C7DFF-34FD-4F75-8B09-FC0DFA18D23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 sz="1400"/>
              <a:t>Integration with help desk software</a:t>
            </a:r>
            <a:endParaRPr dirty="0" lang="en-US" sz="1400"/>
          </a:p>
        </p:txBody>
      </p:sp>
      <p:sp>
        <p:nvSpPr>
          <p:cNvPr id="3" name="TextBox 4">
            <a:extLst>
              <a:ext uri="{49D9188E-0B4F-45F0-BC70-D1DD91633705}">
                <a16:creationId xmlns:a16="http://schemas.microsoft.com/office/drawing/2010/main" id="{DCE6D097-699E-4531-B0FC-9897985F1EB4}"/>
              </a:ext>
            </a:extLst>
          </p:cNvPr>
          <p:cNvSpPr txBox="1"/>
          <p:nvPr/>
        </p:nvSpPr>
        <p:spPr>
          <a:xfrm rot="0">
            <a:off x="354168" y="1150028"/>
            <a:ext cx="4023426" cy="1005649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i="0" lang="en-US" strike="noStrike" u="none">
                <a:latin typeface="Roboto"/>
              </a:rPr>
              <a:t>Execute AD tasks directly from your help desk console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i="0" lang="en-US" strike="noStrike" u="none">
                <a:latin typeface="Roboto"/>
              </a:rPr>
              <a:t>Delegate simple AD tasks to technicians/HR associates having little to no AD expertise  since AD management via </a:t>
            </a:r>
            <a:r>
              <a:rPr b="0" dirty="0" err="1" i="0" lang="en-US" strike="noStrike" u="none">
                <a:latin typeface="Roboto"/>
              </a:rPr>
              <a:t>ADManager</a:t>
            </a:r>
            <a:r>
              <a:rPr b="0" dirty="0" i="0" lang="en-US" strike="noStrike" u="none">
                <a:latin typeface="Roboto"/>
              </a:rPr>
              <a:t> Plus is a point and click activity</a:t>
            </a:r>
          </a:p>
          <a:p>
            <a:pPr indent="-171450" marL="171450">
              <a:lnSpc>
                <a:spcPct val="150000"/>
              </a:lnSpc>
              <a:buFont typeface="Arial"/>
              <a:buChar char="•"/>
            </a:pPr>
            <a:r>
              <a:rPr b="0" dirty="0" i="0" lang="en-US" strike="noStrike" u="none">
                <a:latin typeface="Roboto"/>
              </a:rPr>
              <a:t>Create users across multiple platforms like AD, MS Exchange, </a:t>
            </a:r>
            <a:r>
              <a:rPr b="0" dirty="0" i="0" lang="en-US" strike="noStrike" u="none">
                <a:latin typeface="Roboto"/>
              </a:rPr>
              <a:t>Microsoft</a:t>
            </a:r>
            <a:r>
              <a:rPr b="0" dirty="0" i="0" lang="en-US" strike="noStrike" u="none">
                <a:latin typeface="Roboto"/>
              </a:rPr>
              <a:t> 365, </a:t>
            </a:r>
            <a:r>
              <a:rPr b="0" dirty="0" lang="en-US">
                <a:latin typeface="Roboto"/>
              </a:rPr>
              <a:t>MS Teams</a:t>
            </a:r>
            <a:r>
              <a:rPr b="0" dirty="0" i="0" lang="en-US" strike="noStrike" u="none">
                <a:latin typeface="Roboto"/>
              </a:rPr>
              <a:t>,</a:t>
            </a:r>
            <a:r>
              <a:rPr b="0" dirty="0" i="0" lang="en-US" strike="noStrike" u="none">
                <a:latin typeface="Roboto"/>
              </a:rPr>
              <a:t> and </a:t>
            </a:r>
            <a:r>
              <a:rPr b="0" dirty="0" i="0" lang="en-US" strike="noStrike" u="none">
                <a:latin typeface="Roboto"/>
              </a:rPr>
              <a:t>Google workspace without </a:t>
            </a:r>
            <a:r>
              <a:rPr b="0" dirty="0" i="0" lang="en-US" strike="noStrike" u="none">
                <a:latin typeface="Roboto"/>
              </a:rPr>
              <a:t>toggling between multiple windows</a:t>
            </a:r>
            <a:endParaRPr b="0" dirty="0" i="0" lang="en-US" strike="noStrike" u="none">
              <a:latin typeface="Roboto"/>
            </a:endParaRPr>
          </a:p>
        </p:txBody>
      </p:sp>
      <p:sp>
        <p:nvSpPr>
          <p:cNvPr id="4" name="TextBox 6">
            <a:extLst>
              <a:ext uri="{C0393DFB-3BC5-4245-AC8E-AC7CF3B4699F}">
                <a16:creationId xmlns:a16="http://schemas.microsoft.com/office/drawing/2010/main" id="{D6111656-75C2-4C9D-BD5D-848DB25447A2}"/>
              </a:ext>
            </a:extLst>
          </p:cNvPr>
          <p:cNvSpPr txBox="1"/>
          <p:nvPr/>
        </p:nvSpPr>
        <p:spPr>
          <a:xfrm rot="0">
            <a:off x="137526" y="496651"/>
            <a:ext cx="4663074" cy="51804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b="0" dirty="0" lang="en-US" sz="1000">
                <a:latin typeface="Roboto"/>
              </a:rPr>
              <a:t>By integrating </a:t>
            </a:r>
            <a:r>
              <a:rPr b="0" dirty="0" err="1" lang="en-US" sz="1000">
                <a:latin typeface="Roboto"/>
              </a:rPr>
              <a:t>ADManager</a:t>
            </a:r>
            <a:r>
              <a:rPr b="0" dirty="0" lang="en-US" sz="1000">
                <a:latin typeface="Roboto"/>
              </a:rPr>
              <a:t> Plus with your help desk console such as </a:t>
            </a:r>
            <a:r>
              <a:rPr b="0" dirty="0" err="1" lang="en-US" sz="1000">
                <a:latin typeface="Roboto"/>
              </a:rPr>
              <a:t>ServiceDesk</a:t>
            </a:r>
            <a:r>
              <a:rPr b="0" dirty="0" lang="en-US" sz="1000">
                <a:latin typeface="Roboto"/>
              </a:rPr>
              <a:t> </a:t>
            </a:r>
            <a:r>
              <a:rPr b="0" dirty="0" lang="en-US" sz="1000">
                <a:latin typeface="Roboto"/>
              </a:rPr>
              <a:t>Plus (on-</a:t>
            </a:r>
            <a:r>
              <a:rPr b="0" dirty="0" err="1" lang="en-US" sz="1000">
                <a:latin typeface="Roboto"/>
              </a:rPr>
              <a:t>prem</a:t>
            </a:r>
            <a:r>
              <a:rPr b="0" dirty="0" lang="en-US" sz="1000">
                <a:latin typeface="Roboto"/>
              </a:rPr>
              <a:t> and cloud), Jira, </a:t>
            </a:r>
            <a:r>
              <a:rPr b="0" dirty="0" err="1" lang="en-US" sz="1000">
                <a:latin typeface="Roboto"/>
              </a:rPr>
              <a:t>ServiceNow</a:t>
            </a:r>
            <a:r>
              <a:rPr b="0" dirty="0" lang="en-US" sz="1000">
                <a:latin typeface="Roboto"/>
              </a:rPr>
              <a:t> </a:t>
            </a:r>
            <a:r>
              <a:rPr b="0" dirty="0" lang="en-US" sz="1000">
                <a:latin typeface="Roboto"/>
              </a:rPr>
              <a:t>and Zendesk, you can:</a:t>
            </a:r>
            <a:endParaRPr b="0" dirty="0" lang="en-US" sz="1000">
              <a:latin typeface="Roboto"/>
            </a:endParaRPr>
          </a:p>
        </p:txBody>
      </p:sp>
    </p:spTree>
    <p:extLst>
      <p:ext uri="{583A85EE-7A15-421F-A2FE-F793AF5AE374}">
        <p14:creationId xmlns:p14="http://schemas.microsoft.com/office/powerpoint/2010/main" val="1688456019603"/>
      </p:ext>
    </p:extLst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7BE4E3D-6D58-408E-94EF-FE96C7045F35}">
                <a16:creationId xmlns:a16="http://schemas.microsoft.com/office/drawing/2010/main" id="{C60C79C8-298E-4450-B483-5AE0DBEEB9A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79822" y="180135"/>
            <a:ext cx="4284288" cy="277910"/>
          </a:xfrm>
        </p:spPr>
        <p:txBody>
          <a:bodyPr rtlCol="0" vert="horz"/>
          <a:lstStyle/>
          <a:p>
            <a:pPr/>
            <a:r>
              <a:rPr dirty="0" lang="en-US" sz="1400"/>
              <a:t>Log forwarding</a:t>
            </a:r>
            <a:endParaRPr dirty="0" lang="en-US" sz="1400"/>
          </a:p>
        </p:txBody>
      </p:sp>
      <p:sp>
        <p:nvSpPr>
          <p:cNvPr id="3" name="TextBox 6">
            <a:extLst>
              <a:ext uri="{BB2BAF81-4AAA-4347-8BEA-A42F512E5BDC}">
                <a16:creationId xmlns:a16="http://schemas.microsoft.com/office/drawing/2010/main" id="{1AE8ABF4-117F-4B20-A544-EAB04D718B0A}"/>
              </a:ext>
            </a:extLst>
          </p:cNvPr>
          <p:cNvSpPr txBox="1"/>
          <p:nvPr/>
        </p:nvSpPr>
        <p:spPr>
          <a:xfrm rot="0">
            <a:off x="179822" y="556421"/>
            <a:ext cx="4120143" cy="731348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dirty="0" lang="en-US" sz="1000">
                <a:latin typeface="Arial"/>
              </a:rPr>
              <a:t>Administrators can now send the logs of Active Directory management operations performed using </a:t>
            </a:r>
            <a:r>
              <a:rPr dirty="0" err="1" lang="en-US" sz="1000">
                <a:latin typeface="Arial"/>
              </a:rPr>
              <a:t>ADManager</a:t>
            </a:r>
            <a:r>
              <a:rPr dirty="0" lang="en-US" sz="1000">
                <a:latin typeface="Arial"/>
              </a:rPr>
              <a:t> Plus to </a:t>
            </a:r>
            <a:r>
              <a:rPr dirty="0" lang="en-US" sz="1000">
                <a:latin typeface="Arial"/>
              </a:rPr>
              <a:t>Syslog</a:t>
            </a:r>
            <a:r>
              <a:rPr dirty="0" lang="en-US" sz="1000">
                <a:latin typeface="Arial"/>
              </a:rPr>
              <a:t> servers and </a:t>
            </a:r>
            <a:r>
              <a:rPr dirty="0" err="1" lang="en-US" sz="1000">
                <a:latin typeface="Arial"/>
              </a:rPr>
              <a:t>SIEM</a:t>
            </a:r>
            <a:r>
              <a:rPr dirty="0" lang="en-US" sz="1000">
                <a:latin typeface="Arial"/>
              </a:rPr>
              <a:t> tools such as </a:t>
            </a:r>
            <a:r>
              <a:rPr dirty="0" err="1" lang="en-US" sz="1000">
                <a:latin typeface="Arial"/>
              </a:rPr>
              <a:t>Splunk</a:t>
            </a:r>
            <a:r>
              <a:rPr dirty="0" lang="en-US" sz="1000">
                <a:latin typeface="Arial"/>
              </a:rPr>
              <a:t> for detailed auditing.</a:t>
            </a:r>
            <a:endParaRPr dirty="0" lang="en-US" sz="1000">
              <a:latin typeface="Arial"/>
            </a:endParaRPr>
          </a:p>
        </p:txBody>
      </p:sp>
      <p:pic>
        <p:nvPicPr>
          <p:cNvPr id="4" name="Picture 4">
            <a:extLst>
              <a:ext uri="{4E04B312-40D3-4683-BBB8-DA89F8B5B0C3}">
                <a16:creationId xmlns:a16="http://schemas.microsoft.com/office/drawing/2010/main" id="{D6971781-9186-4AFE-84D6-B514B2C9482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504" y="1446752"/>
            <a:ext cx="926553" cy="671750"/>
          </a:xfrm>
          <a:prstGeom prst="rect">
            <a:avLst/>
          </a:prstGeom>
          <a:noFill/>
        </p:spPr>
      </p:pic>
      <p:sp>
        <p:nvSpPr>
          <p:cNvPr id="5" name="">
            <a:extLst>
              <a:ext uri="{53FA664E-EAE1-4F4F-B450-674BA21892EF}">
                <a16:creationId xmlns:a16="http://schemas.microsoft.com/office/drawing/2010/main" id="{F4DB235B-CD98-49FD-BC3C-0B7965FDF55B}"/>
              </a:ext>
            </a:extLst>
          </p:cNvPr>
          <p:cNvSpPr/>
          <p:nvPr/>
        </p:nvSpPr>
        <p:spPr>
          <a:xfrm flipH="false" flipV="false" rot="0">
            <a:off x="1344225" y="1446752"/>
            <a:ext cx="946824" cy="671750"/>
          </a:xfrm>
          <a:prstGeom prst="rect">
            <a:avLst/>
          </a:prstGeom>
          <a:solidFill>
            <a:schemeClr val="tx1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TextBox 5">
            <a:extLst>
              <a:ext uri="{95826AE6-0006-42A3-B4E0-08D6E87BBC4A}">
                <a16:creationId xmlns:a16="http://schemas.microsoft.com/office/drawing/2010/main" id="{A952A104-3638-406C-ADA2-5854A5044F69}"/>
              </a:ext>
            </a:extLst>
          </p:cNvPr>
          <p:cNvSpPr txBox="1"/>
          <p:nvPr/>
        </p:nvSpPr>
        <p:spPr>
          <a:xfrm rot="0">
            <a:off x="1357379" y="1659512"/>
            <a:ext cx="911599" cy="304742"/>
          </a:xfrm>
          <a:prstGeom prst="rect">
            <a:avLst/>
          </a:prstGeom>
          <a:noFill/>
        </p:spPr>
        <p:txBody>
          <a:bodyPr anchor="t" rtlCol="0" vert="horz" wrap="square">
            <a:spAutoFit/>
          </a:bodyPr>
          <a:lstStyle/>
          <a:p>
            <a:pPr algn="ctr" lvl="1" marL="0"/>
            <a:r>
              <a:rPr b="0" dirty="0" lang="en-US" sz="1400">
                <a:solidFill>
                  <a:schemeClr val="bg1"/>
                </a:solidFill>
                <a:latin typeface="Cutive"/>
              </a:rPr>
              <a:t>Syslog</a:t>
            </a:r>
            <a:endParaRPr b="0" dirty="0" lang="en-US" sz="1400">
              <a:solidFill>
                <a:schemeClr val="bg1"/>
              </a:solidFill>
              <a:latin typeface="Cutive"/>
            </a:endParaRPr>
          </a:p>
        </p:txBody>
      </p:sp>
    </p:spTree>
    <p:extLst>
      <p:ext uri="{5E177666-7169-40F7-97BA-C51EAE1028CB}">
        <p14:creationId xmlns:p14="http://schemas.microsoft.com/office/powerpoint/2010/main" val="1688456019604"/>
      </p:ext>
    </p:extLst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B81D7588-9EEE-493D-A891-19BA962907F7}">
                <a16:creationId xmlns:a16="http://schemas.microsoft.com/office/drawing/2010/main" id="{FEF74A07-A2FA-487F-A204-CAC16521D631}"/>
              </a:ext>
            </a:extLst>
          </p:cNvPr>
          <p:cNvSpPr/>
          <p:nvPr/>
        </p:nvSpPr>
        <p:spPr>
          <a:xfrm rot="0">
            <a:off x="0" y="0"/>
            <a:ext cx="4800600" cy="2697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Picture 4">
            <a:extLst>
              <a:ext uri="{C9D58CB9-937E-43BC-B6A1-733773EB3279}">
                <a16:creationId xmlns:a16="http://schemas.microsoft.com/office/drawing/2010/main" id="{9B2C315E-6F90-4A28-8015-9BC2F680FA6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1"/>
            <a:ext cx="4800600" cy="2703671"/>
          </a:xfrm>
          <a:prstGeom prst="rect">
            <a:avLst/>
          </a:prstGeom>
          <a:noFill/>
        </p:spPr>
      </p:pic>
      <p:sp>
        <p:nvSpPr>
          <p:cNvPr id="4" name="Rectangle 6">
            <a:extLst>
              <a:ext uri="{239F9EA0-DBE2-4571-BEEA-197F73B52A43}">
                <a16:creationId xmlns:a16="http://schemas.microsoft.com/office/drawing/2010/main" id="{5785F873-0468-4295-A427-B74908525160}"/>
              </a:ext>
            </a:extLst>
          </p:cNvPr>
          <p:cNvSpPr/>
          <p:nvPr/>
        </p:nvSpPr>
        <p:spPr>
          <a:xfrm rot="0">
            <a:off x="0" y="940616"/>
            <a:ext cx="4800600" cy="492443"/>
          </a:xfrm>
          <a:prstGeom prst="rect">
            <a:avLst/>
          </a:prstGeom>
        </p:spPr>
        <p:txBody>
          <a:bodyPr rtlCol="0" vert="horz" wrap="square">
            <a:spAutoFit/>
          </a:bodyPr>
          <a:lstStyle/>
          <a:p>
            <a:pPr algn="ctr"/>
            <a:r>
              <a:rPr b="1" dirty="0" lang="en-US" sz="2600">
                <a:solidFill>
                  <a:srgbClr val="19843c"/>
                </a:solidFill>
                <a:latin typeface="Roboto"/>
              </a:rPr>
              <a:t>Thank you!</a:t>
            </a:r>
            <a:endParaRPr b="1" dirty="0" lang="en-US" sz="2600">
              <a:solidFill>
                <a:srgbClr val="19843c"/>
              </a:solidFill>
              <a:latin typeface="Roboto"/>
            </a:endParaRPr>
          </a:p>
        </p:txBody>
      </p:sp>
      <p:sp>
        <p:nvSpPr>
          <p:cNvPr id="5" name="Rectangle 7">
            <a:extLst>
              <a:ext uri="{05B8B1DA-1F67-49E7-B956-9F1255CD5B45}">
                <a16:creationId xmlns:a16="http://schemas.microsoft.com/office/drawing/2010/main" id="{2A6BDC53-2ADB-40C5-A109-B9573A39A207}"/>
              </a:ext>
            </a:extLst>
          </p:cNvPr>
          <p:cNvSpPr/>
          <p:nvPr/>
        </p:nvSpPr>
        <p:spPr>
          <a:xfrm rot="0">
            <a:off x="2076130" y="1444542"/>
            <a:ext cx="648000" cy="28800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descr="ME-Logo.png" id="6" name="Picture 8">
            <a:extLst>
              <a:ext uri="{CB90AE91-2DFD-4109-B98E-71D0CA06D765}">
                <a16:creationId xmlns:a16="http://schemas.microsoft.com/office/drawing/2010/main" id="{F72D0648-2B63-4179-BD97-22931857C85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912286" y="646919"/>
            <a:ext cx="978014" cy="171089"/>
          </a:xfrm>
          <a:prstGeom prst="rect">
            <a:avLst/>
          </a:prstGeom>
          <a:noFill/>
        </p:spPr>
      </p:pic>
      <p:sp>
        <p:nvSpPr>
          <p:cNvPr id="7" name="TextBox 1">
            <a:extLst>
              <a:ext uri="{4EF7AC2E-182B-4268-9ABA-7A119EED8203}">
                <a16:creationId xmlns:a16="http://schemas.microsoft.com/office/drawing/2010/main" id="{73D59822-63B4-44D1-9FB7-5F618E39180F}"/>
              </a:ext>
            </a:extLst>
          </p:cNvPr>
          <p:cNvSpPr txBox="1"/>
          <p:nvPr/>
        </p:nvSpPr>
        <p:spPr>
          <a:xfrm rot="0">
            <a:off x="0" y="1551279"/>
            <a:ext cx="4800600" cy="40225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b="0" dirty="0" lang="en-US">
                <a:latin typeface="Roboto"/>
              </a:rPr>
              <a:t>For more details mail us at: </a:t>
            </a:r>
          </a:p>
          <a:p>
            <a:pPr algn="ctr">
              <a:lnSpc>
                <a:spcPct val="120000"/>
              </a:lnSpc>
            </a:pPr>
            <a:r>
              <a:rPr b="1" dirty="0" lang="en-US" sz="900">
                <a:solidFill>
                  <a:srgbClr val="3773a9"/>
                </a:solidFill>
                <a:latin typeface="Roboto"/>
              </a:rPr>
              <a:t>support@</a:t>
            </a:r>
            <a:r>
              <a:rPr b="1" dirty="0" err="1" lang="en-US" sz="900">
                <a:solidFill>
                  <a:srgbClr val="3773a9"/>
                </a:solidFill>
                <a:latin typeface="Roboto"/>
              </a:rPr>
              <a:t>admanagerplus</a:t>
            </a:r>
            <a:r>
              <a:rPr b="1" dirty="0" lang="en-US" sz="900">
                <a:solidFill>
                  <a:srgbClr val="3773a9"/>
                </a:solidFill>
                <a:latin typeface="Roboto"/>
              </a:rPr>
              <a:t>.com</a:t>
            </a:r>
            <a:endParaRPr b="1" dirty="0" lang="en-US" sz="900">
              <a:solidFill>
                <a:srgbClr val="3773a9"/>
              </a:solidFill>
              <a:latin typeface="Roboto"/>
            </a:endParaRPr>
          </a:p>
        </p:txBody>
      </p:sp>
    </p:spTree>
    <p:extLst>
      <p:ext uri="{DC565F42-E7B9-44C1-A5BB-359245032DEE}">
        <p14:creationId xmlns:p14="http://schemas.microsoft.com/office/powerpoint/2010/main" val="1688456019605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CF959F16-469A-4FEF-B153-965CA72D981E}">
                <a16:creationId xmlns:a16="http://schemas.microsoft.com/office/drawing/2010/main" id="{EC2C5A32-ED01-4225-8885-60DA0E70ADDB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210702" y="461276"/>
            <a:ext cx="4247368" cy="2084269"/>
          </a:xfrm>
        </p:spPr>
        <p:txBody>
          <a:bodyPr rtlCol="0" vert="horz">
            <a:noAutofit/>
          </a:bodyPr>
          <a:lstStyle/>
          <a:p>
            <a:pPr>
              <a:lnSpc>
                <a:spcPct val="140000"/>
              </a:lnSpc>
            </a:pPr>
            <a:r>
              <a:rPr b="0" dirty="0" lang="en-US" sz="700">
                <a:latin typeface="Roboto"/>
              </a:rPr>
              <a:t>Provision user accounts across multiple platforms such as Active Directory (AD), Microsoft Exchange, </a:t>
            </a:r>
            <a:r>
              <a:rPr b="0" dirty="0" lang="en-US" sz="700">
                <a:latin typeface="Roboto"/>
              </a:rPr>
              <a:t>Microsoft </a:t>
            </a:r>
            <a:r>
              <a:rPr b="0" dirty="0" lang="en-US" sz="700">
                <a:latin typeface="Roboto"/>
              </a:rPr>
              <a:t>365, </a:t>
            </a:r>
            <a:r>
              <a:rPr b="0" dirty="0" lang="en-US" sz="700">
                <a:latin typeface="Roboto"/>
              </a:rPr>
              <a:t>MS Teams, and Google Workspace, </a:t>
            </a:r>
            <a:r>
              <a:rPr b="0" dirty="0" lang="en-US" sz="700">
                <a:latin typeface="Roboto"/>
              </a:rPr>
              <a:t>simultaneously from a single console.</a:t>
            </a:r>
          </a:p>
          <a:p>
            <a:pPr>
              <a:lnSpc>
                <a:spcPct val="140000"/>
              </a:lnSpc>
            </a:pPr>
            <a:r>
              <a:rPr b="0" dirty="0" lang="en-US" sz="700">
                <a:latin typeface="Roboto"/>
              </a:rPr>
              <a:t>Streamline the management of AD objects like users, computers</a:t>
            </a:r>
            <a:r>
              <a:rPr b="0" dirty="0" err="1" lang="en-US" sz="700">
                <a:latin typeface="Roboto"/>
              </a:rPr>
              <a:t>,</a:t>
            </a:r>
            <a:r>
              <a:rPr b="0" dirty="0" lang="en-US" sz="700">
                <a:latin typeface="Roboto"/>
              </a:rPr>
              <a:t>groups, contacts, </a:t>
            </a:r>
            <a:r>
              <a:rPr b="0" dirty="0" err="1" lang="en-US" sz="700">
                <a:latin typeface="Roboto"/>
              </a:rPr>
              <a:t>OUs</a:t>
            </a:r>
            <a:r>
              <a:rPr b="0" dirty="0" lang="en-US" sz="700">
                <a:latin typeface="Roboto"/>
              </a:rPr>
              <a:t> and </a:t>
            </a:r>
            <a:r>
              <a:rPr b="0" dirty="0" err="1" lang="en-US" sz="700">
                <a:latin typeface="Roboto"/>
              </a:rPr>
              <a:t>GPOs</a:t>
            </a:r>
            <a:r>
              <a:rPr b="0" dirty="0" lang="en-US" sz="700">
                <a:latin typeface="Roboto"/>
              </a:rPr>
              <a:t> using customizable templates.</a:t>
            </a:r>
          </a:p>
          <a:p>
            <a:pPr>
              <a:lnSpc>
                <a:spcPct val="140000"/>
              </a:lnSpc>
            </a:pPr>
            <a:r>
              <a:rPr b="0" dirty="0" lang="en-US" sz="700">
                <a:latin typeface="Roboto"/>
              </a:rPr>
              <a:t>Perform bulk AD object management via CSV import.</a:t>
            </a:r>
          </a:p>
          <a:p>
            <a:pPr>
              <a:lnSpc>
                <a:spcPct val="140000"/>
              </a:lnSpc>
            </a:pPr>
            <a:r>
              <a:rPr b="0" dirty="0" lang="en-US" sz="700">
                <a:latin typeface="Roboto"/>
              </a:rPr>
              <a:t>Perform AD tasks such as password reset, account unlocks, and </a:t>
            </a:r>
            <a:r>
              <a:rPr b="0" dirty="0" lang="en-US" sz="700">
                <a:latin typeface="Roboto"/>
              </a:rPr>
              <a:t>more</a:t>
            </a:r>
            <a:r>
              <a:rPr b="0" dirty="0" lang="en-US" sz="700">
                <a:latin typeface="Roboto"/>
              </a:rPr>
              <a:t>.</a:t>
            </a:r>
          </a:p>
          <a:p>
            <a:pPr>
              <a:lnSpc>
                <a:spcPct val="140000"/>
              </a:lnSpc>
            </a:pPr>
            <a:r>
              <a:rPr b="0" dirty="0" lang="en-US" sz="700">
                <a:latin typeface="Roboto"/>
              </a:rPr>
              <a:t>Manage permissions of Windows file servers, </a:t>
            </a:r>
            <a:r>
              <a:rPr b="0" dirty="0" err="1" lang="en-US" sz="700">
                <a:latin typeface="Roboto"/>
              </a:rPr>
              <a:t>Netapp</a:t>
            </a:r>
            <a:r>
              <a:rPr b="0" dirty="0" lang="en-US" sz="700">
                <a:latin typeface="Roboto"/>
              </a:rPr>
              <a:t> and </a:t>
            </a:r>
            <a:r>
              <a:rPr b="0" dirty="0" err="1" lang="en-US" sz="700">
                <a:latin typeface="Roboto"/>
              </a:rPr>
              <a:t>EMC</a:t>
            </a:r>
            <a:r>
              <a:rPr b="0" dirty="0" lang="en-US" sz="700">
                <a:latin typeface="Roboto"/>
              </a:rPr>
              <a:t> </a:t>
            </a:r>
            <a:r>
              <a:rPr b="0" dirty="0" err="1" lang="en-US" sz="700">
                <a:latin typeface="Roboto"/>
              </a:rPr>
              <a:t>Isilon</a:t>
            </a:r>
            <a:r>
              <a:rPr b="0" dirty="0" lang="en-US" sz="700">
                <a:latin typeface="Roboto"/>
              </a:rPr>
              <a:t> servers.</a:t>
            </a:r>
          </a:p>
          <a:p>
            <a:pPr>
              <a:lnSpc>
                <a:spcPct val="140000"/>
              </a:lnSpc>
            </a:pPr>
            <a:r>
              <a:rPr b="0" dirty="0" lang="en-US" sz="700">
                <a:latin typeface="Roboto"/>
              </a:rPr>
              <a:t>Customize naming formats to meet the needs of your organization.</a:t>
            </a:r>
          </a:p>
          <a:p>
            <a:pPr>
              <a:lnSpc>
                <a:spcPct val="140000"/>
              </a:lnSpc>
            </a:pPr>
            <a:r>
              <a:rPr b="0" dirty="0" lang="en-US" sz="700">
                <a:latin typeface="Roboto"/>
              </a:rPr>
              <a:t>Get </a:t>
            </a:r>
            <a:r>
              <a:rPr b="0" dirty="0" lang="en-US" sz="700">
                <a:latin typeface="Roboto"/>
              </a:rPr>
              <a:t>real-time</a:t>
            </a:r>
            <a:r>
              <a:rPr b="0" dirty="0" lang="en-US" sz="700">
                <a:latin typeface="Roboto"/>
              </a:rPr>
              <a:t> notifications whenever a management operation is performed. </a:t>
            </a:r>
          </a:p>
          <a:p>
            <a:pPr>
              <a:lnSpc>
                <a:spcPct val="140000"/>
              </a:lnSpc>
            </a:pPr>
            <a:r>
              <a:rPr b="0" dirty="0" lang="en-US" sz="700">
                <a:latin typeface="Roboto"/>
              </a:rPr>
              <a:t>Migrate user accounts with all the corresponding attributes across domains,</a:t>
            </a:r>
            <a:r>
              <a:rPr b="0" dirty="0" lang="en-US" sz="700">
                <a:latin typeface="Roboto"/>
              </a:rPr>
              <a:t> all within the same forest.</a:t>
            </a:r>
            <a:endParaRPr b="0" dirty="0" lang="en-US" sz="700">
              <a:latin typeface="Roboto"/>
            </a:endParaRPr>
          </a:p>
        </p:txBody>
      </p:sp>
      <p:sp>
        <p:nvSpPr>
          <p:cNvPr id="3" name="Title 1">
            <a:extLst>
              <a:ext uri="{805BBCE5-3C75-471F-8DA7-64B5F0E09068}">
                <a16:creationId xmlns:a16="http://schemas.microsoft.com/office/drawing/2010/main" id="{A5367A70-6A4D-4B84-A084-B972C727FC7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 fontScale="90000"/>
          </a:bodyPr>
          <a:lstStyle/>
          <a:p>
            <a:pPr/>
            <a:r>
              <a:rPr dirty="0" lang="en-US"/>
              <a:t>Management</a:t>
            </a:r>
            <a:endParaRPr dirty="0" lang="en-US"/>
          </a:p>
        </p:txBody>
      </p:sp>
    </p:spTree>
    <p:extLst>
      <p:ext uri="{69852FE1-2B54-4C35-AFB9-C341E7E88D23}">
        <p14:creationId xmlns:p14="http://schemas.microsoft.com/office/powerpoint/2010/main" val="1688456019527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CD616C4F-D88D-42A5-843D-6576B2DDC61F}">
                <a16:creationId xmlns:a16="http://schemas.microsoft.com/office/drawing/2010/main" id="{6642DAD8-EB5A-4283-96DF-511F3221DA9B}"/>
              </a:ext>
            </a:extLst>
          </p:cNvPr>
          <p:cNvSpPr/>
          <p:nvPr/>
        </p:nvSpPr>
        <p:spPr>
          <a:xfrm rot="0">
            <a:off x="0" y="0"/>
            <a:ext cx="4800601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itle 1">
            <a:extLst>
              <a:ext uri="{26DE72A1-B5BD-4F82-B1FC-9132699E76B9}">
                <a16:creationId xmlns:a16="http://schemas.microsoft.com/office/drawing/2010/main" id="{8FD849F8-B46C-4CFF-BF1F-AC74A7832A2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0" y="113708"/>
            <a:ext cx="4800600" cy="277907"/>
          </a:xfrm>
        </p:spPr>
        <p:txBody>
          <a:bodyPr rtlCol="0" vert="horz">
            <a:normAutofit fontScale="90000"/>
          </a:bodyPr>
          <a:lstStyle/>
          <a:p>
            <a:pPr algn="ctr"/>
            <a:r>
              <a:rPr dirty="0" lang="en-US"/>
              <a:t>360 Degree Provisioning</a:t>
            </a:r>
            <a:endParaRPr dirty="0" lang="en-US"/>
          </a:p>
        </p:txBody>
      </p:sp>
      <p:sp>
        <p:nvSpPr>
          <p:cNvPr id="4" name="Oval 5">
            <a:extLst>
              <a:ext uri="{DCF45680-C207-43D6-A3B4-BBDC846837EE}">
                <a16:creationId xmlns:a16="http://schemas.microsoft.com/office/drawing/2010/main" id="{0F087E82-3550-4001-939C-06E4C1259D8B}"/>
              </a:ext>
            </a:extLst>
          </p:cNvPr>
          <p:cNvSpPr/>
          <p:nvPr/>
        </p:nvSpPr>
        <p:spPr>
          <a:xfrm rot="0">
            <a:off x="682987" y="1816697"/>
            <a:ext cx="302085" cy="30208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r="2700000" dist="38100">
              <a:srgbClr val="000000">
                <a:alpha val="39998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descr="2000px-Microsoft_Office_2013_logo.svg.png" id="5" name="Picture 6">
            <a:extLst>
              <a:ext uri="{4672A1C5-79DA-44D9-8780-EC9739839465}">
                <a16:creationId xmlns:a16="http://schemas.microsoft.com/office/drawing/2010/main" id="{300E5FAF-1456-406C-A477-F7A1597192F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57909" y="1878499"/>
            <a:ext cx="147080" cy="174289"/>
          </a:xfrm>
          <a:prstGeom prst="rect">
            <a:avLst/>
          </a:prstGeom>
          <a:noFill/>
        </p:spPr>
      </p:pic>
      <p:sp>
        <p:nvSpPr>
          <p:cNvPr id="6" name="Oval 7">
            <a:extLst>
              <a:ext uri="{0E48450A-EF50-49EB-A066-A6BF1CDBE80D}">
                <a16:creationId xmlns:a16="http://schemas.microsoft.com/office/drawing/2010/main" id="{C24D56CA-9354-44CB-B02B-B87C0AE4A759}"/>
              </a:ext>
            </a:extLst>
          </p:cNvPr>
          <p:cNvSpPr/>
          <p:nvPr/>
        </p:nvSpPr>
        <p:spPr>
          <a:xfrm rot="0">
            <a:off x="2167110" y="910466"/>
            <a:ext cx="357043" cy="35704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r="2700000" dist="38100">
              <a:srgbClr val="000000">
                <a:alpha val="39998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Oval 8">
            <a:extLst>
              <a:ext uri="{8C3F5A11-7C86-4210-80B1-91B99D9EC2D3}">
                <a16:creationId xmlns:a16="http://schemas.microsoft.com/office/drawing/2010/main" id="{B7F07FFB-818E-46DF-B1A4-99568403E907}"/>
              </a:ext>
            </a:extLst>
          </p:cNvPr>
          <p:cNvSpPr/>
          <p:nvPr/>
        </p:nvSpPr>
        <p:spPr>
          <a:xfrm rot="0">
            <a:off x="773727" y="950735"/>
            <a:ext cx="301268" cy="30126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r="2700000" dist="38100">
              <a:srgbClr val="000000">
                <a:alpha val="39998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8" name="Picture 9">
            <a:extLst>
              <a:ext uri="{654C3960-E34F-4CDF-9B38-049D58AACA8A}">
                <a16:creationId xmlns:a16="http://schemas.microsoft.com/office/drawing/2010/main" id="{EB90CE0E-A829-4FA5-935D-BFD10E40C30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r="69838"/>
          <a:stretch>
            <a:fillRect/>
          </a:stretch>
        </p:blipFill>
        <p:spPr>
          <a:xfrm rot="0">
            <a:off x="839346" y="1029008"/>
            <a:ext cx="182077" cy="149366"/>
          </a:xfrm>
          <a:prstGeom prst="rect">
            <a:avLst/>
          </a:prstGeom>
          <a:noFill/>
        </p:spPr>
      </p:pic>
      <p:sp>
        <p:nvSpPr>
          <p:cNvPr id="9" name="Oval 10">
            <a:extLst>
              <a:ext uri="{3DEE399E-114D-4576-8B6E-B2FA19098D84}">
                <a16:creationId xmlns:a16="http://schemas.microsoft.com/office/drawing/2010/main" id="{D2A64E82-DB5B-42A6-A32A-4086DA1DF664}"/>
              </a:ext>
            </a:extLst>
          </p:cNvPr>
          <p:cNvSpPr/>
          <p:nvPr/>
        </p:nvSpPr>
        <p:spPr>
          <a:xfrm rot="0">
            <a:off x="3668568" y="885862"/>
            <a:ext cx="311543" cy="31154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r="2700000" dist="38100">
              <a:srgbClr val="000000">
                <a:alpha val="39998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0" name="Picture 11">
            <a:extLst>
              <a:ext uri="{07A09455-FF85-4496-81F0-045EBB7247AC}">
                <a16:creationId xmlns:a16="http://schemas.microsoft.com/office/drawing/2010/main" id="{2981BC0A-2231-4008-88AC-F861CFCD92E4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728721" y="954171"/>
            <a:ext cx="186125" cy="178985"/>
          </a:xfrm>
          <a:prstGeom prst="rect">
            <a:avLst/>
          </a:prstGeom>
          <a:noFill/>
        </p:spPr>
      </p:pic>
      <p:pic>
        <p:nvPicPr>
          <p:cNvPr id="11" name="Picture 12">
            <a:extLst>
              <a:ext uri="{CF26F19F-0758-47B9-96C6-744A54F0A4B2}">
                <a16:creationId xmlns:a16="http://schemas.microsoft.com/office/drawing/2010/main" id="{5BCFD1EF-0C5D-46C2-99E4-8B14FBB7BFBA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217842" y="965751"/>
            <a:ext cx="274803" cy="207450"/>
          </a:xfrm>
          <a:prstGeom prst="rect">
            <a:avLst/>
          </a:prstGeom>
          <a:noFill/>
        </p:spPr>
      </p:pic>
      <p:grpSp>
        <p:nvGrpSpPr>
          <p:cNvPr id="12" name="Group 31">
            <a:extLst>
              <a:ext uri="{D5D95B6A-7662-444F-9009-BDC0E6F24857}">
                <a16:creationId xmlns:a16="http://schemas.microsoft.com/office/drawing/2010/main" id="{FF12B8F6-B1D6-4B8D-BAFC-3F6CB4808A49}"/>
              </a:ext>
            </a:extLst>
          </p:cNvPr>
          <p:cNvGrpSpPr/>
          <p:nvPr/>
        </p:nvGrpSpPr>
        <p:grpSpPr>
          <a:xfrm rot="0">
            <a:off x="1455328" y="1674249"/>
            <a:ext cx="1812219" cy="1055938"/>
            <a:chOff x="1726168" y="1944582"/>
            <a:chExt cx="1348263" cy="785603"/>
          </a:xfrm>
        </p:grpSpPr>
        <p:pic>
          <p:nvPicPr>
            <p:cNvPr id="13" name="Picture 4">
              <a:extLst>
                <a:ext uri="{DF25ADC8-77CB-464C-8B73-CADDAEC4ABFF}">
                  <a16:creationId xmlns:a16="http://schemas.microsoft.com/office/drawing/2010/main" id="{F29244C8-D2AB-4B3F-B960-79252B45C0BF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0">
              <a:off x="1726168" y="1944582"/>
              <a:ext cx="1348263" cy="785603"/>
            </a:xfrm>
            <a:prstGeom prst="rect">
              <a:avLst/>
            </a:prstGeom>
            <a:noFill/>
          </p:spPr>
        </p:pic>
        <p:pic>
          <p:nvPicPr>
            <p:cNvPr descr="ADMP-White.png" id="14" name="Picture 13">
              <a:extLst>
                <a:ext uri="{0ADD0602-AE59-49CC-AABF-3D41C2BB6CE2}">
                  <a16:creationId xmlns:a16="http://schemas.microsoft.com/office/drawing/2010/main" id="{7A429279-EFFF-49F8-B661-11C754A2010C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0">
              <a:off x="2034145" y="2213145"/>
              <a:ext cx="732310" cy="144806"/>
            </a:xfrm>
            <a:prstGeom prst="rect">
              <a:avLst/>
            </a:prstGeom>
            <a:noFill/>
          </p:spPr>
        </p:pic>
      </p:grpSp>
      <p:sp>
        <p:nvSpPr>
          <p:cNvPr id="15" name="Oval 14">
            <a:extLst>
              <a:ext uri="{3E5019D2-8D09-4A64-AEBA-9F6D4BE5EB5E}">
                <a16:creationId xmlns:a16="http://schemas.microsoft.com/office/drawing/2010/main" id="{3A275912-AAF0-4BF3-BEDA-160EC5972F0F}"/>
              </a:ext>
            </a:extLst>
          </p:cNvPr>
          <p:cNvSpPr/>
          <p:nvPr/>
        </p:nvSpPr>
        <p:spPr>
          <a:xfrm rot="0">
            <a:off x="3613579" y="1792167"/>
            <a:ext cx="301268" cy="30126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r="2700000" dist="38100">
              <a:srgbClr val="000000">
                <a:alpha val="39998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6" name="Content Placeholder 2">
            <a:extLst>
              <a:ext uri="{219F0377-3817-4940-973C-27D8011A7ABB}">
                <a16:creationId xmlns:a16="http://schemas.microsoft.com/office/drawing/2010/main" id="{65045A29-BE65-4BAB-BE15-1CC9B441D5E1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" y="437090"/>
            <a:ext cx="4800600" cy="193762"/>
          </a:xfrm>
        </p:spPr>
        <p:txBody>
          <a:bodyPr rtlCol="0" vert="horz">
            <a:normAutofit/>
          </a:bodyPr>
          <a:lstStyle/>
          <a:p>
            <a:pPr algn="ctr" indent="0" marL="0">
              <a:buNone/>
            </a:pPr>
            <a:r>
              <a:rPr dirty="0" i="0" lang="en-US" sz="900"/>
              <a:t>Provision accounts across the following platforms from a single console:</a:t>
            </a:r>
            <a:endParaRPr dirty="0" i="0" lang="en-US" sz="900"/>
          </a:p>
        </p:txBody>
      </p:sp>
      <p:sp>
        <p:nvSpPr>
          <p:cNvPr id="17" name="Content Placeholder 2">
            <a:extLst>
              <a:ext uri="{C683F0A2-1D09-4998-95F6-7B1A744D1E13}">
                <a16:creationId xmlns:a16="http://schemas.microsoft.com/office/drawing/2010/main" id="{B37C5456-266A-475F-9611-7EA4C90CBFC6}"/>
              </a:ext>
            </a:extLst>
          </p:cNvPr>
          <p:cNvSpPr txBox="1"/>
          <p:nvPr/>
        </p:nvSpPr>
        <p:spPr>
          <a:xfrm rot="0">
            <a:off x="1808826" y="1294282"/>
            <a:ext cx="1047298" cy="198174"/>
          </a:xfrm>
          <a:prstGeom prst="rect">
            <a:avLst/>
          </a:prstGeom>
        </p:spPr>
        <p:txBody>
          <a:bodyPr bIns="21420" lIns="42840" rIns="42840" rtlCol="0" tIns="21420" vert="horz">
            <a:norm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algn="ctr" indent="0" marL="0">
              <a:lnSpc>
                <a:spcPct val="110000"/>
              </a:lnSpc>
              <a:buNone/>
            </a:pPr>
            <a:r>
              <a:rPr b="0" dirty="0" lang="en-US" sz="70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Active Directory</a:t>
            </a:r>
            <a:endParaRPr b="0" dirty="0" lang="en-US" sz="700">
              <a:solidFill>
                <a:schemeClr val="tx1">
                  <a:lumMod val="85000"/>
                  <a:lumOff val="15000"/>
                </a:schemeClr>
              </a:solidFill>
              <a:latin typeface="Roboto"/>
            </a:endParaRPr>
          </a:p>
        </p:txBody>
      </p:sp>
      <p:sp>
        <p:nvSpPr>
          <p:cNvPr id="18" name="Content Placeholder 2">
            <a:extLst>
              <a:ext uri="{AE9FBF7F-949B-49C4-BDA9-B594C3EA68E1}">
                <a16:creationId xmlns:a16="http://schemas.microsoft.com/office/drawing/2010/main" id="{9C4105D0-D9D8-43E5-AA54-D5E060385473}"/>
              </a:ext>
            </a:extLst>
          </p:cNvPr>
          <p:cNvSpPr txBox="1"/>
          <p:nvPr/>
        </p:nvSpPr>
        <p:spPr>
          <a:xfrm rot="0">
            <a:off x="444407" y="2172852"/>
            <a:ext cx="746030" cy="198174"/>
          </a:xfrm>
          <a:prstGeom prst="rect">
            <a:avLst/>
          </a:prstGeom>
        </p:spPr>
        <p:txBody>
          <a:bodyPr bIns="21420" lIns="42840" rIns="42840" rtlCol="0" tIns="21420" vert="horz">
            <a:norm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algn="ctr" indent="0" marL="0">
              <a:lnSpc>
                <a:spcPct val="110000"/>
              </a:lnSpc>
              <a:buNone/>
            </a:pPr>
            <a:r>
              <a:rPr b="0" dirty="0" lang="en-US" sz="70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Microsoft </a:t>
            </a:r>
            <a:r>
              <a:rPr b="0" dirty="0" lang="en-US" sz="70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365</a:t>
            </a:r>
            <a:endParaRPr b="0" dirty="0" lang="en-US" sz="700">
              <a:solidFill>
                <a:schemeClr val="tx1">
                  <a:lumMod val="85000"/>
                  <a:lumOff val="15000"/>
                </a:schemeClr>
              </a:solidFill>
              <a:latin typeface="Roboto"/>
            </a:endParaRPr>
          </a:p>
        </p:txBody>
      </p:sp>
      <p:sp>
        <p:nvSpPr>
          <p:cNvPr id="19" name="Content Placeholder 2">
            <a:extLst>
              <a:ext uri="{96550FE1-DA29-47D1-9F98-D4E24588010E}">
                <a16:creationId xmlns:a16="http://schemas.microsoft.com/office/drawing/2010/main" id="{6710DBFE-8F83-4719-B2F1-76F777397149}"/>
              </a:ext>
            </a:extLst>
          </p:cNvPr>
          <p:cNvSpPr txBox="1"/>
          <p:nvPr/>
        </p:nvSpPr>
        <p:spPr>
          <a:xfrm rot="0">
            <a:off x="534981" y="1310106"/>
            <a:ext cx="746030" cy="198174"/>
          </a:xfrm>
          <a:prstGeom prst="rect">
            <a:avLst/>
          </a:prstGeom>
        </p:spPr>
        <p:txBody>
          <a:bodyPr bIns="21420" lIns="42840" rIns="42840" rtlCol="0" tIns="21420" vert="horz">
            <a:normAutofit fontScale="85000" lnSpcReduction="20000"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algn="ctr" indent="0" marL="0">
              <a:lnSpc>
                <a:spcPct val="110000"/>
              </a:lnSpc>
              <a:buNone/>
            </a:pPr>
            <a:r>
              <a:rPr b="0" dirty="0" lang="en-US" sz="70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Google Workspace</a:t>
            </a:r>
            <a:endParaRPr b="0" dirty="0" lang="en-US" sz="700">
              <a:solidFill>
                <a:schemeClr val="tx1">
                  <a:lumMod val="85000"/>
                  <a:lumOff val="15000"/>
                </a:schemeClr>
              </a:solidFill>
              <a:latin typeface="Roboto"/>
            </a:endParaRPr>
          </a:p>
        </p:txBody>
      </p:sp>
      <p:sp>
        <p:nvSpPr>
          <p:cNvPr id="20" name="Content Placeholder 2">
            <a:extLst>
              <a:ext uri="{8BEA5934-B26F-4E18-8827-92790DAA60AB}">
                <a16:creationId xmlns:a16="http://schemas.microsoft.com/office/drawing/2010/main" id="{21E9041C-20E5-4558-9323-B9C958AC5B69}"/>
              </a:ext>
            </a:extLst>
          </p:cNvPr>
          <p:cNvSpPr txBox="1"/>
          <p:nvPr/>
        </p:nvSpPr>
        <p:spPr>
          <a:xfrm rot="0">
            <a:off x="3324263" y="1256814"/>
            <a:ext cx="996650" cy="198174"/>
          </a:xfrm>
          <a:prstGeom prst="rect">
            <a:avLst/>
          </a:prstGeom>
        </p:spPr>
        <p:txBody>
          <a:bodyPr bIns="21420" lIns="42840" rIns="42840" rtlCol="0" tIns="21420" vert="horz">
            <a:norm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algn="ctr" indent="0" marL="0">
              <a:lnSpc>
                <a:spcPct val="110000"/>
              </a:lnSpc>
              <a:buNone/>
            </a:pPr>
            <a:r>
              <a:rPr b="0" dirty="0" lang="en-US" sz="70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Microsoft Exchange</a:t>
            </a:r>
            <a:endParaRPr b="0" dirty="0" lang="en-US" sz="700">
              <a:solidFill>
                <a:schemeClr val="tx1">
                  <a:lumMod val="85000"/>
                  <a:lumOff val="15000"/>
                </a:schemeClr>
              </a:solidFill>
              <a:latin typeface="Roboto"/>
            </a:endParaRPr>
          </a:p>
        </p:txBody>
      </p:sp>
      <p:sp>
        <p:nvSpPr>
          <p:cNvPr id="21" name="Content Placeholder 2">
            <a:extLst>
              <a:ext uri="{F82A032A-BDFD-406D-BF3B-E6B3EF9128BC}">
                <a16:creationId xmlns:a16="http://schemas.microsoft.com/office/drawing/2010/main" id="{52B019EC-D0DF-4655-BBAC-03B767448482}"/>
              </a:ext>
            </a:extLst>
          </p:cNvPr>
          <p:cNvSpPr txBox="1"/>
          <p:nvPr/>
        </p:nvSpPr>
        <p:spPr>
          <a:xfrm rot="0">
            <a:off x="3331826" y="2119502"/>
            <a:ext cx="871284" cy="251673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algn="ctr" indent="0" marL="0">
              <a:lnSpc>
                <a:spcPct val="110000"/>
              </a:lnSpc>
              <a:buNone/>
            </a:pPr>
            <a:r>
              <a:rPr b="0" dirty="0" lang="en-US" sz="70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MS Teams</a:t>
            </a:r>
            <a:endParaRPr b="0" dirty="0" lang="en-US" sz="700">
              <a:solidFill>
                <a:schemeClr val="tx1">
                  <a:lumMod val="85000"/>
                  <a:lumOff val="15000"/>
                </a:schemeClr>
              </a:solidFill>
              <a:latin typeface="Roboto"/>
            </a:endParaRPr>
          </a:p>
        </p:txBody>
      </p:sp>
      <p:pic>
        <p:nvPicPr>
          <p:cNvPr id="22" name="Picture 22">
            <a:extLst>
              <a:ext uri="{1EDABA19-9D54-4AC5-B4DE-B8FB4DE6BAB4}">
                <a16:creationId xmlns:a16="http://schemas.microsoft.com/office/drawing/2010/main" id="{17656820-D9E0-4FEA-BA64-7DF8013594B6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649020" y="1839699"/>
            <a:ext cx="230386" cy="214566"/>
          </a:xfrm>
          <a:prstGeom prst="rect">
            <a:avLst/>
          </a:prstGeom>
          <a:noFill/>
        </p:spPr>
      </p:pic>
    </p:spTree>
    <p:extLst>
      <p:ext uri="{54DE3AEC-4EA3-46EB-900B-4281581A2AEB}">
        <p14:creationId xmlns:p14="http://schemas.microsoft.com/office/powerpoint/2010/main" val="1688456019529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02BBCA7F-6362-4F5D-A383-3B002ED5BFA0}">
                <a16:creationId xmlns:a16="http://schemas.microsoft.com/office/drawing/2010/main" id="{207FD061-5270-41F5-BAED-87FDDC1AED7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4800600" cy="2697163"/>
          </a:xfrm>
          <a:prstGeom prst="rect">
            <a:avLst/>
          </a:prstGeom>
          <a:noFill/>
        </p:spPr>
      </p:pic>
      <p:sp>
        <p:nvSpPr>
          <p:cNvPr id="3" name="Rounded Rectangle 17">
            <a:extLst>
              <a:ext uri="{66B6F43B-8A9A-4255-8F64-C05D480BD89F}">
                <a16:creationId xmlns:a16="http://schemas.microsoft.com/office/drawing/2010/main" id="{EC13C22D-BEF2-4869-BB68-54BCEE72DBC6}"/>
              </a:ext>
            </a:extLst>
          </p:cNvPr>
          <p:cNvSpPr/>
          <p:nvPr/>
        </p:nvSpPr>
        <p:spPr>
          <a:xfrm rot="0">
            <a:off x="415710" y="768363"/>
            <a:ext cx="1055939" cy="233484"/>
          </a:xfrm>
          <a:prstGeom prst="roundRect">
            <a:avLst/>
          </a:prstGeom>
          <a:solidFill>
            <a:srgbClr val="fecd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7">
            <a:extLst>
              <a:ext uri="{D2BDC6D2-D483-4520-A3EF-2CE517317A8F}">
                <a16:creationId xmlns:a16="http://schemas.microsoft.com/office/drawing/2010/main" id="{AE9BD817-3BAF-4EC7-8110-4F0BBFD44E9D}"/>
              </a:ext>
            </a:extLst>
          </p:cNvPr>
          <p:cNvSpPr txBox="1"/>
          <p:nvPr/>
        </p:nvSpPr>
        <p:spPr>
          <a:xfrm rot="0">
            <a:off x="415710" y="1036442"/>
            <a:ext cx="2191423" cy="936887"/>
          </a:xfrm>
          <a:prstGeom prst="rect">
            <a:avLst/>
          </a:prstGeom>
        </p:spPr>
        <p:txBody>
          <a:bodyPr anchor="t"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Arial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Arial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Arial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Arial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Arial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None/>
            </a:pPr>
            <a:r>
              <a:rPr b="1" dirty="0" lang="en-US" sz="2300">
                <a:solidFill>
                  <a:srgbClr val="ffffff"/>
                </a:solidFill>
                <a:latin typeface="Roboto"/>
              </a:rPr>
              <a:t>Customizable </a:t>
            </a:r>
          </a:p>
          <a:p>
            <a:pPr indent="0" marL="0">
              <a:buNone/>
            </a:pPr>
            <a:r>
              <a:rPr b="1" dirty="0" lang="en-US" sz="2300">
                <a:solidFill>
                  <a:srgbClr val="ffffff"/>
                </a:solidFill>
                <a:latin typeface="Roboto"/>
              </a:rPr>
              <a:t>Templates</a:t>
            </a:r>
            <a:endParaRPr b="1" dirty="0" lang="en-US" sz="2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" name="Text Placeholder 2">
            <a:extLst>
              <a:ext uri="{81013F35-2681-46FA-AA41-16E0084285F1}">
                <a16:creationId xmlns:a16="http://schemas.microsoft.com/office/drawing/2010/main" id="{1C757202-DFC4-48C4-84DC-05881200A305}"/>
              </a:ext>
            </a:extLst>
          </p:cNvPr>
          <p:cNvSpPr txBox="1"/>
          <p:nvPr/>
        </p:nvSpPr>
        <p:spPr>
          <a:xfrm rot="0">
            <a:off x="437727" y="768363"/>
            <a:ext cx="1033922" cy="233484"/>
          </a:xfrm>
          <a:prstGeom prst="rect">
            <a:avLst/>
          </a:prstGeom>
        </p:spPr>
        <p:txBody>
          <a:bodyPr anchor="t" bIns="21420" lIns="42840" rIns="42840" rtlCol="0" tIns="21420" vert="horz">
            <a:noAutofit/>
          </a:bodyPr>
          <a:lstStyle>
            <a:lvl1pPr algn="l" lvl="0" rtl="false">
              <a:spcBef>
                <a:spcPct val="0"/>
              </a:spcBef>
              <a:buNone/>
              <a:defRPr b="1" dirty="0" i="0" lang="en-US" sz="1800">
                <a:solidFill>
                  <a:schemeClr val="tx1"/>
                </a:solidFill>
                <a:latin typeface="Arial"/>
              </a:defRPr>
            </a:lvl1pPr>
          </a:lstStyle>
          <a:p>
            <a:pPr/>
            <a:r>
              <a:rPr b="0" dirty="0" lang="en-US" sz="1200">
                <a:latin typeface="Roboto"/>
              </a:rPr>
              <a:t>Management:</a:t>
            </a:r>
            <a:endParaRPr b="0" dirty="0" lang="en-US" sz="1200">
              <a:latin typeface="Roboto"/>
            </a:endParaRPr>
          </a:p>
        </p:txBody>
      </p:sp>
    </p:spTree>
    <p:extLst>
      <p:ext uri="{98B70942-7EB8-48F7-A657-E14C3AB90D4C}">
        <p14:creationId xmlns:p14="http://schemas.microsoft.com/office/powerpoint/2010/main" val="1688456019532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79E2BFF4-C4B5-4C73-A68D-D4734DFAF373}">
                <a16:creationId xmlns:a16="http://schemas.microsoft.com/office/drawing/2010/main" id="{97C17302-53BD-4F33-AAA9-4606DAB31F82}"/>
              </a:ext>
            </a:extLst>
          </p:cNvPr>
          <p:cNvSpPr/>
          <p:nvPr/>
        </p:nvSpPr>
        <p:spPr>
          <a:xfrm rot="0">
            <a:off x="0" y="0"/>
            <a:ext cx="4800600" cy="2697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Content Placeholder 2">
            <a:extLst>
              <a:ext uri="{028733DF-1895-4E02-9FA8-9F9020DDAD4B}">
                <a16:creationId xmlns:a16="http://schemas.microsoft.com/office/drawing/2010/main" id="{C3B98944-1C73-4434-AD57-D29998FCD2C5}"/>
              </a:ext>
            </a:extLst>
          </p:cNvPr>
          <p:cNvSpPr txBox="1"/>
          <p:nvPr/>
        </p:nvSpPr>
        <p:spPr>
          <a:xfrm rot="0">
            <a:off x="193619" y="1057655"/>
            <a:ext cx="1531864" cy="592326"/>
          </a:xfrm>
          <a:prstGeom prst="rect">
            <a:avLst/>
          </a:prstGeom>
        </p:spPr>
        <p:txBody>
          <a:bodyPr bIns="21420" lIns="42840" rIns="42840" rtlCol="0" tIns="21420" vert="horz">
            <a:noAutofit/>
          </a:bodyPr>
          <a:lstStyle>
            <a:lvl1pPr algn="l" indent="-160648" lvl="0" marL="160648" rtl="false">
              <a:spcBef>
                <a:spcPct val="20000"/>
              </a:spcBef>
              <a:buFont typeface="Arial"/>
              <a:buChar char="•"/>
              <a:defRPr b="0" dirty="0" i="0" lang="en-US" sz="1000">
                <a:solidFill>
                  <a:schemeClr val="tx1"/>
                </a:solidFill>
                <a:latin typeface="Calibri"/>
              </a:defRPr>
            </a:lvl1pPr>
            <a:lvl2pPr algn="l" indent="-133874" lvl="1" marL="348072" rtl="false">
              <a:spcBef>
                <a:spcPct val="20000"/>
              </a:spcBef>
              <a:buFont typeface="Arial"/>
              <a:buChar char="–"/>
              <a:defRPr b="0" dirty="0" i="0" lang="en-US" sz="900">
                <a:solidFill>
                  <a:schemeClr val="tx1"/>
                </a:solidFill>
                <a:latin typeface="Calibri"/>
              </a:defRPr>
            </a:lvl2pPr>
            <a:lvl3pPr algn="l" indent="-107099" lvl="2" marL="535496" rtl="false">
              <a:spcBef>
                <a:spcPct val="20000"/>
              </a:spcBef>
              <a:buFont typeface="Arial"/>
              <a:buChar char="•"/>
              <a:defRPr b="0" dirty="0" i="0" lang="en-US" sz="800">
                <a:solidFill>
                  <a:schemeClr val="tx1"/>
                </a:solidFill>
                <a:latin typeface="Calibri"/>
              </a:defRPr>
            </a:lvl3pPr>
            <a:lvl4pPr algn="l" indent="-107099" lvl="3" marL="749694" rtl="false">
              <a:spcBef>
                <a:spcPct val="20000"/>
              </a:spcBef>
              <a:buFont typeface="Arial"/>
              <a:buChar char="–"/>
              <a:defRPr b="0" dirty="0" i="0" lang="en-US" sz="700">
                <a:solidFill>
                  <a:schemeClr val="tx1"/>
                </a:solidFill>
                <a:latin typeface="Calibri"/>
              </a:defRPr>
            </a:lvl4pPr>
            <a:lvl5pPr algn="l" indent="-107099" lvl="4" marL="963892" rtl="false">
              <a:spcBef>
                <a:spcPct val="20000"/>
              </a:spcBef>
              <a:buFont typeface="Arial"/>
              <a:buChar char="»"/>
              <a:defRPr b="0" dirty="0" i="0" lang="en-US" sz="600">
                <a:solidFill>
                  <a:schemeClr val="tx1"/>
                </a:solidFill>
                <a:latin typeface="Calibri"/>
              </a:defRPr>
            </a:lvl5pPr>
            <a:lvl6pPr algn="l" indent="-107099" lvl="5" marL="1178090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6pPr>
            <a:lvl7pPr algn="l" indent="-107099" lvl="6" marL="1392288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7pPr>
            <a:lvl8pPr algn="l" indent="-107099" lvl="7" marL="1606487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8pPr>
            <a:lvl9pPr algn="l" indent="-107099" lvl="8" marL="1820685" rtl="false">
              <a:spcBef>
                <a:spcPct val="20000"/>
              </a:spcBef>
              <a:buFont typeface="Arial"/>
              <a:buChar char="•"/>
              <a:defRPr dirty="0" lang="en-US" sz="9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lnSpc>
                <a:spcPct val="110000"/>
              </a:lnSpc>
              <a:buNone/>
            </a:pPr>
            <a:r>
              <a:rPr b="1" dirty="0" lang="en-US" sz="1600">
                <a:latin typeface="Roboto"/>
              </a:rPr>
              <a:t>Customizable Templates</a:t>
            </a:r>
            <a:endParaRPr b="1" dirty="0" lang="en-US" sz="1600">
              <a:latin typeface="Roboto"/>
            </a:endParaRPr>
          </a:p>
        </p:txBody>
      </p:sp>
      <p:sp>
        <p:nvSpPr>
          <p:cNvPr id="4" name="Rectangle 38">
            <a:extLst>
              <a:ext uri="{2C25FC35-FF0E-47A1-9815-FEEB50872DCF}">
                <a16:creationId xmlns:a16="http://schemas.microsoft.com/office/drawing/2010/main" id="{FBF814DA-E3BC-4D0D-B3EF-9795244BF90E}"/>
              </a:ext>
            </a:extLst>
          </p:cNvPr>
          <p:cNvSpPr/>
          <p:nvPr/>
        </p:nvSpPr>
        <p:spPr>
          <a:xfrm flipH="true" rot="0">
            <a:off x="-1362" y="749032"/>
            <a:ext cx="78343" cy="1294662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Picture 4">
            <a:extLst>
              <a:ext uri="{39B7C41E-C09A-4846-8188-EEA5FC5D15BF}">
                <a16:creationId xmlns:a16="http://schemas.microsoft.com/office/drawing/2010/main" id="{B910E5E7-5099-4125-A2AD-0F57ED6AF2E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-140" l="0" r="0" t="-460"/>
          <a:stretch>
            <a:fillRect/>
          </a:stretch>
        </p:blipFill>
        <p:spPr>
          <a:xfrm rot="0">
            <a:off x="1592065" y="102389"/>
            <a:ext cx="3208533" cy="2484655"/>
          </a:xfrm>
          <a:prstGeom prst="rect">
            <a:avLst/>
          </a:prstGeom>
          <a:noFill/>
        </p:spPr>
      </p:pic>
    </p:spTree>
    <p:extLst>
      <p:ext uri="{D5668901-78B8-4F95-B4B1-BD5B781A205F}">
        <p14:creationId xmlns:p14="http://schemas.microsoft.com/office/powerpoint/2010/main" val="1688456019533"/>
      </p:ext>
    </p:extLst>
  </p:cSld>
  <p:clrMapOvr>
    <a:masterClrMapping/>
  </p:clrMapOvr>
</p:sld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w="9525">
          <a:solidFill>
            <a:schemeClr val="phClr">
              <a:shade val="95000"/>
              <a:satMod val="104999"/>
            </a:schemeClr>
          </a:solidFill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 vert="horz"/>
      <a:lstStyle>
        <a:lvl1pPr algn="ctr" lvl="0"/>
      </a:lstStyle>
      <a:style>
        <a:lnRef idx="1">
          <a:schemeClr val="accent1"/>
        </a:lnRef>
        <a:fillRef idx="3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 anchor="ctr" rtlCol="0" vert="horz"/>
      <a:lstStyle>
        <a:lvl1pPr algn="ctr" lvl="0"/>
      </a:lstStyle>
      <a:style>
        <a:lnRef idx="2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w="9525">
          <a:solidFill>
            <a:schemeClr val="phClr">
              <a:shade val="95000"/>
              <a:satMod val="104999"/>
            </a:schemeClr>
          </a:solidFill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 vert="horz"/>
      <a:lstStyle>
        <a:lvl1pPr algn="ctr" lvl="0"/>
      </a:lstStyle>
      <a:style>
        <a:lnRef idx="1">
          <a:schemeClr val="accent1"/>
        </a:lnRef>
        <a:fillRef idx="3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 anchor="ctr" rtlCol="0" vert="horz"/>
      <a:lstStyle>
        <a:lvl1pPr algn="ctr" lvl="0"/>
      </a:lstStyle>
      <a:style>
        <a:lnRef idx="2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2023-04-13T03:38:34Z</dcterms:created>
  <dcterms:modified xsi:type="dcterms:W3CDTF">2023-06-23T03:17:43Z</dcterms:modified>
</cp:coreProperties>
</file>