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x-fontdata" PartName="/ppt/fonts/font9.fntdata"/>
  <Override ContentType="application/x-fontdata" PartName="/ppt/fonts/font10.fntdata"/>
  <Override ContentType="application/vnd.openxmlformats-officedocument.presentationml.tags+xml" PartName="/ppt/tags/tag6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/ppt/media/image26.png" Type="http://schemas.openxmlformats.org/officeDocument/2006/relationships/image"/><Relationship Id="rId27" Target="/ppt/media/image27.png" Type="http://schemas.openxmlformats.org/officeDocument/2006/relationships/image"/><Relationship Id="rId28" Target="/ppt/media/image28.png" Type="http://schemas.openxmlformats.org/officeDocument/2006/relationships/image"/><Relationship Id="rId29" Target="/ppt/media/image29.png" Type="http://schemas.openxmlformats.org/officeDocument/2006/relationships/image"/><Relationship Id="rId30" Target="/ppt/media/image30.png" Type="http://schemas.openxmlformats.org/officeDocument/2006/relationships/image"/><Relationship Id="rId31" Target="/ppt/media/image31.png" Type="http://schemas.openxmlformats.org/officeDocument/2006/relationships/image"/><Relationship Id="rId32" Target="/ppt/media/image32.png" Type="http://schemas.openxmlformats.org/officeDocument/2006/relationships/image"/><Relationship Id="rId33" Target="/ppt/media/image33.png" Type="http://schemas.openxmlformats.org/officeDocument/2006/relationships/image"/><Relationship Id="rId34" Target="/ppt/media/image34.png" Type="http://schemas.openxmlformats.org/officeDocument/2006/relationships/image"/><Relationship Id="rId35" Target="/ppt/media/image35.png" Type="http://schemas.openxmlformats.org/officeDocument/2006/relationships/image"/><Relationship Id="rId36" Target="/ppt/media/image36.png" Type="http://schemas.openxmlformats.org/officeDocument/2006/relationships/image"/><Relationship Id="rId37" Target="/ppt/media/image37.png" Type="http://schemas.openxmlformats.org/officeDocument/2006/relationships/image"/><Relationship Id="rId38" Target="/ppt/media/image38.png" Type="http://schemas.openxmlformats.org/officeDocument/2006/relationships/image"/><Relationship Id="rId39" Target="/ppt/media/image39.png" Type="http://schemas.openxmlformats.org/officeDocument/2006/relationships/image"/><Relationship Id="rId40" Target="/ppt/media/image40.png" Type="http://schemas.openxmlformats.org/officeDocument/2006/relationships/image"/><Relationship Id="rId41" Target="/ppt/media/image41.png" Type="http://schemas.openxmlformats.org/officeDocument/2006/relationships/image"/><Relationship Id="rId42" Target="/ppt/media/image42.png" Type="http://schemas.openxmlformats.org/officeDocument/2006/relationships/image"/><Relationship Id="rId43" Target="/ppt/media/image43.png" Type="http://schemas.openxmlformats.org/officeDocument/2006/relationships/image"/><Relationship Id="rId44" Target="/ppt/media/image44.png" Type="http://schemas.openxmlformats.org/officeDocument/2006/relationships/image"/><Relationship Id="rId45" Target="/ppt/media/image45.png" Type="http://schemas.openxmlformats.org/officeDocument/2006/relationships/image"/><Relationship Id="rId46" Target="/ppt/media/image46.png" Type="http://schemas.openxmlformats.org/officeDocument/2006/relationships/image"/><Relationship Id="rId47" Target="/ppt/media/image47.png" Type="http://schemas.openxmlformats.org/officeDocument/2006/relationships/image"/><Relationship Id="rId48" Target="/ppt/media/image48.png" Type="http://schemas.openxmlformats.org/officeDocument/2006/relationships/image"/><Relationship Id="rId49" Target="/ppt/media/image49.png" Type="http://schemas.openxmlformats.org/officeDocument/2006/relationships/image"/><Relationship Id="rId50" Target="/ppt/media/image50.png" Type="http://schemas.openxmlformats.org/officeDocument/2006/relationships/image"/><Relationship Id="rId51" Target="/ppt/media/image51.png" Type="http://schemas.openxmlformats.org/officeDocument/2006/relationships/image"/><Relationship Id="rId52" Target="/ppt/media/image52.png" Type="http://schemas.openxmlformats.org/officeDocument/2006/relationships/image"/><Relationship Id="rId53" Target="/ppt/media/image53.png" Type="http://schemas.openxmlformats.org/officeDocument/2006/relationships/image"/><Relationship Id="rId54" Target="/ppt/media/image54.png" Type="http://schemas.openxmlformats.org/officeDocument/2006/relationships/image"/><Relationship Id="rId55" Target="/ppt/media/image55.png" Type="http://schemas.openxmlformats.org/officeDocument/2006/relationships/image"/><Relationship Id="rId56" Target="/ppt/media/image56.png" Type="http://schemas.openxmlformats.org/officeDocument/2006/relationships/image"/><Relationship Id="rId57" Target="/ppt/media/image57.png" Type="http://schemas.openxmlformats.org/officeDocument/2006/relationships/image"/><Relationship Id="rId58" Target="/ppt/media/image58.png" Type="http://schemas.openxmlformats.org/officeDocument/2006/relationships/image"/><Relationship Id="rId59" Target="/ppt/media/image59.png" Type="http://schemas.openxmlformats.org/officeDocument/2006/relationships/image"/><Relationship Id="rId60" Target="/ppt/media/image60.png" Type="http://schemas.openxmlformats.org/officeDocument/2006/relationships/image"/><Relationship Id="rId61" Target="/ppt/media/image61.png" Type="http://schemas.openxmlformats.org/officeDocument/2006/relationships/image"/><Relationship Id="rId62" Target="/ppt/media/image62.png" Type="http://schemas.openxmlformats.org/officeDocument/2006/relationships/image"/><Relationship Id="rId63" Target="/ppt/media/image63.png" Type="http://schemas.openxmlformats.org/officeDocument/2006/relationships/image"/><Relationship Id="rId64" Target="/ppt/media/image64.png" Type="http://schemas.openxmlformats.org/officeDocument/2006/relationships/image"/><Relationship Id="rId65" Target="/ppt/media/image65.png" Type="http://schemas.openxmlformats.org/officeDocument/2006/relationships/image"/><Relationship Id="rId66" Target="/ppt/media/image66.png" Type="http://schemas.openxmlformats.org/officeDocument/2006/relationships/image"/><Relationship Id="rId67" Target="/ppt/media/image67.png" Type="http://schemas.openxmlformats.org/officeDocument/2006/relationships/image"/><Relationship Id="rId68" Target="/ppt/media/image68.png" Type="http://schemas.openxmlformats.org/officeDocument/2006/relationships/image"/><Relationship Id="rId69" Target="/ppt/media/image69.png" Type="http://schemas.openxmlformats.org/officeDocument/2006/relationships/image"/><Relationship Id="rId70" Target="/ppt/media/image70.png" Type="http://schemas.openxmlformats.org/officeDocument/2006/relationships/image"/><Relationship Id="rId71" Target="/ppt/media/image71.png" Type="http://schemas.openxmlformats.org/officeDocument/2006/relationships/image"/><Relationship Id="rId72" Target="/ppt/media/image72.png" Type="http://schemas.openxmlformats.org/officeDocument/2006/relationships/image"/><Relationship Id="rId73" Target="/ppt/media/image73.png" Type="http://schemas.openxmlformats.org/officeDocument/2006/relationships/image"/><Relationship Id="rId74" Target="/ppt/media/image74.png" Type="http://schemas.openxmlformats.org/officeDocument/2006/relationships/image"/><Relationship Id="rId75" Target="/ppt/media/image75.png" Type="http://schemas.openxmlformats.org/officeDocument/2006/relationships/image"/><Relationship Id="rId76" Target="/ppt/media/image76.png" Type="http://schemas.openxmlformats.org/officeDocument/2006/relationships/image"/><Relationship Id="rId77" Target="/ppt/media/image77.png" Type="http://schemas.openxmlformats.org/officeDocument/2006/relationships/image"/><Relationship Id="rId78" Target="/ppt/media/image78.png" Type="http://schemas.openxmlformats.org/officeDocument/2006/relationships/image"/><Relationship Id="rId79" Target="/ppt/media/image79.png" Type="http://schemas.openxmlformats.org/officeDocument/2006/relationships/image"/><Relationship Id="rId80" Target="/ppt/media/image80.png" Type="http://schemas.openxmlformats.org/officeDocument/2006/relationships/image"/><Relationship Id="rId81" Target="/ppt/media/image81.png" Type="http://schemas.openxmlformats.org/officeDocument/2006/relationships/image"/><Relationship Id="rId82" Target="ppt/media/img_cc_black.png" Type="http://schemas.openxmlformats.org/officeDocument/2006/relationships/image"/><Relationship Id="rId83" Target="ppt/presentation.xml" Type="http://schemas.openxmlformats.org/officeDocument/2006/relationships/officeDocument"/><Relationship Id="rId84" Target="docProps/core.xml" Type="http://schemas.openxmlformats.org/package/2006/relationships/metadata/core-properties"/><Relationship Id="rId85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5143500" type="screen16x9"/>
  <p:notesSz cx="9144000" cy="5143500"/>
  <p:embeddedFontLst>
    <p:embeddedFont>
      <p:font typeface="Zoho Puvi-light"/>
      <p:regular r:id="rId55"/>
    </p:embeddedFont>
    <p:embeddedFont>
      <p:font typeface="Zoho Puvi"/>
      <p:regular r:id="rId56"/>
      <p:bold r:id="rId59"/>
    </p:embeddedFont>
    <p:embeddedFont>
      <p:font typeface="Roboto"/>
      <p:regular r:id="rId60"/>
    </p:embeddedFont>
    <p:embeddedFont>
      <p:font typeface="Zoho Puvi-demi_bold"/>
      <p:regular r:id="rId58"/>
    </p:embeddedFont>
    <p:embeddedFont>
      <p:font typeface="Zoho Puvi-medium"/>
      <p:regular r:id="rId57"/>
    </p:embeddedFont>
    <p:embeddedFont>
      <p:font typeface="Open Sans-medium"/>
      <p:regular r:id="rId62"/>
    </p:embeddedFont>
    <p:embeddedFont>
      <p:font typeface="Open Sans-demi_bold"/>
      <p:regular r:id="rId63"/>
    </p:embeddedFont>
    <p:embeddedFont>
      <p:font typeface="Open Sans"/>
      <p:regular r:id="rId61"/>
      <p:bold r:id="rId64"/>
    </p:embeddedFont>
  </p:embeddedFontLst>
  <p:custDataLst>
    <p:tags r:id="rId65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0" Target="slides/slide36.xml" Type="http://schemas.openxmlformats.org/officeDocument/2006/relationships/slide"/><Relationship Id="rId41" Target="slides/slide37.xml" Type="http://schemas.openxmlformats.org/officeDocument/2006/relationships/slide"/><Relationship Id="rId42" Target="slides/slide38.xml" Type="http://schemas.openxmlformats.org/officeDocument/2006/relationships/slide"/><Relationship Id="rId43" Target="slides/slide39.xml" Type="http://schemas.openxmlformats.org/officeDocument/2006/relationships/slide"/><Relationship Id="rId44" Target="slides/slide40.xml" Type="http://schemas.openxmlformats.org/officeDocument/2006/relationships/slide"/><Relationship Id="rId45" Target="slides/slide41.xml" Type="http://schemas.openxmlformats.org/officeDocument/2006/relationships/slide"/><Relationship Id="rId46" Target="slides/slide42.xml" Type="http://schemas.openxmlformats.org/officeDocument/2006/relationships/slide"/><Relationship Id="rId47" Target="slides/slide43.xml" Type="http://schemas.openxmlformats.org/officeDocument/2006/relationships/slide"/><Relationship Id="rId48" Target="slides/slide44.xml" Type="http://schemas.openxmlformats.org/officeDocument/2006/relationships/slide"/><Relationship Id="rId49" Target="slides/slide45.xml" Type="http://schemas.openxmlformats.org/officeDocument/2006/relationships/slide"/><Relationship Id="rId50" Target="slides/slide46.xml" Type="http://schemas.openxmlformats.org/officeDocument/2006/relationships/slide"/><Relationship Id="rId51" Target="slides/slide47.xml" Type="http://schemas.openxmlformats.org/officeDocument/2006/relationships/slide"/><Relationship Id="rId52" Target="slides/slide48.xml" Type="http://schemas.openxmlformats.org/officeDocument/2006/relationships/slide"/><Relationship Id="rId53" Target="slides/slide49.xml" Type="http://schemas.openxmlformats.org/officeDocument/2006/relationships/slide"/><Relationship Id="rId54" Target="tableStyles.xml" Type="http://schemas.openxmlformats.org/officeDocument/2006/relationships/tableStyles"/><Relationship Id="rId55" Target="fonts/font1.fntdata" Type="http://schemas.openxmlformats.org/officeDocument/2006/relationships/font"/><Relationship Id="rId56" Target="fonts/font2.fntdata" Type="http://schemas.openxmlformats.org/officeDocument/2006/relationships/font"/><Relationship Id="rId57" Target="fonts/font3.fntdata" Type="http://schemas.openxmlformats.org/officeDocument/2006/relationships/font"/><Relationship Id="rId58" Target="fonts/font4.fntdata" Type="http://schemas.openxmlformats.org/officeDocument/2006/relationships/font"/><Relationship Id="rId59" Target="fonts/font5.fntdata" Type="http://schemas.openxmlformats.org/officeDocument/2006/relationships/font"/><Relationship Id="rId60" Target="fonts/font6.fntdata" Type="http://schemas.openxmlformats.org/officeDocument/2006/relationships/font"/><Relationship Id="rId61" Target="fonts/font7.fntdata" Type="http://schemas.openxmlformats.org/officeDocument/2006/relationships/font"/><Relationship Id="rId62" Target="fonts/font8.fntdata" Type="http://schemas.openxmlformats.org/officeDocument/2006/relationships/font"/><Relationship Id="rId63" Target="fonts/font9.fntdata" Type="http://schemas.openxmlformats.org/officeDocument/2006/relationships/font"/><Relationship Id="rId64" Target="fonts/font10.fntdata" Type="http://schemas.openxmlformats.org/officeDocument/2006/relationships/font"/><Relationship Id="rId65" Target="tags/tag6.xml" Type="http://schemas.openxmlformats.org/officeDocument/2006/relationships/tags"/><Relationship Id="rId66" Target="presProps.xml" Type="http://schemas.openxmlformats.org/officeDocument/2006/relationships/presProps"/><Relationship Id="rId67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5.png" Type="http://schemas.openxmlformats.org/officeDocument/2006/relationships/image"/><Relationship Id="rId4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4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5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5.png" Type="http://schemas.openxmlformats.org/officeDocument/2006/relationships/image"/><Relationship Id="rId4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2" Target="../media/image25.png" Type="http://schemas.openxmlformats.org/officeDocument/2006/relationships/image"/><Relationship Id="rId3" Target="../media/image4.png" Type="http://schemas.openxmlformats.org/officeDocument/2006/relationships/image"/><Relationship Id="rId4" Target="../media/image35.png" Type="http://schemas.openxmlformats.org/officeDocument/2006/relationships/image"/><Relationship Id="rId5" Target="../tags/tag3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In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Title 1">
            <a:extLst>
              <a:ext uri="{B05FF621-5FDF-430E-A572-67885062FB41}">
                <a16:creationId xmlns:a16="http://schemas.microsoft.com/office/drawing/2010/main" id="{31D17397-B2F3-49B7-8A29-E84ADD51DE0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3" name="Subtitle 2">
            <a:extLst>
              <a:ext uri="{0396F580-7922-4075-8E8F-7E050071D9A3}">
                <a16:creationId xmlns:a16="http://schemas.microsoft.com/office/drawing/2010/main" id="{A8DDF5A5-47DD-4154-A9D2-E43113802994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41F403A9-B01B-40E8-8D43-43D9D5999560}">
                <a16:creationId xmlns:a16="http://schemas.microsoft.com/office/drawing/2010/main" id="{39125CEA-644F-4895-BD49-8D86D84AC6A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9197CA20-6668-491A-9BC7-8464D23CFD3B}">
                <a16:creationId xmlns:a16="http://schemas.microsoft.com/office/drawing/2010/main" id="{74DC6C19-1A5C-4C83-923A-E155E169CE5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B5F95AD7-0866-48C0-B7B4-E5D9BE5A9F25}">
                <a16:creationId xmlns:a16="http://schemas.microsoft.com/office/drawing/2010/main" id="{1780783C-7C9B-4209-892A-32B2F0BFF8F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7" name="">
            <a:extLst>
              <a:ext uri="{4F276331-C092-40A9-B8F9-0B75945B7C50}">
                <a16:creationId xmlns:a16="http://schemas.microsoft.com/office/drawing/2010/main" id="{301229D1-1638-4E47-AD0A-122576CF71FD}"/>
              </a:ext>
            </a:extLst>
          </p:cNvPr>
          <p:cNvSpPr/>
          <p:nvPr userDrawn="1"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7EC04C62-6161-4BA1-AFAD-07CD7C355AD2}">
                <a16:creationId xmlns:a16="http://schemas.microsoft.com/office/drawing/2010/main" id="{19C515D6-B161-478E-A85A-E98B1A0D25A0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19050"/>
            <a:ext cx="9164607" cy="845203"/>
          </a:xfrm>
          <a:prstGeom prst="rect">
            <a:avLst/>
          </a:prstGeom>
          <a:noFill/>
        </p:spPr>
      </p:pic>
      <p:sp>
        <p:nvSpPr>
          <p:cNvPr id="9" name="">
            <a:extLst>
              <a:ext uri="{29F3EF87-D9DD-4DB8-AAE4-C072ABF47B31}">
                <a16:creationId xmlns:a16="http://schemas.microsoft.com/office/drawing/2010/main" id="{F1182CAC-FF08-44D3-9353-EA48EBB7ED5A}"/>
              </a:ext>
            </a:extLst>
          </p:cNvPr>
          <p:cNvSpPr/>
          <p:nvPr userDrawn="1"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67EE9322-331D-4611-96FC-45FE2B572A6F}">
                <a16:creationId xmlns:a16="http://schemas.microsoft.com/office/drawing/2010/main" id="{191E37A1-3E56-4E8B-8702-E5D6EBB9DBF7}"/>
              </a:ext>
            </a:extLst>
          </p:cNvPr>
          <p:cNvSpPr txBox="1"/>
          <p:nvPr userDrawn="1"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11" name="">
            <a:extLst>
              <a:ext uri="{32E5FBF7-D96F-4F14-B1AE-D743ADD81089}">
                <a16:creationId xmlns:a16="http://schemas.microsoft.com/office/drawing/2010/main" id="{A7910060-6DAF-472A-B85F-069217F0E1A9}"/>
              </a:ext>
            </a:extLst>
          </p:cNvPr>
          <p:cNvSpPr txBox="1"/>
          <p:nvPr userDrawn="1"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2" name="">
            <a:extLst>
              <a:ext uri="{3314EBDC-1F5E-40CE-A717-DDCC3054C389}">
                <a16:creationId xmlns:a16="http://schemas.microsoft.com/office/drawing/2010/main" id="{DB3A00DB-419C-49A3-81BD-1BA32DD7F85A}"/>
              </a:ext>
            </a:extLst>
          </p:cNvPr>
          <p:cNvPicPr>
            <a:picLocks noChangeAspect="true"/>
          </p:cNvPicPr>
          <p:nvPr userDrawn="1"/>
        </p:nvPicPr>
        <p:blipFill>
          <a:blip r:embed="rId3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custDataLst>
      <p:tags r:id="rId4"/>
    </p:custDataLst>
    <p:extLst>
      <p:ext uri="{A9C9F1C4-F9F0-45FE-92AA-5BF1DEF8C798}">
        <p14:creationId xmlns:p14="http://schemas.microsoft.com/office/powerpoint/2010/main" val="1742208157297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8616C1E8-492B-4044-87B0-0AAB56BDC4F7}">
                <a16:creationId xmlns:a16="http://schemas.microsoft.com/office/drawing/2010/main" id="{BCD56A8C-6B84-4F5F-B401-8BF6BA7C48B6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7B1308F2-FF46-45B6-BEB7-5944F50DACE1}">
                <a16:creationId xmlns:a16="http://schemas.microsoft.com/office/drawing/2010/main" id="{9FC9062B-E424-4F73-BBF8-DF3D588DBFCB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42BEBBC3-407A-4FB9-B32B-B15159D41120}">
                <a16:creationId xmlns:a16="http://schemas.microsoft.com/office/drawing/2010/main" id="{DB88D58B-8148-4A88-81EA-B847ABA7C036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F9AEDAB4-70D1-4700-94BE-C7E8410F4536}">
                <a16:creationId xmlns:a16="http://schemas.microsoft.com/office/drawing/2010/main" id="{CCDE216A-B8AB-407E-8866-35CE45517FA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16EE9F9F-8B2F-4A9B-8F32-DDC625A0789A}">
                <a16:creationId xmlns:a16="http://schemas.microsoft.com/office/drawing/2010/main" id="{2301A0DD-14A1-4BE7-AFD9-51075F0058BD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8A9CCF02-6A9A-4446-86BE-FA8FCBECD20C}">
                <a16:creationId xmlns:a16="http://schemas.microsoft.com/office/drawing/2010/main" id="{FF312A2B-AC97-4118-B284-C0930C400874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AFBFB378-DF4F-4DA2-83B7-6E2C3975F46E}">
                <a16:creationId xmlns:a16="http://schemas.microsoft.com/office/drawing/2010/main" id="{27AD3120-E7BF-4256-BA20-BC7533C429AA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3C59973B-D1AB-4C71-B105-5F35B26FCE52}">
                <a16:creationId xmlns:a16="http://schemas.microsoft.com/office/drawing/2010/main" id="{BC427E63-FAD6-4E42-B327-A65B63597D2E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30C0563F-19BC-4EF6-8874-B07C41CA41B4}">
                <a16:creationId xmlns:a16="http://schemas.microsoft.com/office/drawing/2010/main" id="{315E0ABF-2806-45ED-82F5-CC3F10D19021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147E791E-5C5E-4206-B997-C6B1A28212A0}">
                <a16:creationId xmlns:a16="http://schemas.microsoft.com/office/drawing/2010/main" id="{9B559CF4-5FFD-4233-8D12-CAD47D920BDC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516BF2BE-7108-46F8-BF15-35C0A8BA2356}">
                <a16:creationId xmlns:a16="http://schemas.microsoft.com/office/drawing/2010/main" id="{3844324E-DA14-49EB-ADDA-3631B763C79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D6A76F12-F35A-4BCB-93EF-BA1F25A82BDF}">
                <a16:creationId xmlns:a16="http://schemas.microsoft.com/office/drawing/2010/main" id="{0001C770-D64D-40C5-9943-FCD50915E17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96D0F80D-42E5-44E3-BD25-215AED320ADE}">
                <a16:creationId xmlns:a16="http://schemas.microsoft.com/office/drawing/2010/main" id="{C32234E6-0A4C-4529-B68A-CABE26E99F9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ADA21B54-EF69-4A9D-B785-A93CAD10CCDB}">
        <p14:creationId xmlns:p14="http://schemas.microsoft.com/office/powerpoint/2010/main" val="1742208157308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52DC51C8-2222-4CF9-BC11-1240C16ACFFE}">
                <a16:creationId xmlns:a16="http://schemas.microsoft.com/office/drawing/2010/main" id="{16157C3F-C977-4DEA-AE3A-566B1260C0F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5A8D3EFA-62AD-48C5-B8C1-FDAFBC548781}">
                <a16:creationId xmlns:a16="http://schemas.microsoft.com/office/drawing/2010/main" id="{E54391BA-200B-45CC-A484-34ADFE6390AC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CE6EA817-35E7-4387-97F3-903554C3ECC2}">
                <a16:creationId xmlns:a16="http://schemas.microsoft.com/office/drawing/2010/main" id="{CA6AADF1-C189-4B80-919E-8A1EBE7DE3A1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A521E400-F642-4036-A658-7DBAE1F80202}">
                <a16:creationId xmlns:a16="http://schemas.microsoft.com/office/drawing/2010/main" id="{3510D15E-99C8-474F-B73A-3DF1D35C6248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F44460A2-1064-4A4B-A05D-6E98DC93A2FD}">
                <a16:creationId xmlns:a16="http://schemas.microsoft.com/office/drawing/2010/main" id="{ABE70721-87AA-4FD9-8CA1-778B071528AD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F7D699D1-5C5C-4691-9C92-46FFC2573552}">
                <a16:creationId xmlns:a16="http://schemas.microsoft.com/office/drawing/2010/main" id="{F423E063-6DF8-4B52-8FC3-7B4A6518DA4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C63F4A7C-648F-4A1F-BDC3-A81F5BBCE3D7}">
                <a16:creationId xmlns:a16="http://schemas.microsoft.com/office/drawing/2010/main" id="{4AFECCA3-0F2A-425E-8FEF-F188F3C07E1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509AEB65-1E51-4EEC-8F0D-D3F2E765129D}">
                <a16:creationId xmlns:a16="http://schemas.microsoft.com/office/drawing/2010/main" id="{D37C5FD1-CBD4-424D-A516-6570236303C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43B7D02F-9AA7-47CB-BC98-93D9761487CB}">
        <p14:creationId xmlns:p14="http://schemas.microsoft.com/office/powerpoint/2010/main" val="1742208157309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4C5D2CD7-607B-4FD6-9142-F4509BDC4841}">
                <a16:creationId xmlns:a16="http://schemas.microsoft.com/office/drawing/2010/main" id="{13165F7D-80F0-4684-B1E8-693466B3D860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rcRect b="83650" l="0" r="0" t="0"/>
          <a:stretch>
            <a:fillRect/>
          </a:stretch>
        </p:blipFill>
        <p:spPr>
          <a:xfrm flipH="false" flipV="false" rot="0">
            <a:off x="284702" y="9525"/>
            <a:ext cx="11017282" cy="838574"/>
          </a:xfrm>
          <a:prstGeom prst="rect">
            <a:avLst/>
          </a:prstGeom>
          <a:noFill/>
        </p:spPr>
      </p:pic>
      <p:sp>
        <p:nvSpPr>
          <p:cNvPr hidden="false" id="3" name="Title 7">
            <a:extLst>
              <a:ext uri="{B45481EF-FC0E-4580-B9D8-01C236C9A9A5}">
                <a16:creationId xmlns:a16="http://schemas.microsoft.com/office/drawing/2010/main" id="{886F7346-CC73-4901-A26F-970F29BDCF8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455352" y="379761"/>
            <a:ext cx="8016402" cy="630421"/>
          </a:xfrm>
        </p:spPr>
        <p:txBody>
          <a:bodyPr rtlCol="0"/>
          <a:lstStyle>
            <a:lvl1pPr lvl="0">
              <a:defRPr dirty="0" lang="en-US" sz="2000">
                <a:solidFill>
                  <a:schemeClr val="tx1"/>
                </a:solidFill>
                <a:latin typeface="Zoho Puvi-demi_bold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Content Placeholder 2">
            <a:extLst>
              <a:ext uri="{94030C74-733F-4460-BEAF-6DA3ABAB0FB1}">
                <a16:creationId xmlns:a16="http://schemas.microsoft.com/office/drawing/2010/main" id="{781DA737-13C0-42A3-B0C1-CB7DD04B864E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470115" y="1170651"/>
            <a:ext cx="8018726" cy="304800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4">
            <a:extLst>
              <a:ext uri="{BB1CC0AB-0069-4446-A94F-8A9FF2B64F88}">
                <a16:creationId xmlns:a16="http://schemas.microsoft.com/office/drawing/2010/main" id="{0B9EECBE-3276-4B4C-9DD5-5D491F89AE2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3">
            <a:extLst>
              <a:ext uri="{28A2DBB1-088C-494C-9D97-1AE538313E67}">
                <a16:creationId xmlns:a16="http://schemas.microsoft.com/office/drawing/2010/main" id="{BC2BC991-1DB2-4521-81D8-CAB796375AF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99CFA2A3-2E49-4D88-AABC-F40B5A6866B6}">
                <a16:creationId xmlns:a16="http://schemas.microsoft.com/office/drawing/2010/main" id="{60EBA094-199E-43F9-96AD-9595C67FC81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pic>
        <p:nvPicPr>
          <p:cNvPr id="8" name="">
            <a:extLst>
              <a:ext uri="{9C4B6AF4-BAB0-4F24-874D-48A58F0A18D8}">
                <a16:creationId xmlns:a16="http://schemas.microsoft.com/office/drawing/2010/main" id="{12956078-268B-43FC-A785-8B4535F41269}"/>
              </a:ext>
            </a:extLst>
          </p:cNvPr>
          <p:cNvPicPr>
            <a:picLocks noChangeAspect="true"/>
          </p:cNvPicPr>
          <p:nvPr userDrawn="1"/>
        </p:nvPicPr>
        <p:blipFill>
          <a:blip r:embed="rId3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custDataLst>
      <p:tags r:id="rId4"/>
    </p:custDataLst>
    <p:extLst>
      <p:ext uri="{4F2EB9D4-0AFD-4B97-BB57-C6E7C9836891}">
        <p14:creationId xmlns:p14="http://schemas.microsoft.com/office/powerpoint/2010/main" val="1742208157299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1E844EB-D1A1-4AC5-B809-D6BF7EE79DD9}">
                <a16:creationId xmlns:a16="http://schemas.microsoft.com/office/drawing/2010/main" id="{3A795989-2226-4FE8-A70C-C190A3448C75}"/>
              </a:ext>
            </a:extLst>
          </p:cNvPr>
          <p:cNvSpPr/>
          <p:nvPr userDrawn="1"/>
        </p:nvSpPr>
        <p:spPr>
          <a:xfrm flipH="false" flipV="false" rot="0">
            <a:off x="0" y="-504"/>
            <a:ext cx="9144000" cy="5157587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DE1BF237-1C84-427A-9648-A5FA4F0EAB9A}">
                <a16:creationId xmlns:a16="http://schemas.microsoft.com/office/drawing/2010/main" id="{6B3ED3D1-3CF0-4D8D-8893-B35D30A69881}"/>
              </a:ext>
            </a:extLst>
          </p:cNvPr>
          <p:cNvPicPr>
            <a:picLocks noChangeAspect="true"/>
          </p:cNvPicPr>
          <p:nvPr userDrawn="1"/>
        </p:nvPicPr>
        <p:blipFill>
          <a:blip r:embed="rId2">
            <a:alphaModFix amt="29000"/>
          </a:blip>
          <a:srcRect b="7380" l="2480" r="16140" t="620"/>
          <a:stretch>
            <a:fillRect/>
          </a:stretch>
        </p:blipFill>
        <p:spPr>
          <a:xfrm flipH="false" flipV="false" rot="0">
            <a:off x="270723" y="-10785"/>
            <a:ext cx="8879957" cy="5162142"/>
          </a:xfrm>
          <a:prstGeom prst="rect">
            <a:avLst/>
          </a:prstGeom>
          <a:noFill/>
        </p:spPr>
      </p:pic>
      <p:sp>
        <p:nvSpPr>
          <p:cNvPr id="4" name="Text Placeholder 2">
            <a:extLst>
              <a:ext uri="{32D00E3B-9F93-4488-83F4-46443E650E5A}">
                <a16:creationId xmlns:a16="http://schemas.microsoft.com/office/drawing/2010/main" id="{8FF39079-7049-4F2B-8223-B2DD31176A87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85875" y="1693840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dirty="0" i="0" lang="en-US" sz="2800">
                <a:solidFill>
                  <a:schemeClr val="tx1"/>
                </a:solidFill>
                <a:latin typeface="Open Sans-demi_bold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5" name="Title 1">
            <a:extLst>
              <a:ext uri="{0187CBC5-3869-4DC5-B83E-169421F2E862}">
                <a16:creationId xmlns:a16="http://schemas.microsoft.com/office/drawing/2010/main" id="{F79AF60E-3467-4A5B-B1A5-6BAEE19D36D2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85875" y="2265073"/>
            <a:ext cx="7620000" cy="518055"/>
          </a:xfrm>
          <a:prstGeom prst="rect">
            <a:avLst/>
          </a:prstGeom>
        </p:spPr>
        <p:txBody>
          <a:bodyPr anchor="t" rtlCol="0">
            <a:spAutoFit/>
          </a:bodyPr>
          <a:lstStyle>
            <a:lvl1pPr lvl="0">
              <a:lnSpc>
                <a:spcPct val="110000"/>
              </a:lnSpc>
              <a:defRPr dirty="0" lang="en-US" sz="2800">
                <a:latin typeface="Zoho Puvi-ligh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Slide Number Placeholder 5">
            <a:extLst>
              <a:ext uri="{378680A5-9152-47BC-B5A7-A3C4D4FB8605}">
                <a16:creationId xmlns:a16="http://schemas.microsoft.com/office/drawing/2010/main" id="{C3CD36EF-8328-4E16-BAF9-FB2FE32CF13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4">
            <a:extLst>
              <a:ext uri="{EE403BE6-85B1-41D1-984E-A7D515DA4F07}">
                <a16:creationId xmlns:a16="http://schemas.microsoft.com/office/drawing/2010/main" id="{99149B79-4B93-49DB-8D89-21322E6D153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3">
            <a:extLst>
              <a:ext uri="{E63D9223-0015-4F47-B921-C4458A76EA85}">
                <a16:creationId xmlns:a16="http://schemas.microsoft.com/office/drawing/2010/main" id="{0FE5A388-0E08-4CB1-8D95-1E728A90FCC1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9" name="">
            <a:extLst>
              <a:ext uri="{411576EA-B392-4ACA-9882-A1512DFCD2C3}">
                <a16:creationId xmlns:a16="http://schemas.microsoft.com/office/drawing/2010/main" id="{9367FB97-F6E3-4886-BD4B-054F2D76F1B7}"/>
              </a:ext>
            </a:extLst>
          </p:cNvPr>
          <p:cNvSpPr/>
          <p:nvPr userDrawn="1"/>
        </p:nvSpPr>
        <p:spPr>
          <a:xfrm flipH="false" flipV="false" rot="0">
            <a:off x="0" y="0"/>
            <a:ext cx="912256" cy="5143500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0" name="">
            <a:extLst>
              <a:ext uri="{C18C2886-9648-42BB-A0EB-0F8F605BF4BB}">
                <a16:creationId xmlns:a16="http://schemas.microsoft.com/office/drawing/2010/main" id="{A53D8782-90A5-45E5-B323-C7F2949B3A02}"/>
              </a:ext>
            </a:extLst>
          </p:cNvPr>
          <p:cNvPicPr>
            <a:picLocks noChangeAspect="true"/>
          </p:cNvPicPr>
          <p:nvPr userDrawn="1"/>
        </p:nvPicPr>
        <p:blipFill>
          <a:blip r:embed="rId3"/>
          <a:srcRect b="0" l="-1050" r="92840" t="0"/>
          <a:stretch>
            <a:fillRect/>
          </a:stretch>
        </p:blipFill>
        <p:spPr>
          <a:xfrm flipH="false" flipV="false" rot="0">
            <a:off x="21225" y="9525"/>
            <a:ext cx="905635" cy="5129927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4670DA77-70BA-4F3B-890D-AD22E5E42BCA}">
                <a16:creationId xmlns:a16="http://schemas.microsoft.com/office/drawing/2010/main" id="{0767EC38-2E63-4005-A5C7-B81E439A5715}"/>
              </a:ext>
            </a:extLst>
          </p:cNvPr>
          <p:cNvPicPr>
            <a:picLocks noChangeAspect="true"/>
          </p:cNvPicPr>
          <p:nvPr userDrawn="1"/>
        </p:nvPicPr>
        <p:blipFill>
          <a:blip r:embed="rId4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custDataLst>
      <p:tags r:id="rId5"/>
    </p:custDataLst>
    <p:extLst>
      <p:ext uri="{F8767A2E-27C3-4618-BDA8-A674BDA7A25E}">
        <p14:creationId xmlns:p14="http://schemas.microsoft.com/office/powerpoint/2010/main" val="1742208157300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Use 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25A5439-3914-4338-9F72-67992B1E43C5}">
                <a16:creationId xmlns:a16="http://schemas.microsoft.com/office/drawing/2010/main" id="{F771BE6E-0641-480F-9270-932E55D76047}"/>
              </a:ext>
            </a:extLst>
          </p:cNvPr>
          <p:cNvSpPr/>
          <p:nvPr userDrawn="1"/>
        </p:nvSpPr>
        <p:spPr>
          <a:xfrm flipH="false" flipV="false" rot="0">
            <a:off x="0" y="0"/>
            <a:ext cx="6798983" cy="5160892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CD990EBA-ACEA-461D-8F40-94EFB04544B4}">
                <a16:creationId xmlns:a16="http://schemas.microsoft.com/office/drawing/2010/main" id="{E71DAA54-BBAA-462A-BBD6-8E8FA614D3EC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rcRect b="0" l="0" r="38720" t="0"/>
          <a:stretch>
            <a:fillRect/>
          </a:stretch>
        </p:blipFill>
        <p:spPr>
          <a:xfrm flipH="false" flipV="false" rot="0">
            <a:off x="0" y="9525"/>
            <a:ext cx="6751754" cy="5129927"/>
          </a:xfrm>
          <a:prstGeom prst="rect">
            <a:avLst/>
          </a:prstGeom>
          <a:noFill/>
        </p:spPr>
      </p:pic>
      <p:sp>
        <p:nvSpPr>
          <p:cNvPr hidden="false" id="4" name="Title 1">
            <a:extLst>
              <a:ext uri="{33D3F509-6060-4548-9935-0944335E4C96}">
                <a16:creationId xmlns:a16="http://schemas.microsoft.com/office/drawing/2010/main" id="{92E423B7-0E60-46F0-85A5-F5C7012091E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37381" y="527427"/>
            <a:ext cx="8486679" cy="630421"/>
          </a:xfrm>
        </p:spPr>
        <p:txBody>
          <a:bodyPr rtlCol="0"/>
          <a:lstStyle>
            <a:lvl1pPr lvl="0">
              <a:defRPr b="0" dirty="0" lang="en-US" sz="2800">
                <a:solidFill>
                  <a:srgbClr val="e6d8b9"/>
                </a:solidFill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5" name="Content Placeholder 2">
            <a:extLst>
              <a:ext uri="{AFFE6740-4B5E-4E17-A4DF-3DBF5E7BF76B}">
                <a16:creationId xmlns:a16="http://schemas.microsoft.com/office/drawing/2010/main" id="{4A00264B-ADF0-4904-951C-7B8C532405F7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6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true" id="6" name="Content Placeholder 2">
            <a:extLst>
              <a:ext uri="{181FC9D3-94BD-465A-BE6C-3B69E927C1E8}">
                <a16:creationId xmlns:a16="http://schemas.microsoft.com/office/drawing/2010/main" id="{5D3124DA-85CC-4D33-9291-D814B4F0F946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6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Slide Number Placeholder 6">
            <a:extLst>
              <a:ext uri="{1C642B25-A1C6-4E57-B56E-A39E5529888A}">
                <a16:creationId xmlns:a16="http://schemas.microsoft.com/office/drawing/2010/main" id="{25B4ACD0-9A74-45F6-8D39-A08F0CE1CCF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5">
            <a:extLst>
              <a:ext uri="{02AFD73A-CCE0-4CEA-A052-A96CF7EC4973}">
                <a16:creationId xmlns:a16="http://schemas.microsoft.com/office/drawing/2010/main" id="{DD1BF283-2ECB-4741-9E60-713B9B2E984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4">
            <a:extLst>
              <a:ext uri="{41E2C58D-A14C-4EFC-8C6E-1896694EA78F}">
                <a16:creationId xmlns:a16="http://schemas.microsoft.com/office/drawing/2010/main" id="{18A0A361-F8A5-4C30-A073-7D8D34A0624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0B82A54-5C27-4DF7-A1BE-7437EF18757E}">
        <p14:creationId xmlns:p14="http://schemas.microsoft.com/office/powerpoint/2010/main" val="1742208157302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117262C5-4F9A-4524-A193-99737A6A77B0}">
                <a16:creationId xmlns:a16="http://schemas.microsoft.com/office/drawing/2010/main" id="{345B73BE-15FF-4A7D-A362-1A4667CA9945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7AF9E8F3-1667-4D91-9DA2-8302C4B3E7DF}">
                <a16:creationId xmlns:a16="http://schemas.microsoft.com/office/drawing/2010/main" id="{79F5A100-3D76-4F6E-8229-A29FF3C47FA6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A5EB3DBD-A486-4E55-B787-D56D4C164753}">
                <a16:creationId xmlns:a16="http://schemas.microsoft.com/office/drawing/2010/main" id="{A9793DDE-566D-4C99-ABD4-F24C8ACCA76E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C918D668-CDC4-43EA-902B-7434E7402489}">
                <a16:creationId xmlns:a16="http://schemas.microsoft.com/office/drawing/2010/main" id="{50271774-FD6B-4ADD-B21C-D29F7D4FFEC5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3FC2B637-6719-4E95-A49B-13ABA2AB1D8B}">
                <a16:creationId xmlns:a16="http://schemas.microsoft.com/office/drawing/2010/main" id="{F4DB5E6D-41B0-469E-AD5B-7A96F53435FA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4EE49148-6078-45D6-BCA7-08975D68F50B}">
                <a16:creationId xmlns:a16="http://schemas.microsoft.com/office/drawing/2010/main" id="{825ACFB5-8B7C-41D3-9DF1-FC50B805430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CE478F44-93F7-4C8D-B32E-F49534A31B98}">
                <a16:creationId xmlns:a16="http://schemas.microsoft.com/office/drawing/2010/main" id="{AAB29E54-DDFE-4706-BA47-A89D8129B23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C2049023-4815-48CC-8889-60EFD6836518}">
                <a16:creationId xmlns:a16="http://schemas.microsoft.com/office/drawing/2010/main" id="{E6E8D4DB-DCB4-449B-9A78-0EAC42F2032C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99D6FD42-925B-4170-9239-1A4D1D2CBC8B}">
        <p14:creationId xmlns:p14="http://schemas.microsoft.com/office/powerpoint/2010/main" val="1742208157303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322B89B-C8B1-4F08-9336-B94612FC454D}">
                <a16:creationId xmlns:a16="http://schemas.microsoft.com/office/drawing/2010/main" id="{2C4D9560-953A-4606-B168-E026B78E64C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402B7FEE-0171-4C76-B115-4BB094A10DF3}">
                <a16:creationId xmlns:a16="http://schemas.microsoft.com/office/drawing/2010/main" id="{13E21CE6-BE7F-456C-BE5E-DB12683E022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840F731A-13C3-499E-B64C-02DF4CB62B75}">
                <a16:creationId xmlns:a16="http://schemas.microsoft.com/office/drawing/2010/main" id="{C368E325-F29A-4BBE-ADEA-D4AE4059E0C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DC43AA18-1DE7-4915-BB97-BE7106B9E1ED}">
                <a16:creationId xmlns:a16="http://schemas.microsoft.com/office/drawing/2010/main" id="{96E4D3E6-4680-4349-989F-3EF2D10D620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772A384-C8C7-4855-91F5-3450CC2CBD95}">
        <p14:creationId xmlns:p14="http://schemas.microsoft.com/office/powerpoint/2010/main" val="1742208157304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606954F5-256E-4FF7-B80B-4777F61277CD}">
                <a16:creationId xmlns:a16="http://schemas.microsoft.com/office/drawing/2010/main" id="{D5559264-9E3B-4CEA-9982-5DFB5FCD906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8F4CA2A8-1EB4-4021-B257-8C2BED3E90F8}">
                <a16:creationId xmlns:a16="http://schemas.microsoft.com/office/drawing/2010/main" id="{6B5ACEBF-2FBD-411C-8172-82BE6FC9F03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E01BAB5D-9974-49CB-A1D7-9B445E2B9950}">
                <a16:creationId xmlns:a16="http://schemas.microsoft.com/office/drawing/2010/main" id="{CC12CFAE-C083-4B5F-8589-C5274978414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FC69884-C023-4059-8244-F35456031C90}">
        <p14:creationId xmlns:p14="http://schemas.microsoft.com/office/powerpoint/2010/main" val="1742208157305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63E011B-ADCA-4279-AF62-CDBBBCF907FE}">
                <a16:creationId xmlns:a16="http://schemas.microsoft.com/office/drawing/2010/main" id="{E28AE461-A92E-4218-A15D-6A7CD359517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5BB3B79D-9F1E-4A2F-AD46-D6EB030B2CD5}">
                <a16:creationId xmlns:a16="http://schemas.microsoft.com/office/drawing/2010/main" id="{8CD231B8-A5AB-4AC2-A636-15703A265607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64E9ADA8-9964-435B-9071-87CA7E1EA041}">
                <a16:creationId xmlns:a16="http://schemas.microsoft.com/office/drawing/2010/main" id="{FA979130-F707-44D2-A26F-C87438001A5F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4D1AF67C-0E3C-486F-93AE-A4F7D7961FCC}">
                <a16:creationId xmlns:a16="http://schemas.microsoft.com/office/drawing/2010/main" id="{841318E4-2422-44AF-BD6B-EC1632BF562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CF1B7B95-4F93-4400-AE41-DA3C167E0480}">
                <a16:creationId xmlns:a16="http://schemas.microsoft.com/office/drawing/2010/main" id="{1ED7EB75-E4A5-4EFD-8A79-E7278CC281F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9E3C790B-40F4-4267-9846-2FDC75C52E17}">
                <a16:creationId xmlns:a16="http://schemas.microsoft.com/office/drawing/2010/main" id="{7AADBA16-3AC1-46F5-BC39-F15C851C3F8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1B9D834-BAB0-4381-B8ED-73A4486BE6AE}">
        <p14:creationId xmlns:p14="http://schemas.microsoft.com/office/powerpoint/2010/main" val="1742208157306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25ED4DAB-05F1-4FF1-ADE6-876263EABEEC}">
                <a16:creationId xmlns:a16="http://schemas.microsoft.com/office/drawing/2010/main" id="{5D5FD31F-1D4E-4D56-B1FB-409189ED1E68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DBD62BE2-0438-445B-BAF3-91621AB485FA}">
                <a16:creationId xmlns:a16="http://schemas.microsoft.com/office/drawing/2010/main" id="{96404AB5-2975-417B-81A9-8C4D85FF8ED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B543FDA0-6550-4832-882B-65D447F85458}">
                <a16:creationId xmlns:a16="http://schemas.microsoft.com/office/drawing/2010/main" id="{76763CF0-1A86-411E-AECA-5CC4AAEF1722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CF16EF84-2D87-4BFF-9834-FEF0887883F7}">
                <a16:creationId xmlns:a16="http://schemas.microsoft.com/office/drawing/2010/main" id="{2C4DAB55-51AA-410B-98D8-97DB1BE81144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CFBDF755-A190-4E78-B514-77B36C89133B}">
                <a16:creationId xmlns:a16="http://schemas.microsoft.com/office/drawing/2010/main" id="{D79EB475-E543-4FF7-A65F-71AEC650E01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145D5B18-9357-447D-BCC5-E4976BF1CA73}">
                <a16:creationId xmlns:a16="http://schemas.microsoft.com/office/drawing/2010/main" id="{2BF9CA39-72B4-443D-9BF2-02F2F6507FC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1298A7A8-DC15-4C79-8228-8EE5EF5B0CDB}">
                <a16:creationId xmlns:a16="http://schemas.microsoft.com/office/drawing/2010/main" id="{32933CCF-D8B8-4E27-9185-F4AD73A9946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123496E-A282-4324-B4EB-65AD206BE284}">
        <p14:creationId xmlns:p14="http://schemas.microsoft.com/office/powerpoint/2010/main" val="1742208157307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1EACE914-1CCD-41AD-B7B7-A8BDF17F9CF9}">
                <a16:creationId xmlns:a16="http://schemas.microsoft.com/office/drawing/2010/main" id="{F54007F1-D0C9-499E-B683-33C958ACED5F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419A8542-2684-428B-84E8-38D71D6D1F59}">
                <a16:creationId xmlns:a16="http://schemas.microsoft.com/office/drawing/2010/main" id="{58BCCB7A-24F1-48F4-9D1E-20854E536B88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E7FBCA85-BD45-42E5-BE58-AD30CD48D130}">
                <a16:creationId xmlns:a16="http://schemas.microsoft.com/office/drawing/2010/main" id="{6988DBCB-28B1-4663-ADBF-B13FF4B7B7A4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456ACF23-D1FE-41BC-9086-E94C8ED96850}">
                <a16:creationId xmlns:a16="http://schemas.microsoft.com/office/drawing/2010/main" id="{95F19903-F7CA-4A68-95C6-F1F923A87021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7F3C3BE3-C6A3-4B8E-9622-8AC4D3BCA5D0}">
                <a16:creationId xmlns:a16="http://schemas.microsoft.com/office/drawing/2010/main" id="{07313336-67B7-42A2-B5B1-4D289619989A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1726EA93-042D-4A7D-96B6-D3ED24C42BCB}">
                <a16:creationId xmlns:a16="http://schemas.microsoft.com/office/drawing/2010/main" id="{2D68F416-0E1E-4856-AE0D-42528D1AA227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E2346897-B28B-4461-86AF-3D26E7884808}">
                <a16:creationId xmlns:a16="http://schemas.microsoft.com/office/drawing/2010/main" id="{A830F510-4EE1-4A82-9052-700212216FDC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14AFB737-CC8F-4C78-A141-5FFD412DF11B}">
                <a16:creationId xmlns:a16="http://schemas.microsoft.com/office/drawing/2010/main" id="{8D7F8210-F6E4-43A6-BEFA-61C8DE861DEA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DF0BC330-9227-4444-AC59-92615318ACAA}">
                <a16:creationId xmlns:a16="http://schemas.microsoft.com/office/drawing/2010/main" id="{99B0677D-47E2-497E-A9EF-332545DA904F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924816CB-FF9A-4905-BBA9-273C4AE8E695}">
                <a16:creationId xmlns:a16="http://schemas.microsoft.com/office/drawing/2010/main" id="{AE236FEE-F4F6-4204-BC37-16E55C4FCA6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327974" y="349043"/>
            <a:ext cx="8486679" cy="630421"/>
          </a:xfrm>
          <a:prstGeom prst="rect">
            <a:avLst/>
          </a:prstGeom>
        </p:spPr>
        <p:txBody>
          <a:bodyPr anchor="ctr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D2507461-556B-4819-AF18-14961BE35E54}">
                <a16:creationId xmlns:a16="http://schemas.microsoft.com/office/drawing/2010/main" id="{3127B00E-2952-4036-A935-072891C163B6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327974" y="1048969"/>
            <a:ext cx="8486679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3B284EDD-467F-4DBE-B74D-B74C68E13A8F}">
                <a16:creationId xmlns:a16="http://schemas.microsoft.com/office/drawing/2010/main" id="{5439CCC0-76A0-490F-80C7-43775F5D9849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7C68D860-957C-41DF-9BF4-1F1D945E6CEB}">
                <a16:creationId xmlns:a16="http://schemas.microsoft.com/office/drawing/2010/main" id="{132525B1-1543-404D-955B-94985399F0B8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30CFDC3E-989C-44B8-B2DC-D6EA7873C95A}">
                <a16:creationId xmlns:a16="http://schemas.microsoft.com/office/drawing/2010/main" id="{E6CD78CD-EEF8-46A3-A1EC-3F28C2BE6940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Zoho Puvi"/>
        </a:defRPr>
      </a:lvl1pPr>
    </p:titleStyle>
    <p:bodyStyle>
      <a:lvl1pPr algn="l" indent="-342900" lvl="0" marL="342900" rtl="false">
        <a:spcBef>
          <a:spcPts val="1200"/>
        </a:spcBef>
        <a:buClr>
          <a:schemeClr val="tx1"/>
        </a:buClr>
        <a:buFont typeface="Arial"/>
        <a:buChar char="•"/>
        <a:defRPr b="0" dirty="0" i="0" lang="en-US" sz="1600">
          <a:solidFill>
            <a:schemeClr val="tx1"/>
          </a:solidFill>
          <a:latin typeface="Zoho Puvi"/>
        </a:defRPr>
      </a:lvl1pPr>
      <a:lvl2pPr algn="l" indent="-285750" lvl="1" marL="742950" rtl="false">
        <a:spcBef>
          <a:spcPts val="300"/>
        </a:spcBef>
        <a:buClr>
          <a:schemeClr val="tx1"/>
        </a:buClr>
        <a:buFont typeface="Arial"/>
        <a:buChar char="-"/>
        <a:defRPr b="0" dirty="0" i="0" lang="en-US" sz="1400">
          <a:solidFill>
            <a:schemeClr val="bg1">
              <a:lumMod val="50000"/>
            </a:schemeClr>
          </a:solidFill>
          <a:latin typeface="Zoho Puvi"/>
        </a:defRPr>
      </a:lvl2pPr>
      <a:lvl3pPr algn="l" indent="-228600" lvl="2" marL="1143000" rtl="false">
        <a:spcBef>
          <a:spcPts val="300"/>
        </a:spcBef>
        <a:buClr>
          <a:schemeClr val="tx1"/>
        </a:buClr>
        <a:buFont typeface="Arial"/>
        <a:buChar char="-"/>
        <a:defRPr b="0" dirty="0" i="0" lang="en-US" sz="1200">
          <a:solidFill>
            <a:schemeClr val="bg1">
              <a:lumMod val="50000"/>
            </a:schemeClr>
          </a:solidFill>
          <a:latin typeface="Zoho Puvi"/>
        </a:defRPr>
      </a:lvl3pPr>
      <a:lvl4pPr algn="l" indent="-228600" lvl="3" marL="1600200" rtl="false">
        <a:spcBef>
          <a:spcPts val="300"/>
        </a:spcBef>
        <a:buClr>
          <a:schemeClr val="tx1"/>
        </a:buClr>
        <a:buFont typeface="Arial"/>
        <a:buChar char="-"/>
        <a:defRPr b="0" dirty="0" i="0" lang="en-US" sz="1000">
          <a:solidFill>
            <a:schemeClr val="bg1">
              <a:lumMod val="50000"/>
            </a:schemeClr>
          </a:solidFill>
          <a:latin typeface="Zoho Puvi"/>
        </a:defRPr>
      </a:lvl4pPr>
      <a:lvl5pPr algn="l" indent="-228600" lvl="4" marL="2057400" rtl="false">
        <a:spcBef>
          <a:spcPts val="300"/>
        </a:spcBef>
        <a:buClr>
          <a:schemeClr val="tx1"/>
        </a:buClr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Zoho Puvi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8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41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2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69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61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2" Target="../media/image6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2" Target="../media/image6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3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40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9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25.png" Type="http://schemas.openxmlformats.org/officeDocument/2006/relationships/image"/><Relationship Id="rId3" Target="../media/image35.png" Type="http://schemas.openxmlformats.org/officeDocument/2006/relationships/image"/><Relationship Id="rId4" Target="../media/image60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6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2.png" Type="http://schemas.openxmlformats.org/officeDocument/2006/relationships/image"/><Relationship Id="rId4" Target="../media/image42.png" Type="http://schemas.openxmlformats.org/officeDocument/2006/relationships/image"/><Relationship Id="rId5" Target="../media/image43.png" Type="http://schemas.openxmlformats.org/officeDocument/2006/relationships/image"/><Relationship Id="rId6" Target="../media/image3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no"?><Relationships xmlns="http://schemas.openxmlformats.org/package/2006/relationships"><Relationship Id="rId2" Target="../media/image26.png" Type="http://schemas.openxmlformats.org/officeDocument/2006/relationships/image"/><Relationship Id="rId3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no"?><Relationships xmlns="http://schemas.openxmlformats.org/package/2006/relationships"><Relationship Id="rId2" Target="../media/image44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4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5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no"?><Relationships xmlns="http://schemas.openxmlformats.org/package/2006/relationships"><Relationship Id="rId2" Target="../media/image81.pn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7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2.pn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Relationship Id="rId6" Target="../media/image3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no"?><Relationships xmlns="http://schemas.openxmlformats.org/package/2006/relationships"><Relationship Id="rId2" Target="../media/image48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9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34.png" Type="http://schemas.openxmlformats.org/officeDocument/2006/relationships/image"/><Relationship Id="rId3" Target="../media/image4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0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2.png" Type="http://schemas.openxmlformats.org/officeDocument/2006/relationships/image"/><Relationship Id="rId4" Target="../media/image47.png" Type="http://schemas.openxmlformats.org/officeDocument/2006/relationships/image"/><Relationship Id="rId5" Target="../media/image45.png" Type="http://schemas.openxmlformats.org/officeDocument/2006/relationships/image"/><Relationship Id="rId6" Target="../media/image3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no"?><Relationships xmlns="http://schemas.openxmlformats.org/package/2006/relationships"><Relationship Id="rId2" Target="../media/image29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3.xml.rels><?xml version="1.0" encoding="UTF-8" standalone="no"?><Relationships xmlns="http://schemas.openxmlformats.org/package/2006/relationships"><Relationship Id="rId2" Target="../media/image49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4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5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7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8.png" Type="http://schemas.openxmlformats.org/officeDocument/2006/relationships/image"/><Relationship Id="rId4" Target="../media/image42.png" Type="http://schemas.openxmlformats.org/officeDocument/2006/relationships/image"/><Relationship Id="rId5" Target="../media/image50.png" Type="http://schemas.openxmlformats.org/officeDocument/2006/relationships/image"/><Relationship Id="rId6" Target="../media/image3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no"?><Relationships xmlns="http://schemas.openxmlformats.org/package/2006/relationships"><Relationship Id="rId2" Target="../media/image73.png" Type="http://schemas.openxmlformats.org/officeDocument/2006/relationships/image"/><Relationship Id="rId3" Target="../media/image7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8.xml.rels><?xml version="1.0" encoding="UTF-8" standalone="no"?><Relationships xmlns="http://schemas.openxmlformats.org/package/2006/relationships"><Relationship Id="rId2" Target="../media/image74.png" Type="http://schemas.openxmlformats.org/officeDocument/2006/relationships/image"/><Relationship Id="rId3" Target="../media/image7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9.xml.rels><?xml version="1.0" encoding="UTF-8" standalone="no"?><Relationships xmlns="http://schemas.openxmlformats.org/package/2006/relationships"><Relationship Id="rId2" Target="../media/image56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3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0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52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3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3.xml.rels><?xml version="1.0" encoding="UTF-8" standalone="no"?><Relationships xmlns="http://schemas.openxmlformats.org/package/2006/relationships"><Relationship Id="rId2" Target="../media/image31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4.xml.rels><?xml version="1.0" encoding="UTF-8" standalone="no"?><Relationships xmlns="http://schemas.openxmlformats.org/package/2006/relationships"><Relationship Id="rId2" Target="../media/image3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5.xml.rels><?xml version="1.0" encoding="UTF-8" standalone="no"?><Relationships xmlns="http://schemas.openxmlformats.org/package/2006/relationships"><Relationship Id="rId2" Target="../media/image51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6.xml.rels><?xml version="1.0" encoding="UTF-8" standalone="no"?><Relationships xmlns="http://schemas.openxmlformats.org/package/2006/relationships"><Relationship Id="rId2" Target="../media/image3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7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9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8.png" Type="http://schemas.openxmlformats.org/officeDocument/2006/relationships/image"/><Relationship Id="rId4" Target="../media/image5.png" Type="http://schemas.openxmlformats.org/officeDocument/2006/relationships/image"/><Relationship Id="rId5" Target="https://id360.manageengine.com/signup?utm_source=id360&amp;utm_medium=webpage&amp;utm_content=endpoint-mfa" TargetMode="External" Type="http://schemas.openxmlformats.org/officeDocument/2006/relationships/hyperlink"/><Relationship Id="rId6" Target="https://id360.manageengine.com/signup?utm_source=id360&amp;utm_medium=webpage&amp;utm_content=endpoint-mfa" TargetMode="External" Type="http://schemas.openxmlformats.org/officeDocument/2006/relationships/hyperlink"/><Relationship Id="rId7" Target="https://id360.manageengine.com/signup?utm_source=id360&amp;utm_medium=webpage&amp;utm_content=endpoint-mfa" TargetMode="External" Type="http://schemas.openxmlformats.org/officeDocument/2006/relationships/hyperlink"/><Relationship Id="rId8" Target="../media/image5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Relationship Id="rId10" Target="../media/image3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35.pn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6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3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58.png" Type="http://schemas.openxmlformats.org/officeDocument/2006/relationships/image"/><Relationship Id="rId4" Target="../media/image5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40C68870-FC3C-4C81-91A4-78A9719AB5CD}">
                <a16:creationId xmlns:a16="http://schemas.microsoft.com/office/drawing/2010/main" id="{1A506402-A71F-4853-B3EC-FCC54BC3DA6E}"/>
              </a:ext>
            </a:extLst>
          </p:cNvPr>
          <p:cNvSpPr/>
          <p:nvPr/>
        </p:nvSpPr>
        <p:spPr>
          <a:xfrm flipH="false" flipV="false" rot="0">
            <a:off x="0" y="-19050"/>
            <a:ext cx="9144000" cy="5172075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97775EE2-2E02-4422-AC65-5E2324E992AF}">
                <a16:creationId xmlns:a16="http://schemas.microsoft.com/office/drawing/2010/main" id="{697D5329-9068-4884-8A47-684B27726B6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16820" t="0"/>
          <a:stretch>
            <a:fillRect/>
          </a:stretch>
        </p:blipFill>
        <p:spPr>
          <a:xfrm flipH="false" flipV="false" rot="0">
            <a:off x="-9525" y="9525"/>
            <a:ext cx="9164607" cy="5129927"/>
          </a:xfrm>
          <a:prstGeom prst="rect">
            <a:avLst/>
          </a:prstGeom>
          <a:noFill/>
        </p:spPr>
      </p:pic>
      <p:sp>
        <p:nvSpPr>
          <p:cNvPr id="4" name="">
            <a:extLst>
              <a:ext uri="{DD43A7D2-3486-476D-9868-C41704572EA9}">
                <a16:creationId xmlns:a16="http://schemas.microsoft.com/office/drawing/2010/main" id="{E00AD8AE-3FBB-416E-A93A-25E3A9D3BA68}"/>
              </a:ext>
            </a:extLst>
          </p:cNvPr>
          <p:cNvSpPr txBox="1"/>
          <p:nvPr/>
        </p:nvSpPr>
        <p:spPr>
          <a:xfrm flipH="false" flipV="false" rot="0">
            <a:off x="511006" y="1129245"/>
            <a:ext cx="8159162" cy="192359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0000"/>
              </a:lnSpc>
              <a:defRPr dirty="0" lang="en-US" sz="1400"/>
            </a:pPr>
            <a:r>
              <a:rPr b="0" dirty="0" lang="en-US" sz="4000">
                <a:solidFill>
                  <a:schemeClr val="bg1"/>
                </a:solidFill>
                <a:latin typeface="Zoho Puvi"/>
              </a:rPr>
              <a:t>Boost</a:t>
            </a:r>
            <a:r>
              <a:rPr b="0" dirty="0" lang="en-US" sz="4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4000">
                <a:solidFill>
                  <a:schemeClr val="bg1"/>
                </a:solidFill>
                <a:latin typeface="Zoho Puvi"/>
              </a:rPr>
              <a:t>your</a:t>
            </a:r>
            <a:r>
              <a:rPr b="0" dirty="0" lang="en-US" sz="4000">
                <a:solidFill>
                  <a:srgbClr val="e6d8b9"/>
                </a:solidFill>
                <a:latin typeface="Zoho Puvi"/>
              </a:rPr>
              <a:t> </a:t>
            </a:r>
            <a:r>
              <a:rPr b="0" dirty="0" lang="en-US" sz="4000">
                <a:solidFill>
                  <a:srgbClr val="e6d8b9"/>
                </a:solidFill>
                <a:latin typeface="Zoho Puvi"/>
              </a:rPr>
              <a:t>organization's</a:t>
            </a:r>
            <a:r>
              <a:rPr b="0" dirty="0" lang="en-US" sz="4000">
                <a:solidFill>
                  <a:srgbClr val="e6d8b9"/>
                </a:solidFill>
                <a:latin typeface="Zoho Puvi"/>
              </a:rPr>
              <a:t> </a:t>
            </a:r>
            <a:r>
              <a:rPr b="0" dirty="0" lang="en-US" sz="4000">
                <a:solidFill>
                  <a:srgbClr val="e6d8b9"/>
                </a:solidFill>
                <a:latin typeface="Zoho Puvi"/>
              </a:rPr>
              <a:t>security</a:t>
            </a:r>
            <a:r>
              <a:rPr b="0" dirty="0" lang="en-US" sz="4000">
                <a:solidFill>
                  <a:srgbClr val="e6d8b9"/>
                </a:solidFill>
                <a:latin typeface="Zoho Puvi"/>
              </a:rPr>
              <a:t> </a:t>
            </a:r>
            <a:r>
              <a:rPr b="0" dirty="0" lang="en-US" sz="4000">
                <a:solidFill>
                  <a:schemeClr val="bg1"/>
                </a:solidFill>
                <a:latin typeface="Zoho Puvi"/>
              </a:rPr>
              <a:t>and </a:t>
            </a:r>
            <a:r>
              <a:rPr b="0" dirty="0" lang="en-US" sz="4000">
                <a:solidFill>
                  <a:srgbClr val="e6d8b9"/>
                </a:solidFill>
                <a:latin typeface="Zoho Puvi"/>
              </a:rPr>
              <a:t>centralize management</a:t>
            </a:r>
            <a:r>
              <a:rPr b="0" dirty="0" lang="en-US" sz="4000">
                <a:solidFill>
                  <a:srgbClr val="e6d8b9"/>
                </a:solidFill>
                <a:latin typeface="Zoho Puvi"/>
              </a:rPr>
              <a:t> </a:t>
            </a:r>
          </a:p>
          <a:p>
            <a:pPr>
              <a:lnSpc>
                <a:spcPct val="100000"/>
              </a:lnSpc>
              <a:defRPr dirty="0" lang="en-US" sz="1400"/>
            </a:pPr>
            <a:r>
              <a:rPr b="0" dirty="0" lang="en-US" sz="4000">
                <a:solidFill>
                  <a:schemeClr val="bg1"/>
                </a:solidFill>
                <a:latin typeface="Zoho Puvi"/>
              </a:rPr>
              <a:t>w</a:t>
            </a:r>
            <a:r>
              <a:rPr b="0" dirty="0" lang="en-US" sz="4000">
                <a:solidFill>
                  <a:schemeClr val="bg1"/>
                </a:solidFill>
                <a:latin typeface="Zoho Puvi"/>
              </a:rPr>
              <a:t>ith </a:t>
            </a:r>
            <a:r>
              <a:rPr b="0" dirty="0" lang="en-US" sz="4000">
                <a:solidFill>
                  <a:schemeClr val="bg1"/>
                </a:solidFill>
                <a:latin typeface="Zoho Puvi"/>
              </a:rPr>
              <a:t>Identity360</a:t>
            </a:r>
            <a:endParaRPr b="0" dirty="0" lang="en-US" sz="4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433EA99E-A179-4917-A1B8-34C7AB572736}">
                <a16:creationId xmlns:a16="http://schemas.microsoft.com/office/drawing/2010/main" id="{AA90EE92-226D-40B3-8B27-1FC45B393AA3}"/>
              </a:ext>
            </a:extLst>
          </p:cNvPr>
          <p:cNvSpPr txBox="1"/>
          <p:nvPr/>
        </p:nvSpPr>
        <p:spPr>
          <a:xfrm flipH="false" flipV="false" rot="0">
            <a:off x="641851" y="3212249"/>
            <a:ext cx="4039428" cy="323030"/>
          </a:xfrm>
          <a:prstGeom prst="rect">
            <a:avLst/>
          </a:prstGeom>
          <a:solidFill>
            <a:srgbClr val="e6d8b9"/>
          </a:solidFill>
        </p:spPr>
        <p:txBody>
          <a:bodyPr anchor="ctr" bIns="47625" lIns="95250" rIns="95250" rtlCol="0" tIns="47625">
            <a:spAutoFit/>
          </a:bodyPr>
          <a:lstStyle/>
          <a:p>
            <a:pPr algn="ctr">
              <a:lnSpc>
                <a:spcPct val="115000"/>
              </a:lnSpc>
              <a:defRPr dirty="0" lang="en-US" sz="1400"/>
            </a:pPr>
            <a:r>
              <a:rPr b="0" dirty="0" lang="en-US" sz="1300">
                <a:solidFill>
                  <a:srgbClr val="00212b"/>
                </a:solidFill>
                <a:latin typeface="Zoho Puvi"/>
              </a:rPr>
              <a:t>A cloud-native identity </a:t>
            </a:r>
            <a:r>
              <a:rPr b="0" dirty="0" lang="en-US" sz="1300">
                <a:solidFill>
                  <a:srgbClr val="00212b"/>
                </a:solidFill>
                <a:latin typeface="Zoho Puvi"/>
              </a:rPr>
              <a:t>platform </a:t>
            </a:r>
            <a:r>
              <a:rPr b="0" dirty="0" lang="en-US" sz="1300">
                <a:solidFill>
                  <a:srgbClr val="00212b"/>
                </a:solidFill>
                <a:latin typeface="Zoho Puvi"/>
              </a:rPr>
              <a:t>for </a:t>
            </a:r>
            <a:r>
              <a:rPr b="0" dirty="0" lang="en-US" sz="1300">
                <a:solidFill>
                  <a:srgbClr val="00212b"/>
                </a:solidFill>
                <a:latin typeface="Zoho Puvi"/>
              </a:rPr>
              <a:t>workforce </a:t>
            </a:r>
            <a:r>
              <a:rPr b="0" dirty="0" err="1" lang="en-US" sz="1300">
                <a:solidFill>
                  <a:srgbClr val="00212b"/>
                </a:solidFill>
                <a:latin typeface="Zoho Puvi"/>
              </a:rPr>
              <a:t>IAM</a:t>
            </a:r>
            <a:endParaRPr b="0" dirty="0" err="1" lang="en-US" sz="1300">
              <a:solidFill>
                <a:srgbClr val="00212b"/>
              </a:solidFill>
              <a:latin typeface="Zoho Puvi"/>
            </a:endParaRPr>
          </a:p>
        </p:txBody>
      </p:sp>
      <p:pic>
        <p:nvPicPr>
          <p:cNvPr id="6" name="">
            <a:extLst>
              <a:ext uri="{97AAFC91-D199-4E2C-A353-340C3EF3215D}">
                <a16:creationId xmlns:a16="http://schemas.microsoft.com/office/drawing/2010/main" id="{945BAFA2-E89C-4806-801C-238ECD5A2D7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648823" y="459924"/>
            <a:ext cx="1066409" cy="399897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0160F232-C2B0-4604-8EFC-CF3E2A8661F9}">
                <a16:creationId xmlns:a16="http://schemas.microsoft.com/office/drawing/2010/main" id="{6D713D34-1B76-4A20-9E7B-EA2A5ACFF2E9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50000"/>
          </a:blip>
          <a:srcRect b="0" l="0" r="4690" t="0"/>
          <a:stretch>
            <a:fillRect/>
          </a:stretch>
        </p:blipFill>
        <p:spPr>
          <a:xfrm flipH="false" flipV="false" rot="0">
            <a:off x="275282" y="3943350"/>
            <a:ext cx="4434800" cy="1194320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BCBE3DB0-CF4D-4DAD-9510-6122F2C3CF30}">
                <a16:creationId xmlns:a16="http://schemas.microsoft.com/office/drawing/2010/main" id="{1AC9D391-E5E0-4885-9061-7277AB36FBFB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50000"/>
          </a:blip>
          <a:srcRect b="0" l="-140" r="10830" t="0"/>
          <a:stretch>
            <a:fillRect/>
          </a:stretch>
        </p:blipFill>
        <p:spPr>
          <a:xfrm flipH="true" flipV="false" rot="0">
            <a:off x="4710082" y="3943350"/>
            <a:ext cx="4155699" cy="1194320"/>
          </a:xfrm>
          <a:prstGeom prst="rect">
            <a:avLst/>
          </a:prstGeom>
          <a:noFill/>
        </p:spPr>
      </p:pic>
    </p:spTree>
    <p:extLst>
      <p:ext uri="{A8B76526-4DC3-45E9-ACA7-5A2E3EA2A58F}">
        <p14:creationId xmlns:p14="http://schemas.microsoft.com/office/powerpoint/2010/main" val="1742208157313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2709A549-C7EB-4937-92DA-8D06F3770708}">
                <a16:creationId xmlns:a16="http://schemas.microsoft.com/office/drawing/2010/main" id="{443A1903-95D7-4612-A860-C385C6B71003}"/>
              </a:ext>
            </a:extLst>
          </p:cNvPr>
          <p:cNvSpPr/>
          <p:nvPr/>
        </p:nvSpPr>
        <p:spPr>
          <a:xfrm flipH="false" flipV="false" rot="0">
            <a:off x="0" y="0"/>
            <a:ext cx="6798983" cy="5160892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4D086B71-930D-4A0D-BBCF-11ECFA71C94F}">
                <a16:creationId xmlns:a16="http://schemas.microsoft.com/office/drawing/2010/main" id="{61C3A5A5-C5A5-431A-AC80-AF4A37FC26E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38720" t="0"/>
          <a:stretch>
            <a:fillRect/>
          </a:stretch>
        </p:blipFill>
        <p:spPr>
          <a:xfrm flipH="false" flipV="false" rot="0">
            <a:off x="0" y="9525"/>
            <a:ext cx="6751754" cy="5129927"/>
          </a:xfrm>
          <a:prstGeom prst="rect">
            <a:avLst/>
          </a:prstGeom>
          <a:noFill/>
        </p:spPr>
      </p:pic>
      <p:sp>
        <p:nvSpPr>
          <p:cNvPr id="4" name="">
            <a:extLst>
              <a:ext uri="{68BE6D14-0C5F-470C-820E-8C99B2EDBE7F}">
                <a16:creationId xmlns:a16="http://schemas.microsoft.com/office/drawing/2010/main" id="{990B2C5A-9B2E-4A83-8E57-C4A577F9937C}"/>
              </a:ext>
            </a:extLst>
          </p:cNvPr>
          <p:cNvSpPr txBox="1"/>
          <p:nvPr/>
        </p:nvSpPr>
        <p:spPr>
          <a:xfrm flipH="false" flipV="false" rot="0">
            <a:off x="755446" y="1884187"/>
            <a:ext cx="3866016" cy="68946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Organization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faces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identity management challenges due to fragmented sources across directories and applications, causing operational inefficiencies.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3239C57D-B4AB-42B5-A5D7-036274718516}">
                <a16:creationId xmlns:a16="http://schemas.microsoft.com/office/drawing/2010/main" id="{777C6368-FA65-450D-832A-5D49C1339755}"/>
              </a:ext>
            </a:extLst>
          </p:cNvPr>
          <p:cNvSpPr txBox="1"/>
          <p:nvPr/>
        </p:nvSpPr>
        <p:spPr>
          <a:xfrm flipH="false" flipV="false" rot="0">
            <a:off x="755446" y="15984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D0B8D3AC-8E05-480B-A5BA-25F657649D2A}">
                <a16:creationId xmlns:a16="http://schemas.microsoft.com/office/drawing/2010/main" id="{BF256312-0297-4AEF-9F0F-5346F1B5F02C}"/>
              </a:ext>
            </a:extLst>
          </p:cNvPr>
          <p:cNvSpPr txBox="1"/>
          <p:nvPr/>
        </p:nvSpPr>
        <p:spPr>
          <a:xfrm flipH="false" flipV="false" rot="0">
            <a:off x="755446" y="317102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C47CC11C-B426-47C3-B356-CC5938243946}">
                <a16:creationId xmlns:a16="http://schemas.microsoft.com/office/drawing/2010/main" id="{83BC401D-4941-4459-AE6C-EFD85339AA1E}"/>
              </a:ext>
            </a:extLst>
          </p:cNvPr>
          <p:cNvSpPr txBox="1"/>
          <p:nvPr/>
        </p:nvSpPr>
        <p:spPr>
          <a:xfrm flipH="false" flipV="false" rot="0">
            <a:off x="755446" y="3456774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 Universal Directory to centralize identity management and consolidate sources into a single, cloud-based directory. Gain a unified view of identities for streamlined access control.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1B027255-A8F1-44A2-BBA8-2B3FD70E3563}">
                <a16:creationId xmlns:a16="http://schemas.microsoft.com/office/drawing/2010/main" id="{DF61B79F-E3E5-4F6F-9D94-33B1519F9BDB}"/>
              </a:ext>
            </a:extLst>
          </p:cNvPr>
          <p:cNvSpPr txBox="1"/>
          <p:nvPr/>
        </p:nvSpPr>
        <p:spPr>
          <a:xfrm flipH="false" flipV="false" rot="0">
            <a:off x="563699" y="585568"/>
            <a:ext cx="6140824" cy="52186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0" dirty="0" i="0" lang="en-US" sz="2800">
                <a:solidFill>
                  <a:srgbClr val="e6d8b9"/>
                </a:solidFill>
                <a:latin typeface="Zoho Puvi"/>
              </a:rPr>
              <a:t>Universal Directory</a:t>
            </a:r>
            <a:r>
              <a:rPr b="0" dirty="0" i="0" lang="en-US" sz="2800">
                <a:solidFill>
                  <a:srgbClr val="e6d8b9"/>
                </a:solidFill>
                <a:latin typeface="Zoho Puvi"/>
              </a:rPr>
              <a:t> use case</a:t>
            </a:r>
            <a:endParaRPr b="0" dirty="0" i="0" lang="en-US" sz="2800">
              <a:solidFill>
                <a:srgbClr val="e6d8b9"/>
              </a:solidFill>
              <a:latin typeface="Zoho Puvi"/>
            </a:endParaRPr>
          </a:p>
        </p:txBody>
      </p:sp>
      <p:sp>
        <p:nvSpPr>
          <p:cNvPr id="9" name="">
            <a:extLst>
              <a:ext uri="{0B8A652B-84C1-40DE-8EF9-D5853A6544CB}">
                <a16:creationId xmlns:a16="http://schemas.microsoft.com/office/drawing/2010/main" id="{187DAEE6-FC22-46CB-9CE7-8757C3D5C008}"/>
              </a:ext>
            </a:extLst>
          </p:cNvPr>
          <p:cNvSpPr/>
          <p:nvPr/>
        </p:nvSpPr>
        <p:spPr>
          <a:xfrm flipH="false" flipV="false" rot="0">
            <a:off x="669121" y="16277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A29D3C48-E6A2-4602-BF4F-3A51C2DC62FE}">
                <a16:creationId xmlns:a16="http://schemas.microsoft.com/office/drawing/2010/main" id="{FFAAB08D-4597-4926-9930-E73E053E80DF}"/>
              </a:ext>
            </a:extLst>
          </p:cNvPr>
          <p:cNvSpPr/>
          <p:nvPr/>
        </p:nvSpPr>
        <p:spPr>
          <a:xfrm flipH="false" flipV="false" rot="0">
            <a:off x="669121" y="320533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1" name="">
            <a:extLst>
              <a:ext uri="{B1E29C4E-079B-4480-A3B4-ABFDA720C23A}">
                <a16:creationId xmlns:a16="http://schemas.microsoft.com/office/drawing/2010/main" id="{D274888C-3C71-442A-8F6E-FDBEA164878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12380" l="0" r="0" t="0"/>
          <a:stretch>
            <a:fillRect/>
          </a:stretch>
        </p:blipFill>
        <p:spPr>
          <a:xfrm flipH="false" flipV="false" rot="0">
            <a:off x="4975536" y="1432283"/>
            <a:ext cx="4167778" cy="3702891"/>
          </a:xfrm>
          <a:prstGeom prst="rect">
            <a:avLst/>
          </a:prstGeom>
          <a:noFill/>
        </p:spPr>
      </p:pic>
    </p:spTree>
    <p:extLst>
      <p:ext uri="{2AFCFDD0-BFF1-4414-B725-0C7F944D3DB6}">
        <p14:creationId xmlns:p14="http://schemas.microsoft.com/office/powerpoint/2010/main" val="1742208157331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9BA4D135-C2C2-454C-81CC-192FCFF690D5}">
                <a16:creationId xmlns:a16="http://schemas.microsoft.com/office/drawing/2010/main" id="{C381887B-D00D-4147-9828-A9F30FE4A916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265073"/>
            <a:ext cx="7165800" cy="1700384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</a:rPr>
              <a:t>Enhance workforce productivity by </a:t>
            </a:r>
            <a:r>
              <a:rPr dirty="0" lang="en-US" sz="3200">
                <a:solidFill>
                  <a:srgbClr val="00212b"/>
                </a:solidFill>
              </a:rPr>
              <a:t>seamlessly</a:t>
            </a:r>
            <a:r>
              <a:rPr dirty="0" lang="en-US" sz="3200">
                <a:solidFill>
                  <a:srgbClr val="00212b"/>
                </a:solidFill>
              </a:rPr>
              <a:t> managing the complete life cycle of digital identities</a:t>
            </a:r>
            <a:endParaRPr dirty="0" lang="en-US" sz="3200">
              <a:solidFill>
                <a:srgbClr val="00212b"/>
              </a:solidFill>
            </a:endParaRPr>
          </a:p>
        </p:txBody>
      </p:sp>
      <p:sp>
        <p:nvSpPr>
          <p:cNvPr id="3" name="Content Placeholder 2">
            <a:extLst>
              <a:ext uri="{76BEF609-AFEF-40A1-87ED-5ABDA256CEB6}">
                <a16:creationId xmlns:a16="http://schemas.microsoft.com/office/drawing/2010/main" id="{5CF40A29-5FBB-4ADC-878A-82F34A6ED3F8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7319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Open Sans-medium"/>
              </a:rPr>
              <a:t>Life cycle management</a:t>
            </a:r>
            <a:endParaRPr dirty="0" lang="en-US" sz="3600">
              <a:solidFill>
                <a:srgbClr val="00212b"/>
              </a:solidFill>
              <a:latin typeface="Open Sans-medium"/>
            </a:endParaRPr>
          </a:p>
        </p:txBody>
      </p:sp>
      <p:grpSp>
        <p:nvGrpSpPr>
          <p:cNvPr id="4" name="">
            <a:extLst>
              <a:ext uri="{3976317D-FDCC-4077-B6DD-4E4C7E29AEFF}">
                <a16:creationId xmlns:a16="http://schemas.microsoft.com/office/drawing/2010/main" id="{83CFFEFA-37A0-432B-B9EB-72A650BDC208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11996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DE217449-A743-431B-BE65-9BA16201FA29}">
                  <a16:creationId xmlns:a16="http://schemas.microsoft.com/office/drawing/2010/main" id="{172D0859-1786-4FE3-868A-2CA1F9B218DC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0151FD9A-058C-4B1C-BB5C-122B1CDC652C}">
                  <a16:creationId xmlns:a16="http://schemas.microsoft.com/office/drawing/2010/main" id="{F308D7AE-7E9E-41E5-A022-08705B58776F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Zoho Puvi-demi_bold"/>
              </a:endParaRPr>
            </a:p>
          </p:txBody>
        </p:sp>
      </p:grpSp>
    </p:spTree>
    <p:extLst>
      <p:ext uri="{1C0F2C6C-6E68-463C-8CD8-B48FD9C34C9E}">
        <p14:creationId xmlns:p14="http://schemas.microsoft.com/office/powerpoint/2010/main" val="1742208157332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A4E52AC-BA9B-4638-8D54-8EF8265F983B}">
                <a16:creationId xmlns:a16="http://schemas.microsoft.com/office/drawing/2010/main" id="{A31FA035-4F42-4FB6-B7F5-A9FCC2FA5CC3}"/>
              </a:ext>
            </a:extLst>
          </p:cNvPr>
          <p:cNvSpPr txBox="1"/>
          <p:nvPr/>
        </p:nvSpPr>
        <p:spPr>
          <a:xfrm flipH="false" flipV="false" rot="0">
            <a:off x="1866900" y="1085840"/>
            <a:ext cx="5412676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Zoho Puvi"/>
              </a:rPr>
              <a:t>I</a:t>
            </a:r>
            <a:r>
              <a:rPr b="0" dirty="0" lang="en-US" sz="2000">
                <a:latin typeface="Zoho Puvi"/>
              </a:rPr>
              <a:t>dentity life cycle management</a:t>
            </a:r>
            <a:r>
              <a:rPr b="0" dirty="0" lang="en-US" sz="2000">
                <a:latin typeface="Zoho Puvi"/>
              </a:rPr>
              <a:t> breakdown</a:t>
            </a:r>
            <a:endParaRPr b="0" dirty="0" lang="en-US" sz="2000">
              <a:latin typeface="Zoho Puvi"/>
            </a:endParaRPr>
          </a:p>
        </p:txBody>
      </p:sp>
      <p:pic>
        <p:nvPicPr>
          <p:cNvPr id="3" name="">
            <a:extLst>
              <a:ext uri="{3F5581F0-0471-4F77-B825-3278647ED229}">
                <a16:creationId xmlns:a16="http://schemas.microsoft.com/office/drawing/2010/main" id="{DBE30710-0C09-4C75-8CC7-4E6A0E799A9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0" t="10170"/>
          <a:stretch>
            <a:fillRect/>
          </a:stretch>
        </p:blipFill>
        <p:spPr>
          <a:xfrm flipH="false" flipV="false" rot="0">
            <a:off x="1304925" y="1767697"/>
            <a:ext cx="6533683" cy="3188560"/>
          </a:xfrm>
          <a:prstGeom prst="rect">
            <a:avLst/>
          </a:prstGeom>
          <a:noFill/>
        </p:spPr>
      </p:pic>
    </p:spTree>
    <p:extLst>
      <p:ext uri="{5C797518-4B42-4890-B9D9-875BEB7F0CB1}">
        <p14:creationId xmlns:p14="http://schemas.microsoft.com/office/powerpoint/2010/main" val="1742208157334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A044E29-F37C-4C33-9B99-3B29338A1055}">
                <a16:creationId xmlns:a16="http://schemas.microsoft.com/office/drawing/2010/main" id="{ACEAF902-D359-4643-9B1C-0B47510B9348}"/>
              </a:ext>
            </a:extLst>
          </p:cNvPr>
          <p:cNvSpPr txBox="1"/>
          <p:nvPr/>
        </p:nvSpPr>
        <p:spPr>
          <a:xfrm flipH="false" flipV="false" rot="0">
            <a:off x="1676400" y="1484985"/>
            <a:ext cx="5784951" cy="36188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25000"/>
              </a:lnSpc>
              <a:defRPr dirty="0" lang="en-US" sz="1400"/>
            </a:pPr>
            <a:r>
              <a:rPr b="0" dirty="0" lang="en-US" sz="1400">
                <a:latin typeface="Zoho Puvi"/>
              </a:rPr>
              <a:t>Streamline </a:t>
            </a:r>
            <a:r>
              <a:rPr b="0" dirty="0" err="1" lang="en-US" sz="1400">
                <a:latin typeface="Zoho Puvi"/>
              </a:rPr>
              <a:t>IAM</a:t>
            </a:r>
            <a:r>
              <a:rPr b="0" dirty="0" lang="en-US" sz="1400">
                <a:latin typeface="Zoho Puvi"/>
              </a:rPr>
              <a:t> processes with centralized cloud orchestration</a:t>
            </a:r>
            <a:endParaRPr b="0" dirty="0" lang="en-US" sz="1400">
              <a:latin typeface="Zoho Puvi"/>
            </a:endParaRPr>
          </a:p>
        </p:txBody>
      </p:sp>
      <p:pic>
        <p:nvPicPr>
          <p:cNvPr id="3" name="">
            <a:extLst>
              <a:ext uri="{D0DAB2C3-730B-4C4C-B8B1-346C42D73443}">
                <a16:creationId xmlns:a16="http://schemas.microsoft.com/office/drawing/2010/main" id="{FCF31672-5C65-46E0-A0E9-EDEA6D8B843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076325" y="2151449"/>
            <a:ext cx="6983244" cy="2326414"/>
          </a:xfrm>
          <a:prstGeom prst="rect">
            <a:avLst/>
          </a:prstGeom>
          <a:noFill/>
        </p:spPr>
      </p:pic>
      <p:sp>
        <p:nvSpPr>
          <p:cNvPr id="4" name="">
            <a:extLst>
              <a:ext uri="{FC717A74-0E1A-4AFC-AC18-B63A4C01B035}">
                <a16:creationId xmlns:a16="http://schemas.microsoft.com/office/drawing/2010/main" id="{79EB59CD-D0F0-4013-BFED-63057E230A96}"/>
              </a:ext>
            </a:extLst>
          </p:cNvPr>
          <p:cNvSpPr txBox="1"/>
          <p:nvPr/>
        </p:nvSpPr>
        <p:spPr>
          <a:xfrm flipH="false" flipV="false" rot="0">
            <a:off x="1676400" y="1083287"/>
            <a:ext cx="5784951" cy="47615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25000"/>
              </a:lnSpc>
              <a:defRPr dirty="0" lang="en-US" sz="1400"/>
            </a:pPr>
            <a:r>
              <a:rPr dirty="0" lang="en-US" sz="2000">
                <a:latin typeface="Zoho Puvi-medium"/>
              </a:rPr>
              <a:t>Orchestration</a:t>
            </a:r>
            <a:endParaRPr dirty="0" lang="en-US" sz="2000">
              <a:latin typeface="Zoho Puvi-medium"/>
            </a:endParaRPr>
          </a:p>
        </p:txBody>
      </p:sp>
    </p:spTree>
    <p:extLst>
      <p:ext uri="{C39934D9-1F10-431C-88D4-9D47FDF1FFA7}">
        <p14:creationId xmlns:p14="http://schemas.microsoft.com/office/powerpoint/2010/main" val="1742208157335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7B891F4-677C-4039-89B3-643600A255BB}">
                <a16:creationId xmlns:a16="http://schemas.microsoft.com/office/drawing/2010/main" id="{1EAA3B84-6DCA-4AE7-8A7E-EE4CDB9CD69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2019300" y="1139342"/>
            <a:ext cx="5106895" cy="3720550"/>
          </a:xfrm>
          <a:prstGeom prst="rect">
            <a:avLst/>
          </a:prstGeom>
          <a:noFill/>
        </p:spPr>
      </p:pic>
      <p:grpSp>
        <p:nvGrpSpPr>
          <p:cNvPr id="3" name="">
            <a:extLst>
              <a:ext uri="{02F52B6D-7823-40F6-B033-C402055B53A9}">
                <a16:creationId xmlns:a16="http://schemas.microsoft.com/office/drawing/2010/main" id="{01EB777E-CAA5-4B19-8794-2AD38AE85DAB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6694536" y="1894532"/>
            <a:ext cx="1418982" cy="565327"/>
            <a:chOff x="6694536" y="1894532"/>
            <a:chExt cx="1418982" cy="565327"/>
          </a:xfrm>
        </p:grpSpPr>
        <p:sp>
          <p:nvSpPr>
            <p:cNvPr id="4" name="">
              <a:extLst>
                <a:ext uri="{2FF0E52A-0E1C-4F59-83BB-DB5490E50C90}">
                  <a16:creationId xmlns:a16="http://schemas.microsoft.com/office/drawing/2010/main" id="{9114114B-E9D9-48CC-820F-7DE464EADB6F}"/>
                </a:ext>
              </a:extLst>
            </p:cNvPr>
            <p:cNvSpPr/>
            <p:nvPr/>
          </p:nvSpPr>
          <p:spPr>
            <a:xfrm flipH="true" flipV="false" rot="0">
              <a:off x="6765978" y="1894532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" name="">
              <a:extLst>
                <a:ext uri="{89630817-66BF-42A7-8385-82EB1AE428AE}">
                  <a16:creationId xmlns:a16="http://schemas.microsoft.com/office/drawing/2010/main" id="{79F52E1A-DF3B-4813-9F6C-F9D5D11EC2FC}"/>
                </a:ext>
              </a:extLst>
            </p:cNvPr>
            <p:cNvSpPr/>
            <p:nvPr/>
          </p:nvSpPr>
          <p:spPr>
            <a:xfrm flipH="true" flipV="false" rot="-5400000">
              <a:off x="6640334" y="2132657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CC5D64EC-21F2-4694-B81F-9F811A8625A7}">
                  <a16:creationId xmlns:a16="http://schemas.microsoft.com/office/drawing/2010/main" id="{AEB6BC0E-7C52-4F31-B570-A2CBBE81ED1C}"/>
                </a:ext>
              </a:extLst>
            </p:cNvPr>
            <p:cNvSpPr txBox="1"/>
            <p:nvPr/>
          </p:nvSpPr>
          <p:spPr>
            <a:xfrm flipH="false" flipV="false" rot="0">
              <a:off x="6818690" y="1970732"/>
              <a:ext cx="1251004" cy="415204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b="0" dirty="0" lang="en-US" sz="700">
                  <a:solidFill>
                    <a:schemeClr val="bg1"/>
                  </a:solidFill>
                  <a:latin typeface="Zoho Puvi"/>
                </a:rPr>
                <a:t>Add conditions based on which tasks should be executed</a:t>
              </a:r>
              <a:endParaRPr b="0" dirty="0" lang="en-US" sz="700">
                <a:solidFill>
                  <a:schemeClr val="bg1"/>
                </a:solidFill>
                <a:latin typeface="Zoho Puvi"/>
              </a:endParaRPr>
            </a:p>
          </p:txBody>
        </p:sp>
      </p:grpSp>
      <p:grpSp>
        <p:nvGrpSpPr>
          <p:cNvPr id="7" name="">
            <a:extLst>
              <a:ext uri="{DFF0C6CF-1488-4188-9BFC-3528C386B2FD}">
                <a16:creationId xmlns:a16="http://schemas.microsoft.com/office/drawing/2010/main" id="{554374EC-BB50-4717-82B3-AAD7D189923F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4788332" y="2853023"/>
            <a:ext cx="1426273" cy="565327"/>
            <a:chOff x="6694541" y="1894532"/>
            <a:chExt cx="1426273" cy="565327"/>
          </a:xfrm>
        </p:grpSpPr>
        <p:sp>
          <p:nvSpPr>
            <p:cNvPr id="8" name="">
              <a:extLst>
                <a:ext uri="{E409657E-34AC-44F7-B664-C875A4432FB1}">
                  <a16:creationId xmlns:a16="http://schemas.microsoft.com/office/drawing/2010/main" id="{21F24171-09D5-4715-892D-82850667BE97}"/>
                </a:ext>
              </a:extLst>
            </p:cNvPr>
            <p:cNvSpPr/>
            <p:nvPr/>
          </p:nvSpPr>
          <p:spPr>
            <a:xfrm flipH="true" flipV="false" rot="0">
              <a:off x="6765978" y="1894532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" name="">
              <a:extLst>
                <a:ext uri="{3E8C752E-5EAE-4875-BDD8-65FB2A419CF3}">
                  <a16:creationId xmlns:a16="http://schemas.microsoft.com/office/drawing/2010/main" id="{52B336A8-4E66-45A3-8F04-A4E9E1E8877F}"/>
                </a:ext>
              </a:extLst>
            </p:cNvPr>
            <p:cNvSpPr/>
            <p:nvPr/>
          </p:nvSpPr>
          <p:spPr>
            <a:xfrm flipH="true" flipV="false" rot="-5400000">
              <a:off x="6640334" y="2132657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" name="">
              <a:extLst>
                <a:ext uri="{DAF2D188-A11A-4458-984C-2045D5E92862}">
                  <a16:creationId xmlns:a16="http://schemas.microsoft.com/office/drawing/2010/main" id="{A0733C80-736D-4DFB-9674-42E931BCB5CA}"/>
                </a:ext>
              </a:extLst>
            </p:cNvPr>
            <p:cNvSpPr txBox="1"/>
            <p:nvPr/>
          </p:nvSpPr>
          <p:spPr>
            <a:xfrm flipH="false" flipV="false" rot="0">
              <a:off x="6818680" y="1970732"/>
              <a:ext cx="1302134" cy="415204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b="0" dirty="0" lang="en-US" sz="700">
                  <a:solidFill>
                    <a:schemeClr val="bg1"/>
                  </a:solidFill>
                  <a:latin typeface="Zoho Puvi"/>
                </a:rPr>
                <a:t>Orchestrate events across external applications from a single interface</a:t>
              </a:r>
              <a:endParaRPr b="0" dirty="0" lang="en-US" sz="700">
                <a:solidFill>
                  <a:schemeClr val="bg1"/>
                </a:solidFill>
                <a:latin typeface="Zoho Puvi"/>
              </a:endParaRPr>
            </a:p>
          </p:txBody>
        </p:sp>
      </p:grpSp>
      <p:grpSp>
        <p:nvGrpSpPr>
          <p:cNvPr id="11" name="">
            <a:extLst>
              <a:ext uri="{6D6BD524-3A30-4CA3-BAED-3A92B8C694B7}">
                <a16:creationId xmlns:a16="http://schemas.microsoft.com/office/drawing/2010/main" id="{B75671CA-B48F-4BA1-81C8-8A3B0FB16E6A}"/>
              </a:ext>
            </a:extLst>
          </p:cNvPr>
          <p:cNvGrpSpPr>
            <a:grpSpLocks noChangeAspect="true"/>
          </p:cNvGrpSpPr>
          <p:nvPr/>
        </p:nvGrpSpPr>
        <p:grpSpPr>
          <a:xfrm flipH="true" flipV="false" rot="0">
            <a:off x="1883106" y="4304690"/>
            <a:ext cx="1418977" cy="565327"/>
            <a:chOff x="1845006" y="4304690"/>
            <a:chExt cx="1418977" cy="565327"/>
          </a:xfrm>
        </p:grpSpPr>
        <p:sp>
          <p:nvSpPr>
            <p:cNvPr id="12" name="">
              <a:extLst>
                <a:ext uri="{57A358A6-CD22-4B58-9A23-8F68DB076201}">
                  <a16:creationId xmlns:a16="http://schemas.microsoft.com/office/drawing/2010/main" id="{D02D29CD-3950-4C58-AA9F-18508C9D4E10}"/>
                </a:ext>
              </a:extLst>
            </p:cNvPr>
            <p:cNvSpPr/>
            <p:nvPr/>
          </p:nvSpPr>
          <p:spPr>
            <a:xfrm flipH="true" flipV="false" rot="0">
              <a:off x="1916444" y="4304690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3" name="">
              <a:extLst>
                <a:ext uri="{FC2EA695-E285-4E5A-92FB-60807AA3EBB2}">
                  <a16:creationId xmlns:a16="http://schemas.microsoft.com/office/drawing/2010/main" id="{D009DDF7-C8CC-489F-91AA-D14286FA7BBE}"/>
                </a:ext>
              </a:extLst>
            </p:cNvPr>
            <p:cNvSpPr/>
            <p:nvPr/>
          </p:nvSpPr>
          <p:spPr>
            <a:xfrm flipH="true" flipV="false" rot="-5400000">
              <a:off x="1790804" y="4542815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14" name="">
            <a:extLst>
              <a:ext uri="{8A222B6A-80EC-499E-BAB8-9D7788349724}">
                <a16:creationId xmlns:a16="http://schemas.microsoft.com/office/drawing/2010/main" id="{76831482-08A2-45BA-972D-45AD763FA602}"/>
              </a:ext>
            </a:extLst>
          </p:cNvPr>
          <p:cNvSpPr txBox="1"/>
          <p:nvPr/>
        </p:nvSpPr>
        <p:spPr>
          <a:xfrm flipH="false" flipV="false" rot="0">
            <a:off x="1950405" y="4380890"/>
            <a:ext cx="1251004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Receive notifications when the orchestration occurs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</p:spTree>
    <p:extLst>
      <p:ext uri="{6EB1BD50-E586-465C-90DD-48A0B0025A46}">
        <p14:creationId xmlns:p14="http://schemas.microsoft.com/office/powerpoint/2010/main" val="1742208157336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424DD4BB-39BC-4214-B504-24B3CBFD954C}">
                <a16:creationId xmlns:a16="http://schemas.microsoft.com/office/drawing/2010/main" id="{0C9A681C-5E29-4585-9E8D-EF7A5DA8653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057275" y="2602992"/>
            <a:ext cx="7026392" cy="1287675"/>
          </a:xfrm>
          <a:prstGeom prst="rect">
            <a:avLst/>
          </a:prstGeom>
          <a:noFill/>
        </p:spPr>
      </p:pic>
      <p:sp>
        <p:nvSpPr>
          <p:cNvPr id="3" name="">
            <a:extLst>
              <a:ext uri="{AA13CB34-AAF1-4F50-8F9A-60686CCDBF78}">
                <a16:creationId xmlns:a16="http://schemas.microsoft.com/office/drawing/2010/main" id="{C72F755B-2A4F-4DFE-88ED-EBD26C09AE27}"/>
              </a:ext>
            </a:extLst>
          </p:cNvPr>
          <p:cNvSpPr txBox="1"/>
          <p:nvPr/>
        </p:nvSpPr>
        <p:spPr>
          <a:xfrm flipH="false" flipV="false" rot="0">
            <a:off x="1676400" y="1594542"/>
            <a:ext cx="5784951" cy="36188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25000"/>
              </a:lnSpc>
              <a:defRPr dirty="0" lang="en-US" sz="1400"/>
            </a:pPr>
            <a:r>
              <a:rPr b="0" dirty="0" lang="en-US" sz="1400">
                <a:latin typeface="Zoho Puvi"/>
              </a:rPr>
              <a:t>Speed up your onboarding process with smart templates</a:t>
            </a:r>
            <a:endParaRPr b="0" dirty="0" lang="en-US" sz="1400">
              <a:latin typeface="Zoho Puvi"/>
            </a:endParaRPr>
          </a:p>
        </p:txBody>
      </p:sp>
      <p:sp>
        <p:nvSpPr>
          <p:cNvPr id="4" name="">
            <a:extLst>
              <a:ext uri="{41C6AAE2-D112-4C1B-AA67-B5478EBB3E9E}">
                <a16:creationId xmlns:a16="http://schemas.microsoft.com/office/drawing/2010/main" id="{B35B40F6-4A0B-4A1E-9BA6-2CCFB8D1705B}"/>
              </a:ext>
            </a:extLst>
          </p:cNvPr>
          <p:cNvSpPr txBox="1"/>
          <p:nvPr/>
        </p:nvSpPr>
        <p:spPr>
          <a:xfrm flipH="false" flipV="false" rot="0">
            <a:off x="1676400" y="1192844"/>
            <a:ext cx="5784951" cy="47615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25000"/>
              </a:lnSpc>
              <a:defRPr dirty="0" lang="en-US" sz="1400"/>
            </a:pPr>
            <a:r>
              <a:rPr dirty="0" lang="en-US" sz="2000">
                <a:latin typeface="Zoho Puvi-medium"/>
              </a:rPr>
              <a:t>S</a:t>
            </a:r>
            <a:r>
              <a:rPr dirty="0" lang="en-US" sz="2000">
                <a:latin typeface="Zoho Puvi-medium"/>
              </a:rPr>
              <a:t>mart templates</a:t>
            </a:r>
            <a:endParaRPr dirty="0" lang="en-US" sz="2000">
              <a:latin typeface="Zoho Puvi-medium"/>
            </a:endParaRPr>
          </a:p>
        </p:txBody>
      </p:sp>
    </p:spTree>
    <p:extLst>
      <p:ext uri="{BCD336F0-D410-4A6E-9EDC-31250DE7DC3F}">
        <p14:creationId xmlns:p14="http://schemas.microsoft.com/office/powerpoint/2010/main" val="1742208157338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8B9313B4-403C-4920-BFD9-BA9F892C7749}">
                <a16:creationId xmlns:a16="http://schemas.microsoft.com/office/drawing/2010/main" id="{B9E1E1E0-FAAC-4A82-B19D-D8223D155F4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5920" l="0" r="0" t="11800"/>
          <a:stretch>
            <a:fillRect/>
          </a:stretch>
        </p:blipFill>
        <p:spPr>
          <a:xfrm flipH="false" flipV="false" rot="0">
            <a:off x="657225" y="1067114"/>
            <a:ext cx="7768336" cy="3717488"/>
          </a:xfrm>
          <a:prstGeom prst="rect">
            <a:avLst/>
          </a:prstGeom>
          <a:noFill/>
        </p:spPr>
      </p:pic>
      <p:sp>
        <p:nvSpPr>
          <p:cNvPr id="3" name="">
            <a:extLst>
              <a:ext uri="{81870701-0D85-46F3-BC8A-BC1A44F0D51E}">
                <a16:creationId xmlns:a16="http://schemas.microsoft.com/office/drawing/2010/main" id="{87F90004-D12A-4EF3-8225-E3457E33C92E}"/>
              </a:ext>
            </a:extLst>
          </p:cNvPr>
          <p:cNvSpPr/>
          <p:nvPr/>
        </p:nvSpPr>
        <p:spPr>
          <a:xfrm flipH="true" flipV="false" rot="0">
            <a:off x="7200900" y="1507445"/>
            <a:ext cx="1347539" cy="565327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6441F0D0-CD55-423D-98AD-A47881914028}">
                <a16:creationId xmlns:a16="http://schemas.microsoft.com/office/drawing/2010/main" id="{6411F207-8D9D-4D95-A960-15C3E5C41814}"/>
              </a:ext>
            </a:extLst>
          </p:cNvPr>
          <p:cNvSpPr/>
          <p:nvPr/>
        </p:nvSpPr>
        <p:spPr>
          <a:xfrm flipH="true" flipV="false" rot="0">
            <a:off x="7772400" y="1444552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48303AE6-315B-4662-86C9-79D8B2784BDF}">
                <a16:creationId xmlns:a16="http://schemas.microsoft.com/office/drawing/2010/main" id="{7020691B-EDCF-4714-B120-9FFFC122C345}"/>
              </a:ext>
            </a:extLst>
          </p:cNvPr>
          <p:cNvSpPr txBox="1"/>
          <p:nvPr/>
        </p:nvSpPr>
        <p:spPr>
          <a:xfrm flipH="false" flipV="false" rot="0">
            <a:off x="7248525" y="1583645"/>
            <a:ext cx="1251004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Set up rules that assign values to fields when they match a specified criteria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5398268A-B930-4D84-A2FF-0DB5CF32AD97}">
                <a16:creationId xmlns:a16="http://schemas.microsoft.com/office/drawing/2010/main" id="{BC40480D-A5CD-4743-8F51-0A2CA8C0EF00}"/>
              </a:ext>
            </a:extLst>
          </p:cNvPr>
          <p:cNvSpPr/>
          <p:nvPr/>
        </p:nvSpPr>
        <p:spPr>
          <a:xfrm flipH="true" flipV="false" rot="0">
            <a:off x="556526" y="4085282"/>
            <a:ext cx="1599152" cy="662492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5A241B7D-740B-44F7-8961-D51D4811AA4A}">
                <a16:creationId xmlns:a16="http://schemas.microsoft.com/office/drawing/2010/main" id="{C58FD26F-15C3-48D7-A85C-E1FDE77C7875}"/>
              </a:ext>
            </a:extLst>
          </p:cNvPr>
          <p:cNvSpPr/>
          <p:nvPr/>
        </p:nvSpPr>
        <p:spPr>
          <a:xfrm flipH="true" flipV="false" rot="0">
            <a:off x="903503" y="4022693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5DC8FAC8-BEF6-424A-96A8-A4B6BEDFE556}">
                <a16:creationId xmlns:a16="http://schemas.microsoft.com/office/drawing/2010/main" id="{AA0A2D5D-54BA-4A4C-9798-FC7ECF980394}"/>
              </a:ext>
            </a:extLst>
          </p:cNvPr>
          <p:cNvSpPr txBox="1"/>
          <p:nvPr/>
        </p:nvSpPr>
        <p:spPr>
          <a:xfrm flipH="false" flipV="false" rot="0">
            <a:off x="566051" y="4151957"/>
            <a:ext cx="1595342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Effortlessly craft customizable templates tailored to various departments using the drag-and-drop interface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</p:spTree>
    <p:extLst>
      <p:ext uri="{E885E02D-E4A3-4809-BD33-492061EA544E}">
        <p14:creationId xmlns:p14="http://schemas.microsoft.com/office/powerpoint/2010/main" val="1742208157339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ED04973-0AA7-4E27-89E1-73ADA47044DD}">
                <a16:creationId xmlns:a16="http://schemas.microsoft.com/office/drawing/2010/main" id="{EE3C5AC2-CEA8-45D4-B4B7-BDEF1B77BA66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14131CFE-2AE5-4140-B64D-D69F9E996707}">
                <a16:creationId xmlns:a16="http://schemas.microsoft.com/office/drawing/2010/main" id="{78FEF728-6B3F-4100-B17F-21DF72FA757C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D7A251FE-5C26-4AF9-860E-F787ABBE66AB}">
                <a16:creationId xmlns:a16="http://schemas.microsoft.com/office/drawing/2010/main" id="{BD8A814E-71E0-4DEC-86A9-9D2CEA6BACB5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9A806497-4FF9-472D-AFD5-67A324EFB74B}">
                <a16:creationId xmlns:a16="http://schemas.microsoft.com/office/drawing/2010/main" id="{1D8FB40B-D7D4-4CD2-BA5F-E69EFD2BB59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6071F183-AAB3-4E81-A002-B837E1784F11}">
                <a16:creationId xmlns:a16="http://schemas.microsoft.com/office/drawing/2010/main" id="{58A1C704-E041-4DC6-B571-02F330E0B341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C608D865-4C55-4805-BCA2-7579F8E8CB99}">
                <a16:creationId xmlns:a16="http://schemas.microsoft.com/office/drawing/2010/main" id="{BD1DE914-CC8B-4EFD-828A-DCFC9AF819FE}"/>
              </a:ext>
            </a:extLst>
          </p:cNvPr>
          <p:cNvSpPr/>
          <p:nvPr/>
        </p:nvSpPr>
        <p:spPr>
          <a:xfrm flipH="false" flipV="false" rot="0">
            <a:off x="4829175" y="2286000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4EA2C8D1-D206-4AD6-A66B-45652B066AEE}">
                <a16:creationId xmlns:a16="http://schemas.microsoft.com/office/drawing/2010/main" id="{860137CC-90D1-4E4C-A2F1-08F9DDC55BFF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709430BB-C72E-44C8-B333-2A4FCEE1BBD9}">
                <a16:creationId xmlns:a16="http://schemas.microsoft.com/office/drawing/2010/main" id="{80746CCA-7711-4BE1-AA6F-8DC959401C71}"/>
              </a:ext>
            </a:extLst>
          </p:cNvPr>
          <p:cNvSpPr txBox="1"/>
          <p:nvPr/>
        </p:nvSpPr>
        <p:spPr>
          <a:xfrm flipH="false" flipV="false" rot="0">
            <a:off x="5051974" y="53319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Operational efficiency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5BA2D8C4-A21A-4D44-A336-BB98CFDE53F1}">
                <a16:creationId xmlns:a16="http://schemas.microsoft.com/office/drawing/2010/main" id="{62FE7AEE-CC1C-4A2B-92FE-2BB761CE3131}"/>
              </a:ext>
            </a:extLst>
          </p:cNvPr>
          <p:cNvSpPr txBox="1"/>
          <p:nvPr/>
        </p:nvSpPr>
        <p:spPr>
          <a:xfrm flipH="false" flipV="false" rot="0">
            <a:off x="5051974" y="765943"/>
            <a:ext cx="3819848" cy="826579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Automate the entire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identity life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cycle process by streamlining administrative tasks,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thereby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reducing the burden on IT administrators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minimizing the risk of errors,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and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improving overall operational efficiency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1" name="">
            <a:extLst>
              <a:ext uri="{A53BE3FF-9B54-4FA7-9B89-B459AB189EF7}">
                <a16:creationId xmlns:a16="http://schemas.microsoft.com/office/drawing/2010/main" id="{4E2963BD-EBD0-437C-AB5A-1C87C5D07AE9}"/>
              </a:ext>
            </a:extLst>
          </p:cNvPr>
          <p:cNvSpPr txBox="1"/>
          <p:nvPr/>
        </p:nvSpPr>
        <p:spPr>
          <a:xfrm flipH="false" flipV="false" rot="0">
            <a:off x="5429688" y="20878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Reduced risk of errors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B1501005-4B5A-4A8D-9331-4F02478DD34D}">
                <a16:creationId xmlns:a16="http://schemas.microsoft.com/office/drawing/2010/main" id="{7A6AD3CB-A1FD-4B5C-918F-0DB21089DC61}"/>
              </a:ext>
            </a:extLst>
          </p:cNvPr>
          <p:cNvSpPr txBox="1"/>
          <p:nvPr/>
        </p:nvSpPr>
        <p:spPr>
          <a:xfrm flipH="false" flipV="false" rot="0">
            <a:off x="5429688" y="2330119"/>
            <a:ext cx="3354390" cy="826579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Reduce the likelihood of manual errors that can occur during user onboarding, offboarding, and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role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changes, ensuring data accuracy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and consistency across all integrated platforms.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3" name="">
            <a:extLst>
              <a:ext uri="{DA2B09DF-29EF-458D-A7EE-9F76721AAAB4}">
                <a16:creationId xmlns:a16="http://schemas.microsoft.com/office/drawing/2010/main" id="{AD92D645-105A-498B-B7C2-6C61ED1C068C}"/>
              </a:ext>
            </a:extLst>
          </p:cNvPr>
          <p:cNvSpPr txBox="1"/>
          <p:nvPr/>
        </p:nvSpPr>
        <p:spPr>
          <a:xfrm flipH="false" flipV="false" rot="0">
            <a:off x="5083443" y="36211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Customizable templates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4" name="">
            <a:extLst>
              <a:ext uri="{2A455093-3D98-47AD-855E-973ED7EE4E95}">
                <a16:creationId xmlns:a16="http://schemas.microsoft.com/office/drawing/2010/main" id="{57A04741-2140-46CF-85C6-45660652C465}"/>
              </a:ext>
            </a:extLst>
          </p:cNvPr>
          <p:cNvSpPr txBox="1"/>
          <p:nvPr/>
        </p:nvSpPr>
        <p:spPr>
          <a:xfrm flipH="false" flipV="false" rot="0">
            <a:off x="5083445" y="3871560"/>
            <a:ext cx="3354390" cy="460914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Utilize predefined templates with intuitive creation rules for quick and easy user onboarding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5" name="">
            <a:extLst>
              <a:ext uri="{6941A149-E597-4F08-8949-FBA82264FF75}">
                <a16:creationId xmlns:a16="http://schemas.microsoft.com/office/drawing/2010/main" id="{5199481F-90E8-448E-BD92-F14048613EC7}"/>
              </a:ext>
            </a:extLst>
          </p:cNvPr>
          <p:cNvSpPr txBox="1"/>
          <p:nvPr/>
        </p:nvSpPr>
        <p:spPr>
          <a:xfrm flipH="false" flipV="false" rot="0">
            <a:off x="516416" y="1247775"/>
            <a:ext cx="3749859" cy="26549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Reap the benefits </a:t>
            </a:r>
          </a:p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of managing your identities throughout their entire life </a:t>
            </a:r>
          </a:p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cycle with </a:t>
            </a:r>
            <a:r>
              <a:rPr b="0" dirty="0" lang="en-US" sz="2800">
                <a:solidFill>
                  <a:srgbClr val="e6d8b9"/>
                </a:solidFill>
                <a:latin typeface="Zoho Puvi"/>
              </a:rPr>
              <a:t>life cycle management</a:t>
            </a:r>
            <a:endParaRPr b="0" dirty="0" lang="en-US" sz="2800">
              <a:solidFill>
                <a:srgbClr val="e6d8b9"/>
              </a:solidFill>
              <a:latin typeface="Zoho Puvi"/>
            </a:endParaRPr>
          </a:p>
        </p:txBody>
      </p:sp>
      <p:pic>
        <p:nvPicPr>
          <p:cNvPr id="16" name="">
            <a:extLst>
              <a:ext uri="{D2402B47-D226-4BA8-886C-5D8478FEDD45}">
                <a16:creationId xmlns:a16="http://schemas.microsoft.com/office/drawing/2010/main" id="{88EA018A-EB7A-49C4-A972-30DF241A598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00279" y="1025394"/>
            <a:ext cx="283330" cy="224304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8EF2198F-2328-483D-89E9-7CE537828900}">
                <a16:creationId xmlns:a16="http://schemas.microsoft.com/office/drawing/2010/main" id="{E41145E0-0F40-4EDC-AEBE-3B3931B5DA70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962525" y="2438400"/>
            <a:ext cx="298665" cy="266204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C52CA8DB-FAC1-4499-A3B8-13267F8E6CD0}">
                <a16:creationId xmlns:a16="http://schemas.microsoft.com/office/drawing/2010/main" id="{45CAA768-4CDB-477C-A7C4-2871BEA4FAFB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632436" y="3864245"/>
            <a:ext cx="295522" cy="255736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C5540450-C489-4A0A-B77C-0850CBE3E4EA}">
                <a16:creationId xmlns:a16="http://schemas.microsoft.com/office/drawing/2010/main" id="{D13DEB2A-2217-48BB-B681-7AE45A8A2F43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C3B620B5-3916-4D2F-806C-3932F003FB7A}">
        <p14:creationId xmlns:p14="http://schemas.microsoft.com/office/powerpoint/2010/main" val="1742208157342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2DDD3843-4BE8-4474-A6E1-80287A4FCA84}">
                <a16:creationId xmlns:a16="http://schemas.microsoft.com/office/drawing/2010/main" id="{F53EE884-BE9B-478E-AC46-1B9A552724A3}"/>
              </a:ext>
            </a:extLst>
          </p:cNvPr>
          <p:cNvSpPr/>
          <p:nvPr/>
        </p:nvSpPr>
        <p:spPr>
          <a:xfrm flipH="false" flipV="false" rot="0">
            <a:off x="0" y="0"/>
            <a:ext cx="6798983" cy="5160892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27FE47BE-13B9-40A0-ACD3-6B0E83717C1F}">
                <a16:creationId xmlns:a16="http://schemas.microsoft.com/office/drawing/2010/main" id="{7956180A-3979-45D4-8A47-6141CD54FAF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38720" t="0"/>
          <a:stretch>
            <a:fillRect/>
          </a:stretch>
        </p:blipFill>
        <p:spPr>
          <a:xfrm flipH="false" flipV="false" rot="0">
            <a:off x="0" y="9525"/>
            <a:ext cx="6751754" cy="5129927"/>
          </a:xfrm>
          <a:prstGeom prst="rect">
            <a:avLst/>
          </a:prstGeom>
          <a:noFill/>
        </p:spPr>
      </p:pic>
      <p:sp>
        <p:nvSpPr>
          <p:cNvPr id="4" name="">
            <a:extLst>
              <a:ext uri="{EC8D215E-DDDA-47D3-8190-3EAD3264BF3D}">
                <a16:creationId xmlns:a16="http://schemas.microsoft.com/office/drawing/2010/main" id="{4782DEC1-E53E-4FFF-88E6-392A3E9C31F6}"/>
              </a:ext>
            </a:extLst>
          </p:cNvPr>
          <p:cNvSpPr txBox="1"/>
          <p:nvPr/>
        </p:nvSpPr>
        <p:spPr>
          <a:xfrm flipH="false" flipV="false" rot="0">
            <a:off x="755446" y="1884187"/>
            <a:ext cx="3866016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n organization is managing the identity life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cycle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 diverse workforce. Traditional processes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on't keep up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with employee turnover and profile changes. These challenges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result in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time-consuming, error-prone onboarding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nd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offboarding, leading to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security gaps and compliance concerns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63A85A97-B40D-46A0-9E3D-37648C1768BD}">
                <a16:creationId xmlns:a16="http://schemas.microsoft.com/office/drawing/2010/main" id="{89ACBBA6-E598-46CC-9505-93442976239C}"/>
              </a:ext>
            </a:extLst>
          </p:cNvPr>
          <p:cNvSpPr txBox="1"/>
          <p:nvPr/>
        </p:nvSpPr>
        <p:spPr>
          <a:xfrm flipH="false" flipV="false" rot="0">
            <a:off x="755446" y="15984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E947BAB4-026E-483C-9EE4-1537F8BEB35C}">
                <a16:creationId xmlns:a16="http://schemas.microsoft.com/office/drawing/2010/main" id="{9A51E7E2-7DF1-4826-88C5-C7119AB05E86}"/>
              </a:ext>
            </a:extLst>
          </p:cNvPr>
          <p:cNvSpPr txBox="1"/>
          <p:nvPr/>
        </p:nvSpPr>
        <p:spPr>
          <a:xfrm flipH="false" flipV="false" rot="0">
            <a:off x="755446" y="332342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1DD4AC03-D7DD-435B-A497-961F8AC2E9E0}">
                <a16:creationId xmlns:a16="http://schemas.microsoft.com/office/drawing/2010/main" id="{39E42E58-3692-475A-A177-BEDBF402F313}"/>
              </a:ext>
            </a:extLst>
          </p:cNvPr>
          <p:cNvSpPr txBox="1"/>
          <p:nvPr/>
        </p:nvSpPr>
        <p:spPr>
          <a:xfrm flipH="false" flipV="false" rot="0">
            <a:off x="755446" y="3609174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Implementing identity life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cycle management enhances agility and security, ensuring regulatory compliance and aligning employee engagements with legal standards. This fosters sustainable growth in today's dynamic business landscape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F0AA189F-C26B-4C9B-BBE5-51826149707E}">
                <a16:creationId xmlns:a16="http://schemas.microsoft.com/office/drawing/2010/main" id="{71C4393A-53A9-41A0-BC2D-5000D920D101}"/>
              </a:ext>
            </a:extLst>
          </p:cNvPr>
          <p:cNvSpPr/>
          <p:nvPr/>
        </p:nvSpPr>
        <p:spPr>
          <a:xfrm flipH="false" flipV="false" rot="0">
            <a:off x="669121" y="16277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8BDAC563-E4A6-45BC-B80C-1A9BA3D5E390}">
                <a16:creationId xmlns:a16="http://schemas.microsoft.com/office/drawing/2010/main" id="{211A5D04-CBF2-4372-B203-68494DA08978}"/>
              </a:ext>
            </a:extLst>
          </p:cNvPr>
          <p:cNvSpPr/>
          <p:nvPr/>
        </p:nvSpPr>
        <p:spPr>
          <a:xfrm flipH="false" flipV="false" rot="0">
            <a:off x="669121" y="335773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10" name="Title 1">
            <a:extLst>
              <a:ext uri="{E69476B6-5387-42C5-BBB3-958D36A2BE38}">
                <a16:creationId xmlns:a16="http://schemas.microsoft.com/office/drawing/2010/main" id="{0C51B085-F1DF-4DF0-9DE8-CE43AFA710B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>
                <a:latin typeface="Roboto"/>
              </a:rPr>
              <a:t>Life cycle management </a:t>
            </a:r>
            <a:r>
              <a:rPr dirty="0" lang="en-US">
                <a:latin typeface="Roboto"/>
              </a:rPr>
              <a:t>use</a:t>
            </a:r>
            <a:r>
              <a:rPr dirty="0" lang="en-US">
                <a:latin typeface="Roboto"/>
              </a:rPr>
              <a:t> </a:t>
            </a:r>
            <a:r>
              <a:rPr dirty="0" lang="en-US">
                <a:latin typeface="Roboto"/>
              </a:rPr>
              <a:t>case</a:t>
            </a:r>
            <a:endParaRPr dirty="0" lang="en-US">
              <a:latin typeface="Roboto"/>
            </a:endParaRPr>
          </a:p>
        </p:txBody>
      </p:sp>
      <p:pic>
        <p:nvPicPr>
          <p:cNvPr id="11" name="">
            <a:extLst>
              <a:ext uri="{ED23604B-2EF9-4A1A-A90A-A4067105737D}">
                <a16:creationId xmlns:a16="http://schemas.microsoft.com/office/drawing/2010/main" id="{705EA034-ACFE-498E-885C-27D382145CC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8880" l="0" r="0" t="0"/>
          <a:stretch>
            <a:fillRect/>
          </a:stretch>
        </p:blipFill>
        <p:spPr>
          <a:xfrm flipH="false" flipV="false" rot="0">
            <a:off x="5543550" y="1619250"/>
            <a:ext cx="3600602" cy="3521089"/>
          </a:xfrm>
          <a:prstGeom prst="rect">
            <a:avLst/>
          </a:prstGeom>
          <a:noFill/>
        </p:spPr>
      </p:pic>
    </p:spTree>
    <p:extLst>
      <p:ext uri="{B2C475C2-3753-428E-A7F0-873CD82AFAC0}">
        <p14:creationId xmlns:p14="http://schemas.microsoft.com/office/powerpoint/2010/main" val="1742208157344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A813CCDD-2E45-4DA5-9F79-CDDF2F001834}">
                <a16:creationId xmlns:a16="http://schemas.microsoft.com/office/drawing/2010/main" id="{EECFF23C-292A-49FD-A306-82DC8A3F4127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493673"/>
            <a:ext cx="6141948" cy="1164069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Zoho Puvi-light"/>
              </a:rPr>
              <a:t>Streamline 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access to enterprise resources with secure </a:t>
            </a:r>
            <a:r>
              <a:rPr dirty="0" err="1" lang="en-US" sz="3200">
                <a:solidFill>
                  <a:srgbClr val="00212b"/>
                </a:solidFill>
                <a:latin typeface="Zoho Puvi-light"/>
              </a:rPr>
              <a:t>SSO</a:t>
            </a:r>
            <a:endParaRPr dirty="0" err="1" lang="en-US" sz="3200">
              <a:solidFill>
                <a:srgbClr val="00212b"/>
              </a:solidFill>
              <a:latin typeface="Zoho Puvi-light"/>
            </a:endParaRPr>
          </a:p>
        </p:txBody>
      </p:sp>
      <p:sp>
        <p:nvSpPr>
          <p:cNvPr id="3" name="Text Placeholder 2">
            <a:extLst>
              <a:ext uri="{726FFCB6-26BC-4AC4-B943-4FF5B6B62829}">
                <a16:creationId xmlns:a16="http://schemas.microsoft.com/office/drawing/2010/main" id="{59CEA0A3-DD15-4AEB-B961-60DB1F65E4B8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9605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Zoho Puvi-medium"/>
              </a:rPr>
              <a:t>Single sign-on</a:t>
            </a:r>
            <a:r>
              <a:rPr dirty="0" lang="en-US" sz="3600">
                <a:solidFill>
                  <a:srgbClr val="00212b"/>
                </a:solidFill>
                <a:latin typeface="Zoho Puvi-medium"/>
              </a:rPr>
              <a:t> (</a:t>
            </a:r>
            <a:r>
              <a:rPr dirty="0" err="1" lang="en-US" sz="3600">
                <a:solidFill>
                  <a:srgbClr val="00212b"/>
                </a:solidFill>
                <a:latin typeface="Zoho Puvi-medium"/>
              </a:rPr>
              <a:t>SSO</a:t>
            </a:r>
            <a:r>
              <a:rPr dirty="0" lang="en-US" sz="3600">
                <a:solidFill>
                  <a:srgbClr val="00212b"/>
                </a:solidFill>
                <a:latin typeface="Zoho Puvi-medium"/>
              </a:rPr>
              <a:t>)</a:t>
            </a:r>
            <a:endParaRPr dirty="0" lang="en-US" sz="3600">
              <a:solidFill>
                <a:srgbClr val="00212b"/>
              </a:solidFill>
              <a:latin typeface="Zoho Puvi-medium"/>
            </a:endParaRPr>
          </a:p>
        </p:txBody>
      </p:sp>
      <p:grpSp>
        <p:nvGrpSpPr>
          <p:cNvPr id="4" name="">
            <a:extLst>
              <a:ext uri="{BB897AB6-92E3-4E48-8009-F94B62EDBAD0}">
                <a16:creationId xmlns:a16="http://schemas.microsoft.com/office/drawing/2010/main" id="{9D6142CF-BBDA-432D-A908-7FDF0FA734A8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14282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A2863CE5-E661-4DFA-B98E-2D8F240BF1FC}">
                  <a16:creationId xmlns:a16="http://schemas.microsoft.com/office/drawing/2010/main" id="{17AC2EBF-B07E-4AEB-B461-65A308CE0925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C17F8A7F-6E18-47AB-8702-F33D0017FA6D}">
                  <a16:creationId xmlns:a16="http://schemas.microsoft.com/office/drawing/2010/main" id="{FB9DB4B8-7DC3-4B47-ADDA-A840E50AF7EE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Zoho Puvi-demi_bold"/>
              </a:endParaRPr>
            </a:p>
          </p:txBody>
        </p:sp>
      </p:grpSp>
    </p:spTree>
    <p:extLst>
      <p:ext uri="{C20202DD-784E-4330-A0D1-FDBB2F191B9D}">
        <p14:creationId xmlns:p14="http://schemas.microsoft.com/office/powerpoint/2010/main" val="1742208157345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92A96DAC-EE60-49E9-ACAF-D44BAC38F19B}">
                <a16:creationId xmlns:a16="http://schemas.microsoft.com/office/drawing/2010/main" id="{0785CEB3-9DCC-4ECB-A371-41C4ED4B1033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29000"/>
          </a:blip>
          <a:srcRect b="7380" l="2480" r="16140" t="620"/>
          <a:stretch>
            <a:fillRect/>
          </a:stretch>
        </p:blipFill>
        <p:spPr>
          <a:xfrm flipH="false" flipV="false" rot="0">
            <a:off x="-22593" y="-96040"/>
            <a:ext cx="9173279" cy="5332657"/>
          </a:xfrm>
          <a:prstGeom prst="rect">
            <a:avLst/>
          </a:prstGeom>
          <a:noFill/>
        </p:spPr>
      </p:pic>
      <p:sp>
        <p:nvSpPr>
          <p:cNvPr id="3" name="">
            <a:extLst>
              <a:ext uri="{2370D988-EF28-456F-8E08-F816DE193740}">
                <a16:creationId xmlns:a16="http://schemas.microsoft.com/office/drawing/2010/main" id="{16BAE55C-4C94-4EDC-84D9-6033B806D1A5}"/>
              </a:ext>
            </a:extLst>
          </p:cNvPr>
          <p:cNvSpPr/>
          <p:nvPr/>
        </p:nvSpPr>
        <p:spPr>
          <a:xfrm flipH="false" flipV="false" rot="0">
            <a:off x="0" y="0"/>
            <a:ext cx="9157925" cy="5157083"/>
          </a:xfrm>
          <a:prstGeom prst="rect">
            <a:avLst/>
          </a:prstGeom>
          <a:solidFill>
            <a:srgbClr val="e6d8b9">
              <a:alpha val="13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B628E4BE-F378-4F5D-92A3-075D71334D13}">
                <a16:creationId xmlns:a16="http://schemas.microsoft.com/office/drawing/2010/main" id="{95D17841-B3EA-4E6F-80DC-C3F2EB7CA93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1C68A8FA-9BE1-4852-AF3A-3D497BAFFAAC}">
                <a16:creationId xmlns:a16="http://schemas.microsoft.com/office/drawing/2010/main" id="{097C425C-84FF-4800-90A0-9DB1231C5BDD}"/>
              </a:ext>
            </a:extLst>
          </p:cNvPr>
          <p:cNvSpPr txBox="1">
            <a:spLocks noGrp="true"/>
          </p:cNvSpPr>
          <p:nvPr/>
        </p:nvSpPr>
        <p:spPr>
          <a:xfrm rot="0">
            <a:off x="400050" y="1278569"/>
            <a:ext cx="3787244" cy="3348485"/>
          </a:xfrm>
          <a:prstGeom prst="rect">
            <a:avLst/>
          </a:prstGeom>
          <a:ln>
            <a:noFill/>
          </a:ln>
          <a:effectLst/>
        </p:spPr>
        <p:txBody>
          <a:bodyPr anchor="t" bIns="45720" lIns="91440" numCol="1" rIns="91440" rtlCol="0" spcCol="0" tIns="93600">
            <a:sp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Identity360's vision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Critical </a:t>
            </a:r>
            <a:r>
              <a:rPr dirty="0" err="1" i="0" lang="en-US" sz="1100">
                <a:solidFill>
                  <a:srgbClr val="00212b"/>
                </a:solidFill>
                <a:latin typeface="Zoho Puvi-medium"/>
              </a:rPr>
              <a:t>IAM</a:t>
            </a: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 challenges for enterprises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Identity360</a:t>
            </a: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 solutions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Universal Directory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Integrations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Life cycle management</a:t>
            </a:r>
          </a:p>
          <a:p>
            <a:pPr algn="l" indent="-19050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Single sign-on (SSO)</a:t>
            </a:r>
          </a:p>
          <a:p>
            <a:pPr algn="l" indent="-19050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Multi-factor authentication</a:t>
            </a: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 </a:t>
            </a: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(MFA)</a:t>
            </a:r>
            <a:endParaRPr dirty="0" i="0" lang="en-US" sz="1100">
              <a:solidFill>
                <a:srgbClr val="00212b"/>
              </a:solidFill>
              <a:latin typeface="Zoho Puvi-medium"/>
            </a:endParaRPr>
          </a:p>
        </p:txBody>
      </p:sp>
      <p:sp>
        <p:nvSpPr>
          <p:cNvPr hidden="false" id="6" name="">
            <a:extLst>
              <a:ext uri="{B579F842-18C0-4EAA-BF7F-3B76B95C2B74}">
                <a16:creationId xmlns:a16="http://schemas.microsoft.com/office/drawing/2010/main" id="{B218DAFE-78E9-47E4-8B23-9669E579412C}"/>
              </a:ext>
            </a:extLst>
          </p:cNvPr>
          <p:cNvSpPr txBox="1">
            <a:spLocks noGrp="true"/>
          </p:cNvSpPr>
          <p:nvPr/>
        </p:nvSpPr>
        <p:spPr>
          <a:xfrm rot="0">
            <a:off x="3569893" y="1285875"/>
            <a:ext cx="2846651" cy="1891731"/>
          </a:xfrm>
          <a:prstGeom prst="rect">
            <a:avLst/>
          </a:prstGeom>
          <a:ln>
            <a:noFill/>
          </a:ln>
          <a:effectLst/>
        </p:spPr>
        <p:txBody>
          <a:bodyPr anchor="t" bIns="45720" lIns="91440" numCol="1" rIns="91440" rtlCol="0" spcCol="0" tIns="93600">
            <a:sp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Access management</a:t>
            </a:r>
          </a:p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Delegation</a:t>
            </a:r>
          </a:p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Reports </a:t>
            </a: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and</a:t>
            </a: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 identity analytics</a:t>
            </a:r>
          </a:p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Identity360 architecture</a:t>
            </a:r>
          </a:p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dirty="0" i="0" lang="en-US" sz="1100">
                <a:solidFill>
                  <a:srgbClr val="00212b"/>
                </a:solidFill>
                <a:latin typeface="Zoho Puvi-medium"/>
              </a:rPr>
              <a:t>Identity360 licensing</a:t>
            </a:r>
            <a:endParaRPr dirty="0" i="0" lang="en-US" sz="1100">
              <a:solidFill>
                <a:srgbClr val="00212b"/>
              </a:solidFill>
              <a:latin typeface="Zoho Puvi-medium"/>
            </a:endParaRPr>
          </a:p>
        </p:txBody>
      </p:sp>
      <p:sp>
        <p:nvSpPr>
          <p:cNvPr hidden="false" id="7" name="">
            <a:extLst>
              <a:ext uri="{49BF98EA-FF42-4360-84FE-F7ACF61D3539}">
                <a16:creationId xmlns:a16="http://schemas.microsoft.com/office/drawing/2010/main" id="{9961097C-0C02-4396-BF0B-4CAC8AC615AC}"/>
              </a:ext>
            </a:extLst>
          </p:cNvPr>
          <p:cNvSpPr txBox="1">
            <a:spLocks noGrp="true"/>
          </p:cNvSpPr>
          <p:nvPr/>
        </p:nvSpPr>
        <p:spPr>
          <a:xfrm rot="0">
            <a:off x="405231" y="364169"/>
            <a:ext cx="2563406" cy="630421"/>
          </a:xfrm>
          <a:prstGeom prst="rect">
            <a:avLst/>
          </a:prstGeom>
          <a:ln>
            <a:noFill/>
          </a:ln>
          <a:effectLst/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000">
                <a:solidFill>
                  <a:schemeClr val="tx1"/>
                </a:solidFill>
                <a:latin typeface="Zoho Puvi-demi_bold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3600">
                <a:solidFill>
                  <a:srgbClr val="00212b"/>
                </a:solidFill>
                <a:latin typeface="Zoho Puvi-light"/>
              </a:rPr>
              <a:t>Outline</a:t>
            </a:r>
            <a:endParaRPr b="1" dirty="0" i="0" lang="en-US" sz="3600">
              <a:solidFill>
                <a:srgbClr val="00212b"/>
              </a:solidFill>
              <a:latin typeface="Zoho Puvi-light"/>
            </a:endParaRPr>
          </a:p>
        </p:txBody>
      </p:sp>
      <p:pic>
        <p:nvPicPr>
          <p:cNvPr id="8" name="">
            <a:extLst>
              <a:ext uri="{FB11DDC5-3294-41C7-8736-EC45BBEA07DF}">
                <a16:creationId xmlns:a16="http://schemas.microsoft.com/office/drawing/2010/main" id="{F56E7C85-86F6-4822-9ADF-1F0D5C5C82A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true" flipV="false" rot="0">
            <a:off x="5495391" y="2478671"/>
            <a:ext cx="4006672" cy="2674115"/>
          </a:xfrm>
          <a:prstGeom prst="rect">
            <a:avLst/>
          </a:prstGeom>
          <a:noFill/>
        </p:spPr>
      </p:pic>
    </p:spTree>
    <p:extLst>
      <p:ext uri="{075A6C15-132C-430B-9D2D-379A6A3B2E00}">
        <p14:creationId xmlns:p14="http://schemas.microsoft.com/office/powerpoint/2010/main" val="1742208157315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75E1E1B-FBCC-4EB0-874D-37AB397CB11C}">
                <a16:creationId xmlns:a16="http://schemas.microsoft.com/office/drawing/2010/main" id="{9E40B458-7BAC-4BF4-B073-38320B5752C4}"/>
              </a:ext>
            </a:extLst>
          </p:cNvPr>
          <p:cNvSpPr txBox="1"/>
          <p:nvPr/>
        </p:nvSpPr>
        <p:spPr>
          <a:xfrm flipH="false" flipV="false" rot="0">
            <a:off x="2171700" y="1085840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Zoho Puvi"/>
              </a:rPr>
              <a:t>How does </a:t>
            </a:r>
            <a:r>
              <a:rPr b="0" dirty="0" err="1" lang="en-US" sz="2000">
                <a:latin typeface="Zoho Puvi"/>
              </a:rPr>
              <a:t>SSO</a:t>
            </a:r>
            <a:r>
              <a:rPr b="0" dirty="0" lang="en-US" sz="2000">
                <a:latin typeface="Zoho Puvi"/>
              </a:rPr>
              <a:t> work?</a:t>
            </a:r>
            <a:endParaRPr b="0" dirty="0" lang="en-US" sz="2000">
              <a:latin typeface="Zoho Puvi"/>
            </a:endParaRPr>
          </a:p>
        </p:txBody>
      </p:sp>
      <p:sp>
        <p:nvSpPr>
          <p:cNvPr id="3" name="">
            <a:extLst>
              <a:ext uri="{C3154A0F-4966-419C-97BD-0ADC8879C885}">
                <a16:creationId xmlns:a16="http://schemas.microsoft.com/office/drawing/2010/main" id="{B2682335-FBDD-442F-96B2-F3B867727F0C}"/>
              </a:ext>
            </a:extLst>
          </p:cNvPr>
          <p:cNvSpPr/>
          <p:nvPr/>
        </p:nvSpPr>
        <p:spPr>
          <a:xfrm flipH="false" flipV="false" rot="0">
            <a:off x="1305506" y="2401947"/>
            <a:ext cx="2323652" cy="1776460"/>
          </a:xfrm>
          <a:prstGeom prst="roundRect">
            <a:avLst>
              <a:gd fmla="val 11066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E526F787-7B83-4505-891C-620DAC04AF4F}">
                <a16:creationId xmlns:a16="http://schemas.microsoft.com/office/drawing/2010/main" id="{AC0D7DC2-62FE-450A-8DF1-00CC7C3C6F5E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DDCDD0E8-76A8-4CB5-9B65-406F0693A0E9}">
                <a16:creationId xmlns:a16="http://schemas.microsoft.com/office/drawing/2010/main" id="{D62E65E7-F124-4026-B226-8D9D9041690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19050"/>
            <a:ext cx="9164607" cy="845203"/>
          </a:xfrm>
          <a:prstGeom prst="rect">
            <a:avLst/>
          </a:prstGeom>
          <a:noFill/>
        </p:spPr>
      </p:pic>
      <p:sp>
        <p:nvSpPr>
          <p:cNvPr id="6" name="">
            <a:extLst>
              <a:ext uri="{E6C5921E-B636-4625-A1EC-E2767653F847}">
                <a16:creationId xmlns:a16="http://schemas.microsoft.com/office/drawing/2010/main" id="{B5BA5858-38EB-47C6-BBB3-25C1A3B7AAB9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2F649424-3B49-4730-98CD-0D05FFC678A5}">
                <a16:creationId xmlns:a16="http://schemas.microsoft.com/office/drawing/2010/main" id="{951186FC-D3FA-4A32-9C55-A8504A13751A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8" name="">
            <a:extLst>
              <a:ext uri="{724A5337-E44A-4311-9F94-55108EF6E7A1}">
                <a16:creationId xmlns:a16="http://schemas.microsoft.com/office/drawing/2010/main" id="{77C7DEE7-8C7B-4AED-830D-D772A839BE06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9" name="">
            <a:extLst>
              <a:ext uri="{0A6DDFAA-9C5A-491C-91F3-05FE1D981DA1}">
                <a16:creationId xmlns:a16="http://schemas.microsoft.com/office/drawing/2010/main" id="{F918DE90-EB57-4685-A10C-5F51CD744A4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00100" y="1897303"/>
            <a:ext cx="7553162" cy="2405272"/>
          </a:xfrm>
          <a:prstGeom prst="rect">
            <a:avLst/>
          </a:prstGeom>
          <a:noFill/>
        </p:spPr>
      </p:pic>
    </p:spTree>
    <p:extLst>
      <p:ext uri="{45759A26-5499-4DE5-BA43-9497B3CB9BA7}">
        <p14:creationId xmlns:p14="http://schemas.microsoft.com/office/powerpoint/2010/main" val="1742208157347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397FB14-914A-43C7-AE8B-6EFBDEE50B88}">
                <a16:creationId xmlns:a16="http://schemas.microsoft.com/office/drawing/2010/main" id="{B3535153-EA84-4BB1-A2AF-085700AE1817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94F6D19F-ED86-47B1-93AE-1A7AD6F39941}">
                <a16:creationId xmlns:a16="http://schemas.microsoft.com/office/drawing/2010/main" id="{5D2F836A-9472-47F7-9E16-E98B382953E9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FC7EE026-4579-4839-9D0C-901BDCE6FFC4}">
                <a16:creationId xmlns:a16="http://schemas.microsoft.com/office/drawing/2010/main" id="{E2D1D4DA-BE4F-4A23-BEE3-B4A593D54210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BDD7B3BD-1A55-4AAE-8470-4755481861E7}">
                <a16:creationId xmlns:a16="http://schemas.microsoft.com/office/drawing/2010/main" id="{C67F054E-248E-4595-B41E-D6904800CC6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64B34995-FA59-44E3-8792-C1914A119E25}">
                <a16:creationId xmlns:a16="http://schemas.microsoft.com/office/drawing/2010/main" id="{7E705AC3-FFBA-4B16-A40B-7050046B6FC2}"/>
              </a:ext>
            </a:extLst>
          </p:cNvPr>
          <p:cNvSpPr/>
          <p:nvPr/>
        </p:nvSpPr>
        <p:spPr>
          <a:xfrm flipH="false" flipV="false" rot="0">
            <a:off x="4448175" y="86677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6255F81F-B73C-49C2-96E3-96E6A5CAE36C}">
                <a16:creationId xmlns:a16="http://schemas.microsoft.com/office/drawing/2010/main" id="{84C1154A-1127-44C6-AA36-97C1FE4D43E5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4ADF095E-FEAC-473C-A62D-D560EEBA1059}">
                <a16:creationId xmlns:a16="http://schemas.microsoft.com/office/drawing/2010/main" id="{48E91F6E-8D29-4DC8-8E92-B3B489C5D629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89338C6D-5EF1-4E90-9CD8-BE998568987F}">
                <a16:creationId xmlns:a16="http://schemas.microsoft.com/office/drawing/2010/main" id="{3178862E-5CD1-4BD2-BA66-227399F4D602}"/>
              </a:ext>
            </a:extLst>
          </p:cNvPr>
          <p:cNvSpPr txBox="1"/>
          <p:nvPr/>
        </p:nvSpPr>
        <p:spPr>
          <a:xfrm flipH="false" flipV="false" rot="0">
            <a:off x="5051974" y="5676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Increase employee productivity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A805E46E-305E-4939-82C3-4D5604273F13}">
                <a16:creationId xmlns:a16="http://schemas.microsoft.com/office/drawing/2010/main" id="{F9DF9539-8AAC-4FEB-8F61-20EA9C777722}"/>
              </a:ext>
            </a:extLst>
          </p:cNvPr>
          <p:cNvSpPr txBox="1"/>
          <p:nvPr/>
        </p:nvSpPr>
        <p:spPr>
          <a:xfrm flipH="false" flipV="false" rot="0">
            <a:off x="5051974" y="821888"/>
            <a:ext cx="3819848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Provide one-click access to enterprise apps and reduce password fatigue by eliminating traditional passwords and time-consuming login processes. 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1" name="">
            <a:extLst>
              <a:ext uri="{16918252-70FE-4AF6-9213-2BD06CCBC29F}">
                <a16:creationId xmlns:a16="http://schemas.microsoft.com/office/drawing/2010/main" id="{2672786D-EE37-4D6A-88DA-532EA89904E3}"/>
              </a:ext>
            </a:extLst>
          </p:cNvPr>
          <p:cNvSpPr txBox="1"/>
          <p:nvPr/>
        </p:nvSpPr>
        <p:spPr>
          <a:xfrm flipH="false" flipV="false" rot="0">
            <a:off x="5391588" y="20878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Broad spectrum of supported apps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D807701E-6D7B-49EE-976D-AB0AE6C2A953}">
                <a16:creationId xmlns:a16="http://schemas.microsoft.com/office/drawing/2010/main" id="{2D42346C-ACF4-4D91-9BEC-9E82F9C8676E}"/>
              </a:ext>
            </a:extLst>
          </p:cNvPr>
          <p:cNvSpPr txBox="1"/>
          <p:nvPr/>
        </p:nvSpPr>
        <p:spPr>
          <a:xfrm flipH="false" flipV="false" rot="0">
            <a:off x="5391588" y="2335849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Enable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SSO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to over 450 pre-integrated enterprise applications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,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or any custom application that support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s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federation standards, in a few steps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3" name="">
            <a:extLst>
              <a:ext uri="{6F38F825-F66C-4F8F-9E8F-F20D3A5FA894}">
                <a16:creationId xmlns:a16="http://schemas.microsoft.com/office/drawing/2010/main" id="{AE54546F-4CF6-49E3-B08D-9B9EB29445AC}"/>
              </a:ext>
            </a:extLst>
          </p:cNvPr>
          <p:cNvSpPr txBox="1"/>
          <p:nvPr/>
        </p:nvSpPr>
        <p:spPr>
          <a:xfrm flipH="false" flipV="false" rot="0">
            <a:off x="5083445" y="35449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Secure user access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4" name="">
            <a:extLst>
              <a:ext uri="{BD570D49-465F-47E8-A7CC-63A3647D15AE}">
                <a16:creationId xmlns:a16="http://schemas.microsoft.com/office/drawing/2010/main" id="{39BE3BEF-DC1B-41CA-AF4B-1E4D05D084EA}"/>
              </a:ext>
            </a:extLst>
          </p:cNvPr>
          <p:cNvSpPr txBox="1"/>
          <p:nvPr/>
        </p:nvSpPr>
        <p:spPr>
          <a:xfrm flipH="false" flipV="false" rot="0">
            <a:off x="5083443" y="3792897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Mitigate security threats by empowering IT teams to promptly disable access to accounts in the event of theft or unauthorized access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5" name="">
            <a:extLst>
              <a:ext uri="{3817DE03-94F2-493D-9BE8-22523B3A1BAA}">
                <a16:creationId xmlns:a16="http://schemas.microsoft.com/office/drawing/2010/main" id="{FE5F9848-BB6B-4E14-9A1F-1B3CCE3DFFFB}"/>
              </a:ext>
            </a:extLst>
          </p:cNvPr>
          <p:cNvSpPr txBox="1"/>
          <p:nvPr/>
        </p:nvSpPr>
        <p:spPr>
          <a:xfrm flipH="false" flipV="false" rot="0">
            <a:off x="592616" y="1457325"/>
            <a:ext cx="3686194" cy="222832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Elevate user experience with secure</a:t>
            </a:r>
            <a:r>
              <a:rPr b="0" dirty="0" lang="en-US" sz="2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err="1" lang="en-US" sz="2800">
                <a:solidFill>
                  <a:srgbClr val="e6d8b9"/>
                </a:solidFill>
                <a:latin typeface="Zoho Puvi"/>
              </a:rPr>
              <a:t>passwordless</a:t>
            </a:r>
            <a:r>
              <a:rPr b="0" dirty="0" lang="en-US" sz="2800">
                <a:solidFill>
                  <a:srgbClr val="e6d8b9"/>
                </a:solidFill>
                <a:latin typeface="Zoho Puvi"/>
              </a:rPr>
              <a:t> login and seamless SSO</a:t>
            </a:r>
            <a:endParaRPr b="0" dirty="0" lang="en-US" sz="2800">
              <a:solidFill>
                <a:srgbClr val="e6d8b9"/>
              </a:solidFill>
              <a:latin typeface="Zoho Puvi"/>
            </a:endParaRPr>
          </a:p>
        </p:txBody>
      </p:sp>
      <p:pic>
        <p:nvPicPr>
          <p:cNvPr id="16" name="">
            <a:extLst>
              <a:ext uri="{25D92DB2-D2BE-493B-816D-E8BA790628F5}">
                <a16:creationId xmlns:a16="http://schemas.microsoft.com/office/drawing/2010/main" id="{D3F0C8D7-EC0F-4395-978E-2D95543178A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56229" y="3862978"/>
            <a:ext cx="236439" cy="26970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51E9DE19-B6CE-4485-8333-05F2802B3022}">
                <a16:creationId xmlns:a16="http://schemas.microsoft.com/office/drawing/2010/main" id="{1C07757A-F4CF-4FDF-A14E-8A155F88FFA7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578667" y="1021394"/>
            <a:ext cx="284787" cy="256108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0D19FE19-EF49-4236-A7C4-48D63F261C50}">
                <a16:creationId xmlns:a16="http://schemas.microsoft.com/office/drawing/2010/main" id="{36C57492-095B-4A3D-BFDA-612B01B5CE84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977012" y="2443572"/>
            <a:ext cx="302742" cy="237667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B94B558D-F180-45C0-BFD1-6F85684FA960}">
                <a16:creationId xmlns:a16="http://schemas.microsoft.com/office/drawing/2010/main" id="{FF23231F-87C2-4D2A-83E7-B79EB607E009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AF9A0B82-EDF7-4834-8B7A-95924B524468}">
        <p14:creationId xmlns:p14="http://schemas.microsoft.com/office/powerpoint/2010/main" val="1742208157349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ACD1F982-296F-4A75-9DE5-9C4222E76F4D}">
                <a16:creationId xmlns:a16="http://schemas.microsoft.com/office/drawing/2010/main" id="{2CF3E008-014D-4405-815E-024C66B152B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13170" r="0" t="10030"/>
          <a:stretch>
            <a:fillRect/>
          </a:stretch>
        </p:blipFill>
        <p:spPr>
          <a:xfrm flipH="false" flipV="false" rot="0">
            <a:off x="942975" y="1251270"/>
            <a:ext cx="7396953" cy="3385042"/>
          </a:xfrm>
          <a:prstGeom prst="rect">
            <a:avLst/>
          </a:prstGeom>
          <a:noFill/>
        </p:spPr>
      </p:pic>
      <p:sp>
        <p:nvSpPr>
          <p:cNvPr id="3" name="">
            <a:extLst>
              <a:ext uri="{D2CE18D8-CA03-47BA-BCCF-E7AAD250269E}">
                <a16:creationId xmlns:a16="http://schemas.microsoft.com/office/drawing/2010/main" id="{C48367B9-C845-4155-8016-AF671AEFF04D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28540D76-2C8B-442D-860A-97AE3089AD5E}">
                <a16:creationId xmlns:a16="http://schemas.microsoft.com/office/drawing/2010/main" id="{4E14CD8D-E589-42CB-A86B-C56E016A241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83520" l="0" r="16820" t="0"/>
          <a:stretch>
            <a:fillRect/>
          </a:stretch>
        </p:blipFill>
        <p:spPr>
          <a:xfrm flipH="false" flipV="false" rot="0">
            <a:off x="0" y="11744"/>
            <a:ext cx="9164607" cy="845203"/>
          </a:xfrm>
          <a:prstGeom prst="rect">
            <a:avLst/>
          </a:prstGeom>
          <a:noFill/>
        </p:spPr>
      </p:pic>
      <p:sp>
        <p:nvSpPr>
          <p:cNvPr id="5" name="">
            <a:extLst>
              <a:ext uri="{8271273F-4D18-4B72-A4EB-90E23F505168}">
                <a16:creationId xmlns:a16="http://schemas.microsoft.com/office/drawing/2010/main" id="{4E99ED70-9978-4E94-8230-D27B52A2137B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1D392E66-A914-4186-9D8B-4CEDEE99F542}">
                <a16:creationId xmlns:a16="http://schemas.microsoft.com/office/drawing/2010/main" id="{A05E2ED2-505C-46F9-B593-A6668F930CA0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7" name="">
            <a:extLst>
              <a:ext uri="{457861B1-C9F2-4359-A97B-3818A7491C27}">
                <a16:creationId xmlns:a16="http://schemas.microsoft.com/office/drawing/2010/main" id="{5CEAC88B-CE0D-492F-B8A8-998BD2D0DEC7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85A7F54E-AA4E-425E-B062-63BFB2C78C76}">
                <a16:creationId xmlns:a16="http://schemas.microsoft.com/office/drawing/2010/main" id="{48168836-A94A-429D-8C39-A2D82996427A}"/>
              </a:ext>
            </a:extLst>
          </p:cNvPr>
          <p:cNvSpPr/>
          <p:nvPr/>
        </p:nvSpPr>
        <p:spPr>
          <a:xfrm flipH="true" flipV="false" rot="0">
            <a:off x="1865299" y="1064790"/>
            <a:ext cx="1537449" cy="565327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34634AAA-FBBD-4DB0-B665-C1AA38F226BE}">
                <a16:creationId xmlns:a16="http://schemas.microsoft.com/office/drawing/2010/main" id="{DC31EAE2-E6BD-4252-977B-493C241B576E}"/>
              </a:ext>
            </a:extLst>
          </p:cNvPr>
          <p:cNvSpPr/>
          <p:nvPr/>
        </p:nvSpPr>
        <p:spPr>
          <a:xfrm flipH="true" flipV="false" rot="-5400000">
            <a:off x="1739655" y="1301638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0BF47C0B-7078-4F2B-9CE8-0D42C006818F}">
                <a16:creationId xmlns:a16="http://schemas.microsoft.com/office/drawing/2010/main" id="{E62806CF-0E82-4B97-A5DE-3212830E53A4}"/>
              </a:ext>
            </a:extLst>
          </p:cNvPr>
          <p:cNvSpPr txBox="1"/>
          <p:nvPr/>
        </p:nvSpPr>
        <p:spPr>
          <a:xfrm flipH="false" flipV="false" rot="0">
            <a:off x="1918020" y="1140990"/>
            <a:ext cx="1506626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SSO can be enabled easily for </a:t>
            </a:r>
          </a:p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a myriad of pre-integrated applications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11" name="">
            <a:extLst>
              <a:ext uri="{9A516223-E109-4A7E-A961-E5C4F9F0D7E4}">
                <a16:creationId xmlns:a16="http://schemas.microsoft.com/office/drawing/2010/main" id="{60CE9BFB-35E6-40CA-8C8C-313454C7BF2B}"/>
              </a:ext>
            </a:extLst>
          </p:cNvPr>
          <p:cNvGrpSpPr>
            <a:grpSpLocks noChangeAspect="true"/>
          </p:cNvGrpSpPr>
          <p:nvPr/>
        </p:nvGrpSpPr>
        <p:grpSpPr>
          <a:xfrm flipH="true" flipV="false" rot="0">
            <a:off x="4592707" y="1048902"/>
            <a:ext cx="1418977" cy="565327"/>
            <a:chOff x="1845006" y="4304690"/>
            <a:chExt cx="1418977" cy="565327"/>
          </a:xfrm>
        </p:grpSpPr>
        <p:sp>
          <p:nvSpPr>
            <p:cNvPr id="12" name="">
              <a:extLst>
                <a:ext uri="{F8632EB2-8DF4-4FE1-8393-99A06D7497FF}">
                  <a16:creationId xmlns:a16="http://schemas.microsoft.com/office/drawing/2010/main" id="{2F41C34E-A9E3-45C5-98D0-EFB57C500A73}"/>
                </a:ext>
              </a:extLst>
            </p:cNvPr>
            <p:cNvSpPr/>
            <p:nvPr/>
          </p:nvSpPr>
          <p:spPr>
            <a:xfrm flipH="true" flipV="false" rot="0">
              <a:off x="1916444" y="4304690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3" name="">
              <a:extLst>
                <a:ext uri="{6F401AC1-811B-4F6C-B5EE-B93B38BE3601}">
                  <a16:creationId xmlns:a16="http://schemas.microsoft.com/office/drawing/2010/main" id="{772D6550-F8B4-46CE-8596-601599A8A353}"/>
                </a:ext>
              </a:extLst>
            </p:cNvPr>
            <p:cNvSpPr/>
            <p:nvPr/>
          </p:nvSpPr>
          <p:spPr>
            <a:xfrm flipH="true" flipV="false" rot="-5400000">
              <a:off x="1790804" y="4542815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14" name="">
            <a:extLst>
              <a:ext uri="{790886BC-76BD-40A5-AE53-7244E111F9FB}">
                <a16:creationId xmlns:a16="http://schemas.microsoft.com/office/drawing/2010/main" id="{B8358601-33A5-422C-AB7F-D263EB70B29B}"/>
              </a:ext>
            </a:extLst>
          </p:cNvPr>
          <p:cNvSpPr txBox="1"/>
          <p:nvPr/>
        </p:nvSpPr>
        <p:spPr>
          <a:xfrm flipH="false" flipV="false" rot="0">
            <a:off x="4638103" y="1125102"/>
            <a:ext cx="1251004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Easily integrate your own custom applications for end-user SSO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</p:spTree>
    <p:extLst>
      <p:ext uri="{D995DFDE-71C6-46BB-B7A6-58E95526CE0D}">
        <p14:creationId xmlns:p14="http://schemas.microsoft.com/office/powerpoint/2010/main" val="1742208157351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0111E85D-E19F-4CC9-A372-09A5F4F1F9E5}">
                <a16:creationId xmlns:a16="http://schemas.microsoft.com/office/drawing/2010/main" id="{ED04CB5E-DCA4-41CA-895C-EE2A1FEAF26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err="1" lang="en-US"/>
              <a:t>SSO</a:t>
            </a:r>
            <a:r>
              <a:rPr dirty="0" lang="en-US"/>
              <a:t> use case</a:t>
            </a:r>
            <a:endParaRPr dirty="0" lang="en-US"/>
          </a:p>
        </p:txBody>
      </p:sp>
      <p:sp>
        <p:nvSpPr>
          <p:cNvPr id="3" name="">
            <a:extLst>
              <a:ext uri="{3A58FCCC-B910-4E04-AFD2-2C2214365221}">
                <a16:creationId xmlns:a16="http://schemas.microsoft.com/office/drawing/2010/main" id="{75B8C628-C478-42F0-85A7-CDBEB272404D}"/>
              </a:ext>
            </a:extLst>
          </p:cNvPr>
          <p:cNvSpPr txBox="1"/>
          <p:nvPr/>
        </p:nvSpPr>
        <p:spPr>
          <a:xfrm flipH="false" flipV="false" rot="0">
            <a:off x="755446" y="1998487"/>
            <a:ext cx="3866016" cy="68946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 large enterprise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faces challenges managing access to numerous applications. Employees waste time navigating multiple login screens, causing inefficiencies and frustration 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CAEDDBA3-4D9C-4C0C-91A5-27728BD94875}">
                <a16:creationId xmlns:a16="http://schemas.microsoft.com/office/drawing/2010/main" id="{0ADA2AC1-081A-4396-B6F8-83D07A1D6DAB}"/>
              </a:ext>
            </a:extLst>
          </p:cNvPr>
          <p:cNvSpPr txBox="1"/>
          <p:nvPr/>
        </p:nvSpPr>
        <p:spPr>
          <a:xfrm flipH="false" flipV="false" rot="0">
            <a:off x="755446" y="17127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1B8F649C-B5FA-4614-928A-586630E72843}">
                <a16:creationId xmlns:a16="http://schemas.microsoft.com/office/drawing/2010/main" id="{4B80C60E-8DC0-4D46-980F-93C65196FD70}"/>
              </a:ext>
            </a:extLst>
          </p:cNvPr>
          <p:cNvSpPr txBox="1"/>
          <p:nvPr/>
        </p:nvSpPr>
        <p:spPr>
          <a:xfrm flipH="false" flipV="false" rot="0">
            <a:off x="755446" y="3151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3D84EAC2-66DB-42F9-AB30-CA2A6CB1101E}">
                <a16:creationId xmlns:a16="http://schemas.microsoft.com/office/drawing/2010/main" id="{FAB256DC-948C-4208-9E20-FC1B5554F757}"/>
              </a:ext>
            </a:extLst>
          </p:cNvPr>
          <p:cNvSpPr txBox="1"/>
          <p:nvPr/>
        </p:nvSpPr>
        <p:spPr>
          <a:xfrm flipH="false" flipV="false" rot="0">
            <a:off x="755446" y="3437724"/>
            <a:ext cx="3866016" cy="68946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Implementing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SSO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improves efficiency, granting employees one-click entry to multiple enterprise apps, cutting login friction, and enhancing productivity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674B1DE4-6B97-4FAB-826B-BC771F8B55EE}">
                <a16:creationId xmlns:a16="http://schemas.microsoft.com/office/drawing/2010/main" id="{6121B77D-11BB-4117-AA78-8C42963D98A2}"/>
              </a:ext>
            </a:extLst>
          </p:cNvPr>
          <p:cNvSpPr/>
          <p:nvPr/>
        </p:nvSpPr>
        <p:spPr>
          <a:xfrm flipH="false" flipV="false" rot="0">
            <a:off x="669121" y="17420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65EA289E-C8FF-42C6-8069-EDD003A69EEE}">
                <a16:creationId xmlns:a16="http://schemas.microsoft.com/office/drawing/2010/main" id="{7A5425EA-459B-4415-BA91-F003DC3F3FC3}"/>
              </a:ext>
            </a:extLst>
          </p:cNvPr>
          <p:cNvSpPr/>
          <p:nvPr/>
        </p:nvSpPr>
        <p:spPr>
          <a:xfrm flipH="false" flipV="false" rot="0">
            <a:off x="669121" y="3186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A24EFC08-D269-4769-A225-709416BD7899}">
                <a16:creationId xmlns:a16="http://schemas.microsoft.com/office/drawing/2010/main" id="{158640A3-FBE5-41DA-AE32-330198E62AE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4863455" y="1461497"/>
            <a:ext cx="4206830" cy="3705615"/>
          </a:xfrm>
          <a:prstGeom prst="rect">
            <a:avLst/>
          </a:prstGeom>
          <a:noFill/>
        </p:spPr>
      </p:pic>
    </p:spTree>
    <p:extLst>
      <p:ext uri="{3D16C59C-B412-44EE-B03E-1993E3B06074}">
        <p14:creationId xmlns:p14="http://schemas.microsoft.com/office/powerpoint/2010/main" val="1742208157353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2C498E28-3952-4F33-8758-17D90C33C01C}">
                <a16:creationId xmlns:a16="http://schemas.microsoft.com/office/drawing/2010/main" id="{3EF1AE0B-4141-457F-907C-E7FC5F13352F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455573"/>
            <a:ext cx="6574898" cy="1164069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</a:rPr>
              <a:t>Secures access to enterprise applications with MFA</a:t>
            </a:r>
            <a:endParaRPr dirty="0" lang="en-US" sz="3200">
              <a:solidFill>
                <a:srgbClr val="00212b"/>
              </a:solidFill>
            </a:endParaRPr>
          </a:p>
        </p:txBody>
      </p:sp>
      <p:sp>
        <p:nvSpPr>
          <p:cNvPr id="3" name="Text Placeholder 2">
            <a:extLst>
              <a:ext uri="{93BE9CD5-B7DB-41A2-B557-38B4FC7BBFD2}">
                <a16:creationId xmlns:a16="http://schemas.microsoft.com/office/drawing/2010/main" id="{5DEA55CC-25D4-4661-B4A7-B278E231465F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9605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Open Sans-medium"/>
              </a:rPr>
              <a:t>Multi-factor authentication</a:t>
            </a:r>
            <a:endParaRPr dirty="0" lang="en-US" sz="3600">
              <a:solidFill>
                <a:srgbClr val="00212b"/>
              </a:solidFill>
              <a:latin typeface="Open Sans-medium"/>
            </a:endParaRPr>
          </a:p>
        </p:txBody>
      </p:sp>
      <p:grpSp>
        <p:nvGrpSpPr>
          <p:cNvPr id="4" name="">
            <a:extLst>
              <a:ext uri="{C0017DC3-FEAC-42F4-8FAA-7ABC14A2B535}">
                <a16:creationId xmlns:a16="http://schemas.microsoft.com/office/drawing/2010/main" id="{63640705-F7F7-4B56-805B-617263FB5A19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13520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68C6341C-7274-4572-AACF-4E194A0D9B06}">
                  <a16:creationId xmlns:a16="http://schemas.microsoft.com/office/drawing/2010/main" id="{D565DBE5-6B50-4848-8D94-40519E37A352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A1A91517-1629-4AE0-BF49-29214A19B4EF}">
                  <a16:creationId xmlns:a16="http://schemas.microsoft.com/office/drawing/2010/main" id="{AB82D89E-9443-4444-8C48-CBF611851A09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Zoho Puvi-demi_bold"/>
              </a:endParaRPr>
            </a:p>
          </p:txBody>
        </p:sp>
      </p:grpSp>
    </p:spTree>
    <p:extLst>
      <p:ext uri="{AD0D4130-50BD-438B-8537-1B8090D6AA8C}">
        <p14:creationId xmlns:p14="http://schemas.microsoft.com/office/powerpoint/2010/main" val="1742208157354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8321454-585E-4E95-BE4A-AF6A0B8F2491}">
                <a16:creationId xmlns:a16="http://schemas.microsoft.com/office/drawing/2010/main" id="{D7139F47-DF18-421B-9C0E-591258D8E3F2}"/>
              </a:ext>
            </a:extLst>
          </p:cNvPr>
          <p:cNvSpPr txBox="1"/>
          <p:nvPr/>
        </p:nvSpPr>
        <p:spPr>
          <a:xfrm flipH="false" flipV="false" rot="0">
            <a:off x="2171700" y="1085840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Zoho Puvi"/>
              </a:rPr>
              <a:t>How MFA works</a:t>
            </a:r>
            <a:endParaRPr b="0" dirty="0" lang="en-US" sz="2000">
              <a:latin typeface="Zoho Puvi"/>
            </a:endParaRPr>
          </a:p>
        </p:txBody>
      </p:sp>
      <p:sp>
        <p:nvSpPr>
          <p:cNvPr id="3" name="">
            <a:extLst>
              <a:ext uri="{BC359507-0D32-4475-BD74-E10F954A008C}">
                <a16:creationId xmlns:a16="http://schemas.microsoft.com/office/drawing/2010/main" id="{65D076F4-E83B-4E3F-B663-227B89800C57}"/>
              </a:ext>
            </a:extLst>
          </p:cNvPr>
          <p:cNvSpPr/>
          <p:nvPr/>
        </p:nvSpPr>
        <p:spPr>
          <a:xfrm flipH="false" flipV="false" rot="0">
            <a:off x="1305506" y="2401947"/>
            <a:ext cx="2323652" cy="1776460"/>
          </a:xfrm>
          <a:prstGeom prst="roundRect">
            <a:avLst>
              <a:gd fmla="val 11066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BF278877-3169-42F9-BA6B-331EF5E530EF}">
                <a16:creationId xmlns:a16="http://schemas.microsoft.com/office/drawing/2010/main" id="{BF61390B-FAAC-4972-ABF6-0EA3C47BE96F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2104A10C-7E8D-4832-85D5-2E1043C85FCA}">
                <a16:creationId xmlns:a16="http://schemas.microsoft.com/office/drawing/2010/main" id="{C7F34445-5547-4B84-A5FA-19DBCB07C6C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0"/>
            <a:ext cx="9164607" cy="845203"/>
          </a:xfrm>
          <a:prstGeom prst="rect">
            <a:avLst/>
          </a:prstGeom>
          <a:noFill/>
        </p:spPr>
      </p:pic>
      <p:sp>
        <p:nvSpPr>
          <p:cNvPr id="6" name="">
            <a:extLst>
              <a:ext uri="{91F7DEF6-416C-4E52-A8F9-89FE771B4434}">
                <a16:creationId xmlns:a16="http://schemas.microsoft.com/office/drawing/2010/main" id="{56A18920-792B-44F1-98C2-2DA51728C9E0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989E9070-5EF2-442C-ABB3-A8A639A3F098}">
                <a16:creationId xmlns:a16="http://schemas.microsoft.com/office/drawing/2010/main" id="{77BDB369-0E98-41ED-A7E4-3140A7C84459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8" name="">
            <a:extLst>
              <a:ext uri="{4BE27FB6-5FD6-45EA-AE3A-3D709F9D5C3E}">
                <a16:creationId xmlns:a16="http://schemas.microsoft.com/office/drawing/2010/main" id="{8BC705F2-2335-46FF-B60D-601A96915249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9" name="">
            <a:extLst>
              <a:ext uri="{6F464D3B-74C8-48F8-BC99-9DCB40D76426}">
                <a16:creationId xmlns:a16="http://schemas.microsoft.com/office/drawing/2010/main" id="{007434B5-88B1-4119-B892-1DC29047AAF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002287" y="1940328"/>
            <a:ext cx="6932904" cy="1865604"/>
          </a:xfrm>
          <a:prstGeom prst="rect">
            <a:avLst/>
          </a:prstGeom>
          <a:noFill/>
        </p:spPr>
      </p:pic>
      <p:sp>
        <p:nvSpPr>
          <p:cNvPr id="10" name="">
            <a:extLst>
              <a:ext uri="{4C1BF314-5187-4BEA-A953-7883AC6DA4DB}">
                <a16:creationId xmlns:a16="http://schemas.microsoft.com/office/drawing/2010/main" id="{D73D91DB-07DF-45CF-9C12-90613E53AB8C}"/>
              </a:ext>
            </a:extLst>
          </p:cNvPr>
          <p:cNvSpPr/>
          <p:nvPr/>
        </p:nvSpPr>
        <p:spPr>
          <a:xfrm flipH="false" flipV="false" rot="0">
            <a:off x="1005373" y="3402406"/>
            <a:ext cx="1455229" cy="206321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345B2E6C-3B3F-4435-9B36-84BB71D697C4}">
                <a16:creationId xmlns:a16="http://schemas.microsoft.com/office/drawing/2010/main" id="{DF058E30-3445-4DD1-B00B-1406BB7C63DD}"/>
              </a:ext>
            </a:extLst>
          </p:cNvPr>
          <p:cNvSpPr txBox="1"/>
          <p:nvPr/>
        </p:nvSpPr>
        <p:spPr>
          <a:xfrm flipH="false" flipV="false" rot="0">
            <a:off x="1023385" y="3408911"/>
            <a:ext cx="1526438" cy="247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dirty="0" lang="en-US" sz="1000">
                <a:latin typeface="Zoho Puvi-demi_bold"/>
              </a:rPr>
              <a:t>App access by user</a:t>
            </a:r>
            <a:endParaRPr dirty="0" lang="en-US" sz="1000">
              <a:latin typeface="Zoho Puvi-demi_bold"/>
            </a:endParaRPr>
          </a:p>
        </p:txBody>
      </p:sp>
    </p:spTree>
    <p:extLst>
      <p:ext uri="{0F8EC1D8-177E-4581-8722-DABB5023883A}">
        <p14:creationId xmlns:p14="http://schemas.microsoft.com/office/powerpoint/2010/main" val="1742208157356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1A5AF5D-C50D-4517-9977-A9D1742F0C23}">
                <a16:creationId xmlns:a16="http://schemas.microsoft.com/office/drawing/2010/main" id="{DD94DFC1-60D4-4D09-922D-74AC2FF0F129}"/>
              </a:ext>
            </a:extLst>
          </p:cNvPr>
          <p:cNvSpPr/>
          <p:nvPr/>
        </p:nvSpPr>
        <p:spPr>
          <a:xfrm flipH="false" flipV="false" rot="0">
            <a:off x="781050" y="1153039"/>
            <a:ext cx="7368987" cy="3689994"/>
          </a:xfrm>
          <a:prstGeom prst="roundRect">
            <a:avLst>
              <a:gd fmla="val 2188" name="adj"/>
            </a:avLst>
          </a:prstGeom>
          <a:solidFill>
            <a:srgbClr val="e6d8b9">
              <a:alpha val="13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Image 2">
            <a:extLst>
              <a:ext uri="{58C4C05C-0BE8-40C7-AF2D-3FDA3860179F}">
                <a16:creationId xmlns:a16="http://schemas.microsoft.com/office/drawing/2010/main" id="{618A8CAA-68C2-4959-9377-E5B964A3B13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3824735" y="1066619"/>
            <a:ext cx="4649023" cy="2309949"/>
          </a:xfrm>
          <a:prstGeom prst="rect">
            <a:avLst/>
          </a:prstGeom>
          <a:noFill/>
          <a:effectLst>
            <a:outerShdw blurRad="50800" dir="2700000" dist="0">
              <a:srgbClr val="3f3f3f">
                <a:alpha val="39999"/>
              </a:srgbClr>
            </a:outerShdw>
          </a:effectLst>
        </p:spPr>
      </p:pic>
      <p:sp>
        <p:nvSpPr>
          <p:cNvPr id="4" name="">
            <a:extLst>
              <a:ext uri="{EA01576A-AEA8-40A1-9426-7A27DD16B5F5}">
                <a16:creationId xmlns:a16="http://schemas.microsoft.com/office/drawing/2010/main" id="{C999714E-2535-4164-A9BD-99ADE724605B}"/>
              </a:ext>
            </a:extLst>
          </p:cNvPr>
          <p:cNvSpPr/>
          <p:nvPr/>
        </p:nvSpPr>
        <p:spPr>
          <a:xfrm flipH="true" flipV="false" rot="0">
            <a:off x="5728506" y="3268437"/>
            <a:ext cx="1347539" cy="565327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763B6F6F-565C-4D80-A968-201AC49D754B}">
                <a16:creationId xmlns:a16="http://schemas.microsoft.com/office/drawing/2010/main" id="{0F25DA65-EA6D-413C-84D5-99AC995914D6}"/>
              </a:ext>
            </a:extLst>
          </p:cNvPr>
          <p:cNvSpPr/>
          <p:nvPr/>
        </p:nvSpPr>
        <p:spPr>
          <a:xfrm flipH="true" flipV="false" rot="0">
            <a:off x="6300006" y="3205543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EF7E8AD1-7AE3-44F0-AE24-9DA7589C57CD}">
                <a16:creationId xmlns:a16="http://schemas.microsoft.com/office/drawing/2010/main" id="{1CE5E6B9-3A75-45B5-852A-0795094B99D4}"/>
              </a:ext>
            </a:extLst>
          </p:cNvPr>
          <p:cNvSpPr txBox="1"/>
          <p:nvPr/>
        </p:nvSpPr>
        <p:spPr>
          <a:xfrm flipH="false" flipV="false" rot="0">
            <a:off x="5776132" y="3344637"/>
            <a:ext cx="1251004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Choose from a variety of MFA authenticators to verify users' identities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6AE409DF-E048-4BD9-980D-02E207175530}">
                <a16:creationId xmlns:a16="http://schemas.microsoft.com/office/drawing/2010/main" id="{A76E76D3-03DF-4A38-86F5-B468E546285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1090" l="1000" r="1070" t="1260"/>
          <a:stretch>
            <a:fillRect/>
          </a:stretch>
        </p:blipFill>
        <p:spPr>
          <a:xfrm flipH="false" flipV="false" rot="0">
            <a:off x="439845" y="1559604"/>
            <a:ext cx="2953169" cy="2139410"/>
          </a:xfrm>
          <a:prstGeom prst="rect">
            <a:avLst/>
          </a:prstGeom>
          <a:noFill/>
          <a:effectLst>
            <a:outerShdw blurRad="50800" dir="2700000" dist="0">
              <a:srgbClr val="3f3f3f">
                <a:alpha val="39999"/>
              </a:srgbClr>
            </a:outerShdw>
          </a:effectLst>
        </p:spPr>
      </p:pic>
      <p:pic>
        <p:nvPicPr>
          <p:cNvPr id="8" name="">
            <a:extLst>
              <a:ext uri="{97F56EC4-530D-4348-87E6-081769D54F20}">
                <a16:creationId xmlns:a16="http://schemas.microsoft.com/office/drawing/2010/main" id="{10DC41B9-55E0-4968-AC46-CA01BF5485E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rcRect b="49900" l="900" r="860" t="1290"/>
          <a:stretch>
            <a:fillRect/>
          </a:stretch>
        </p:blipFill>
        <p:spPr>
          <a:xfrm flipH="false" flipV="false" rot="0">
            <a:off x="691696" y="3460089"/>
            <a:ext cx="3520297" cy="1269853"/>
          </a:xfrm>
          <a:prstGeom prst="rect">
            <a:avLst/>
          </a:prstGeom>
          <a:noFill/>
          <a:effectLst>
            <a:outerShdw blurRad="50800" dir="2700000" dist="0">
              <a:srgbClr val="3f3f3f">
                <a:alpha val="39999"/>
              </a:srgbClr>
            </a:outerShdw>
          </a:effectLst>
        </p:spPr>
      </p:pic>
      <p:grpSp>
        <p:nvGrpSpPr>
          <p:cNvPr id="9" name="">
            <a:extLst>
              <a:ext uri="{9CBD367F-C505-4F52-986A-2E5A61C9616C}">
                <a16:creationId xmlns:a16="http://schemas.microsoft.com/office/drawing/2010/main" id="{1A44149E-C245-4055-9C05-BF926A567C24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043920" y="1339453"/>
            <a:ext cx="1418977" cy="565327"/>
            <a:chOff x="6694541" y="1894532"/>
            <a:chExt cx="1418977" cy="565327"/>
          </a:xfrm>
        </p:grpSpPr>
        <p:sp>
          <p:nvSpPr>
            <p:cNvPr id="10" name="">
              <a:extLst>
                <a:ext uri="{6FCCFC09-C1A9-474E-AF5E-DEDE5EC19FE3}">
                  <a16:creationId xmlns:a16="http://schemas.microsoft.com/office/drawing/2010/main" id="{5A90D25D-541F-4798-8E71-34DB13207C54}"/>
                </a:ext>
              </a:extLst>
            </p:cNvPr>
            <p:cNvSpPr/>
            <p:nvPr/>
          </p:nvSpPr>
          <p:spPr>
            <a:xfrm flipH="true" flipV="false" rot="0">
              <a:off x="6765978" y="1894532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" name="">
              <a:extLst>
                <a:ext uri="{3FF5FDF1-3DE0-462D-A21B-881F15ECCF9F}">
                  <a16:creationId xmlns:a16="http://schemas.microsoft.com/office/drawing/2010/main" id="{0CDC780A-25F1-4B95-A410-5A1C856D64CE}"/>
                </a:ext>
              </a:extLst>
            </p:cNvPr>
            <p:cNvSpPr/>
            <p:nvPr/>
          </p:nvSpPr>
          <p:spPr>
            <a:xfrm flipH="true" flipV="false" rot="-5400000">
              <a:off x="6640334" y="2132657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" name="">
              <a:extLst>
                <a:ext uri="{B412E9FA-1B72-43DC-889D-D7FF61DB1AED}">
                  <a16:creationId xmlns:a16="http://schemas.microsoft.com/office/drawing/2010/main" id="{09CD2F10-9DFC-489C-B484-57F3CF8F3350}"/>
                </a:ext>
              </a:extLst>
            </p:cNvPr>
            <p:cNvSpPr txBox="1"/>
            <p:nvPr/>
          </p:nvSpPr>
          <p:spPr>
            <a:xfrm flipH="false" flipV="false" rot="0">
              <a:off x="6818694" y="1970732"/>
              <a:ext cx="1258309" cy="415204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b="0" dirty="0" lang="en-US" sz="700">
                  <a:solidFill>
                    <a:schemeClr val="bg1"/>
                  </a:solidFill>
                  <a:latin typeface="Zoho Puvi"/>
                </a:rPr>
                <a:t>Customize MFA for your organization with fine-grained controls</a:t>
              </a:r>
              <a:endParaRPr b="0" dirty="0" lang="en-US" sz="700">
                <a:solidFill>
                  <a:schemeClr val="bg1"/>
                </a:solidFill>
                <a:latin typeface="Zoho Puvi"/>
              </a:endParaRPr>
            </a:p>
          </p:txBody>
        </p:sp>
      </p:grpSp>
    </p:spTree>
    <p:extLst>
      <p:ext uri="{6A74BBA0-B870-4C8D-8626-2FE57725BC36}">
        <p14:creationId xmlns:p14="http://schemas.microsoft.com/office/powerpoint/2010/main" val="1742208157358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948B17D-D9B8-415B-A3A2-6AB89F3DF0CF}">
                <a16:creationId xmlns:a16="http://schemas.microsoft.com/office/drawing/2010/main" id="{AA0BD0AA-9ED0-42F6-A798-510C170EF84A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4244A480-A7C1-4705-9998-F216F75D1241}">
                <a16:creationId xmlns:a16="http://schemas.microsoft.com/office/drawing/2010/main" id="{A32D1C98-1710-43EF-96C3-47928A505EA9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8352E79E-82DD-414A-85A8-EFD6A399EB9C}">
                <a16:creationId xmlns:a16="http://schemas.microsoft.com/office/drawing/2010/main" id="{09B8A5AC-9B26-47FC-8ED4-A075504DC913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9D220312-3E7E-40D9-B538-DCC6176FF45C}">
                <a16:creationId xmlns:a16="http://schemas.microsoft.com/office/drawing/2010/main" id="{0CCBD563-D2D2-41F1-8081-04AEB6C47D2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36719C4E-B909-47C6-90BA-71D14BBD7BE8}">
                <a16:creationId xmlns:a16="http://schemas.microsoft.com/office/drawing/2010/main" id="{10095CE0-3A4C-4831-A50B-504B297135F9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9F56E8A6-8B69-47AA-96E6-6DB9DAB9385B}">
                <a16:creationId xmlns:a16="http://schemas.microsoft.com/office/drawing/2010/main" id="{DE310F37-9633-4DA9-AEC7-EB12D8B9E8B5}"/>
              </a:ext>
            </a:extLst>
          </p:cNvPr>
          <p:cNvSpPr/>
          <p:nvPr/>
        </p:nvSpPr>
        <p:spPr>
          <a:xfrm flipH="false" flipV="false" rot="0">
            <a:off x="4829175" y="2286000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2DE1A09C-EC6B-4DAA-BC23-E8644438BCC5}">
                <a16:creationId xmlns:a16="http://schemas.microsoft.com/office/drawing/2010/main" id="{8379B9AB-CDD9-48BE-AC7D-A4F06A6DB294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A939E903-DEDF-46D8-AD4C-D957C62E23AB}">
                <a16:creationId xmlns:a16="http://schemas.microsoft.com/office/drawing/2010/main" id="{D505A984-6484-4198-89C9-C360C875984D}"/>
              </a:ext>
            </a:extLst>
          </p:cNvPr>
          <p:cNvSpPr txBox="1"/>
          <p:nvPr/>
        </p:nvSpPr>
        <p:spPr>
          <a:xfrm flipH="false" flipV="false" rot="0">
            <a:off x="5048250" y="5676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Compatible with multiple directories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BCF710E4-4166-4162-A8B2-891E78A02783}">
                <a16:creationId xmlns:a16="http://schemas.microsoft.com/office/drawing/2010/main" id="{AA38A654-C3C8-4875-AC54-9B20B1FAB666}"/>
              </a:ext>
            </a:extLst>
          </p:cNvPr>
          <p:cNvSpPr txBox="1"/>
          <p:nvPr/>
        </p:nvSpPr>
        <p:spPr>
          <a:xfrm flipH="false" flipV="false" rot="0">
            <a:off x="5048250" y="821888"/>
            <a:ext cx="3819848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Choose your preferred directory for primary authentication—like Azure AD, Google, and Salesforce—which your users may already be a part of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1" name="">
            <a:extLst>
              <a:ext uri="{9431EF8A-AD35-48B7-AC14-6A70B2B52C4B}">
                <a16:creationId xmlns:a16="http://schemas.microsoft.com/office/drawing/2010/main" id="{11BA05C4-FA90-4B6C-BF16-D30B37A3A74E}"/>
              </a:ext>
            </a:extLst>
          </p:cNvPr>
          <p:cNvSpPr txBox="1"/>
          <p:nvPr/>
        </p:nvSpPr>
        <p:spPr>
          <a:xfrm flipH="false" flipV="false" rot="0">
            <a:off x="5391588" y="2049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An interactive, user-friendly </a:t>
            </a:r>
            <a:r>
              <a:rPr dirty="0" err="1" lang="en-US" sz="1200">
                <a:solidFill>
                  <a:schemeClr val="tx1"/>
                </a:solidFill>
                <a:latin typeface="Zoho Puvi-demi_bold"/>
              </a:rPr>
              <a:t>UI</a:t>
            </a: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C592A808-3FF4-4A65-B64E-E659E225D400}">
                <a16:creationId xmlns:a16="http://schemas.microsoft.com/office/drawing/2010/main" id="{76086057-A36A-4761-93BE-F02019421AED}"/>
              </a:ext>
            </a:extLst>
          </p:cNvPr>
          <p:cNvSpPr txBox="1"/>
          <p:nvPr/>
        </p:nvSpPr>
        <p:spPr>
          <a:xfrm flipH="false" flipV="false" rot="0">
            <a:off x="5391588" y="2297753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Makes MFA configuration and enrollment easy for admins and end users respectively, with a simple and easy-to-understand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UI</a:t>
            </a:r>
            <a:endParaRPr b="0" dirty="0" err="1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3" name="">
            <a:extLst>
              <a:ext uri="{0B38EAC2-3B66-47BA-AD23-A6D8551CDF89}">
                <a16:creationId xmlns:a16="http://schemas.microsoft.com/office/drawing/2010/main" id="{393576A7-73D0-4433-BDCB-EE7E70EF1E86}"/>
              </a:ext>
            </a:extLst>
          </p:cNvPr>
          <p:cNvSpPr txBox="1"/>
          <p:nvPr/>
        </p:nvSpPr>
        <p:spPr>
          <a:xfrm flipH="false" flipV="false" rot="0">
            <a:off x="5083445" y="35068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Security against </a:t>
            </a:r>
            <a:r>
              <a:rPr dirty="0" err="1" lang="en-US" sz="1200">
                <a:solidFill>
                  <a:schemeClr val="tx1"/>
                </a:solidFill>
                <a:latin typeface="Zoho Puvi-demi_bold"/>
              </a:rPr>
              <a:t>cyberthreats</a:t>
            </a:r>
            <a:endParaRPr dirty="0" err="1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4" name="">
            <a:extLst>
              <a:ext uri="{D2DF6D9D-74F5-47CB-B34D-6253684E2DCA}">
                <a16:creationId xmlns:a16="http://schemas.microsoft.com/office/drawing/2010/main" id="{3A67D3DB-9F12-4D73-9B99-2E06047A2979}"/>
              </a:ext>
            </a:extLst>
          </p:cNvPr>
          <p:cNvSpPr txBox="1"/>
          <p:nvPr/>
        </p:nvSpPr>
        <p:spPr>
          <a:xfrm flipH="false" flipV="false" rot="0">
            <a:off x="5083445" y="3744577"/>
            <a:ext cx="3577837" cy="826579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Defend against various credential-based attacks,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including those targeting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UAC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, Windows login,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RDP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VPN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and RADIUS-supporting endpoints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while ensuring seamless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application access to employees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5" name="">
            <a:extLst>
              <a:ext uri="{F8CBF394-00B3-40D9-8F49-CE1A140740C1}">
                <a16:creationId xmlns:a16="http://schemas.microsoft.com/office/drawing/2010/main" id="{3F8BF1EE-2A6D-4D59-BE59-40C69F2BB14D}"/>
              </a:ext>
            </a:extLst>
          </p:cNvPr>
          <p:cNvSpPr txBox="1"/>
          <p:nvPr/>
        </p:nvSpPr>
        <p:spPr>
          <a:xfrm flipH="false" flipV="false" rot="0">
            <a:off x="592616" y="1885950"/>
            <a:ext cx="3749859" cy="137509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Secure identities </a:t>
            </a:r>
          </a:p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with </a:t>
            </a:r>
            <a:r>
              <a:rPr b="0" dirty="0" lang="en-US" sz="2800">
                <a:solidFill>
                  <a:srgbClr val="e6d8b9"/>
                </a:solidFill>
                <a:latin typeface="Zoho Puvi"/>
              </a:rPr>
              <a:t>multi-factor authentication</a:t>
            </a:r>
            <a:endParaRPr b="0" dirty="0" lang="en-US" sz="2800">
              <a:solidFill>
                <a:srgbClr val="e6d8b9"/>
              </a:solidFill>
              <a:latin typeface="Zoho Puvi"/>
            </a:endParaRPr>
          </a:p>
        </p:txBody>
      </p:sp>
      <p:pic>
        <p:nvPicPr>
          <p:cNvPr id="16" name="">
            <a:extLst>
              <a:ext uri="{BA984B05-D8DA-4A1E-9A7C-BEB6A90095F4}">
                <a16:creationId xmlns:a16="http://schemas.microsoft.com/office/drawing/2010/main" id="{3675BB50-2374-4109-AE04-374CA579537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56229" y="3862978"/>
            <a:ext cx="236439" cy="26970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54EF534C-AF4E-44DA-92B5-AD127686C416}">
                <a16:creationId xmlns:a16="http://schemas.microsoft.com/office/drawing/2010/main" id="{55FAB07E-DD7A-4CCF-8339-727457C8E30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>
            <a:off x="4981575" y="2457450"/>
            <a:ext cx="259299" cy="220951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81265C8D-680B-42E1-AB29-A543801160AA}">
                <a16:creationId xmlns:a16="http://schemas.microsoft.com/office/drawing/2010/main" id="{3973E293-0C38-4833-A6A7-4A0DE5FAA9C9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591773" y="1013955"/>
            <a:ext cx="308305" cy="257651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577D22BC-E303-4220-9335-31DCD5326D5E}">
                <a16:creationId xmlns:a16="http://schemas.microsoft.com/office/drawing/2010/main" id="{623B3678-7A54-439B-A273-E0DFF82470E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1E0C43A3-9B05-4888-BDB4-125456E60EB2}">
        <p14:creationId xmlns:p14="http://schemas.microsoft.com/office/powerpoint/2010/main" val="1742208157360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C62AB30B-45E8-4437-A9C8-382BB9161868}">
                <a16:creationId xmlns:a16="http://schemas.microsoft.com/office/drawing/2010/main" id="{981A6378-00D5-405A-9B4D-9E13A1A334A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b="0" dirty="0" lang="en-US">
                <a:latin typeface="Zoho Puvi"/>
              </a:rPr>
              <a:t>MFA</a:t>
            </a:r>
            <a:r>
              <a:rPr b="0" dirty="0" lang="en-US">
                <a:latin typeface="Zoho Puvi"/>
              </a:rPr>
              <a:t> </a:t>
            </a:r>
            <a:r>
              <a:rPr b="0" dirty="0" lang="en-US">
                <a:latin typeface="Zoho Puvi"/>
              </a:rPr>
              <a:t>use</a:t>
            </a:r>
            <a:r>
              <a:rPr b="0" dirty="0" lang="en-US">
                <a:latin typeface="Zoho Puvi"/>
              </a:rPr>
              <a:t> </a:t>
            </a:r>
            <a:r>
              <a:rPr b="0" dirty="0" lang="en-US">
                <a:latin typeface="Zoho Puvi"/>
              </a:rPr>
              <a:t>case</a:t>
            </a:r>
            <a:endParaRPr b="0" dirty="0" lang="en-US">
              <a:latin typeface="Zoho Puvi"/>
            </a:endParaRPr>
          </a:p>
        </p:txBody>
      </p:sp>
      <p:sp>
        <p:nvSpPr>
          <p:cNvPr id="3" name="">
            <a:extLst>
              <a:ext uri="{8AD239CC-FD00-4F23-B4E0-1B2B9889E9E3}">
                <a16:creationId xmlns:a16="http://schemas.microsoft.com/office/drawing/2010/main" id="{864A49EF-58B8-4AF3-87DC-A7FA00959D6F}"/>
              </a:ext>
            </a:extLst>
          </p:cNvPr>
          <p:cNvSpPr txBox="1"/>
          <p:nvPr/>
        </p:nvSpPr>
        <p:spPr>
          <a:xfrm flipH="false" flipV="false" rot="0">
            <a:off x="755446" y="1884187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 corporation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in diverse sectors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faces growing cybersecurity threats to sensitive data. Traditional password-based authentication methods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used for Windows login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are vulnerable to phishing and breaches, posing significant security risks 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027D1632-00EF-44F4-8E5F-12F40D4B070E}">
                <a16:creationId xmlns:a16="http://schemas.microsoft.com/office/drawing/2010/main" id="{42CE5579-F6AE-4980-A91A-FFADCDEAC138}"/>
              </a:ext>
            </a:extLst>
          </p:cNvPr>
          <p:cNvSpPr txBox="1"/>
          <p:nvPr/>
        </p:nvSpPr>
        <p:spPr>
          <a:xfrm flipH="false" flipV="false" rot="0">
            <a:off x="755446" y="15984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6981F0AD-12FC-4657-8A38-32FEC9695D00}">
                <a16:creationId xmlns:a16="http://schemas.microsoft.com/office/drawing/2010/main" id="{33036F47-242E-42AC-B178-5FF9EBE1DFF4}"/>
              </a:ext>
            </a:extLst>
          </p:cNvPr>
          <p:cNvSpPr txBox="1"/>
          <p:nvPr/>
        </p:nvSpPr>
        <p:spPr>
          <a:xfrm flipH="false" flipV="false" rot="0">
            <a:off x="755446" y="3151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F0E7456B-0054-44F4-84BC-9887E14CDCAB}">
                <a16:creationId xmlns:a16="http://schemas.microsoft.com/office/drawing/2010/main" id="{1424F207-D119-4536-824B-94091A211C7F}"/>
              </a:ext>
            </a:extLst>
          </p:cNvPr>
          <p:cNvSpPr txBox="1"/>
          <p:nvPr/>
        </p:nvSpPr>
        <p:spPr>
          <a:xfrm flipH="false" flipV="false" rot="0">
            <a:off x="755446" y="3437724"/>
            <a:ext cx="3866016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Implementing MFA for Windows login strengthens the organization's security by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enhancing security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during logins to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Windows machines,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RDP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sessions, and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UAC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prompts.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This multi-layered authentication adds robust protection against unauthorized access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632A0AEE-578C-44D4-B28B-245F6C62A144}">
                <a16:creationId xmlns:a16="http://schemas.microsoft.com/office/drawing/2010/main" id="{BBF9EAFF-B3BE-40EA-91BB-067B8E34DAF9}"/>
              </a:ext>
            </a:extLst>
          </p:cNvPr>
          <p:cNvSpPr/>
          <p:nvPr/>
        </p:nvSpPr>
        <p:spPr>
          <a:xfrm flipH="false" flipV="false" rot="0">
            <a:off x="669121" y="16277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BF58C9F0-46AA-4EAC-AFA5-BDB9A8EEA57E}">
                <a16:creationId xmlns:a16="http://schemas.microsoft.com/office/drawing/2010/main" id="{43707F59-9F3B-449A-8B2E-7E76948A7BCD}"/>
              </a:ext>
            </a:extLst>
          </p:cNvPr>
          <p:cNvSpPr/>
          <p:nvPr/>
        </p:nvSpPr>
        <p:spPr>
          <a:xfrm flipH="false" flipV="false" rot="0">
            <a:off x="669121" y="3186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DDDA9A76-1BFD-40C4-82DC-A04A4917E1F0}">
                <a16:creationId xmlns:a16="http://schemas.microsoft.com/office/drawing/2010/main" id="{A4CCF77E-3E8F-46C0-BE4A-A647B17D35E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7860" l="0" r="0" t="0"/>
          <a:stretch>
            <a:fillRect/>
          </a:stretch>
        </p:blipFill>
        <p:spPr>
          <a:xfrm flipH="false" flipV="false" rot="0">
            <a:off x="5343525" y="1695450"/>
            <a:ext cx="3805133" cy="3446335"/>
          </a:xfrm>
          <a:prstGeom prst="rect">
            <a:avLst/>
          </a:prstGeom>
          <a:noFill/>
        </p:spPr>
      </p:pic>
    </p:spTree>
    <p:extLst>
      <p:ext uri="{7694EFD5-A49A-4B3A-86F6-7E9732B9ECC7}">
        <p14:creationId xmlns:p14="http://schemas.microsoft.com/office/powerpoint/2010/main" val="1742208157362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0C7729A7-EBA8-49C3-B0E6-36C9B4CE36CF}">
                <a16:creationId xmlns:a16="http://schemas.microsoft.com/office/drawing/2010/main" id="{A3E18EBD-2831-445C-8A94-5B7C972E1A40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85875" y="2231717"/>
            <a:ext cx="6961298" cy="1700384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Zoho Puvi-light"/>
              </a:rPr>
              <a:t>Secure and ensure that the right users have the right access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 consistently across resources</a:t>
            </a:r>
            <a:endParaRPr dirty="0" lang="en-US" sz="3200">
              <a:solidFill>
                <a:srgbClr val="00212b"/>
              </a:solidFill>
              <a:latin typeface="Zoho Puvi-light"/>
            </a:endParaRPr>
          </a:p>
        </p:txBody>
      </p:sp>
      <p:sp>
        <p:nvSpPr>
          <p:cNvPr id="3" name="Text Placeholder 2">
            <a:extLst>
              <a:ext uri="{F4F92346-2BDA-4E99-8C93-E142773A9D30}">
                <a16:creationId xmlns:a16="http://schemas.microsoft.com/office/drawing/2010/main" id="{C77B3BC9-A470-41C6-B5AC-2F26CF5A5C9C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85875" y="17700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Zoho Puvi-medium"/>
              </a:rPr>
              <a:t>Access management</a:t>
            </a:r>
            <a:endParaRPr dirty="0" lang="en-US" sz="3600">
              <a:solidFill>
                <a:srgbClr val="00212b"/>
              </a:solidFill>
              <a:latin typeface="Zoho Puvi-medium"/>
            </a:endParaRPr>
          </a:p>
        </p:txBody>
      </p:sp>
      <p:grpSp>
        <p:nvGrpSpPr>
          <p:cNvPr id="4" name="">
            <a:extLst>
              <a:ext uri="{C9E7D668-AFB1-4008-B96C-706A4359B86D}">
                <a16:creationId xmlns:a16="http://schemas.microsoft.com/office/drawing/2010/main" id="{DB687122-E9CD-41B9-A908-26D7AB4ABDAA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45244" y="12377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EFB198A7-1350-42C9-814B-F143F286D01A}">
                  <a16:creationId xmlns:a16="http://schemas.microsoft.com/office/drawing/2010/main" id="{02D7D7B0-9FB9-42AC-AAEE-0E75CDCE07F6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6D5B77AC-6BF8-4BFC-BFC5-2D91BC23AC13}">
                  <a16:creationId xmlns:a16="http://schemas.microsoft.com/office/drawing/2010/main" id="{E79DE1F7-231D-4619-97DF-A062EA4323BC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Zoho Puvi-demi_bold"/>
              </a:endParaRPr>
            </a:p>
          </p:txBody>
        </p:sp>
      </p:grpSp>
    </p:spTree>
    <p:extLst>
      <p:ext uri="{38F69B48-723D-4D58-816E-C07574C22A1A}">
        <p14:creationId xmlns:p14="http://schemas.microsoft.com/office/powerpoint/2010/main" val="1742208157364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6B21F86-C1FD-4305-B59A-321F5FA62BBA}">
                <a16:creationId xmlns:a16="http://schemas.microsoft.com/office/drawing/2010/main" id="{29667A5A-111E-4099-A25E-50734C9B73AE}"/>
              </a:ext>
            </a:extLst>
          </p:cNvPr>
          <p:cNvSpPr/>
          <p:nvPr/>
        </p:nvSpPr>
        <p:spPr>
          <a:xfrm flipH="false" flipV="false" rot="0">
            <a:off x="0" y="-9525"/>
            <a:ext cx="9143314" cy="5162550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ACCEFD6A-10AD-4396-BD49-552090B0A04B}">
                <a16:creationId xmlns:a16="http://schemas.microsoft.com/office/drawing/2010/main" id="{91DE443A-F045-42C9-9646-01BDD287F2E5}"/>
              </a:ext>
            </a:extLst>
          </p:cNvPr>
          <p:cNvSpPr txBox="1"/>
          <p:nvPr/>
        </p:nvSpPr>
        <p:spPr>
          <a:xfrm flipH="false" flipV="false" rot="0">
            <a:off x="719775" y="1543250"/>
            <a:ext cx="7582738" cy="235019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0000"/>
              </a:lnSpc>
              <a:defRPr dirty="0" lang="en-US" sz="1400"/>
            </a:pPr>
            <a:r>
              <a:rPr b="0" dirty="0" lang="en-US" sz="3700">
                <a:solidFill>
                  <a:schemeClr val="bg1"/>
                </a:solidFill>
                <a:latin typeface="Zoho Puvi"/>
              </a:rPr>
              <a:t>Unify identity silos, </a:t>
            </a:r>
            <a:r>
              <a:rPr b="0" dirty="0" lang="en-US" sz="3700">
                <a:solidFill>
                  <a:srgbClr val="e6d8b9"/>
                </a:solidFill>
                <a:latin typeface="Zoho Puvi"/>
              </a:rPr>
              <a:t>streamline identity management</a:t>
            </a:r>
            <a:r>
              <a:rPr b="0" dirty="0" lang="en-US" sz="3700">
                <a:solidFill>
                  <a:srgbClr val="e6d8b9"/>
                </a:solidFill>
                <a:latin typeface="Zoho Puvi"/>
              </a:rPr>
              <a:t>,</a:t>
            </a:r>
            <a:r>
              <a:rPr b="0" dirty="0" lang="en-US" sz="3700">
                <a:solidFill>
                  <a:schemeClr val="bg1"/>
                </a:solidFill>
                <a:latin typeface="Zoho Puvi"/>
              </a:rPr>
              <a:t> and </a:t>
            </a:r>
            <a:r>
              <a:rPr b="0" dirty="0" lang="en-US" sz="3700">
                <a:solidFill>
                  <a:srgbClr val="e6d8b9"/>
                </a:solidFill>
                <a:latin typeface="Zoho Puvi"/>
              </a:rPr>
              <a:t>secure resources</a:t>
            </a:r>
            <a:r>
              <a:rPr b="0" dirty="0" lang="en-US" sz="37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3700">
                <a:solidFill>
                  <a:schemeClr val="bg1"/>
                </a:solidFill>
                <a:latin typeface="Zoho Puvi"/>
              </a:rPr>
              <a:t>with centralized </a:t>
            </a:r>
            <a:r>
              <a:rPr b="0" dirty="0" lang="en-US" sz="3700">
                <a:solidFill>
                  <a:schemeClr val="bg1"/>
                </a:solidFill>
                <a:latin typeface="Zoho Puvi"/>
              </a:rPr>
              <a:t>access </a:t>
            </a:r>
            <a:r>
              <a:rPr b="0" dirty="0" lang="en-US" sz="3700">
                <a:solidFill>
                  <a:schemeClr val="bg1"/>
                </a:solidFill>
                <a:latin typeface="Zoho Puvi"/>
              </a:rPr>
              <a:t>management</a:t>
            </a:r>
            <a:endParaRPr b="0" dirty="0" lang="en-US" sz="37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8BAB6DFD-959F-4A7A-9A11-F1FFB3F16E0F}">
                <a16:creationId xmlns:a16="http://schemas.microsoft.com/office/drawing/2010/main" id="{28F27CC0-5FD3-4217-B112-DBF05521F8C6}"/>
              </a:ext>
            </a:extLst>
          </p:cNvPr>
          <p:cNvSpPr/>
          <p:nvPr/>
        </p:nvSpPr>
        <p:spPr>
          <a:xfrm flipH="false" flipV="false" rot="0">
            <a:off x="819150" y="1076325"/>
            <a:ext cx="1322127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8EC9708C-20E8-45A4-AF98-921CB16BAD6E}">
                <a16:creationId xmlns:a16="http://schemas.microsoft.com/office/drawing/2010/main" id="{6C0F0F02-9B88-4372-9856-145AC6E892AD}"/>
              </a:ext>
            </a:extLst>
          </p:cNvPr>
          <p:cNvSpPr txBox="1"/>
          <p:nvPr/>
        </p:nvSpPr>
        <p:spPr>
          <a:xfrm flipH="false" flipV="false" rot="0">
            <a:off x="866775" y="1104900"/>
            <a:ext cx="1236316" cy="232371"/>
          </a:xfrm>
          <a:prstGeom prst="rect">
            <a:avLst/>
          </a:prstGeom>
          <a:ln cap="flat" w="28575">
            <a:noFill/>
            <a:prstDash val="solid"/>
            <a:round/>
          </a:ln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Zoho Puvi"/>
              </a:rPr>
              <a:t>Identity360's vision</a:t>
            </a:r>
            <a:endParaRPr b="0" dirty="0" lang="en-US" sz="9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6" name="">
            <a:extLst>
              <a:ext uri="{E600239E-31F4-492F-967B-6D3A17F398A9}">
                <a16:creationId xmlns:a16="http://schemas.microsoft.com/office/drawing/2010/main" id="{BC69640F-DD2F-433F-B559-4117306C398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8243620" y="4701749"/>
            <a:ext cx="739016" cy="277291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879FC69B-DEDA-4CF3-9526-118898443CAA}">
                <a16:creationId xmlns:a16="http://schemas.microsoft.com/office/drawing/2010/main" id="{78BA0378-B931-4B91-B7AC-FDC987B36C3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0" l="0" r="16820" t="0"/>
          <a:stretch>
            <a:fillRect/>
          </a:stretch>
        </p:blipFill>
        <p:spPr>
          <a:xfrm flipH="false" flipV="false" rot="0">
            <a:off x="0" y="0"/>
            <a:ext cx="9164607" cy="5129927"/>
          </a:xfrm>
          <a:prstGeom prst="rect">
            <a:avLst/>
          </a:prstGeom>
          <a:noFill/>
        </p:spPr>
      </p:pic>
    </p:spTree>
    <p:extLst>
      <p:ext uri="{F7EB2C52-A7C6-4405-B96F-690A6AACC4C2}">
        <p14:creationId xmlns:p14="http://schemas.microsoft.com/office/powerpoint/2010/main" val="1742208157317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468733AA-647B-4518-8252-937C0C699EB6}">
                <a16:creationId xmlns:a16="http://schemas.microsoft.com/office/drawing/2010/main" id="{EFC01045-4A0D-4DE5-ABF1-BF7601E5443C}"/>
              </a:ext>
            </a:extLst>
          </p:cNvPr>
          <p:cNvSpPr/>
          <p:nvPr/>
        </p:nvSpPr>
        <p:spPr>
          <a:xfrm flipH="false" flipV="false" rot="0">
            <a:off x="533400" y="1963864"/>
            <a:ext cx="8129950" cy="2191054"/>
          </a:xfrm>
          <a:prstGeom prst="roundRect">
            <a:avLst>
              <a:gd fmla="val 4369" name="adj"/>
            </a:avLst>
          </a:prstGeom>
          <a:solidFill>
            <a:srgbClr val="e6d8b9">
              <a:alpha val="13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A222F966-C7AD-4088-A3FE-13D78DA760AA}">
                <a16:creationId xmlns:a16="http://schemas.microsoft.com/office/drawing/2010/main" id="{43885F5A-2BCC-440A-9637-5290367A71F9}"/>
              </a:ext>
            </a:extLst>
          </p:cNvPr>
          <p:cNvSpPr txBox="1"/>
          <p:nvPr/>
        </p:nvSpPr>
        <p:spPr>
          <a:xfrm flipH="false" flipV="false" rot="0">
            <a:off x="2171700" y="1085840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Zoho Puvi"/>
              </a:rPr>
              <a:t>How </a:t>
            </a:r>
            <a:r>
              <a:rPr b="0" dirty="0" lang="en-US" sz="2000">
                <a:latin typeface="Zoho Puvi"/>
              </a:rPr>
              <a:t>does </a:t>
            </a:r>
            <a:r>
              <a:rPr b="0" dirty="0" lang="en-US" sz="2000">
                <a:latin typeface="Zoho Puvi"/>
              </a:rPr>
              <a:t>access management work</a:t>
            </a:r>
            <a:r>
              <a:rPr b="0" dirty="0" lang="en-US" sz="2000">
                <a:latin typeface="Zoho Puvi"/>
              </a:rPr>
              <a:t>?</a:t>
            </a:r>
            <a:endParaRPr b="0" dirty="0" lang="en-US" sz="2000">
              <a:latin typeface="Zoho Puvi"/>
            </a:endParaRPr>
          </a:p>
        </p:txBody>
      </p:sp>
      <p:sp>
        <p:nvSpPr>
          <p:cNvPr id="4" name="">
            <a:extLst>
              <a:ext uri="{89C90C74-FBFE-4E85-AAFC-F7B5CC60CCBE}">
                <a16:creationId xmlns:a16="http://schemas.microsoft.com/office/drawing/2010/main" id="{26692CFE-B5CE-4748-BF7E-58C3331FA0CA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35B1FC31-45B6-4550-89F4-406C6C2B0F4F}">
                <a16:creationId xmlns:a16="http://schemas.microsoft.com/office/drawing/2010/main" id="{F5122247-F362-4E7B-A8BF-8FDAD1492C6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19050"/>
            <a:ext cx="9164607" cy="845203"/>
          </a:xfrm>
          <a:prstGeom prst="rect">
            <a:avLst/>
          </a:prstGeom>
          <a:noFill/>
        </p:spPr>
      </p:pic>
      <p:sp>
        <p:nvSpPr>
          <p:cNvPr id="6" name="">
            <a:extLst>
              <a:ext uri="{3F5948BF-C39B-4348-810A-A891F4239978}">
                <a16:creationId xmlns:a16="http://schemas.microsoft.com/office/drawing/2010/main" id="{97017D8A-819E-4545-840E-D1699EAB5132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CF41641A-5279-45CF-947C-A49BF24AACF5}">
                <a16:creationId xmlns:a16="http://schemas.microsoft.com/office/drawing/2010/main" id="{DC4952BD-B4F7-4CB1-AD1D-9ADBC31B8C28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8" name="">
            <a:extLst>
              <a:ext uri="{DE589DA9-FC96-4129-9BE5-86F66DE6A9E5}">
                <a16:creationId xmlns:a16="http://schemas.microsoft.com/office/drawing/2010/main" id="{9C31A1CA-21CB-46C3-B5E9-06AF9C0F92C9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9" name="">
            <a:extLst>
              <a:ext uri="{373E9DF6-2239-433D-B7A2-82BA2A741F81}">
                <a16:creationId xmlns:a16="http://schemas.microsoft.com/office/drawing/2010/main" id="{B9DC081F-D34E-4455-8759-8A49D9785A3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28675" y="2424198"/>
            <a:ext cx="7536580" cy="1393526"/>
          </a:xfrm>
          <a:prstGeom prst="rect">
            <a:avLst/>
          </a:prstGeom>
          <a:noFill/>
        </p:spPr>
      </p:pic>
    </p:spTree>
    <p:extLst>
      <p:ext uri="{A7B3EA0E-DA37-4736-81E4-8E19D1E90E3F}">
        <p14:creationId xmlns:p14="http://schemas.microsoft.com/office/powerpoint/2010/main" val="1742208157365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25653D8-9978-4E69-9454-644D7EA404DD}">
                <a16:creationId xmlns:a16="http://schemas.microsoft.com/office/drawing/2010/main" id="{7F0A58B9-5F2B-4102-ACF2-B6BAD2578EA3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880CC854-4F1D-4F03-8DE6-955DBD06D554}">
                <a16:creationId xmlns:a16="http://schemas.microsoft.com/office/drawing/2010/main" id="{7B7EA3AE-EA97-4E89-805E-BD4DC07C11AD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9591CC9D-1C91-405E-902E-45359FE0B279}">
                <a16:creationId xmlns:a16="http://schemas.microsoft.com/office/drawing/2010/main" id="{96F515B9-A483-4AC5-8A1E-6814EFE5C5B4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D6E09945-3F05-49C0-9386-41D398B57B08}">
                <a16:creationId xmlns:a16="http://schemas.microsoft.com/office/drawing/2010/main" id="{971ABD73-F180-4C49-A080-28E7EDE9D5AF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7DB461CF-D349-40D9-B3DA-DD5AFACE3916}">
                <a16:creationId xmlns:a16="http://schemas.microsoft.com/office/drawing/2010/main" id="{BB3BB4BD-4473-46A5-A7AA-75F23CD93DE2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FD8154B1-AB11-4241-8C2A-F939BE93E6CE}">
                <a16:creationId xmlns:a16="http://schemas.microsoft.com/office/drawing/2010/main" id="{C495DE5B-4CB5-4C35-A7C9-F879F59410EE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7091F840-BA82-4106-8B85-D9B99D8AA243}">
                <a16:creationId xmlns:a16="http://schemas.microsoft.com/office/drawing/2010/main" id="{8064EE24-F32F-4551-AF5B-1C264A7F5678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13F2A4BC-996A-4D2D-ADF6-3CB94FA29FDA}">
                <a16:creationId xmlns:a16="http://schemas.microsoft.com/office/drawing/2010/main" id="{91433C75-BD67-4115-AFA9-0848319F8991}"/>
              </a:ext>
            </a:extLst>
          </p:cNvPr>
          <p:cNvSpPr txBox="1"/>
          <p:nvPr/>
        </p:nvSpPr>
        <p:spPr>
          <a:xfrm flipH="false" flipV="false" rot="0">
            <a:off x="5048250" y="605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Improved compliance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674B2FFD-B411-40AA-8CE9-D523B045C961}">
                <a16:creationId xmlns:a16="http://schemas.microsoft.com/office/drawing/2010/main" id="{E15CFEEC-2B92-48F8-8502-FAB23B5B9A68}"/>
              </a:ext>
            </a:extLst>
          </p:cNvPr>
          <p:cNvSpPr txBox="1"/>
          <p:nvPr/>
        </p:nvSpPr>
        <p:spPr>
          <a:xfrm flipH="false" flipV="false" rot="0">
            <a:off x="5048250" y="847963"/>
            <a:ext cx="3415836" cy="64374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Ensure compliance with regulatory requirements and industry standards related to data protection and privacy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1" name="">
            <a:extLst>
              <a:ext uri="{67A29EE0-6386-4B2C-A443-0929FB242364}">
                <a16:creationId xmlns:a16="http://schemas.microsoft.com/office/drawing/2010/main" id="{06037839-AD5B-4632-B6D1-1BC38786D2B1}"/>
              </a:ext>
            </a:extLst>
          </p:cNvPr>
          <p:cNvSpPr txBox="1"/>
          <p:nvPr/>
        </p:nvSpPr>
        <p:spPr>
          <a:xfrm flipH="false" flipV="false" rot="0">
            <a:off x="5391588" y="2049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Enhanced user experience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97FB139E-C5A6-4C8E-83CB-CA48CA006798}">
                <a16:creationId xmlns:a16="http://schemas.microsoft.com/office/drawing/2010/main" id="{4E604D66-0D90-4DC8-A2A4-5D5C14141435}"/>
              </a:ext>
            </a:extLst>
          </p:cNvPr>
          <p:cNvSpPr txBox="1"/>
          <p:nvPr/>
        </p:nvSpPr>
        <p:spPr>
          <a:xfrm flipH="false" flipV="false" rot="0">
            <a:off x="5391588" y="2297753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Users experience seamless and convenient access to the resources they need, leading to higher satisfaction and improved user experience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3" name="">
            <a:extLst>
              <a:ext uri="{B850794C-0010-41E3-BC1D-FCBE0D12F7C2}">
                <a16:creationId xmlns:a16="http://schemas.microsoft.com/office/drawing/2010/main" id="{2CE4E3CF-A8AA-4A43-B2AF-D22B15249492}"/>
              </a:ext>
            </a:extLst>
          </p:cNvPr>
          <p:cNvSpPr txBox="1"/>
          <p:nvPr/>
        </p:nvSpPr>
        <p:spPr>
          <a:xfrm flipH="false" flipV="false" rot="0">
            <a:off x="5114239" y="35068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Security against </a:t>
            </a:r>
            <a:r>
              <a:rPr dirty="0" err="1" lang="en-US" sz="1200">
                <a:solidFill>
                  <a:schemeClr val="tx1"/>
                </a:solidFill>
                <a:latin typeface="Zoho Puvi-demi_bold"/>
              </a:rPr>
              <a:t>cyberthreats</a:t>
            </a: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4" name="">
            <a:extLst>
              <a:ext uri="{18AFAA3C-1BF6-4C92-B05E-3249124A06EB}">
                <a16:creationId xmlns:a16="http://schemas.microsoft.com/office/drawing/2010/main" id="{A1C54DB9-CD31-4AD3-8E51-DEBE1490D407}"/>
              </a:ext>
            </a:extLst>
          </p:cNvPr>
          <p:cNvSpPr txBox="1"/>
          <p:nvPr/>
        </p:nvSpPr>
        <p:spPr>
          <a:xfrm flipH="false" flipV="false" rot="0">
            <a:off x="5114239" y="3772671"/>
            <a:ext cx="3313328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Safeguard against unauthorized access attempts and mitigate the risk of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various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cyberthreats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while also providing easy application access to employees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5" name="">
            <a:extLst>
              <a:ext uri="{88BA9E2C-5F2F-40E2-A826-52D5A39CA776}">
                <a16:creationId xmlns:a16="http://schemas.microsoft.com/office/drawing/2010/main" id="{230D37F8-0A1D-45D3-81E0-A834F9FD79FE}"/>
              </a:ext>
            </a:extLst>
          </p:cNvPr>
          <p:cNvSpPr txBox="1"/>
          <p:nvPr/>
        </p:nvSpPr>
        <p:spPr>
          <a:xfrm flipH="false" flipV="false" rot="0">
            <a:off x="554516" y="1885950"/>
            <a:ext cx="3749859" cy="137509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Cross-platform </a:t>
            </a:r>
            <a:r>
              <a:rPr b="0" dirty="0" lang="en-US" sz="2800">
                <a:solidFill>
                  <a:srgbClr val="e6d8b9"/>
                </a:solidFill>
                <a:latin typeface="Zoho Puvi"/>
              </a:rPr>
              <a:t>access management </a:t>
            </a:r>
            <a:r>
              <a:rPr b="0" dirty="0" lang="en-US" sz="2800">
                <a:solidFill>
                  <a:schemeClr val="bg1"/>
                </a:solidFill>
                <a:latin typeface="Zoho Puvi"/>
              </a:rPr>
              <a:t>capabilities</a:t>
            </a:r>
            <a:endParaRPr b="0" dirty="0" lang="en-US" sz="2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6" name="">
            <a:extLst>
              <a:ext uri="{D2AB9490-B52A-4AAC-B090-4660DE6637DE}">
                <a16:creationId xmlns:a16="http://schemas.microsoft.com/office/drawing/2010/main" id="{AF09B8D4-6318-4BE7-A4AA-D5ECB0AF586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56229" y="3862978"/>
            <a:ext cx="236439" cy="26970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72D9AD47-8D30-488F-9170-A5F893771E37}">
                <a16:creationId xmlns:a16="http://schemas.microsoft.com/office/drawing/2010/main" id="{916C5B72-5EF3-442D-9B90-99EF2209526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557217" y="972388"/>
            <a:ext cx="360092" cy="255403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CB21FD87-FF02-4914-85D8-A4F8BDD84A7E}">
                <a16:creationId xmlns:a16="http://schemas.microsoft.com/office/drawing/2010/main" id="{E94550BA-F7BF-4820-9481-60E38BF6F39C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981575" y="2457450"/>
            <a:ext cx="259299" cy="220951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693E986A-9B86-4114-B7EC-F1FF1CE474F7}">
                <a16:creationId xmlns:a16="http://schemas.microsoft.com/office/drawing/2010/main" id="{2E505A99-B171-44DF-9AC5-56FB53D51913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E703718C-0513-4BBA-8ED0-B162F32BE8FA}">
        <p14:creationId xmlns:p14="http://schemas.microsoft.com/office/powerpoint/2010/main" val="1742208157367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8E43FE5-FD6D-4437-B934-9C2071DD9C72}">
                <a16:creationId xmlns:a16="http://schemas.microsoft.com/office/drawing/2010/main" id="{515E82E3-CCE6-4758-B35B-1901AF46CF72}"/>
              </a:ext>
            </a:extLst>
          </p:cNvPr>
          <p:cNvSpPr/>
          <p:nvPr/>
        </p:nvSpPr>
        <p:spPr>
          <a:xfrm flipH="false" flipV="false" rot="0">
            <a:off x="1667541" y="985066"/>
            <a:ext cx="6382769" cy="3952913"/>
          </a:xfrm>
          <a:prstGeom prst="roundRect">
            <a:avLst>
              <a:gd fmla="val 2486" name="adj"/>
            </a:avLst>
          </a:prstGeom>
          <a:solidFill>
            <a:srgbClr val="e6d8b9">
              <a:alpha val="18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5FB96661-ABCD-4261-B6DA-0A2E3AE51A0C}">
                <a16:creationId xmlns:a16="http://schemas.microsoft.com/office/drawing/2010/main" id="{91D9E0C3-4960-4861-B113-067EBF84587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848516" y="1073619"/>
            <a:ext cx="6010398" cy="3752231"/>
          </a:xfrm>
          <a:prstGeom prst="rect">
            <a:avLst/>
          </a:prstGeom>
          <a:noFill/>
        </p:spPr>
      </p:pic>
      <p:sp>
        <p:nvSpPr>
          <p:cNvPr id="4" name="">
            <a:extLst>
              <a:ext uri="{04B0DF6C-1173-4D6E-8926-82EF6E962C0B}">
                <a16:creationId xmlns:a16="http://schemas.microsoft.com/office/drawing/2010/main" id="{73EBBFD5-4E42-4BDA-9E35-E87A2CC7E528}"/>
              </a:ext>
            </a:extLst>
          </p:cNvPr>
          <p:cNvSpPr/>
          <p:nvPr/>
        </p:nvSpPr>
        <p:spPr>
          <a:xfrm flipH="false" flipV="false" rot="0">
            <a:off x="416680" y="1047750"/>
            <a:ext cx="1347539" cy="806986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68DDC848-DC0D-4506-BCA3-EFD819398CBB}">
                <a16:creationId xmlns:a16="http://schemas.microsoft.com/office/drawing/2010/main" id="{6F75B7A4-3B8B-46EB-87F1-898E332127BA}"/>
              </a:ext>
            </a:extLst>
          </p:cNvPr>
          <p:cNvSpPr/>
          <p:nvPr/>
        </p:nvSpPr>
        <p:spPr>
          <a:xfrm flipH="false" flipV="false" rot="5400000">
            <a:off x="1685367" y="1287027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C5E7E5FF-7D3D-4814-81DA-628EECD58C83}">
                <a16:creationId xmlns:a16="http://schemas.microsoft.com/office/drawing/2010/main" id="{5DD31E5B-B75D-40B5-8283-C64E9FF6901D}"/>
              </a:ext>
            </a:extLst>
          </p:cNvPr>
          <p:cNvSpPr txBox="1"/>
          <p:nvPr/>
        </p:nvSpPr>
        <p:spPr>
          <a:xfrm flipH="false" flipV="false" rot="0">
            <a:off x="462076" y="1133475"/>
            <a:ext cx="1269749" cy="62850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Within each app, you can fine-tune users' access rights by assigning them relevant roles and permissions in bulk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20E08BBB-2D19-4122-9E9B-8CDB3257DBC8}">
                <a16:creationId xmlns:a16="http://schemas.microsoft.com/office/drawing/2010/main" id="{71E7351F-6FCD-4317-B0AB-551032A206B9}"/>
              </a:ext>
            </a:extLst>
          </p:cNvPr>
          <p:cNvSpPr/>
          <p:nvPr/>
        </p:nvSpPr>
        <p:spPr>
          <a:xfrm flipH="true" flipV="false" rot="0">
            <a:off x="3457479" y="3715388"/>
            <a:ext cx="1813388" cy="724061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008E6D25-1AA6-453A-987D-C20A79CD9A44}">
                <a16:creationId xmlns:a16="http://schemas.microsoft.com/office/drawing/2010/main" id="{5737FB41-8DEE-41F6-896F-1C8FF68DBAC9}"/>
              </a:ext>
            </a:extLst>
          </p:cNvPr>
          <p:cNvSpPr/>
          <p:nvPr/>
        </p:nvSpPr>
        <p:spPr>
          <a:xfrm flipH="true" flipV="false" rot="-5400000">
            <a:off x="3324530" y="4029713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CFAD21FA-33A8-463E-BB59-D40925BA6D1C}">
                <a16:creationId xmlns:a16="http://schemas.microsoft.com/office/drawing/2010/main" id="{6B5B8A3C-657F-428D-9904-9E39FBD5F53E}"/>
              </a:ext>
            </a:extLst>
          </p:cNvPr>
          <p:cNvSpPr txBox="1"/>
          <p:nvPr/>
        </p:nvSpPr>
        <p:spPr>
          <a:xfrm flipH="false" flipV="false" rot="0">
            <a:off x="3502895" y="3763013"/>
            <a:ext cx="1760677" cy="62850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Provides enhanced tracking capabilities for admins using consolidated tables showing users' access assignment statuses for each application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</p:spTree>
    <p:extLst>
      <p:ext uri="{751F36F3-F07A-4CFE-87CA-7994653FEC31}">
        <p14:creationId xmlns:p14="http://schemas.microsoft.com/office/powerpoint/2010/main" val="1742208157369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5EA55606-9213-4BB1-A13A-77EECAFE5395}">
                <a16:creationId xmlns:a16="http://schemas.microsoft.com/office/drawing/2010/main" id="{8AFC9FFE-A7CA-468D-B110-F200434D78E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/>
              <a:t>Access management use case</a:t>
            </a:r>
            <a:endParaRPr dirty="0" lang="en-US"/>
          </a:p>
        </p:txBody>
      </p:sp>
      <p:sp>
        <p:nvSpPr>
          <p:cNvPr id="3" name="">
            <a:extLst>
              <a:ext uri="{87B0FABC-CE3B-439E-97BF-ADF801FD3554}">
                <a16:creationId xmlns:a16="http://schemas.microsoft.com/office/drawing/2010/main" id="{DD8E0EB2-E7BC-40F8-8A78-AD1A59367767}"/>
              </a:ext>
            </a:extLst>
          </p:cNvPr>
          <p:cNvSpPr txBox="1"/>
          <p:nvPr/>
        </p:nvSpPr>
        <p:spPr>
          <a:xfrm flipH="false" flipV="false" rot="0">
            <a:off x="755446" y="1884187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n organization handles extensive customer data, including personal information and payment details. With rising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cyber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threats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, securing access to this sensitive data is vital to preserving customer privacy and trust in the brand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C6E4118A-8CD5-4D8D-A6A4-7A8493749765}">
                <a16:creationId xmlns:a16="http://schemas.microsoft.com/office/drawing/2010/main" id="{C0AF9585-F73D-48C3-A897-CC2C5E8043E7}"/>
              </a:ext>
            </a:extLst>
          </p:cNvPr>
          <p:cNvSpPr txBox="1"/>
          <p:nvPr/>
        </p:nvSpPr>
        <p:spPr>
          <a:xfrm flipH="false" flipV="false" rot="0">
            <a:off x="755446" y="15984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430FFC05-C300-45B0-9B32-3A445AA076AB}">
                <a16:creationId xmlns:a16="http://schemas.microsoft.com/office/drawing/2010/main" id="{DAA5871E-4FD3-485B-A22F-AB8A4C3A9B5D}"/>
              </a:ext>
            </a:extLst>
          </p:cNvPr>
          <p:cNvSpPr txBox="1"/>
          <p:nvPr/>
        </p:nvSpPr>
        <p:spPr>
          <a:xfrm flipH="false" flipV="false" rot="0">
            <a:off x="755446" y="3151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69AD54A2-0C04-4FA5-BC47-8C238F695D6B}">
                <a16:creationId xmlns:a16="http://schemas.microsoft.com/office/drawing/2010/main" id="{76F09CA9-EB15-43CB-8E68-01979014453B}"/>
              </a:ext>
            </a:extLst>
          </p:cNvPr>
          <p:cNvSpPr txBox="1"/>
          <p:nvPr/>
        </p:nvSpPr>
        <p:spPr>
          <a:xfrm flipH="false" flipV="false" rot="0">
            <a:off x="755446" y="3437724"/>
            <a:ext cx="3866016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Implementing access management provides robust control over data access while adhering to regulatory requirements such as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GDPR and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the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PCI DSS.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This is achieved through tailored access controls that align with the organization's structure and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operational needs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394B506D-B5EA-4725-854A-58F11144CC51}">
                <a16:creationId xmlns:a16="http://schemas.microsoft.com/office/drawing/2010/main" id="{00081173-7A5A-4C80-BB12-1DD0FD1B526A}"/>
              </a:ext>
            </a:extLst>
          </p:cNvPr>
          <p:cNvSpPr/>
          <p:nvPr/>
        </p:nvSpPr>
        <p:spPr>
          <a:xfrm flipH="false" flipV="false" rot="0">
            <a:off x="669121" y="16277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2577889B-A65D-4E60-8F26-F6AF45F4A09E}">
                <a16:creationId xmlns:a16="http://schemas.microsoft.com/office/drawing/2010/main" id="{06DB367A-2BF0-487C-BA92-42BAF2A58F05}"/>
              </a:ext>
            </a:extLst>
          </p:cNvPr>
          <p:cNvSpPr/>
          <p:nvPr/>
        </p:nvSpPr>
        <p:spPr>
          <a:xfrm flipH="false" flipV="false" rot="0">
            <a:off x="669121" y="3186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CA001A7C-7D05-43B1-A97E-28E31CAD12C1}">
                <a16:creationId xmlns:a16="http://schemas.microsoft.com/office/drawing/2010/main" id="{A050890B-C9CA-4346-B391-344FAA89159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710" l="0" r="0" t="0"/>
          <a:stretch>
            <a:fillRect/>
          </a:stretch>
        </p:blipFill>
        <p:spPr>
          <a:xfrm flipH="false" flipV="false" rot="0">
            <a:off x="5062185" y="2143125"/>
            <a:ext cx="4133440" cy="2999032"/>
          </a:xfrm>
          <a:prstGeom prst="rect">
            <a:avLst/>
          </a:prstGeom>
          <a:noFill/>
        </p:spPr>
      </p:pic>
    </p:spTree>
    <p:extLst>
      <p:ext uri="{16E109AD-14EA-4691-AA49-FE2267671F3C}">
        <p14:creationId xmlns:p14="http://schemas.microsoft.com/office/powerpoint/2010/main" val="1742208157371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C3E2E2A1-DE7E-45C9-91A0-523848CB8C5B}">
                <a16:creationId xmlns:a16="http://schemas.microsoft.com/office/drawing/2010/main" id="{16ABD511-830F-4536-B26C-839D1940FDC9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85875" y="1965017"/>
            <a:ext cx="7289958" cy="2236698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Zoho Puvi-light"/>
              </a:rPr>
              <a:t>Entrust routine tasks to non-admin users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 without altering their inherit permissions, allowing admin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s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 to focus on critical tasks</a:t>
            </a:r>
            <a:endParaRPr dirty="0" lang="en-US" sz="3200">
              <a:solidFill>
                <a:srgbClr val="00212b"/>
              </a:solidFill>
              <a:latin typeface="Zoho Puvi-light"/>
            </a:endParaRPr>
          </a:p>
        </p:txBody>
      </p:sp>
      <p:sp>
        <p:nvSpPr>
          <p:cNvPr id="3" name="Text Placeholder 2">
            <a:extLst>
              <a:ext uri="{87BDD6CB-336C-46BC-9A3F-6D96F8E05677}">
                <a16:creationId xmlns:a16="http://schemas.microsoft.com/office/drawing/2010/main" id="{3CA2AD2D-A9D7-4318-B7A3-4E1ACC4ABDE3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85875" y="15033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Zoho Puvi-medium"/>
              </a:rPr>
              <a:t>Delegation</a:t>
            </a:r>
            <a:endParaRPr dirty="0" lang="en-US" sz="3600">
              <a:solidFill>
                <a:srgbClr val="00212b"/>
              </a:solidFill>
              <a:latin typeface="Zoho Puvi-medium"/>
            </a:endParaRPr>
          </a:p>
        </p:txBody>
      </p:sp>
      <p:grpSp>
        <p:nvGrpSpPr>
          <p:cNvPr id="4" name="">
            <a:extLst>
              <a:ext uri="{2CCEE4B1-EC2F-42EE-B1C2-7D71A050BBCC}">
                <a16:creationId xmlns:a16="http://schemas.microsoft.com/office/drawing/2010/main" id="{36F0EA6A-2AF2-4B62-96B5-DF86ED7E03F4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45244" y="9710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841BD36F-E046-4EF4-AD23-65C15ED5983B}">
                  <a16:creationId xmlns:a16="http://schemas.microsoft.com/office/drawing/2010/main" id="{AFA40877-48D2-4C4A-94EF-03AAC5E23DA3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08DCCA41-C3BE-4CBC-AC43-DD7D198558C2}">
                  <a16:creationId xmlns:a16="http://schemas.microsoft.com/office/drawing/2010/main" id="{358ACD9E-FB36-4B3A-BF25-85011E47A85E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Zoho Puvi-demi_bold"/>
              </a:endParaRPr>
            </a:p>
          </p:txBody>
        </p:sp>
      </p:grpSp>
    </p:spTree>
    <p:extLst>
      <p:ext uri="{EAA14123-620A-4B96-8A36-FC10C32F0200}">
        <p14:creationId xmlns:p14="http://schemas.microsoft.com/office/powerpoint/2010/main" val="1742208157372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A8466E3-5410-4C98-A3D2-419D464998DF}">
                <a16:creationId xmlns:a16="http://schemas.microsoft.com/office/drawing/2010/main" id="{3A96464F-53EE-402A-A8F9-5ED6F4195C55}"/>
              </a:ext>
            </a:extLst>
          </p:cNvPr>
          <p:cNvSpPr txBox="1"/>
          <p:nvPr/>
        </p:nvSpPr>
        <p:spPr>
          <a:xfrm flipH="false" flipV="false" rot="0">
            <a:off x="2171700" y="1407195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Zoho Puvi"/>
              </a:rPr>
              <a:t>How does help desk delegation work?</a:t>
            </a:r>
            <a:endParaRPr b="0" dirty="0" lang="en-US" sz="2000">
              <a:latin typeface="Zoho Puvi"/>
            </a:endParaRPr>
          </a:p>
        </p:txBody>
      </p:sp>
      <p:sp>
        <p:nvSpPr>
          <p:cNvPr id="3" name="">
            <a:extLst>
              <a:ext uri="{E17CEC5F-132C-485B-8A81-7C5C2424D77A}">
                <a16:creationId xmlns:a16="http://schemas.microsoft.com/office/drawing/2010/main" id="{7C1E9FDA-DEEE-43F0-B4CD-38F8C269B674}"/>
              </a:ext>
            </a:extLst>
          </p:cNvPr>
          <p:cNvSpPr/>
          <p:nvPr/>
        </p:nvSpPr>
        <p:spPr>
          <a:xfrm flipH="false" flipV="false" rot="0">
            <a:off x="1305506" y="2401947"/>
            <a:ext cx="2323652" cy="1776460"/>
          </a:xfrm>
          <a:prstGeom prst="roundRect">
            <a:avLst>
              <a:gd fmla="val 11066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91AC2BD2-F67D-4B39-83F0-3349CD7C99B1}">
                <a16:creationId xmlns:a16="http://schemas.microsoft.com/office/drawing/2010/main" id="{503F2236-5092-41A6-B985-F10959EF6BA3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A5BED26E-5BF7-4C91-8E74-59BFF73F5EF6}">
                <a16:creationId xmlns:a16="http://schemas.microsoft.com/office/drawing/2010/main" id="{55020C2B-325E-42F8-A3FB-90770325C14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0"/>
            <a:ext cx="9164607" cy="845203"/>
          </a:xfrm>
          <a:prstGeom prst="rect">
            <a:avLst/>
          </a:prstGeom>
          <a:noFill/>
        </p:spPr>
      </p:pic>
      <p:sp>
        <p:nvSpPr>
          <p:cNvPr id="6" name="">
            <a:extLst>
              <a:ext uri="{B512F180-3BF1-4AF8-9E83-039C01FE6CC2}">
                <a16:creationId xmlns:a16="http://schemas.microsoft.com/office/drawing/2010/main" id="{4F5F8649-93BE-413A-B19E-5C91F94D6329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AF149CD6-6C4F-43ED-BD0C-DB3399B14AF3}">
                <a16:creationId xmlns:a16="http://schemas.microsoft.com/office/drawing/2010/main" id="{61F26EB5-9C8E-4EB3-8411-BF629138C4A1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8" name="">
            <a:extLst>
              <a:ext uri="{94D6DA16-98CA-4DDE-ACD8-E2409B755DC1}">
                <a16:creationId xmlns:a16="http://schemas.microsoft.com/office/drawing/2010/main" id="{947D79BF-9281-47BE-A28D-553E6BB64422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9" name="">
            <a:extLst>
              <a:ext uri="{923142B8-4BF7-49F8-8AE5-BE9A8F2914E9}">
                <a16:creationId xmlns:a16="http://schemas.microsoft.com/office/drawing/2010/main" id="{F89A6139-D527-4F27-B597-CA71EF398CC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29999" y="2473337"/>
            <a:ext cx="7483992" cy="1691373"/>
          </a:xfrm>
          <a:prstGeom prst="rect">
            <a:avLst/>
          </a:prstGeom>
          <a:noFill/>
        </p:spPr>
      </p:pic>
      <p:sp>
        <p:nvSpPr>
          <p:cNvPr id="10" name="">
            <a:extLst>
              <a:ext uri="{4A86773F-810D-4C88-86CA-358C1FC58EA2}">
                <a16:creationId xmlns:a16="http://schemas.microsoft.com/office/drawing/2010/main" id="{CF281293-1D96-45A9-9715-36927FE14038}"/>
              </a:ext>
            </a:extLst>
          </p:cNvPr>
          <p:cNvSpPr/>
          <p:nvPr/>
        </p:nvSpPr>
        <p:spPr>
          <a:xfrm flipH="false" flipV="false" rot="0">
            <a:off x="664473" y="3758422"/>
            <a:ext cx="1536287" cy="18161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D0C9FBC9-ADDD-49D9-A43E-F07D0968753B}">
                <a16:creationId xmlns:a16="http://schemas.microsoft.com/office/drawing/2010/main" id="{6646E39A-AB3C-427C-AE53-7EE0A9F8C7E4}"/>
              </a:ext>
            </a:extLst>
          </p:cNvPr>
          <p:cNvSpPr txBox="1"/>
          <p:nvPr/>
        </p:nvSpPr>
        <p:spPr>
          <a:xfrm flipH="false" flipV="false" rot="0">
            <a:off x="326374" y="3750906"/>
            <a:ext cx="2257586" cy="247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dirty="0" lang="en-US" sz="1000">
                <a:latin typeface="Zoho Puvi-demi_bold"/>
              </a:rPr>
              <a:t>Predefined and custom roles</a:t>
            </a:r>
            <a:endParaRPr dirty="0" lang="en-US" sz="1000">
              <a:latin typeface="Zoho Puvi-demi_bold"/>
            </a:endParaRPr>
          </a:p>
        </p:txBody>
      </p:sp>
    </p:spTree>
    <p:extLst>
      <p:ext uri="{08369D1B-8978-4BDD-8E2E-2ED10EB8C470}">
        <p14:creationId xmlns:p14="http://schemas.microsoft.com/office/powerpoint/2010/main" val="1742208157374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29CC312-83CB-4948-9E6A-E66FD7EB6239}">
                <a16:creationId xmlns:a16="http://schemas.microsoft.com/office/drawing/2010/main" id="{19CEBBD2-76C4-4279-8B7C-560205CBB113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268875BD-3BF5-4A0A-AB61-6FCB6EABBB61}">
                <a16:creationId xmlns:a16="http://schemas.microsoft.com/office/drawing/2010/main" id="{001D3923-797B-41D7-B768-7E62986042BF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F58887EB-BBA6-4034-A691-FCEFAD6E7C53}">
                <a16:creationId xmlns:a16="http://schemas.microsoft.com/office/drawing/2010/main" id="{37989DE0-ACCB-42D8-8CF3-D494A2F12A73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5E9D6E1A-0DED-474F-9C4F-90493AF62D97}">
                <a16:creationId xmlns:a16="http://schemas.microsoft.com/office/drawing/2010/main" id="{F9855D34-C43B-4734-9325-4E987D00F3A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7836764C-05D9-400E-B5BE-3057C45066C5}">
                <a16:creationId xmlns:a16="http://schemas.microsoft.com/office/drawing/2010/main" id="{FE61CD88-CE03-4F5D-9B47-71FECBC3FBE9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FF301F95-CC1E-45BC-9D83-E15F6796CEBF}">
                <a16:creationId xmlns:a16="http://schemas.microsoft.com/office/drawing/2010/main" id="{271E91E0-CB6D-4DCB-A8D0-1AD8613EF554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E835B46D-DB82-4BAF-B66D-3A81A397D2AC}">
                <a16:creationId xmlns:a16="http://schemas.microsoft.com/office/drawing/2010/main" id="{DD0E2589-B0F0-4B48-AD6E-734ACFD145C5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A1C646F0-6B35-4EDC-9A0C-4AD2B93E4072}">
                <a16:creationId xmlns:a16="http://schemas.microsoft.com/office/drawing/2010/main" id="{5DD34935-D9DC-472A-B744-77D6479C6389}"/>
              </a:ext>
            </a:extLst>
          </p:cNvPr>
          <p:cNvSpPr txBox="1"/>
          <p:nvPr/>
        </p:nvSpPr>
        <p:spPr>
          <a:xfrm flipH="false" flipV="false" rot="0">
            <a:off x="5048250" y="605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Reduced workload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4D498006-F9D7-4A39-B918-FD4747D438AA}">
                <a16:creationId xmlns:a16="http://schemas.microsoft.com/office/drawing/2010/main" id="{08042606-A142-4678-B3A2-5A1516F13F90}"/>
              </a:ext>
            </a:extLst>
          </p:cNvPr>
          <p:cNvSpPr txBox="1"/>
          <p:nvPr/>
        </p:nvSpPr>
        <p:spPr>
          <a:xfrm flipH="false" flipV="false" rot="0">
            <a:off x="5048250" y="859993"/>
            <a:ext cx="3819848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Decrease the workload for IT admins by delegating management tasks to technicians, mitigating burnout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and boosting job satisfaction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1" name="">
            <a:extLst>
              <a:ext uri="{6D2C5EFD-72B1-4C55-94D8-9F5E5CEDF2C1}">
                <a16:creationId xmlns:a16="http://schemas.microsoft.com/office/drawing/2010/main" id="{7994C310-B6E5-421F-B101-48FF1D418B8C}"/>
              </a:ext>
            </a:extLst>
          </p:cNvPr>
          <p:cNvSpPr txBox="1"/>
          <p:nvPr/>
        </p:nvSpPr>
        <p:spPr>
          <a:xfrm flipH="false" flipV="false" rot="0">
            <a:off x="5429688" y="2049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Improved responsiveness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425A5F0E-CAB9-4BD8-AD19-ACF59394750F}">
                <a16:creationId xmlns:a16="http://schemas.microsoft.com/office/drawing/2010/main" id="{20C555F7-A6AB-40AD-BAA3-BAD8D7A8F74C}"/>
              </a:ext>
            </a:extLst>
          </p:cNvPr>
          <p:cNvSpPr txBox="1"/>
          <p:nvPr/>
        </p:nvSpPr>
        <p:spPr>
          <a:xfrm flipH="false" flipV="false" rot="0">
            <a:off x="5429688" y="2297753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Enable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quicker response times to user inquiries and technical issues by assigning specific tasks to designated team members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3" name="">
            <a:extLst>
              <a:ext uri="{82E2BAB3-A948-419E-B2A1-D812863A4E3D}">
                <a16:creationId xmlns:a16="http://schemas.microsoft.com/office/drawing/2010/main" id="{61C944A7-09AE-46CE-8415-81C130F2E526}"/>
              </a:ext>
            </a:extLst>
          </p:cNvPr>
          <p:cNvSpPr txBox="1"/>
          <p:nvPr/>
        </p:nvSpPr>
        <p:spPr>
          <a:xfrm flipH="false" flipV="false" rot="0">
            <a:off x="5083445" y="35068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Scalability and flexibility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4" name="">
            <a:extLst>
              <a:ext uri="{9603503F-EEFB-4FCB-8255-161CB986FD12}">
                <a16:creationId xmlns:a16="http://schemas.microsoft.com/office/drawing/2010/main" id="{0FC4752D-1140-4159-8270-A843AA489918}"/>
              </a:ext>
            </a:extLst>
          </p:cNvPr>
          <p:cNvSpPr txBox="1"/>
          <p:nvPr/>
        </p:nvSpPr>
        <p:spPr>
          <a:xfrm flipH="false" flipV="false" rot="0">
            <a:off x="5083445" y="3757817"/>
            <a:ext cx="3577837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Adapt to changing workload demands and scale operations as needed, ensuring continued efficiency and effectiveness in providing support services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5" name="">
            <a:extLst>
              <a:ext uri="{CAB0C3F0-8E49-4BD3-A086-5DEF99C6D718}">
                <a16:creationId xmlns:a16="http://schemas.microsoft.com/office/drawing/2010/main" id="{9BF7412A-8F44-4A30-A6D1-F9E734DFD0EC}"/>
              </a:ext>
            </a:extLst>
          </p:cNvPr>
          <p:cNvSpPr txBox="1"/>
          <p:nvPr/>
        </p:nvSpPr>
        <p:spPr>
          <a:xfrm flipH="false" flipV="false" rot="0">
            <a:off x="478316" y="1885950"/>
            <a:ext cx="3749859" cy="137509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Adopt </a:t>
            </a:r>
            <a:r>
              <a:rPr b="0" dirty="0" lang="en-US" sz="2800">
                <a:solidFill>
                  <a:srgbClr val="e6d8b9"/>
                </a:solidFill>
                <a:latin typeface="Zoho Puvi"/>
              </a:rPr>
              <a:t>delegation</a:t>
            </a:r>
            <a:r>
              <a:rPr b="0" dirty="0" lang="en-US" sz="2800">
                <a:solidFill>
                  <a:schemeClr val="bg1"/>
                </a:solidFill>
                <a:latin typeface="Zoho Puvi"/>
              </a:rPr>
              <a:t> to transform your IT support environment</a:t>
            </a:r>
            <a:endParaRPr b="0" dirty="0" lang="en-US" sz="2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6" name="">
            <a:extLst>
              <a:ext uri="{7AC7A889-FAA0-4AA0-932C-D03E1D19E54B}">
                <a16:creationId xmlns:a16="http://schemas.microsoft.com/office/drawing/2010/main" id="{AFDA855F-8ED6-4C73-81DB-C36A022029E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04651" y="992305"/>
            <a:ext cx="298665" cy="266204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5666A949-5969-443E-8867-94F273922688}">
                <a16:creationId xmlns:a16="http://schemas.microsoft.com/office/drawing/2010/main" id="{15E6F8F9-406C-46D3-ABF9-4F1698FE1C6F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973059" y="2423664"/>
            <a:ext cx="284787" cy="256108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D6FDC086-D3FC-4546-9FDE-1DBA04ADA40B}">
                <a16:creationId xmlns:a16="http://schemas.microsoft.com/office/drawing/2010/main" id="{48699036-052F-4201-B85A-DF86DE183753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620977" y="3840413"/>
            <a:ext cx="308209" cy="308209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ED252079-2653-485C-87C8-F162097FBC6C}">
                <a16:creationId xmlns:a16="http://schemas.microsoft.com/office/drawing/2010/main" id="{B8737549-0D2F-4676-B551-0F0A9BBF7C6B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E6D20DA5-BDB4-4E40-BB55-061065B9E71C}">
        <p14:creationId xmlns:p14="http://schemas.microsoft.com/office/powerpoint/2010/main" val="1742208157376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38206CD-0F62-4248-B57E-C3E7D28CC09A}">
                <a16:creationId xmlns:a16="http://schemas.microsoft.com/office/drawing/2010/main" id="{A0ADBDF7-3194-4BC2-B0A6-61659A059008}"/>
              </a:ext>
            </a:extLst>
          </p:cNvPr>
          <p:cNvSpPr/>
          <p:nvPr/>
        </p:nvSpPr>
        <p:spPr>
          <a:xfrm flipH="false" flipV="false" rot="0">
            <a:off x="1285875" y="1140142"/>
            <a:ext cx="9691069" cy="3724798"/>
          </a:xfrm>
          <a:prstGeom prst="roundRect">
            <a:avLst>
              <a:gd fmla="val 0" name="adj"/>
            </a:avLst>
          </a:prstGeom>
          <a:solidFill>
            <a:srgbClr val="e6d8b9">
              <a:alpha val="18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F05014FE-49A0-4A22-96C3-BDB46BD8C9EF}">
                <a16:creationId xmlns:a16="http://schemas.microsoft.com/office/drawing/2010/main" id="{3F0B3D60-BC88-4347-AC8C-F6601A4F7F3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23280" l="0" r="0" t="0"/>
          <a:stretch>
            <a:fillRect/>
          </a:stretch>
        </p:blipFill>
        <p:spPr>
          <a:xfrm flipH="false" flipV="false" rot="0">
            <a:off x="1161268" y="1333500"/>
            <a:ext cx="5937075" cy="1454248"/>
          </a:xfrm>
          <a:prstGeom prst="rect">
            <a:avLst/>
          </a:prstGeom>
          <a:noFill/>
          <a:ln cap="flat" w="9525">
            <a:solidFill>
              <a:schemeClr val="tx1">
                <a:alpha val="20999"/>
              </a:schemeClr>
            </a:solidFill>
            <a:prstDash val="solid"/>
            <a:round/>
          </a:ln>
          <a:effectLst/>
        </p:spPr>
      </p:pic>
      <p:sp>
        <p:nvSpPr>
          <p:cNvPr id="4" name="">
            <a:extLst>
              <a:ext uri="{7FF27723-6254-49BC-BF1B-E537604E3A73}">
                <a16:creationId xmlns:a16="http://schemas.microsoft.com/office/drawing/2010/main" id="{4C3EAFF6-6447-4AAC-AF93-DDF246425B8A}"/>
              </a:ext>
            </a:extLst>
          </p:cNvPr>
          <p:cNvSpPr/>
          <p:nvPr/>
        </p:nvSpPr>
        <p:spPr>
          <a:xfrm flipH="true" flipV="false" rot="0">
            <a:off x="1746189" y="2556624"/>
            <a:ext cx="1824542" cy="534476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8B46D8E4-AD49-429B-BE0D-7C30244C1A2C}">
                <a16:creationId xmlns:a16="http://schemas.microsoft.com/office/drawing/2010/main" id="{2FAA86A4-2D1E-45C6-9478-668C2D646A22}"/>
              </a:ext>
            </a:extLst>
          </p:cNvPr>
          <p:cNvSpPr/>
          <p:nvPr/>
        </p:nvSpPr>
        <p:spPr>
          <a:xfrm flipH="true" flipV="false" rot="0">
            <a:off x="2151287" y="2469889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DA737E68-9789-4F2E-B807-1CD28E3C6EE1}">
                <a16:creationId xmlns:a16="http://schemas.microsoft.com/office/drawing/2010/main" id="{03FBE992-7B88-412B-AA3E-26627876E6F9}"/>
              </a:ext>
            </a:extLst>
          </p:cNvPr>
          <p:cNvSpPr txBox="1"/>
          <p:nvPr/>
        </p:nvSpPr>
        <p:spPr>
          <a:xfrm flipH="false" flipV="false" rot="0">
            <a:off x="1807778" y="2632824"/>
            <a:ext cx="1668008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Enable or disable technicians and modify the delegated roles from the central console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6649C666-8701-4508-99E6-79E037CD4092}">
                <a16:creationId xmlns:a16="http://schemas.microsoft.com/office/drawing/2010/main" id="{5B88C6E2-4379-4AB0-9E41-C8A56E48FEB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53630" l="54860" r="0" t="0"/>
          <a:stretch>
            <a:fillRect/>
          </a:stretch>
        </p:blipFill>
        <p:spPr>
          <a:xfrm flipH="false" flipV="false" rot="0">
            <a:off x="2402176" y="3273399"/>
            <a:ext cx="3768604" cy="1355197"/>
          </a:xfrm>
          <a:prstGeom prst="rect">
            <a:avLst/>
          </a:prstGeom>
          <a:noFill/>
          <a:ln cap="flat" w="9525">
            <a:solidFill>
              <a:schemeClr val="tx1">
                <a:alpha val="10000"/>
              </a:schemeClr>
            </a:solidFill>
            <a:prstDash val="solid"/>
            <a:round/>
          </a:ln>
        </p:spPr>
      </p:pic>
      <p:sp>
        <p:nvSpPr>
          <p:cNvPr id="8" name="">
            <a:extLst>
              <a:ext uri="{4C01F6B3-38B6-4A02-992B-6CE1DC2AFE14}">
                <a16:creationId xmlns:a16="http://schemas.microsoft.com/office/drawing/2010/main" id="{7C1AC9E4-5121-4FF6-BE4C-E6F8B516057F}"/>
              </a:ext>
            </a:extLst>
          </p:cNvPr>
          <p:cNvSpPr/>
          <p:nvPr/>
        </p:nvSpPr>
        <p:spPr>
          <a:xfrm flipH="true" flipV="false" rot="0">
            <a:off x="1080230" y="3578847"/>
            <a:ext cx="1919249" cy="636993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7A1A8656-6180-4ABF-89C5-01C5FBEA4429}">
                <a16:creationId xmlns:a16="http://schemas.microsoft.com/office/drawing/2010/main" id="{F42F3B8A-8CF1-4E80-B479-80CB9438F8EC}"/>
              </a:ext>
            </a:extLst>
          </p:cNvPr>
          <p:cNvSpPr/>
          <p:nvPr/>
        </p:nvSpPr>
        <p:spPr>
          <a:xfrm flipH="true" flipV="false" rot="5400000">
            <a:off x="2922841" y="3845547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5E6BC27B-A33F-47CF-87B2-AE0935325583}">
                <a16:creationId xmlns:a16="http://schemas.microsoft.com/office/drawing/2010/main" id="{DBF2C68C-A172-41D9-9DCD-68D9ABEE68A9}"/>
              </a:ext>
            </a:extLst>
          </p:cNvPr>
          <p:cNvSpPr txBox="1"/>
          <p:nvPr/>
        </p:nvSpPr>
        <p:spPr>
          <a:xfrm flipH="false" flipV="false" rot="0">
            <a:off x="1109443" y="3635997"/>
            <a:ext cx="1825904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Choose predefined technician roles like the Admin or Operator, or create custom roles to be assigned to non-admin users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</p:spTree>
    <p:extLst>
      <p:ext uri="{D60FE971-234F-48AF-A721-465D6593A410}">
        <p14:creationId xmlns:p14="http://schemas.microsoft.com/office/powerpoint/2010/main" val="1742208157378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7F312B3-5B94-4D6A-8605-7D7D98CEA6BB}">
                <a16:creationId xmlns:a16="http://schemas.microsoft.com/office/drawing/2010/main" id="{CB53E418-51A6-4F03-911F-246F79917B2A}"/>
              </a:ext>
            </a:extLst>
          </p:cNvPr>
          <p:cNvSpPr/>
          <p:nvPr/>
        </p:nvSpPr>
        <p:spPr>
          <a:xfrm flipH="false" flipV="false" rot="0">
            <a:off x="1293180" y="1140142"/>
            <a:ext cx="6571716" cy="3724798"/>
          </a:xfrm>
          <a:prstGeom prst="roundRect">
            <a:avLst>
              <a:gd fmla="val 0" name="adj"/>
            </a:avLst>
          </a:prstGeom>
          <a:solidFill>
            <a:srgbClr val="e6d8b9">
              <a:alpha val="18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603EE665-E7F7-4AEA-818C-332631A76A0B}">
                <a16:creationId xmlns:a16="http://schemas.microsoft.com/office/drawing/2010/main" id="{1992EBC2-E4C0-4FC0-AE7C-24848D3247B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41830" l="39450" r="0" t="500"/>
          <a:stretch>
            <a:fillRect/>
          </a:stretch>
        </p:blipFill>
        <p:spPr>
          <a:xfrm flipH="false" flipV="false" rot="0">
            <a:off x="2226878" y="1371866"/>
            <a:ext cx="4411323" cy="1814188"/>
          </a:xfrm>
          <a:prstGeom prst="rect">
            <a:avLst/>
          </a:prstGeom>
          <a:noFill/>
          <a:ln cap="flat" w="9525">
            <a:solidFill>
              <a:schemeClr val="tx1">
                <a:alpha val="10000"/>
              </a:schemeClr>
            </a:solidFill>
            <a:prstDash val="solid"/>
            <a:round/>
          </a:ln>
        </p:spPr>
      </p:pic>
      <p:pic>
        <p:nvPicPr>
          <p:cNvPr id="4" name="">
            <a:extLst>
              <a:ext uri="{A6C459BA-4C5D-42DE-9116-F29F735769CD}">
                <a16:creationId xmlns:a16="http://schemas.microsoft.com/office/drawing/2010/main" id="{02668DEC-93FB-4504-88B0-3F7B6422C5F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25930" l="0" r="0" t="0"/>
          <a:stretch>
            <a:fillRect/>
          </a:stretch>
        </p:blipFill>
        <p:spPr>
          <a:xfrm flipH="false" flipV="false" rot="0">
            <a:off x="2234879" y="3288287"/>
            <a:ext cx="5382311" cy="1397498"/>
          </a:xfrm>
          <a:prstGeom prst="rect">
            <a:avLst/>
          </a:prstGeom>
          <a:noFill/>
          <a:ln cap="flat" w="9525">
            <a:solidFill>
              <a:schemeClr val="tx1">
                <a:alpha val="10000"/>
              </a:schemeClr>
            </a:solidFill>
            <a:prstDash val="solid"/>
            <a:round/>
          </a:ln>
        </p:spPr>
      </p:pic>
      <p:sp>
        <p:nvSpPr>
          <p:cNvPr id="5" name="">
            <a:extLst>
              <a:ext uri="{C74C9F5B-7D33-4D49-80BC-D4526083DDE6}">
                <a16:creationId xmlns:a16="http://schemas.microsoft.com/office/drawing/2010/main" id="{47B3D033-E6B4-462A-A18A-344CC0596105}"/>
              </a:ext>
            </a:extLst>
          </p:cNvPr>
          <p:cNvSpPr/>
          <p:nvPr/>
        </p:nvSpPr>
        <p:spPr>
          <a:xfrm flipH="true" flipV="false" rot="0">
            <a:off x="503253" y="2838050"/>
            <a:ext cx="1561385" cy="789393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30FED002-3660-4228-98ED-1230A36C3487}">
                <a16:creationId xmlns:a16="http://schemas.microsoft.com/office/drawing/2010/main" id="{E4D5327D-0B07-4562-8F5E-D4709C3D7498}"/>
              </a:ext>
            </a:extLst>
          </p:cNvPr>
          <p:cNvSpPr/>
          <p:nvPr/>
        </p:nvSpPr>
        <p:spPr>
          <a:xfrm flipH="true" flipV="false" rot="5400000">
            <a:off x="1988000" y="3180950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B416F342-F953-4026-8090-14DCC4DE9104}">
                <a16:creationId xmlns:a16="http://schemas.microsoft.com/office/drawing/2010/main" id="{641CDA0A-F59F-457D-B56C-22B1AE511B41}"/>
              </a:ext>
            </a:extLst>
          </p:cNvPr>
          <p:cNvSpPr txBox="1"/>
          <p:nvPr/>
        </p:nvSpPr>
        <p:spPr>
          <a:xfrm flipH="false" flipV="false" rot="0">
            <a:off x="541353" y="2914250"/>
            <a:ext cx="1459153" cy="62850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Create custom technician roles to suit your organization's needs and manage the permissions required to carry out specific tasks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</p:spTree>
    <p:extLst>
      <p:ext uri="{02AEE5FB-A408-4A56-9027-B5652E898798}">
        <p14:creationId xmlns:p14="http://schemas.microsoft.com/office/powerpoint/2010/main" val="1742208157379"/>
      </p:ext>
    </p:extLst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8D4BECBC-3CD9-4A3D-AFE1-5BC7E42117EE}">
                <a16:creationId xmlns:a16="http://schemas.microsoft.com/office/drawing/2010/main" id="{A3FBA28C-9D47-4468-8F95-DA41483E03B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b="0" dirty="0" lang="en-US">
                <a:latin typeface="Zoho Puvi"/>
              </a:rPr>
              <a:t>Help desk delegation </a:t>
            </a:r>
            <a:r>
              <a:rPr b="0" dirty="0" lang="en-US">
                <a:latin typeface="Zoho Puvi"/>
              </a:rPr>
              <a:t>use</a:t>
            </a:r>
            <a:r>
              <a:rPr b="0" dirty="0" lang="en-US">
                <a:latin typeface="Zoho Puvi"/>
              </a:rPr>
              <a:t> </a:t>
            </a:r>
            <a:r>
              <a:rPr b="0" dirty="0" lang="en-US">
                <a:latin typeface="Zoho Puvi"/>
              </a:rPr>
              <a:t>case</a:t>
            </a:r>
            <a:endParaRPr b="0" dirty="0" lang="en-US">
              <a:latin typeface="Zoho Puvi"/>
            </a:endParaRPr>
          </a:p>
        </p:txBody>
      </p:sp>
      <p:sp>
        <p:nvSpPr>
          <p:cNvPr id="3" name="">
            <a:extLst>
              <a:ext uri="{97823EFE-922B-4C65-98F4-AD22F1562972}">
                <a16:creationId xmlns:a16="http://schemas.microsoft.com/office/drawing/2010/main" id="{AB89D1C9-CDA7-41E6-A315-029427AC8F2D}"/>
              </a:ext>
            </a:extLst>
          </p:cNvPr>
          <p:cNvSpPr txBox="1"/>
          <p:nvPr/>
        </p:nvSpPr>
        <p:spPr>
          <a:xfrm flipH="false" flipV="false" rot="0">
            <a:off x="755446" y="1884187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 A large corporation heavily relies on its IT support team for user inquiries, technical issues, and service requests. However, a surge in support tickets and limited resources strain the IT department's efficiency and responsiveness 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9A386707-08EF-4459-B5BB-A18596626C70}">
                <a16:creationId xmlns:a16="http://schemas.microsoft.com/office/drawing/2010/main" id="{1F65B532-A27E-4F95-A613-F03D5944ED36}"/>
              </a:ext>
            </a:extLst>
          </p:cNvPr>
          <p:cNvSpPr txBox="1"/>
          <p:nvPr/>
        </p:nvSpPr>
        <p:spPr>
          <a:xfrm flipH="false" flipV="false" rot="0">
            <a:off x="755446" y="15984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C2B446E1-B0A4-4344-82F2-C8D7AA218BD6}">
                <a16:creationId xmlns:a16="http://schemas.microsoft.com/office/drawing/2010/main" id="{5964F0C2-3598-43EC-B29B-05E21B8AB899}"/>
              </a:ext>
            </a:extLst>
          </p:cNvPr>
          <p:cNvSpPr txBox="1"/>
          <p:nvPr/>
        </p:nvSpPr>
        <p:spPr>
          <a:xfrm flipH="false" flipV="false" rot="0">
            <a:off x="755446" y="3151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BE19F19F-01E1-4413-A071-AD29AD19EE81}">
                <a16:creationId xmlns:a16="http://schemas.microsoft.com/office/drawing/2010/main" id="{BA43E44B-186D-4D9A-B5D6-8477ABEEF542}"/>
              </a:ext>
            </a:extLst>
          </p:cNvPr>
          <p:cNvSpPr txBox="1"/>
          <p:nvPr/>
        </p:nvSpPr>
        <p:spPr>
          <a:xfrm flipH="false" flipV="false" rot="0">
            <a:off x="755446" y="3437724"/>
            <a:ext cx="3866016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Implementing a help desk delegation system streamlines operations and boosts service delivery.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Technicians are assigned specific tasks, with access easily managed and revocable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ensuring efficient handling for timely issue resolution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62288F99-4EE8-4A17-A5C7-7B3F3AB9F2E3}">
                <a16:creationId xmlns:a16="http://schemas.microsoft.com/office/drawing/2010/main" id="{C4A5D8D9-90F7-4958-8134-E7735E9CDE29}"/>
              </a:ext>
            </a:extLst>
          </p:cNvPr>
          <p:cNvSpPr/>
          <p:nvPr/>
        </p:nvSpPr>
        <p:spPr>
          <a:xfrm flipH="false" flipV="false" rot="0">
            <a:off x="669121" y="16277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9F33BAD5-F1C7-4322-BE8C-CF73903EFCE3}">
                <a16:creationId xmlns:a16="http://schemas.microsoft.com/office/drawing/2010/main" id="{20A1B540-130E-4A66-A15B-CB9B2BC9796A}"/>
              </a:ext>
            </a:extLst>
          </p:cNvPr>
          <p:cNvSpPr/>
          <p:nvPr/>
        </p:nvSpPr>
        <p:spPr>
          <a:xfrm flipH="false" flipV="false" rot="0">
            <a:off x="669121" y="3186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F947EC38-AAF1-4719-9FDA-C0153D5B6789}">
                <a16:creationId xmlns:a16="http://schemas.microsoft.com/office/drawing/2010/main" id="{0F4CEF27-C80E-4C03-9DC1-AEADD527FAF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4390" l="0" r="0" t="0"/>
          <a:stretch>
            <a:fillRect/>
          </a:stretch>
        </p:blipFill>
        <p:spPr>
          <a:xfrm flipH="false" flipV="false" rot="0">
            <a:off x="5511936" y="2330615"/>
            <a:ext cx="3653285" cy="2826463"/>
          </a:xfrm>
          <a:prstGeom prst="rect">
            <a:avLst/>
          </a:prstGeom>
          <a:noFill/>
        </p:spPr>
      </p:pic>
    </p:spTree>
    <p:extLst>
      <p:ext uri="{DCC67CB2-8C33-4A12-8C26-4CE52FC47DF9}">
        <p14:creationId xmlns:p14="http://schemas.microsoft.com/office/powerpoint/2010/main" val="1742208157381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630B2BF6-2DB7-4D78-97D1-82FB01B234C4}">
                <a16:creationId xmlns:a16="http://schemas.microsoft.com/office/drawing/2010/main" id="{5E35F73F-17AB-4095-AAAD-F7BBD45C78A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16820" t="0"/>
          <a:stretch>
            <a:fillRect/>
          </a:stretch>
        </p:blipFill>
        <p:spPr>
          <a:xfrm flipH="false" flipV="false" rot="0">
            <a:off x="-9525" y="9525"/>
            <a:ext cx="9164607" cy="5129927"/>
          </a:xfrm>
          <a:prstGeom prst="rect">
            <a:avLst/>
          </a:prstGeom>
          <a:noFill/>
        </p:spPr>
      </p:pic>
      <p:sp>
        <p:nvSpPr>
          <p:cNvPr id="3" name="">
            <a:extLst>
              <a:ext uri="{1A328720-B63D-47B4-9FBE-C30D1C7B11D1}">
                <a16:creationId xmlns:a16="http://schemas.microsoft.com/office/drawing/2010/main" id="{8D7F9892-7C85-4811-9448-63F96556EEF9}"/>
              </a:ext>
            </a:extLst>
          </p:cNvPr>
          <p:cNvSpPr txBox="1"/>
          <p:nvPr/>
        </p:nvSpPr>
        <p:spPr>
          <a:xfrm flipH="false" flipV="false" rot="0">
            <a:off x="530771" y="495099"/>
            <a:ext cx="8086620" cy="52186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0" dirty="0" i="0" lang="en-US" sz="2800">
                <a:solidFill>
                  <a:schemeClr val="tx1"/>
                </a:solidFill>
                <a:latin typeface="Zoho Puvi"/>
              </a:rPr>
              <a:t>Critical </a:t>
            </a:r>
            <a:r>
              <a:rPr b="0" dirty="0" err="1" i="0" lang="en-US" sz="2800">
                <a:solidFill>
                  <a:schemeClr val="tx1"/>
                </a:solidFill>
                <a:latin typeface="Zoho Puvi"/>
              </a:rPr>
              <a:t>IAM</a:t>
            </a:r>
            <a:r>
              <a:rPr b="0" dirty="0" i="0" lang="en-US" sz="28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2800">
                <a:solidFill>
                  <a:schemeClr val="tx1"/>
                </a:solidFill>
                <a:latin typeface="Zoho Puvi"/>
              </a:rPr>
              <a:t>challenges </a:t>
            </a:r>
            <a:r>
              <a:rPr b="0" dirty="0" i="0" lang="en-US" sz="2800">
                <a:solidFill>
                  <a:schemeClr val="tx1"/>
                </a:solidFill>
                <a:latin typeface="Zoho Puvi"/>
              </a:rPr>
              <a:t>for enterprises </a:t>
            </a:r>
            <a:r>
              <a:rPr b="0" dirty="0" i="0" lang="en-US" sz="2800">
                <a:solidFill>
                  <a:schemeClr val="tx1"/>
                </a:solidFill>
                <a:latin typeface="Zoho Puvi"/>
              </a:rPr>
              <a:t> </a:t>
            </a:r>
            <a:endParaRPr b="0" dirty="0" i="0" lang="en-US" sz="28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4" name="">
            <a:extLst>
              <a:ext uri="{E996CB8C-AEC3-43AC-B135-DF3E1E0D9228}">
                <a16:creationId xmlns:a16="http://schemas.microsoft.com/office/drawing/2010/main" id="{A06BDBB2-6746-45FE-8EB6-2D8E9D59A60D}"/>
              </a:ext>
            </a:extLst>
          </p:cNvPr>
          <p:cNvSpPr/>
          <p:nvPr/>
        </p:nvSpPr>
        <p:spPr>
          <a:xfrm flipH="false" flipV="false" rot="0">
            <a:off x="587301" y="1444028"/>
            <a:ext cx="2445601" cy="2822048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E585F9DA-7CED-4616-A5EC-F2589CBDBD76}">
                <a16:creationId xmlns:a16="http://schemas.microsoft.com/office/drawing/2010/main" id="{818CBC59-599C-48FE-A7E8-8F69A2624776}"/>
              </a:ext>
            </a:extLst>
          </p:cNvPr>
          <p:cNvSpPr txBox="1"/>
          <p:nvPr/>
        </p:nvSpPr>
        <p:spPr>
          <a:xfrm flipH="false" flipV="false" rot="0">
            <a:off x="809577" y="2217467"/>
            <a:ext cx="2403471" cy="47920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medium"/>
              </a:rPr>
              <a:t>Identity </a:t>
            </a:r>
          </a:p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medium"/>
              </a:rPr>
              <a:t>fragmentation</a:t>
            </a:r>
            <a:endParaRPr dirty="0" lang="en-US" sz="1200">
              <a:solidFill>
                <a:srgbClr val="e6d8b9"/>
              </a:solidFill>
              <a:latin typeface="Zoho Puvi-medium"/>
            </a:endParaRPr>
          </a:p>
        </p:txBody>
      </p:sp>
      <p:sp>
        <p:nvSpPr>
          <p:cNvPr id="6" name="">
            <a:extLst>
              <a:ext uri="{01ADB1B4-3E3A-4B8B-8AB3-CCC606FA0302}">
                <a16:creationId xmlns:a16="http://schemas.microsoft.com/office/drawing/2010/main" id="{1FE84396-F0F7-48B8-A115-2348450EE7B5}"/>
              </a:ext>
            </a:extLst>
          </p:cNvPr>
          <p:cNvSpPr txBox="1"/>
          <p:nvPr/>
        </p:nvSpPr>
        <p:spPr>
          <a:xfrm flipH="false" flipV="false" rot="0">
            <a:off x="809577" y="2762250"/>
            <a:ext cx="1704374" cy="9986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Zoho Puvi"/>
              </a:rPr>
              <a:t>Enterprises often struggle with managing multiple user </a:t>
            </a:r>
            <a:r>
              <a:rPr b="0" dirty="0" lang="en-US" sz="900">
                <a:solidFill>
                  <a:schemeClr val="bg1"/>
                </a:solidFill>
                <a:latin typeface="Zoho Puvi"/>
              </a:rPr>
              <a:t>identities</a:t>
            </a:r>
            <a:r>
              <a:rPr b="0" dirty="0" lang="en-US" sz="9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900">
                <a:solidFill>
                  <a:schemeClr val="bg1"/>
                </a:solidFill>
                <a:latin typeface="Zoho Puvi"/>
              </a:rPr>
              <a:t>across various platforms, leading to inefficiencies and security risks</a:t>
            </a:r>
            <a:endParaRPr b="0" dirty="0" lang="en-US" sz="9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ECA98B99-9605-4AA2-B566-71DD044B4C4A}">
                <a16:creationId xmlns:a16="http://schemas.microsoft.com/office/drawing/2010/main" id="{ACBFDA44-8061-4BA7-A93F-743F02253AD8}"/>
              </a:ext>
            </a:extLst>
          </p:cNvPr>
          <p:cNvSpPr/>
          <p:nvPr/>
        </p:nvSpPr>
        <p:spPr>
          <a:xfrm flipH="false" flipV="false" rot="0">
            <a:off x="3364039" y="1444028"/>
            <a:ext cx="2445601" cy="2822048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778750B1-1C39-479C-9337-F06895E7074F}">
                <a16:creationId xmlns:a16="http://schemas.microsoft.com/office/drawing/2010/main" id="{3FA0A1CF-3D1C-479C-8E00-7653BDB6E6D7}"/>
              </a:ext>
            </a:extLst>
          </p:cNvPr>
          <p:cNvSpPr txBox="1"/>
          <p:nvPr/>
        </p:nvSpPr>
        <p:spPr>
          <a:xfrm flipH="false" flipV="false" rot="0">
            <a:off x="3586314" y="2217467"/>
            <a:ext cx="1892188" cy="47920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medium"/>
              </a:rPr>
              <a:t>Complex identity life cycle management</a:t>
            </a:r>
            <a:endParaRPr dirty="0" lang="en-US" sz="1200">
              <a:solidFill>
                <a:srgbClr val="e6d8b9"/>
              </a:solidFill>
              <a:latin typeface="Zoho Puvi-medium"/>
            </a:endParaRPr>
          </a:p>
        </p:txBody>
      </p:sp>
      <p:sp>
        <p:nvSpPr>
          <p:cNvPr id="9" name="">
            <a:extLst>
              <a:ext uri="{E9540DCA-FB72-4CB7-AF0B-7A5C032CD4A5}">
                <a16:creationId xmlns:a16="http://schemas.microsoft.com/office/drawing/2010/main" id="{BDC4BFA3-BA1F-4C1A-9240-046B16E58102}"/>
              </a:ext>
            </a:extLst>
          </p:cNvPr>
          <p:cNvSpPr txBox="1"/>
          <p:nvPr/>
        </p:nvSpPr>
        <p:spPr>
          <a:xfrm flipH="false" flipV="false" rot="0">
            <a:off x="3586314" y="2762250"/>
            <a:ext cx="1704374" cy="10208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Zoho Puvi"/>
              </a:rPr>
              <a:t>Managing the entire </a:t>
            </a:r>
            <a:r>
              <a:rPr b="0" dirty="0" lang="en-US" sz="900">
                <a:solidFill>
                  <a:schemeClr val="bg1"/>
                </a:solidFill>
                <a:latin typeface="Zoho Puvi"/>
              </a:rPr>
              <a:t>identity life cycle,</a:t>
            </a:r>
            <a:r>
              <a:rPr b="0" dirty="0" lang="en-US" sz="900">
                <a:solidFill>
                  <a:schemeClr val="bg1"/>
                </a:solidFill>
                <a:latin typeface="Zoho Puvi"/>
              </a:rPr>
              <a:t> from onboarding to offboarding, can be challenging and error-prone for enterprises. </a:t>
            </a:r>
            <a:endParaRPr b="0" dirty="0" lang="en-US" sz="9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7E54BBA2-0784-4944-B374-58DD463DAFA1}">
                <a16:creationId xmlns:a16="http://schemas.microsoft.com/office/drawing/2010/main" id="{0E5F3B63-6F62-4786-B6B4-BB4486865A03}"/>
              </a:ext>
            </a:extLst>
          </p:cNvPr>
          <p:cNvSpPr/>
          <p:nvPr/>
        </p:nvSpPr>
        <p:spPr>
          <a:xfrm flipH="false" flipV="false" rot="0">
            <a:off x="6141120" y="1444028"/>
            <a:ext cx="2445601" cy="2822048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CD509A7C-DD77-4C2C-8921-B3952E1AD7FC}">
                <a16:creationId xmlns:a16="http://schemas.microsoft.com/office/drawing/2010/main" id="{42A98C9F-AB25-40D2-90F8-0BACA3A7EBCF}"/>
              </a:ext>
            </a:extLst>
          </p:cNvPr>
          <p:cNvSpPr txBox="1"/>
          <p:nvPr/>
        </p:nvSpPr>
        <p:spPr>
          <a:xfrm flipH="false" flipV="false" rot="0">
            <a:off x="6363395" y="2179367"/>
            <a:ext cx="2403471" cy="47920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medium"/>
              </a:rPr>
              <a:t>Increased</a:t>
            </a:r>
          </a:p>
          <a:p>
            <a:pPr algn="l"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medium"/>
              </a:rPr>
              <a:t>IT costs</a:t>
            </a:r>
            <a:endParaRPr dirty="0" lang="en-US" sz="1200">
              <a:solidFill>
                <a:srgbClr val="e6d8b9"/>
              </a:solidFill>
              <a:latin typeface="Zoho Puvi-medium"/>
            </a:endParaRPr>
          </a:p>
        </p:txBody>
      </p:sp>
      <p:sp>
        <p:nvSpPr>
          <p:cNvPr id="12" name="">
            <a:extLst>
              <a:ext uri="{B029523A-6F83-4FC6-BF91-B786F4B4AB0B}">
                <a16:creationId xmlns:a16="http://schemas.microsoft.com/office/drawing/2010/main" id="{2589AF86-A1BA-442E-9421-70F7739A7157}"/>
              </a:ext>
            </a:extLst>
          </p:cNvPr>
          <p:cNvSpPr txBox="1"/>
          <p:nvPr/>
        </p:nvSpPr>
        <p:spPr>
          <a:xfrm flipH="false" flipV="false" rot="0">
            <a:off x="6363395" y="2762250"/>
            <a:ext cx="2013585" cy="120596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Zoho Puvi"/>
              </a:rPr>
              <a:t>The lack of scalability and flexibility in managing access requirements can result in higher infrastructure costs as organizations struggle to adapt to changing business needs</a:t>
            </a:r>
            <a:endParaRPr b="0" dirty="0" lang="en-US" sz="9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3" name="">
            <a:extLst>
              <a:ext uri="{9532CF65-1416-4B0D-8F96-5E134251DC67}">
                <a16:creationId xmlns:a16="http://schemas.microsoft.com/office/drawing/2010/main" id="{FEDFFCC3-E068-4B6A-B592-07DE1357A9F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6487848" y="1733502"/>
            <a:ext cx="413289" cy="356101"/>
          </a:xfrm>
          <a:prstGeom prst="rect">
            <a:avLst/>
          </a:prstGeom>
          <a:noFill/>
        </p:spPr>
      </p:pic>
      <p:pic>
        <p:nvPicPr>
          <p:cNvPr id="14" name="">
            <a:extLst>
              <a:ext uri="{84455E9B-3C71-4980-AAE8-9914F258F94B}">
                <a16:creationId xmlns:a16="http://schemas.microsoft.com/office/drawing/2010/main" id="{EE5D3760-6437-4A53-8155-B9EAFE9F0B25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>
            <a:off x="3686137" y="1751609"/>
            <a:ext cx="359902" cy="359902"/>
          </a:xfrm>
          <a:prstGeom prst="rect">
            <a:avLst/>
          </a:prstGeom>
          <a:noFill/>
        </p:spPr>
      </p:pic>
      <p:pic>
        <p:nvPicPr>
          <p:cNvPr id="15" name="">
            <a:extLst>
              <a:ext uri="{9BE47AB4-9650-4C96-B74F-AE600BCE4BE9}">
                <a16:creationId xmlns:a16="http://schemas.microsoft.com/office/drawing/2010/main" id="{5D64B9C8-1385-49E8-8C93-606DF3BD4112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901912" y="1802453"/>
            <a:ext cx="331689" cy="358578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31532961-766A-4470-BA9E-A20DAB822B30}">
                <a16:creationId xmlns:a16="http://schemas.microsoft.com/office/drawing/2010/main" id="{1C31F4F6-6250-44E7-8C86-610676C35A8E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474B67DC-DA56-4CE0-BBFE-028F10C00C33}">
        <p14:creationId xmlns:p14="http://schemas.microsoft.com/office/powerpoint/2010/main" val="1742208157319"/>
      </p:ext>
    </p:extLst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5BD34B23-8B2D-4DB4-8BAE-B85952DA0C19}">
                <a16:creationId xmlns:a16="http://schemas.microsoft.com/office/drawing/2010/main" id="{41EF2AB1-BDDC-4E23-8C5F-49BEE200E4CE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193617"/>
            <a:ext cx="7289958" cy="1700384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Zoho Puvi-light"/>
              </a:rPr>
              <a:t>Gain 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insights into application access, user activities, account status, and more to make informed decisi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ons</a:t>
            </a:r>
            <a:endParaRPr dirty="0" lang="en-US" sz="3200">
              <a:solidFill>
                <a:srgbClr val="00212b"/>
              </a:solidFill>
              <a:latin typeface="Zoho Puvi-light"/>
            </a:endParaRPr>
          </a:p>
        </p:txBody>
      </p:sp>
      <p:sp>
        <p:nvSpPr>
          <p:cNvPr id="3" name="Text Placeholder 2">
            <a:extLst>
              <a:ext uri="{726973C0-1C6E-406D-8E2F-C3454D8C6B5E}">
                <a16:creationId xmlns:a16="http://schemas.microsoft.com/office/drawing/2010/main" id="{752B824B-0AB5-4437-963C-90209C184EE5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7319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Zoho Puvi-medium"/>
              </a:rPr>
              <a:t>Reports and identity analytics</a:t>
            </a:r>
            <a:endParaRPr dirty="0" lang="en-US" sz="3600">
              <a:solidFill>
                <a:srgbClr val="00212b"/>
              </a:solidFill>
              <a:latin typeface="Zoho Puvi-medium"/>
            </a:endParaRPr>
          </a:p>
        </p:txBody>
      </p:sp>
      <p:grpSp>
        <p:nvGrpSpPr>
          <p:cNvPr id="4" name="">
            <a:extLst>
              <a:ext uri="{1034F225-1939-4E0A-84C1-D0267D6F240E}">
                <a16:creationId xmlns:a16="http://schemas.microsoft.com/office/drawing/2010/main" id="{2BEE6120-AE32-4FC9-A88E-BDF82CDA94B5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11996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7E4D75DF-BCC0-4F1A-BF67-D6CA4008C71A}">
                  <a16:creationId xmlns:a16="http://schemas.microsoft.com/office/drawing/2010/main" id="{6660F976-77AE-4C78-9F9C-7598124D418F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994BCC23-C7EA-4135-8CFD-35A289080356}">
                  <a16:creationId xmlns:a16="http://schemas.microsoft.com/office/drawing/2010/main" id="{B9368C9A-7DAD-45FA-83AD-91DF6A28AAEA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Zoho Puvi-demi_bold"/>
              </a:endParaRPr>
            </a:p>
          </p:txBody>
        </p:sp>
      </p:grpSp>
    </p:spTree>
    <p:extLst>
      <p:ext uri="{F0C29AF1-11FE-4796-BD08-401CFF44A7B6}">
        <p14:creationId xmlns:p14="http://schemas.microsoft.com/office/powerpoint/2010/main" val="1742208157383"/>
      </p:ext>
    </p:extLst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6267568-63A7-4F99-B8B7-01498CD255BB}">
                <a16:creationId xmlns:a16="http://schemas.microsoft.com/office/drawing/2010/main" id="{EDA7B09F-693D-4D59-8D03-1B79CDFB0E03}"/>
              </a:ext>
            </a:extLst>
          </p:cNvPr>
          <p:cNvSpPr/>
          <p:nvPr/>
        </p:nvSpPr>
        <p:spPr>
          <a:xfrm flipH="false" flipV="false" rot="0">
            <a:off x="533400" y="2066115"/>
            <a:ext cx="8129950" cy="2191054"/>
          </a:xfrm>
          <a:prstGeom prst="roundRect">
            <a:avLst>
              <a:gd fmla="val 4369" name="adj"/>
            </a:avLst>
          </a:prstGeom>
          <a:solidFill>
            <a:srgbClr val="fbfaf6">
              <a:alpha val="100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B1FAE0BD-6541-4BD3-947B-0CDF5D1AA9E9}">
                <a16:creationId xmlns:a16="http://schemas.microsoft.com/office/drawing/2010/main" id="{34866C30-69EE-4E86-8BD5-C626F55513C8}"/>
              </a:ext>
            </a:extLst>
          </p:cNvPr>
          <p:cNvSpPr txBox="1"/>
          <p:nvPr/>
        </p:nvSpPr>
        <p:spPr>
          <a:xfrm flipH="false" flipV="false" rot="0">
            <a:off x="1762125" y="1085840"/>
            <a:ext cx="5613158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Zoho Puvi"/>
              </a:rPr>
              <a:t>How do</a:t>
            </a:r>
            <a:r>
              <a:rPr b="0" dirty="0" lang="en-US" sz="2000">
                <a:latin typeface="Zoho Puvi"/>
              </a:rPr>
              <a:t> reports and identity analytics work?</a:t>
            </a:r>
            <a:endParaRPr b="0" dirty="0" lang="en-US" sz="2000">
              <a:latin typeface="Zoho Puvi"/>
            </a:endParaRPr>
          </a:p>
        </p:txBody>
      </p:sp>
      <p:sp>
        <p:nvSpPr>
          <p:cNvPr id="4" name="">
            <a:extLst>
              <a:ext uri="{F042EB4E-7420-4C5B-AB8A-DA99B25BF87B}">
                <a16:creationId xmlns:a16="http://schemas.microsoft.com/office/drawing/2010/main" id="{B6C8B312-60FD-4423-89F6-F46EF687653D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77E16598-2210-4FE9-B0C4-7F98D8CBD97A}">
                <a16:creationId xmlns:a16="http://schemas.microsoft.com/office/drawing/2010/main" id="{0C45062D-B7C7-491B-822A-56833FEFB81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0"/>
            <a:ext cx="9164607" cy="845203"/>
          </a:xfrm>
          <a:prstGeom prst="rect">
            <a:avLst/>
          </a:prstGeom>
          <a:noFill/>
        </p:spPr>
      </p:pic>
      <p:sp>
        <p:nvSpPr>
          <p:cNvPr id="6" name="">
            <a:extLst>
              <a:ext uri="{4971B5D3-83E7-4F0E-8E83-C43A5B4B17D7}">
                <a16:creationId xmlns:a16="http://schemas.microsoft.com/office/drawing/2010/main" id="{5BC2CEFC-6C8E-4037-83E3-B2E38B337B42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88081FEC-F018-4531-8E79-310D95932BF8}">
                <a16:creationId xmlns:a16="http://schemas.microsoft.com/office/drawing/2010/main" id="{2E6E91B9-4C3E-4475-ABA0-97BC06687A81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8" name="">
            <a:extLst>
              <a:ext uri="{E859E119-8B83-47E1-BF38-DDC6CA41EB1F}">
                <a16:creationId xmlns:a16="http://schemas.microsoft.com/office/drawing/2010/main" id="{148D5575-20C8-4BF5-AD14-0421FCEB90A3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9" name="">
            <a:extLst>
              <a:ext uri="{09CDC675-7AD3-4768-A3A2-ED9D349E8716}">
                <a16:creationId xmlns:a16="http://schemas.microsoft.com/office/drawing/2010/main" id="{58ADCD47-FFE4-4BE6-92C6-1DE094DDB53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248908" y="2444400"/>
            <a:ext cx="6674729" cy="1358798"/>
          </a:xfrm>
          <a:prstGeom prst="rect">
            <a:avLst/>
          </a:prstGeom>
          <a:noFill/>
        </p:spPr>
      </p:pic>
      <p:sp>
        <p:nvSpPr>
          <p:cNvPr id="10" name="">
            <a:extLst>
              <a:ext uri="{EF801D24-94D9-482A-B325-E574994B675D}">
                <a16:creationId xmlns:a16="http://schemas.microsoft.com/office/drawing/2010/main" id="{0CB4937E-B3CB-4A55-8FE4-68643959A4AE}"/>
              </a:ext>
            </a:extLst>
          </p:cNvPr>
          <p:cNvSpPr/>
          <p:nvPr/>
        </p:nvSpPr>
        <p:spPr>
          <a:xfrm flipH="false" flipV="false" rot="0">
            <a:off x="1232468" y="3548596"/>
            <a:ext cx="1951177" cy="498348"/>
          </a:xfrm>
          <a:prstGeom prst="roundRect">
            <a:avLst/>
          </a:prstGeom>
          <a:solidFill>
            <a:srgbClr val="fbfaf6">
              <a:alpha val="100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0" dirty="0" lang="en-US">
                <a:latin typeface="Zoho Puvi"/>
              </a:rPr>
              <a:t/>
            </a:r>
            <a:endParaRPr b="0" dirty="0" lang="en-US">
              <a:latin typeface="Zoho Puvi"/>
            </a:endParaRPr>
          </a:p>
        </p:txBody>
      </p:sp>
      <p:sp>
        <p:nvSpPr>
          <p:cNvPr id="11" name="">
            <a:extLst>
              <a:ext uri="{FDF743EC-427F-47FA-B8E9-719940B7AF97}">
                <a16:creationId xmlns:a16="http://schemas.microsoft.com/office/drawing/2010/main" id="{1C870A6D-D149-4F5D-827C-C7762647A274}"/>
              </a:ext>
            </a:extLst>
          </p:cNvPr>
          <p:cNvSpPr txBox="1"/>
          <p:nvPr/>
        </p:nvSpPr>
        <p:spPr>
          <a:xfrm flipH="false" flipV="false" rot="0">
            <a:off x="1236287" y="3513191"/>
            <a:ext cx="1996906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dirty="0" lang="en-US" sz="700">
                <a:latin typeface="Zoho Puvi-demi_bold"/>
              </a:rPr>
              <a:t>Administrators assign specific applications to user based on their roles and responsibilities within the organization</a:t>
            </a:r>
            <a:endParaRPr dirty="0" lang="en-US" sz="700">
              <a:latin typeface="Zoho Puvi-demi_bold"/>
            </a:endParaRPr>
          </a:p>
        </p:txBody>
      </p:sp>
    </p:spTree>
    <p:extLst>
      <p:ext uri="{A8882ACF-3613-4846-90F1-0A588E2C9EED}">
        <p14:creationId xmlns:p14="http://schemas.microsoft.com/office/powerpoint/2010/main" val="1742208157384"/>
      </p:ext>
    </p:extLst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348CDCD-732D-40D4-946E-CA3DF25DBD2B}">
                <a16:creationId xmlns:a16="http://schemas.microsoft.com/office/drawing/2010/main" id="{6426BC7D-846E-4080-8586-BA5C8E5D4A6E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6DE769FE-6E1D-4C8D-A624-6BA735F41A32}">
                <a16:creationId xmlns:a16="http://schemas.microsoft.com/office/drawing/2010/main" id="{8505F24D-D53B-48FD-A824-17909A2F731B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D15BC4EA-8B10-424C-A58C-78B8669332C1}">
                <a16:creationId xmlns:a16="http://schemas.microsoft.com/office/drawing/2010/main" id="{5B956CAC-7001-48A0-AFEC-0BD255CC555C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F0A1AA78-FF3E-4604-9893-39F96FBFA996}">
                <a16:creationId xmlns:a16="http://schemas.microsoft.com/office/drawing/2010/main" id="{715BCF15-B7C0-4D49-9CE8-5567E3CEDB1F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FB12BA16-A5BE-4D21-A2B5-2B70B477FBDF}">
                <a16:creationId xmlns:a16="http://schemas.microsoft.com/office/drawing/2010/main" id="{002405FA-8F2C-42E0-8B08-94D743041269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849E1FEC-9F80-44E0-A70B-AD8EBB1EBBF0}">
                <a16:creationId xmlns:a16="http://schemas.microsoft.com/office/drawing/2010/main" id="{A6B2B9A2-3FDE-4118-9EA5-73FCE6476D22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D5E5EB7E-7973-4467-8EAA-892420BB0D08}">
                <a16:creationId xmlns:a16="http://schemas.microsoft.com/office/drawing/2010/main" id="{053B7F3C-3757-455B-BC24-E4AA19F103C5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F9A3B433-AEE8-45DE-A0E2-BD174E72302D}">
                <a16:creationId xmlns:a16="http://schemas.microsoft.com/office/drawing/2010/main" id="{8740E158-234C-49A1-A22C-5C46C7A08DBA}"/>
              </a:ext>
            </a:extLst>
          </p:cNvPr>
          <p:cNvSpPr txBox="1"/>
          <p:nvPr/>
        </p:nvSpPr>
        <p:spPr>
          <a:xfrm flipH="false" flipV="false" rot="0">
            <a:off x="5048250" y="689286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Enhanced visibility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2C6DC21A-D176-44D5-A2F9-9AE1DB75F748}">
                <a16:creationId xmlns:a16="http://schemas.microsoft.com/office/drawing/2010/main" id="{0F2E8A2F-753B-4CD8-9CF5-A0635D849E73}"/>
              </a:ext>
            </a:extLst>
          </p:cNvPr>
          <p:cNvSpPr txBox="1"/>
          <p:nvPr/>
        </p:nvSpPr>
        <p:spPr>
          <a:xfrm flipH="false" flipV="false" rot="0">
            <a:off x="5048250" y="943527"/>
            <a:ext cx="3819848" cy="46091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Gain enhanced visibility into user activities and behaviors through comprehensive reports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1" name="">
            <a:extLst>
              <a:ext uri="{E9F16F80-DA9F-4622-AA97-638E4D75CF57}">
                <a16:creationId xmlns:a16="http://schemas.microsoft.com/office/drawing/2010/main" id="{FACE2351-7A35-472E-A317-BD28BD83F806}"/>
              </a:ext>
            </a:extLst>
          </p:cNvPr>
          <p:cNvSpPr txBox="1"/>
          <p:nvPr/>
        </p:nvSpPr>
        <p:spPr>
          <a:xfrm flipH="false" flipV="false" rot="0">
            <a:off x="5429688" y="21640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Informed decisions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0C370603-F023-4039-84D5-A0A0BAE23C89}">
                <a16:creationId xmlns:a16="http://schemas.microsoft.com/office/drawing/2010/main" id="{71CA0648-AF9C-4997-93CE-94A94E293999}"/>
              </a:ext>
            </a:extLst>
          </p:cNvPr>
          <p:cNvSpPr txBox="1"/>
          <p:nvPr/>
        </p:nvSpPr>
        <p:spPr>
          <a:xfrm flipH="false" flipV="false" rot="0">
            <a:off x="5429688" y="2408920"/>
            <a:ext cx="3354390" cy="460914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Enable admins to make informed decisions based on real-time data and user interactions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3" name="">
            <a:extLst>
              <a:ext uri="{CE649935-9470-47F6-B9D6-BD8C1E1EC43F}">
                <a16:creationId xmlns:a16="http://schemas.microsoft.com/office/drawing/2010/main" id="{3E72A6DD-6C4D-479E-B70A-869C79B5AF4C}"/>
              </a:ext>
            </a:extLst>
          </p:cNvPr>
          <p:cNvSpPr txBox="1"/>
          <p:nvPr/>
        </p:nvSpPr>
        <p:spPr>
          <a:xfrm flipH="false" flipV="false" rot="0">
            <a:off x="5083445" y="34687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Pre</a:t>
            </a: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built reports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4" name="">
            <a:extLst>
              <a:ext uri="{75D2DF3A-8FCF-4546-922A-DBB885A0F947}">
                <a16:creationId xmlns:a16="http://schemas.microsoft.com/office/drawing/2010/main" id="{10AF379A-F220-4425-B2B4-C2D60CC51FBA}"/>
              </a:ext>
            </a:extLst>
          </p:cNvPr>
          <p:cNvSpPr txBox="1"/>
          <p:nvPr/>
        </p:nvSpPr>
        <p:spPr>
          <a:xfrm flipH="false" flipV="false" rot="0">
            <a:off x="5083445" y="3719717"/>
            <a:ext cx="3577837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Access pre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built reports to help admin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s identify security risks and understand end-user app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lication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 and service consumption patterns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5" name="">
            <a:extLst>
              <a:ext uri="{8CC78240-EBEF-45A1-8647-046B14EC8118}">
                <a16:creationId xmlns:a16="http://schemas.microsoft.com/office/drawing/2010/main" id="{F18D2A67-1241-473F-B7D5-A460018B4BFB}"/>
              </a:ext>
            </a:extLst>
          </p:cNvPr>
          <p:cNvSpPr txBox="1"/>
          <p:nvPr/>
        </p:nvSpPr>
        <p:spPr>
          <a:xfrm flipH="false" flipV="false" rot="0">
            <a:off x="551354" y="1247775"/>
            <a:ext cx="3903106" cy="26549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Unlock superior </a:t>
            </a:r>
            <a:r>
              <a:rPr b="0" dirty="0" lang="en-US" sz="2800">
                <a:solidFill>
                  <a:srgbClr val="e6d8b9"/>
                </a:solidFill>
                <a:latin typeface="Zoho Puvi"/>
              </a:rPr>
              <a:t>access insights</a:t>
            </a:r>
            <a:r>
              <a:rPr b="0" dirty="0" lang="en-US" sz="2800">
                <a:solidFill>
                  <a:schemeClr val="bg1"/>
                </a:solidFill>
                <a:latin typeface="Zoho Puvi"/>
              </a:rPr>
              <a:t> to boost your</a:t>
            </a:r>
            <a:r>
              <a:rPr b="0" dirty="0" lang="en-US" sz="2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2800">
                <a:solidFill>
                  <a:schemeClr val="bg1"/>
                </a:solidFill>
                <a:latin typeface="Zoho Puvi"/>
              </a:rPr>
              <a:t>organization's </a:t>
            </a:r>
          </a:p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security and efficiency</a:t>
            </a:r>
            <a:endParaRPr b="0" dirty="0" lang="en-US" sz="2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6" name="">
            <a:extLst>
              <a:ext uri="{AE0A2DBC-6CCE-4577-9B8A-06B0783C7B6C}">
                <a16:creationId xmlns:a16="http://schemas.microsoft.com/office/drawing/2010/main" id="{FF68BAC5-8337-467C-80C8-C6C5D1C55AA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10176" y="1051226"/>
            <a:ext cx="267890" cy="182775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66D15120-659B-4281-9B7F-181425F7D292}">
                <a16:creationId xmlns:a16="http://schemas.microsoft.com/office/drawing/2010/main" id="{9F8CE8E0-2A9E-4273-AEB8-128CBC93515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993157" y="2422607"/>
            <a:ext cx="230038" cy="258584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F8BA79B5-E193-4DA0-B605-72AD1395B868}">
                <a16:creationId xmlns:a16="http://schemas.microsoft.com/office/drawing/2010/main" id="{A2DCEDAD-C8F3-4781-B0A0-57E7D5444036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>
            <a:off x="4668316" y="3869341"/>
            <a:ext cx="231657" cy="247097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4B9DCE92-B49E-45A0-9D92-CF798F0025F2}">
                <a16:creationId xmlns:a16="http://schemas.microsoft.com/office/drawing/2010/main" id="{92159012-3631-4674-9A4C-76F3EB8CAABD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26F94CBB-7B59-42FF-AE8C-DAF6AF9AA038}">
        <p14:creationId xmlns:p14="http://schemas.microsoft.com/office/powerpoint/2010/main" val="1742208157386"/>
      </p:ext>
    </p:extLst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5699817F-1C1E-4FEC-8699-013E2DAEEF40}">
                <a16:creationId xmlns:a16="http://schemas.microsoft.com/office/drawing/2010/main" id="{A0A812AC-D3ED-4BBF-A94B-DA087033FF6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095375" y="1209103"/>
            <a:ext cx="6956583" cy="3546319"/>
          </a:xfrm>
          <a:prstGeom prst="rect">
            <a:avLst/>
          </a:prstGeom>
          <a:noFill/>
        </p:spPr>
      </p:pic>
      <p:sp>
        <p:nvSpPr>
          <p:cNvPr id="3" name="">
            <a:extLst>
              <a:ext uri="{5A719A5F-D898-4FF6-9F71-D5284F7CC194}">
                <a16:creationId xmlns:a16="http://schemas.microsoft.com/office/drawing/2010/main" id="{FCBFE5DB-1275-4A76-94C9-09B9C0C2EE6E}"/>
              </a:ext>
            </a:extLst>
          </p:cNvPr>
          <p:cNvSpPr/>
          <p:nvPr/>
        </p:nvSpPr>
        <p:spPr>
          <a:xfrm flipH="true" flipV="false" rot="0">
            <a:off x="2266950" y="3084699"/>
            <a:ext cx="1844240" cy="662492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BA0D1E11-D722-41D3-8F77-61E17A231A9E}">
                <a16:creationId xmlns:a16="http://schemas.microsoft.com/office/drawing/2010/main" id="{CC8E5092-B495-4E4A-8A37-9A3DFEBCB4B0}"/>
              </a:ext>
            </a:extLst>
          </p:cNvPr>
          <p:cNvSpPr/>
          <p:nvPr/>
        </p:nvSpPr>
        <p:spPr>
          <a:xfrm flipH="true" flipV="false" rot="10800000">
            <a:off x="3086100" y="3715940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94165D3C-D483-4333-ADF9-AD238AF4A894}">
                <a16:creationId xmlns:a16="http://schemas.microsoft.com/office/drawing/2010/main" id="{03C310DD-8BD5-4F66-9859-8030F0C3E9F2}"/>
              </a:ext>
            </a:extLst>
          </p:cNvPr>
          <p:cNvSpPr txBox="1"/>
          <p:nvPr/>
        </p:nvSpPr>
        <p:spPr>
          <a:xfrm flipH="false" flipV="false" rot="0">
            <a:off x="2286000" y="3151374"/>
            <a:ext cx="1806902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Gain insights into various aspects, such as user activities and access patterns, from a single console of various directories and applications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</p:spTree>
    <p:extLst>
      <p:ext uri="{D5CC0853-4B2A-406A-98DF-AA528D6B69CC}">
        <p14:creationId xmlns:p14="http://schemas.microsoft.com/office/powerpoint/2010/main" val="1742208157388"/>
      </p:ext>
    </p:extLst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BE4AF2E-9B61-48E4-A272-212662D7327D}">
                <a16:creationId xmlns:a16="http://schemas.microsoft.com/office/drawing/2010/main" id="{5BC93AD0-8145-455C-875A-16404511C956}"/>
              </a:ext>
            </a:extLst>
          </p:cNvPr>
          <p:cNvSpPr/>
          <p:nvPr/>
        </p:nvSpPr>
        <p:spPr>
          <a:xfrm flipH="false" flipV="false" rot="0">
            <a:off x="1504950" y="941231"/>
            <a:ext cx="6143396" cy="4113599"/>
          </a:xfrm>
          <a:prstGeom prst="roundRect">
            <a:avLst>
              <a:gd fmla="val 2188" name="adj"/>
            </a:avLst>
          </a:prstGeom>
          <a:solidFill>
            <a:srgbClr val="e6d8b9">
              <a:alpha val="13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E1E8DCD5-99E2-47F8-A61D-D6AEA8B420B4}">
                <a16:creationId xmlns:a16="http://schemas.microsoft.com/office/drawing/2010/main" id="{52D9DE12-DF13-48E3-951F-CDE6F7E7754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800225" y="1044406"/>
            <a:ext cx="5539845" cy="3850519"/>
          </a:xfrm>
          <a:prstGeom prst="rect">
            <a:avLst/>
          </a:prstGeom>
          <a:noFill/>
        </p:spPr>
      </p:pic>
      <p:sp>
        <p:nvSpPr>
          <p:cNvPr id="4" name="">
            <a:extLst>
              <a:ext uri="{5277B3D9-76A9-4A53-AF59-673675032BD6}">
                <a16:creationId xmlns:a16="http://schemas.microsoft.com/office/drawing/2010/main" id="{3D8EB972-2258-4F8E-B01B-8534CD311EEA}"/>
              </a:ext>
            </a:extLst>
          </p:cNvPr>
          <p:cNvSpPr/>
          <p:nvPr/>
        </p:nvSpPr>
        <p:spPr>
          <a:xfrm flipH="true" flipV="false" rot="0">
            <a:off x="6145178" y="1016860"/>
            <a:ext cx="1813388" cy="565261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2220BE1C-9831-4260-A63A-E9D0914045D3}">
                <a16:creationId xmlns:a16="http://schemas.microsoft.com/office/drawing/2010/main" id="{A478C716-CBEB-497E-927E-6AA9E67C5296}"/>
              </a:ext>
            </a:extLst>
          </p:cNvPr>
          <p:cNvSpPr/>
          <p:nvPr/>
        </p:nvSpPr>
        <p:spPr>
          <a:xfrm flipH="true" flipV="false" rot="-5400000">
            <a:off x="6012228" y="1254985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057D976E-04F5-4283-9191-0A26F69A858B}">
                <a16:creationId xmlns:a16="http://schemas.microsoft.com/office/drawing/2010/main" id="{CB7D0B5B-C691-4777-92CD-01483F16BBF2}"/>
              </a:ext>
            </a:extLst>
          </p:cNvPr>
          <p:cNvSpPr txBox="1"/>
          <p:nvPr/>
        </p:nvSpPr>
        <p:spPr>
          <a:xfrm flipH="false" flipV="false" rot="0">
            <a:off x="6190593" y="1093060"/>
            <a:ext cx="1645396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Explore various export options for your reports to further analyze identity data and gain insights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DAFB69E1-9D03-4A8D-B3AA-936A1F677335}">
                <a16:creationId xmlns:a16="http://schemas.microsoft.com/office/drawing/2010/main" id="{12584B02-D0E3-45F0-9508-C203B3473BED}"/>
              </a:ext>
            </a:extLst>
          </p:cNvPr>
          <p:cNvSpPr/>
          <p:nvPr/>
        </p:nvSpPr>
        <p:spPr>
          <a:xfrm flipH="false" flipV="false" rot="0">
            <a:off x="1116749" y="3541080"/>
            <a:ext cx="1560414" cy="806986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E7001748-EF39-4DFC-B225-3036D1350EAC}">
                <a16:creationId xmlns:a16="http://schemas.microsoft.com/office/drawing/2010/main" id="{2A8AB4D1-D985-4D6E-8607-555E63F21C22}"/>
              </a:ext>
            </a:extLst>
          </p:cNvPr>
          <p:cNvSpPr/>
          <p:nvPr/>
        </p:nvSpPr>
        <p:spPr>
          <a:xfrm flipH="false" flipV="false" rot="5400000">
            <a:off x="2598315" y="3891619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492FFC37-3D0F-488C-8135-90285F8D312F}">
                <a16:creationId xmlns:a16="http://schemas.microsoft.com/office/drawing/2010/main" id="{10D2B487-7939-453E-864E-42F9232F4D3D}"/>
              </a:ext>
            </a:extLst>
          </p:cNvPr>
          <p:cNvSpPr txBox="1"/>
          <p:nvPr/>
        </p:nvSpPr>
        <p:spPr>
          <a:xfrm flipH="false" flipV="false" rot="0">
            <a:off x="1119387" y="3626805"/>
            <a:ext cx="1553003" cy="62850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Explore built-in reports that offer insights into user-related data across various directories like Universal Directory, Azure AD, and Salesforce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</p:spTree>
    <p:extLst>
      <p:ext uri="{CD276145-47A8-4F95-BFDC-D4656591EE51}">
        <p14:creationId xmlns:p14="http://schemas.microsoft.com/office/powerpoint/2010/main" val="1742208157390"/>
      </p:ext>
    </p:extLst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F533CE0B-81A1-4DEF-9A56-F04640B3155F}">
                <a16:creationId xmlns:a16="http://schemas.microsoft.com/office/drawing/2010/main" id="{24668DDA-7CDD-40B5-880F-D23D6B5B3B0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b="0" dirty="0" lang="en-US">
                <a:latin typeface="Zoho Puvi"/>
              </a:rPr>
              <a:t>Reports and identity </a:t>
            </a:r>
          </a:p>
          <a:p>
            <a:pPr/>
            <a:r>
              <a:rPr b="0" dirty="0" lang="en-US">
                <a:latin typeface="Zoho Puvi"/>
              </a:rPr>
              <a:t>analytics </a:t>
            </a:r>
            <a:r>
              <a:rPr b="0" dirty="0" lang="en-US">
                <a:latin typeface="Zoho Puvi"/>
              </a:rPr>
              <a:t>use</a:t>
            </a:r>
            <a:r>
              <a:rPr b="0" dirty="0" lang="en-US">
                <a:latin typeface="Zoho Puvi"/>
              </a:rPr>
              <a:t> </a:t>
            </a:r>
            <a:r>
              <a:rPr b="0" dirty="0" lang="en-US">
                <a:latin typeface="Zoho Puvi"/>
              </a:rPr>
              <a:t>case</a:t>
            </a:r>
            <a:endParaRPr b="0" dirty="0" lang="en-US">
              <a:latin typeface="Zoho Puvi"/>
            </a:endParaRPr>
          </a:p>
        </p:txBody>
      </p:sp>
      <p:sp>
        <p:nvSpPr>
          <p:cNvPr id="3" name="">
            <a:extLst>
              <a:ext uri="{6BE63D5D-CC7E-46D4-A59E-517B5E053654}">
                <a16:creationId xmlns:a16="http://schemas.microsoft.com/office/drawing/2010/main" id="{BC7D8D22-EF4B-453D-979D-E1CBAC531678}"/>
              </a:ext>
            </a:extLst>
          </p:cNvPr>
          <p:cNvSpPr txBox="1"/>
          <p:nvPr/>
        </p:nvSpPr>
        <p:spPr>
          <a:xfrm flipH="false" flipV="false" rot="0">
            <a:off x="755446" y="2036587"/>
            <a:ext cx="3793960" cy="128368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In an organi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z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ation with a diverse workforce and extensive system access, ensuring security and compliance is paramount. With rising cybersecurity threats and regulatory standards like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GDPR and SOC 2, the challenge lies in effectively monitoring and managing user identities and access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B53A32DD-4A29-4131-88BA-2D03FD11795B}">
                <a16:creationId xmlns:a16="http://schemas.microsoft.com/office/drawing/2010/main" id="{A4D097F8-12D2-44A8-9D5C-62BB78F9D1C2}"/>
              </a:ext>
            </a:extLst>
          </p:cNvPr>
          <p:cNvSpPr txBox="1"/>
          <p:nvPr/>
        </p:nvSpPr>
        <p:spPr>
          <a:xfrm flipH="false" flipV="false" rot="0">
            <a:off x="755446" y="17508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11C671AB-7A5E-4352-9BCE-F640EFBFBE20}">
                <a16:creationId xmlns:a16="http://schemas.microsoft.com/office/drawing/2010/main" id="{1FF6C948-6202-447E-84A7-07A6A23C92B0}"/>
              </a:ext>
            </a:extLst>
          </p:cNvPr>
          <p:cNvSpPr txBox="1"/>
          <p:nvPr/>
        </p:nvSpPr>
        <p:spPr>
          <a:xfrm flipH="false" flipV="false" rot="0">
            <a:off x="755446" y="3532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Zoho Puvi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BF5B5749-7BC3-437C-844C-15F0ED05882A}">
                <a16:creationId xmlns:a16="http://schemas.microsoft.com/office/drawing/2010/main" id="{6DFBB2EB-63B4-462C-BB13-1AD0DDB37769}"/>
              </a:ext>
            </a:extLst>
          </p:cNvPr>
          <p:cNvSpPr txBox="1"/>
          <p:nvPr/>
        </p:nvSpPr>
        <p:spPr>
          <a:xfrm flipH="false" flipV="false" rot="0">
            <a:off x="755446" y="3818724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Identity360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enables the organization to extract actionable insights from user access patterns and behavior, swiftly identifying anomalies, unauthorized access, and compliance issues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3B07EBE2-CE05-4CDB-A4E2-A235D2BEA8AA}">
                <a16:creationId xmlns:a16="http://schemas.microsoft.com/office/drawing/2010/main" id="{D5F8B11C-8167-4FD6-AC44-472EFD55F5AB}"/>
              </a:ext>
            </a:extLst>
          </p:cNvPr>
          <p:cNvSpPr/>
          <p:nvPr/>
        </p:nvSpPr>
        <p:spPr>
          <a:xfrm flipH="false" flipV="false" rot="0">
            <a:off x="669121" y="17801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941ACA8D-0805-4500-BB14-2435AE8557F2}">
                <a16:creationId xmlns:a16="http://schemas.microsoft.com/office/drawing/2010/main" id="{DED98BA4-5087-4FA0-B75B-AB6B9199F2FC}"/>
              </a:ext>
            </a:extLst>
          </p:cNvPr>
          <p:cNvSpPr/>
          <p:nvPr/>
        </p:nvSpPr>
        <p:spPr>
          <a:xfrm flipH="false" flipV="false" rot="0">
            <a:off x="669121" y="3567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84BB5060-4F11-4D7E-ABE5-C6CA586BEBD8}">
                <a16:creationId xmlns:a16="http://schemas.microsoft.com/office/drawing/2010/main" id="{987D9C4C-59D4-44A6-B3F8-5F090F6448A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0220" l="0" r="0" t="0"/>
          <a:stretch>
            <a:fillRect/>
          </a:stretch>
        </p:blipFill>
        <p:spPr>
          <a:xfrm flipH="false" flipV="false" rot="0">
            <a:off x="4911375" y="1958140"/>
            <a:ext cx="4224642" cy="3191637"/>
          </a:xfrm>
          <a:prstGeom prst="rect">
            <a:avLst/>
          </a:prstGeom>
          <a:noFill/>
        </p:spPr>
      </p:pic>
    </p:spTree>
    <p:extLst>
      <p:ext uri="{1A8CFB61-3843-4B40-A3D1-C76B4D391708}">
        <p14:creationId xmlns:p14="http://schemas.microsoft.com/office/powerpoint/2010/main" val="1742208157391"/>
      </p:ext>
    </p:extLst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B3E52267-1647-44EE-9E1A-6FDF8EA21EF8}">
                <a16:creationId xmlns:a16="http://schemas.microsoft.com/office/drawing/2010/main" id="{BAF085E2-C360-4DD8-9730-8476968BE30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314450" y="1283474"/>
            <a:ext cx="6641696" cy="3187074"/>
          </a:xfrm>
          <a:prstGeom prst="rect">
            <a:avLst/>
          </a:prstGeom>
          <a:noFill/>
        </p:spPr>
      </p:pic>
    </p:spTree>
    <p:extLst>
      <p:ext uri="{8DE14D9A-5719-4515-B664-E074E81533EA}">
        <p14:creationId xmlns:p14="http://schemas.microsoft.com/office/powerpoint/2010/main" val="1742208157393"/>
      </p:ext>
    </p:extLst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7E1E675-54A8-4118-B2FC-DD5CCD2A05DE}">
                <a16:creationId xmlns:a16="http://schemas.microsoft.com/office/drawing/2010/main" id="{6395A518-761E-47F6-88B6-9DC97CC83C14}"/>
              </a:ext>
            </a:extLst>
          </p:cNvPr>
          <p:cNvSpPr txBox="1"/>
          <p:nvPr/>
        </p:nvSpPr>
        <p:spPr>
          <a:xfrm flipH="false" flipV="false" rot="0">
            <a:off x="4841548" y="483555"/>
            <a:ext cx="3512981" cy="418768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ISO/</a:t>
            </a:r>
            <a:r>
              <a:rPr b="0" dirty="0" err="1" lang="en-US" sz="1400">
                <a:latin typeface="Zoho Puvi"/>
              </a:rPr>
              <a:t>IEC</a:t>
            </a:r>
            <a:r>
              <a:rPr b="0" dirty="0" lang="en-US" sz="1400">
                <a:latin typeface="Zoho Puvi"/>
              </a:rPr>
              <a:t> 27001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ISO/</a:t>
            </a:r>
            <a:r>
              <a:rPr b="0" dirty="0" err="1" lang="en-US" sz="1400">
                <a:latin typeface="Zoho Puvi"/>
              </a:rPr>
              <a:t>IEC</a:t>
            </a:r>
            <a:r>
              <a:rPr b="0" dirty="0" lang="en-US" sz="1400">
                <a:latin typeface="Zoho Puvi"/>
              </a:rPr>
              <a:t> 27701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ISO/</a:t>
            </a:r>
            <a:r>
              <a:rPr b="0" dirty="0" err="1" lang="en-US" sz="1400">
                <a:latin typeface="Zoho Puvi"/>
              </a:rPr>
              <a:t>IEC</a:t>
            </a:r>
            <a:r>
              <a:rPr b="0" dirty="0" lang="en-US" sz="1400">
                <a:latin typeface="Zoho Puvi"/>
              </a:rPr>
              <a:t> 27017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ISO/</a:t>
            </a:r>
            <a:r>
              <a:rPr b="0" dirty="0" err="1" lang="en-US" sz="1400">
                <a:latin typeface="Zoho Puvi"/>
              </a:rPr>
              <a:t>IEC</a:t>
            </a:r>
            <a:r>
              <a:rPr b="0" dirty="0" lang="en-US" sz="1400">
                <a:latin typeface="Zoho Puvi"/>
              </a:rPr>
              <a:t> 27018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SOC 2 Type II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Cyber Essentials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ESQUEMA NACIONAL DE SEGURIDAD</a:t>
            </a:r>
            <a:br>
              <a:rPr b="0" dirty="0" lang="en-US" sz="1400">
                <a:latin typeface="Zoho Puvi"/>
              </a:rPr>
            </a:br>
            <a:r>
              <a:rPr b="0" dirty="0" lang="en-US" sz="1400">
                <a:latin typeface="Zoho Puvi"/>
              </a:rPr>
              <a:t>     (ENS) - Spain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CSA STAR Self-Assessment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GDPR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CCPA</a:t>
            </a:r>
          </a:p>
          <a:p>
            <a:pPr indent="-190500">
              <a:lnSpc>
                <a:spcPct val="145000"/>
              </a:lnSpc>
              <a:spcBef>
                <a:spcPts val="300"/>
              </a:spcBef>
              <a:buFont typeface="Arial"/>
              <a:buChar char="•"/>
              <a:defRPr dirty="0" lang="en-US" sz="1400"/>
            </a:pPr>
            <a:r>
              <a:rPr b="0" dirty="0" lang="en-US" sz="1400">
                <a:latin typeface="Zoho Puvi"/>
              </a:rPr>
              <a:t>Signal spam</a:t>
            </a:r>
            <a:endParaRPr b="0" dirty="0" lang="en-US" sz="1400">
              <a:latin typeface="Zoho Puvi"/>
            </a:endParaRPr>
          </a:p>
        </p:txBody>
      </p:sp>
      <p:sp>
        <p:nvSpPr>
          <p:cNvPr id="3" name="">
            <a:extLst>
              <a:ext uri="{68809663-ACE2-4AFA-ADC2-0FC21CB61EDC}">
                <a16:creationId xmlns:a16="http://schemas.microsoft.com/office/drawing/2010/main" id="{E7CA5DF4-CDA0-47E4-8F14-5B583154A858}"/>
              </a:ext>
            </a:extLst>
          </p:cNvPr>
          <p:cNvSpPr/>
          <p:nvPr/>
        </p:nvSpPr>
        <p:spPr>
          <a:xfrm flipH="false" flipV="false" rot="0">
            <a:off x="0" y="0"/>
            <a:ext cx="4293784" cy="5145147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E44A362E-8AE7-48D8-BE05-3531C6241589}">
                <a16:creationId xmlns:a16="http://schemas.microsoft.com/office/drawing/2010/main" id="{8C881B45-6EF0-4B92-AB2A-F578FC15C0F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61170" t="0"/>
          <a:stretch>
            <a:fillRect/>
          </a:stretch>
        </p:blipFill>
        <p:spPr>
          <a:xfrm flipH="false" flipV="false" rot="0">
            <a:off x="0" y="9525"/>
            <a:ext cx="4279175" cy="5129927"/>
          </a:xfrm>
          <a:prstGeom prst="rect">
            <a:avLst/>
          </a:prstGeom>
          <a:noFill/>
        </p:spPr>
      </p:pic>
      <p:sp>
        <p:nvSpPr>
          <p:cNvPr id="5" name="">
            <a:extLst>
              <a:ext uri="{5A831983-C9AF-4854-9249-0D74441129A5}">
                <a16:creationId xmlns:a16="http://schemas.microsoft.com/office/drawing/2010/main" id="{D605753D-5FB3-4247-8CE7-626C50ECFD8E}"/>
              </a:ext>
            </a:extLst>
          </p:cNvPr>
          <p:cNvSpPr txBox="1"/>
          <p:nvPr/>
        </p:nvSpPr>
        <p:spPr>
          <a:xfrm flipH="false" flipV="false" rot="0">
            <a:off x="474087" y="2522029"/>
            <a:ext cx="3488845" cy="10764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1400">
                <a:solidFill>
                  <a:schemeClr val="bg1"/>
                </a:solidFill>
                <a:latin typeface="Zoho Puvi-light"/>
              </a:rPr>
              <a:t>Identity360 showcases its dedication to maintaining a secure and compliant environment by adhering to various industry-standard certifications:</a:t>
            </a:r>
            <a:endParaRPr b="1" dirty="0" i="0" lang="en-US" sz="1400">
              <a:solidFill>
                <a:schemeClr val="bg1"/>
              </a:solidFill>
              <a:latin typeface="Zoho Puvi-light"/>
            </a:endParaRPr>
          </a:p>
        </p:txBody>
      </p:sp>
      <p:sp>
        <p:nvSpPr>
          <p:cNvPr id="6" name="">
            <a:extLst>
              <a:ext uri="{9C1D755B-4002-4809-932D-F7E5F4A7DB10}">
                <a16:creationId xmlns:a16="http://schemas.microsoft.com/office/drawing/2010/main" id="{402B7077-293C-42BF-AEE8-FA8CB097606F}"/>
              </a:ext>
            </a:extLst>
          </p:cNvPr>
          <p:cNvSpPr txBox="1"/>
          <p:nvPr/>
        </p:nvSpPr>
        <p:spPr>
          <a:xfrm flipH="false" flipV="false" rot="0">
            <a:off x="474087" y="1285293"/>
            <a:ext cx="3583791" cy="119226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0" dirty="0" i="0" lang="en-US" sz="3600">
                <a:solidFill>
                  <a:srgbClr val="e6d8b9"/>
                </a:solidFill>
                <a:latin typeface="Zoho Puvi"/>
              </a:rPr>
              <a:t>Security and compliance</a:t>
            </a:r>
            <a:endParaRPr b="0" dirty="0" i="0" lang="en-US" sz="3600">
              <a:solidFill>
                <a:srgbClr val="e6d8b9"/>
              </a:solidFill>
              <a:latin typeface="Zoho Puvi"/>
            </a:endParaRPr>
          </a:p>
        </p:txBody>
      </p:sp>
    </p:spTree>
    <p:extLst>
      <p:ext uri="{DEB42C14-4E5F-4C04-B406-1BFAC00B856A}">
        <p14:creationId xmlns:p14="http://schemas.microsoft.com/office/powerpoint/2010/main" val="1742208157394"/>
      </p:ext>
    </p:extLst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AB00EDA-91A2-4130-A269-4E0EBCD2609F}">
                <a16:creationId xmlns:a16="http://schemas.microsoft.com/office/drawing/2010/main" id="{83947FBE-CA34-4E18-B03D-20200579B8E1}"/>
              </a:ext>
            </a:extLst>
          </p:cNvPr>
          <p:cNvSpPr/>
          <p:nvPr/>
        </p:nvSpPr>
        <p:spPr>
          <a:xfrm flipH="false" flipV="false" rot="0">
            <a:off x="0" y="-9525"/>
            <a:ext cx="9143314" cy="5195820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22E5BF2B-56C1-4D3B-9204-BFE1B9CB499C}">
                <a16:creationId xmlns:a16="http://schemas.microsoft.com/office/drawing/2010/main" id="{9D910644-814D-479A-824C-DF2759FDB44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-950" l="0" r="16820" t="0"/>
          <a:stretch>
            <a:fillRect/>
          </a:stretch>
        </p:blipFill>
        <p:spPr>
          <a:xfrm flipH="false" flipV="false" rot="0">
            <a:off x="0" y="0"/>
            <a:ext cx="9164607" cy="5178990"/>
          </a:xfrm>
          <a:prstGeom prst="rect">
            <a:avLst/>
          </a:prstGeom>
          <a:noFill/>
        </p:spPr>
      </p:pic>
      <p:sp>
        <p:nvSpPr>
          <p:cNvPr id="4" name="">
            <a:extLst>
              <a:ext uri="{EE8400D3-17E6-4F92-954E-6E3D9DFF053F}">
                <a16:creationId xmlns:a16="http://schemas.microsoft.com/office/drawing/2010/main" id="{D26FA39A-491C-4762-BB75-20010447BA06}"/>
              </a:ext>
            </a:extLst>
          </p:cNvPr>
          <p:cNvSpPr/>
          <p:nvPr/>
        </p:nvSpPr>
        <p:spPr>
          <a:xfrm flipH="false" flipV="false" rot="0">
            <a:off x="540219" y="1419225"/>
            <a:ext cx="2506256" cy="2857500"/>
          </a:xfrm>
          <a:prstGeom prst="roundRect">
            <a:avLst>
              <a:gd fmla="val 0" name="adj"/>
            </a:avLst>
          </a:prstGeom>
          <a:solidFill>
            <a:srgbClr val="e6d8b9">
              <a:alpha val="100000"/>
            </a:srgbClr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F15ACECA-5948-491C-9D66-12195CC95930}">
                <a16:creationId xmlns:a16="http://schemas.microsoft.com/office/drawing/2010/main" id="{8F97A138-D623-4A7C-AF41-63F9FDBC22E2}"/>
              </a:ext>
            </a:extLst>
          </p:cNvPr>
          <p:cNvSpPr/>
          <p:nvPr/>
        </p:nvSpPr>
        <p:spPr>
          <a:xfrm flipH="false" flipV="false" rot="0">
            <a:off x="3341694" y="1419225"/>
            <a:ext cx="2506256" cy="2857500"/>
          </a:xfrm>
          <a:prstGeom prst="roundRect">
            <a:avLst>
              <a:gd fmla="val 0" name="adj"/>
            </a:avLst>
          </a:prstGeom>
          <a:solidFill>
            <a:srgbClr val="e6d8b9">
              <a:alpha val="100000"/>
            </a:srgbClr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44057D39-0BBC-4325-B89E-50D8A07B51F0}">
                <a16:creationId xmlns:a16="http://schemas.microsoft.com/office/drawing/2010/main" id="{8F428F5C-A286-4E3D-840A-E144915AC41A}"/>
              </a:ext>
            </a:extLst>
          </p:cNvPr>
          <p:cNvSpPr txBox="1"/>
          <p:nvPr/>
        </p:nvSpPr>
        <p:spPr>
          <a:xfrm flipH="false" flipV="false" rot="0">
            <a:off x="3507267" y="2933700"/>
            <a:ext cx="3074708" cy="107646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Zoho Puvi"/>
              </a:rPr>
              <a:t>Starts at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  <a:r>
              <a:rPr b="1" dirty="0" lang="en-US" sz="2000">
                <a:solidFill>
                  <a:srgbClr val="00212b"/>
                </a:solidFill>
                <a:latin typeface="Zoho Puvi"/>
              </a:rPr>
              <a:t>$195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  <a:r>
              <a:rPr b="0" dirty="0" lang="en-US" sz="1600">
                <a:solidFill>
                  <a:srgbClr val="00212b"/>
                </a:solidFill>
                <a:latin typeface="Zoho Puvi"/>
              </a:rPr>
              <a:t>per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000">
                <a:solidFill>
                  <a:srgbClr val="00212b"/>
                </a:solidFill>
                <a:latin typeface="Zoho Puvi"/>
              </a:rPr>
              <a:t>100 users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,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Zoho Puvi"/>
              </a:rPr>
              <a:t>per year</a:t>
            </a:r>
            <a:endParaRPr b="0" dirty="0" lang="en-US" sz="1600">
              <a:solidFill>
                <a:srgbClr val="00212b"/>
              </a:solidFill>
              <a:latin typeface="Zoho Puvi"/>
            </a:endParaRPr>
          </a:p>
        </p:txBody>
      </p:sp>
      <p:cxnSp>
        <p:nvCxnSpPr>
          <p:cNvPr id="7" name="">
            <a:extLst>
              <a:ext uri="{98D30942-771F-4F3F-99F8-E49C2628912C}">
                <a16:creationId xmlns:a16="http://schemas.microsoft.com/office/drawing/2010/main" id="{B6F7FF2D-51C0-430D-8F6F-6ED80AD77EA3}"/>
              </a:ext>
            </a:extLst>
          </p:cNvPr>
          <p:cNvCxnSpPr/>
          <p:nvPr/>
        </p:nvCxnSpPr>
        <p:spPr>
          <a:xfrm flipH="true" flipV="false" rot="10800000">
            <a:off x="3599954" y="2762250"/>
            <a:ext cx="2132619" cy="0"/>
          </a:xfrm>
          <a:prstGeom prst="line">
            <a:avLst/>
          </a:prstGeom>
          <a:ln cap="flat" w="9525">
            <a:solidFill>
              <a:srgbClr val="00212b">
                <a:alpha val="10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8" name="">
            <a:extLst>
              <a:ext uri="{65955902-E3F6-4E15-A537-E38B7604943B}">
                <a16:creationId xmlns:a16="http://schemas.microsoft.com/office/drawing/2010/main" id="{D048C788-62B7-4092-A96B-DED5B174338B}"/>
              </a:ext>
            </a:extLst>
          </p:cNvPr>
          <p:cNvSpPr/>
          <p:nvPr/>
        </p:nvSpPr>
        <p:spPr>
          <a:xfrm flipH="false" flipV="false" rot="0">
            <a:off x="6120098" y="1419225"/>
            <a:ext cx="2506256" cy="2857500"/>
          </a:xfrm>
          <a:prstGeom prst="roundRect">
            <a:avLst>
              <a:gd fmla="val 0" name="adj"/>
            </a:avLst>
          </a:prstGeom>
          <a:solidFill>
            <a:srgbClr val="e6d8b9">
              <a:alpha val="100000"/>
            </a:srgbClr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9" name="">
            <a:extLst>
              <a:ext uri="{1F618DBE-0FD3-458C-96BC-05DB6D74F6DB}">
                <a16:creationId xmlns:a16="http://schemas.microsoft.com/office/drawing/2010/main" id="{530CBE38-4553-4B8D-8E41-FEBC9423F9A6}"/>
              </a:ext>
            </a:extLst>
          </p:cNvPr>
          <p:cNvCxnSpPr/>
          <p:nvPr/>
        </p:nvCxnSpPr>
        <p:spPr>
          <a:xfrm flipH="true" flipV="false" rot="10800000">
            <a:off x="6340354" y="2762250"/>
            <a:ext cx="2132619" cy="0"/>
          </a:xfrm>
          <a:prstGeom prst="line">
            <a:avLst/>
          </a:prstGeom>
          <a:ln cap="flat" w="9525">
            <a:solidFill>
              <a:srgbClr val="00212b">
                <a:alpha val="10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">
            <a:extLst>
              <a:ext uri="{0E592A09-A163-4C36-824E-A6C36EC6B7AA}">
                <a16:creationId xmlns:a16="http://schemas.microsoft.com/office/drawing/2010/main" id="{045DB2C4-0603-4AED-8185-18F5F77521B5}"/>
              </a:ext>
            </a:extLst>
          </p:cNvPr>
          <p:cNvCxnSpPr/>
          <p:nvPr/>
        </p:nvCxnSpPr>
        <p:spPr>
          <a:xfrm flipH="true" flipV="false" rot="10800000">
            <a:off x="760476" y="2762250"/>
            <a:ext cx="2132619" cy="0"/>
          </a:xfrm>
          <a:prstGeom prst="line">
            <a:avLst/>
          </a:prstGeom>
          <a:ln cap="flat" w="9525">
            <a:solidFill>
              <a:srgbClr val="00212b">
                <a:alpha val="10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1" name="">
            <a:extLst>
              <a:ext uri="{EA979F2E-F1B1-4E48-90EF-0A748F9C12F8}">
                <a16:creationId xmlns:a16="http://schemas.microsoft.com/office/drawing/2010/main" id="{0D393204-3C01-41A9-B269-4542867AD1C5}"/>
              </a:ext>
            </a:extLst>
          </p:cNvPr>
          <p:cNvSpPr txBox="1"/>
          <p:nvPr/>
        </p:nvSpPr>
        <p:spPr>
          <a:xfrm flipH="false" flipV="false" rot="0">
            <a:off x="666207" y="2933700"/>
            <a:ext cx="3074708" cy="107646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Zoho Puvi"/>
              </a:rPr>
              <a:t>Starts at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  <a:r>
              <a:rPr b="1" dirty="0" lang="en-US" sz="2000">
                <a:solidFill>
                  <a:srgbClr val="00212b"/>
                </a:solidFill>
                <a:latin typeface="Zoho Puvi"/>
              </a:rPr>
              <a:t>$295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  <a:r>
              <a:rPr b="0" dirty="0" lang="en-US" sz="1600">
                <a:solidFill>
                  <a:srgbClr val="00212b"/>
                </a:solidFill>
                <a:latin typeface="Zoho Puvi"/>
              </a:rPr>
              <a:t>per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000">
                <a:solidFill>
                  <a:srgbClr val="00212b"/>
                </a:solidFill>
                <a:latin typeface="Zoho Puvi"/>
              </a:rPr>
              <a:t>100 users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,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Zoho Puvi"/>
              </a:rPr>
              <a:t>per year</a:t>
            </a:r>
            <a:endParaRPr b="0" dirty="0" lang="en-US" sz="1600">
              <a:solidFill>
                <a:srgbClr val="00212b"/>
              </a:solidFill>
              <a:latin typeface="Zoho Puvi"/>
            </a:endParaRPr>
          </a:p>
        </p:txBody>
      </p:sp>
      <p:sp>
        <p:nvSpPr>
          <p:cNvPr id="12" name="">
            <a:extLst>
              <a:ext uri="{4F4B4990-8226-4AE9-918D-A89E96D5A07E}">
                <a16:creationId xmlns:a16="http://schemas.microsoft.com/office/drawing/2010/main" id="{547F564B-0730-4006-965F-1CF716989FDA}"/>
              </a:ext>
            </a:extLst>
          </p:cNvPr>
          <p:cNvSpPr txBox="1"/>
          <p:nvPr/>
        </p:nvSpPr>
        <p:spPr>
          <a:xfrm flipH="false" flipV="false" rot="0">
            <a:off x="666207" y="1866900"/>
            <a:ext cx="2469737" cy="49749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10000"/>
              </a:lnSpc>
              <a:defRPr dirty="0" lang="en-US" sz="1400"/>
            </a:pPr>
            <a:r>
              <a:rPr dirty="0" lang="en-US" sz="1200">
                <a:solidFill>
                  <a:srgbClr val="00212b"/>
                </a:solidFill>
                <a:latin typeface="Zoho Puvi-medium"/>
              </a:rPr>
              <a:t>Life cycle </a:t>
            </a:r>
          </a:p>
          <a:p>
            <a:pPr>
              <a:lnSpc>
                <a:spcPct val="110000"/>
              </a:lnSpc>
              <a:defRPr dirty="0" lang="en-US" sz="1400"/>
            </a:pPr>
            <a:r>
              <a:rPr dirty="0" lang="en-US" sz="1200">
                <a:solidFill>
                  <a:srgbClr val="00212b"/>
                </a:solidFill>
                <a:latin typeface="Zoho Puvi-medium"/>
              </a:rPr>
              <a:t>management</a:t>
            </a:r>
            <a:endParaRPr dirty="0" lang="en-US" sz="1200">
              <a:solidFill>
                <a:srgbClr val="00212b"/>
              </a:solidFill>
              <a:latin typeface="Zoho Puvi-medium"/>
            </a:endParaRPr>
          </a:p>
        </p:txBody>
      </p:sp>
      <p:sp>
        <p:nvSpPr>
          <p:cNvPr id="13" name="">
            <a:extLst>
              <a:ext uri="{A2C0503B-2F83-457E-8A36-81861157F6E8}">
                <a16:creationId xmlns:a16="http://schemas.microsoft.com/office/drawing/2010/main" id="{F9316AF1-88A6-403C-835C-EF3E06F69436}"/>
              </a:ext>
            </a:extLst>
          </p:cNvPr>
          <p:cNvSpPr txBox="1"/>
          <p:nvPr/>
        </p:nvSpPr>
        <p:spPr>
          <a:xfrm flipH="false" flipV="false" rot="0">
            <a:off x="6248400" y="1762125"/>
            <a:ext cx="2469737" cy="698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10000"/>
              </a:lnSpc>
              <a:defRPr dirty="0" lang="en-US" sz="1400"/>
            </a:pPr>
            <a:r>
              <a:rPr dirty="0" lang="en-US" sz="1200">
                <a:solidFill>
                  <a:srgbClr val="00212b"/>
                </a:solidFill>
                <a:latin typeface="Zoho Puvi-medium"/>
              </a:rPr>
              <a:t>All</a:t>
            </a:r>
            <a:r>
              <a:rPr dirty="0" lang="en-US" sz="1200">
                <a:solidFill>
                  <a:srgbClr val="00212b"/>
                </a:solidFill>
                <a:latin typeface="Zoho Puvi-medium"/>
              </a:rPr>
              <a:t> </a:t>
            </a:r>
            <a:r>
              <a:rPr dirty="0" lang="en-US" sz="1200">
                <a:solidFill>
                  <a:srgbClr val="00212b"/>
                </a:solidFill>
                <a:latin typeface="Zoho Puvi-medium"/>
              </a:rPr>
              <a:t>inclusive </a:t>
            </a:r>
            <a:r>
              <a:rPr dirty="0" lang="en-US" sz="1200">
                <a:solidFill>
                  <a:srgbClr val="00212b"/>
                </a:solidFill>
                <a:latin typeface="Zoho Puvi-medium"/>
              </a:rPr>
              <a:t>(</a:t>
            </a:r>
            <a:r>
              <a:rPr dirty="0" lang="en-US" sz="1200">
                <a:solidFill>
                  <a:srgbClr val="00212b"/>
                </a:solidFill>
                <a:latin typeface="Zoho Puvi-medium"/>
              </a:rPr>
              <a:t>l</a:t>
            </a:r>
            <a:r>
              <a:rPr dirty="0" lang="en-US" sz="1200">
                <a:solidFill>
                  <a:srgbClr val="00212b"/>
                </a:solidFill>
                <a:latin typeface="Zoho Puvi-medium"/>
              </a:rPr>
              <a:t>ife cycle management </a:t>
            </a:r>
            <a:r>
              <a:rPr dirty="0" lang="en-US" sz="1200">
                <a:solidFill>
                  <a:srgbClr val="00212b"/>
                </a:solidFill>
                <a:latin typeface="Zoho Puvi-medium"/>
              </a:rPr>
              <a:t>with </a:t>
            </a:r>
          </a:p>
          <a:p>
            <a:pPr>
              <a:lnSpc>
                <a:spcPct val="110000"/>
              </a:lnSpc>
              <a:defRPr dirty="0" lang="en-US" sz="1400"/>
            </a:pPr>
            <a:r>
              <a:rPr dirty="0" lang="en-US" sz="1200">
                <a:solidFill>
                  <a:srgbClr val="00212b"/>
                </a:solidFill>
                <a:latin typeface="Zoho Puvi-medium"/>
              </a:rPr>
              <a:t>MFA and </a:t>
            </a:r>
            <a:r>
              <a:rPr dirty="0" err="1" lang="en-US" sz="1200">
                <a:solidFill>
                  <a:srgbClr val="00212b"/>
                </a:solidFill>
                <a:latin typeface="Zoho Puvi-medium"/>
              </a:rPr>
              <a:t>SSO</a:t>
            </a:r>
            <a:r>
              <a:rPr dirty="0" lang="en-US" sz="1200">
                <a:solidFill>
                  <a:srgbClr val="00212b"/>
                </a:solidFill>
                <a:latin typeface="Zoho Puvi-medium"/>
              </a:rPr>
              <a:t>)</a:t>
            </a:r>
            <a:endParaRPr dirty="0" lang="en-US" sz="1200">
              <a:solidFill>
                <a:srgbClr val="00212b"/>
              </a:solidFill>
              <a:latin typeface="Zoho Puvi-medium"/>
            </a:endParaRPr>
          </a:p>
        </p:txBody>
      </p:sp>
      <p:sp>
        <p:nvSpPr>
          <p:cNvPr id="14" name="">
            <a:extLst>
              <a:ext uri="{3D5474E1-1353-43D3-849D-CC4A20AD9383}">
                <a16:creationId xmlns:a16="http://schemas.microsoft.com/office/drawing/2010/main" id="{24FC6201-56B0-40CE-8CCA-CE1B1C131362}"/>
              </a:ext>
            </a:extLst>
          </p:cNvPr>
          <p:cNvSpPr txBox="1"/>
          <p:nvPr/>
        </p:nvSpPr>
        <p:spPr>
          <a:xfrm flipH="false" flipV="false" rot="0">
            <a:off x="6248400" y="2933700"/>
            <a:ext cx="3074708" cy="107646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Zoho Puvi"/>
              </a:rPr>
              <a:t>Starts at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  <a:r>
              <a:rPr b="1" dirty="0" lang="en-US" sz="2000">
                <a:solidFill>
                  <a:srgbClr val="00212b"/>
                </a:solidFill>
                <a:latin typeface="Zoho Puvi"/>
              </a:rPr>
              <a:t>$415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  <a:r>
              <a:rPr b="0" dirty="0" lang="en-US" sz="1600">
                <a:solidFill>
                  <a:srgbClr val="00212b"/>
                </a:solidFill>
                <a:latin typeface="Zoho Puvi"/>
              </a:rPr>
              <a:t>per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000">
                <a:solidFill>
                  <a:srgbClr val="00212b"/>
                </a:solidFill>
                <a:latin typeface="Zoho Puvi"/>
              </a:rPr>
              <a:t>100 users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,</a:t>
            </a:r>
            <a:r>
              <a:rPr b="0" dirty="0" lang="en-US" sz="2000">
                <a:solidFill>
                  <a:srgbClr val="00212b"/>
                </a:solidFill>
                <a:latin typeface="Zoho Puvi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Zoho Puvi"/>
              </a:rPr>
              <a:t>per year</a:t>
            </a:r>
            <a:endParaRPr b="0" dirty="0" lang="en-US" sz="1600">
              <a:solidFill>
                <a:srgbClr val="00212b"/>
              </a:solidFill>
              <a:latin typeface="Zoho Puvi"/>
            </a:endParaRPr>
          </a:p>
        </p:txBody>
      </p:sp>
      <p:sp>
        <p:nvSpPr>
          <p:cNvPr id="15" name="">
            <a:extLst>
              <a:ext uri="{436A9990-32F8-4042-97F4-3CA8E074D9EC}">
                <a16:creationId xmlns:a16="http://schemas.microsoft.com/office/drawing/2010/main" id="{FA3467A2-9569-44F9-AC80-7A5A86136C41}"/>
              </a:ext>
            </a:extLst>
          </p:cNvPr>
          <p:cNvSpPr txBox="1"/>
          <p:nvPr/>
        </p:nvSpPr>
        <p:spPr>
          <a:xfrm flipH="false" flipV="false" rot="0">
            <a:off x="3505685" y="1962150"/>
            <a:ext cx="2469737" cy="29637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10000"/>
              </a:lnSpc>
              <a:defRPr dirty="0" lang="en-US" sz="1400"/>
            </a:pPr>
            <a:r>
              <a:rPr dirty="0" lang="en-US" sz="1200">
                <a:solidFill>
                  <a:srgbClr val="00212b"/>
                </a:solidFill>
                <a:latin typeface="Zoho Puvi-medium"/>
              </a:rPr>
              <a:t>MFA</a:t>
            </a:r>
            <a:r>
              <a:rPr dirty="0" lang="en-US" sz="1200">
                <a:solidFill>
                  <a:srgbClr val="00212b"/>
                </a:solidFill>
                <a:latin typeface="Zoho Puvi-medium"/>
              </a:rPr>
              <a:t> and </a:t>
            </a:r>
            <a:r>
              <a:rPr dirty="0" lang="en-US" sz="1200">
                <a:solidFill>
                  <a:srgbClr val="00212b"/>
                </a:solidFill>
                <a:latin typeface="Zoho Puvi-medium"/>
              </a:rPr>
              <a:t>SSO</a:t>
            </a:r>
            <a:endParaRPr dirty="0" lang="en-US" sz="1200">
              <a:solidFill>
                <a:srgbClr val="00212b"/>
              </a:solidFill>
              <a:latin typeface="Zoho Puvi-medium"/>
            </a:endParaRPr>
          </a:p>
        </p:txBody>
      </p:sp>
      <p:sp>
        <p:nvSpPr>
          <p:cNvPr hidden="false" id="16" name="">
            <a:extLst>
              <a:ext uri="{A19E8FE7-A251-4C93-9A53-3B5BF46EEF4A}">
                <a16:creationId xmlns:a16="http://schemas.microsoft.com/office/drawing/2010/main" id="{B2659015-4FE9-4120-8F27-33A14F6CE566}"/>
              </a:ext>
            </a:extLst>
          </p:cNvPr>
          <p:cNvSpPr txBox="1">
            <a:spLocks noGrp="true"/>
          </p:cNvSpPr>
          <p:nvPr/>
        </p:nvSpPr>
        <p:spPr>
          <a:xfrm rot="0">
            <a:off x="423081" y="451227"/>
            <a:ext cx="8486679" cy="630421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0" dirty="0" i="0" lang="en-US" sz="2800">
                <a:solidFill>
                  <a:srgbClr val="e6d8b9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2800">
                <a:solidFill>
                  <a:srgbClr val="e6d8b9"/>
                </a:solidFill>
                <a:latin typeface="Zoho Puvi"/>
              </a:rPr>
              <a:t>Identity360 licensing</a:t>
            </a:r>
            <a:endParaRPr b="0" dirty="0" i="0" lang="en-US" sz="2800">
              <a:solidFill>
                <a:srgbClr val="e6d8b9"/>
              </a:solidFill>
              <a:latin typeface="Zoho Puvi"/>
            </a:endParaRPr>
          </a:p>
        </p:txBody>
      </p:sp>
      <p:pic>
        <p:nvPicPr>
          <p:cNvPr id="17" name="">
            <a:extLst>
              <a:ext uri="{D81F4819-0FFD-4FF8-B2A1-695E8BF5F645}">
                <a16:creationId xmlns:a16="http://schemas.microsoft.com/office/drawing/2010/main" id="{9D03BD6F-B3EF-4CD0-97B0-8F068BD2848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243620" y="4701749"/>
            <a:ext cx="739016" cy="277291"/>
          </a:xfrm>
          <a:prstGeom prst="rect">
            <a:avLst/>
          </a:prstGeom>
          <a:noFill/>
        </p:spPr>
      </p:pic>
    </p:spTree>
    <p:extLst>
      <p:ext uri="{BA6A4AF7-8398-4E56-B7FA-C046E44ED603}">
        <p14:creationId xmlns:p14="http://schemas.microsoft.com/office/powerpoint/2010/main" val="1742208157397"/>
      </p:ext>
    </p:extLst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5B052F4-C560-43B9-841E-80DEE0111744}">
                <a16:creationId xmlns:a16="http://schemas.microsoft.com/office/drawing/2010/main" id="{D20CCAFC-8BB9-47C7-BE9A-113EC5D71563}"/>
              </a:ext>
            </a:extLst>
          </p:cNvPr>
          <p:cNvSpPr/>
          <p:nvPr/>
        </p:nvSpPr>
        <p:spPr>
          <a:xfrm flipH="false" flipV="false" rot="0">
            <a:off x="0" y="-9525"/>
            <a:ext cx="9143314" cy="5162550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3EE691CA-6BE7-4F93-BB29-4A6E6363E2AC}">
                <a16:creationId xmlns:a16="http://schemas.microsoft.com/office/drawing/2010/main" id="{EEA421A6-40C0-4EAF-9663-C70531707CD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16820" t="0"/>
          <a:stretch>
            <a:fillRect/>
          </a:stretch>
        </p:blipFill>
        <p:spPr>
          <a:xfrm flipH="false" flipV="false" rot="0">
            <a:off x="-9525" y="0"/>
            <a:ext cx="9164607" cy="5129927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1BC269C0-8F5F-444E-88E1-AD4FD41FA266}">
                <a16:creationId xmlns:a16="http://schemas.microsoft.com/office/drawing/2010/main" id="{EEFCB231-E81B-4709-9050-59E2CD440129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29000"/>
          </a:blip>
          <a:srcRect b="0" l="0" r="4690" t="0"/>
          <a:stretch>
            <a:fillRect/>
          </a:stretch>
        </p:blipFill>
        <p:spPr>
          <a:xfrm flipH="false" flipV="false" rot="0">
            <a:off x="275282" y="3943350"/>
            <a:ext cx="4434800" cy="1194320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530ADBDE-3D0C-4C04-807D-CA12CE1615CE}">
                <a16:creationId xmlns:a16="http://schemas.microsoft.com/office/drawing/2010/main" id="{C58C11FE-B054-4BFA-A7EC-91F6F3C2E0E4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29000"/>
          </a:blip>
          <a:srcRect b="0" l="-140" r="10830" t="0"/>
          <a:stretch>
            <a:fillRect/>
          </a:stretch>
        </p:blipFill>
        <p:spPr>
          <a:xfrm flipH="true" flipV="false" rot="0">
            <a:off x="4710082" y="3943350"/>
            <a:ext cx="4155699" cy="1194320"/>
          </a:xfrm>
          <a:prstGeom prst="rect">
            <a:avLst/>
          </a:prstGeom>
          <a:noFill/>
        </p:spPr>
      </p:pic>
      <p:sp>
        <p:nvSpPr>
          <p:cNvPr id="6" name="">
            <a:extLst>
              <a:ext uri="{0D6E09F8-BBB0-481C-A553-F4B20D3B14AD}">
                <a16:creationId xmlns:a16="http://schemas.microsoft.com/office/drawing/2010/main" id="{88626A73-04A4-4B4D-8C21-5B7F1806EA2B}"/>
              </a:ext>
            </a:extLst>
          </p:cNvPr>
          <p:cNvSpPr txBox="1"/>
          <p:nvPr/>
        </p:nvSpPr>
        <p:spPr>
          <a:xfrm flipH="false" flipV="true" rot="0">
            <a:off x="2071478" y="2440743"/>
            <a:ext cx="2264092" cy="232371"/>
          </a:xfrm>
          <a:prstGeom prst="rect">
            <a:avLst/>
          </a:prstGeom>
        </p:spPr>
        <p:txBody>
          <a:bodyPr anchor="ctr" bIns="47625" lIns="95250" rIns="95250" rot="1080000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9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EA389B3F-B6AB-49EE-A771-E3365EEFC536}">
                <a16:creationId xmlns:a16="http://schemas.microsoft.com/office/drawing/2010/main" id="{813D142A-2249-422A-BFBE-EDB6B069C669}"/>
              </a:ext>
            </a:extLst>
          </p:cNvPr>
          <p:cNvSpPr txBox="1"/>
          <p:nvPr/>
        </p:nvSpPr>
        <p:spPr>
          <a:xfrm flipH="false" flipV="true" rot="0">
            <a:off x="4520479" y="2436199"/>
            <a:ext cx="2684316" cy="232371"/>
          </a:xfrm>
          <a:prstGeom prst="rect">
            <a:avLst/>
          </a:prstGeom>
        </p:spPr>
        <p:txBody>
          <a:bodyPr anchor="ctr" bIns="47625" lIns="95250" rIns="95250" rot="10800000" rtlCol="0" tIns="47625">
            <a:noAutofit/>
          </a:bodyPr>
          <a:lstStyle/>
          <a:p>
            <a:pPr algn="ctr"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Zoho Puvi"/>
              </a:rPr>
              <a:t>identity360-support@manageengine.com</a:t>
            </a:r>
            <a:endParaRPr b="0" dirty="0" lang="en-US" sz="9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8" name="">
            <a:extLst>
              <a:ext uri="{3ABFEDC6-744F-48F0-BD0C-02DD5EBCFE45}">
                <a16:creationId xmlns:a16="http://schemas.microsoft.com/office/drawing/2010/main" id="{38FF0C1C-9F9A-4BD5-B1A1-4BE95F5EA534}"/>
              </a:ext>
            </a:extLst>
          </p:cNvPr>
          <p:cNvCxnSpPr/>
          <p:nvPr/>
        </p:nvCxnSpPr>
        <p:spPr>
          <a:xfrm flipH="true" flipV="false" rot="10800000">
            <a:off x="4494438" y="2474499"/>
            <a:ext cx="0" cy="167982"/>
          </a:xfrm>
          <a:prstGeom prst="line">
            <a:avLst/>
          </a:prstGeom>
          <a:ln cap="flat" w="9525">
            <a:solidFill>
              <a:srgbClr val="e6d8b9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9" name="">
            <a:extLst>
              <a:ext uri="{B033921B-CB9A-4993-94D3-A45C8ED9EF07}">
                <a16:creationId xmlns:a16="http://schemas.microsoft.com/office/drawing/2010/main" id="{83ED32FE-DD7F-4AF8-852E-8743EED376F7}"/>
              </a:ext>
            </a:extLst>
          </p:cNvPr>
          <p:cNvSpPr txBox="1"/>
          <p:nvPr/>
        </p:nvSpPr>
        <p:spPr>
          <a:xfrm flipH="false" flipV="false" rot="0">
            <a:off x="1781175" y="1234449"/>
            <a:ext cx="5580478" cy="110084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6600">
                <a:solidFill>
                  <a:srgbClr val="e6d8b9"/>
                </a:solidFill>
                <a:latin typeface="Zoho Puvi"/>
              </a:rPr>
              <a:t>Thank you!</a:t>
            </a:r>
            <a:endParaRPr b="0" dirty="0" lang="en-US" sz="6600">
              <a:solidFill>
                <a:srgbClr val="e6d8b9"/>
              </a:solidFill>
              <a:latin typeface="Zoho Puvi"/>
            </a:endParaRPr>
          </a:p>
        </p:txBody>
      </p:sp>
      <p:pic>
        <p:nvPicPr>
          <p:cNvPr id="10" name="">
            <a:extLst>
              <a:ext uri="{79645AB1-B197-45CE-99F2-4CA50B6C2482}">
                <a16:creationId xmlns:a16="http://schemas.microsoft.com/office/drawing/2010/main" id="{101BB23E-7947-4CC0-ADD2-44CB8E2DDD0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038600" y="517140"/>
            <a:ext cx="1066409" cy="399897"/>
          </a:xfrm>
          <a:prstGeom prst="rect">
            <a:avLst/>
          </a:prstGeom>
          <a:noFill/>
        </p:spPr>
      </p:pic>
      <p:sp>
        <p:nvSpPr>
          <p:cNvPr id="11" name="">
            <a:extLst>
              <a:ext uri="{B6DE76E0-9957-4F6B-A942-3B3A9CE77035}">
                <a16:creationId xmlns:a16="http://schemas.microsoft.com/office/drawing/2010/main" id="{7926B3C1-D25F-4096-8431-8103E56A8F61}"/>
              </a:ext>
            </a:extLst>
          </p:cNvPr>
          <p:cNvSpPr/>
          <p:nvPr/>
        </p:nvSpPr>
        <p:spPr>
          <a:xfrm flipH="false" flipV="false" rot="0">
            <a:off x="-9124" y="5048250"/>
            <a:ext cx="9159745" cy="96659"/>
          </a:xfrm>
          <a:prstGeom prst="rect">
            <a:avLst/>
          </a:prstGeom>
          <a:solidFill>
            <a:srgbClr val="e6d8b9">
              <a:alpha val="100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grpSp>
        <p:nvGrpSpPr>
          <p:cNvPr id="12" name="">
            <a:extLst>
              <a:ext uri="{2C398036-A794-4707-B71B-7AD7C0836B21}">
                <a16:creationId xmlns:a16="http://schemas.microsoft.com/office/drawing/2010/main" id="{6F8E885B-FA7C-4E26-BE32-0AF9310ACE5E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3597592" y="3324225"/>
            <a:ext cx="1759010" cy="476440"/>
            <a:chOff x="3619500" y="3324225"/>
            <a:chExt cx="1759010" cy="476440"/>
          </a:xfrm>
        </p:grpSpPr>
        <p:sp>
          <p:nvSpPr>
            <p:cNvPr id="13" name="">
              <a:extLst>
                <a:ext uri="{F5C3F4CF-C660-4FEF-B4D5-D63661A1873B}">
                  <a16:creationId xmlns:a16="http://schemas.microsoft.com/office/drawing/2010/main" id="{EF001A2E-C5FE-4DB6-84D8-FA3B07C81C01}"/>
                </a:ext>
              </a:extLst>
            </p:cNvPr>
            <p:cNvSpPr/>
            <p:nvPr/>
          </p:nvSpPr>
          <p:spPr>
            <a:xfrm flipH="false" flipV="false" rot="0">
              <a:off x="3619500" y="3324225"/>
              <a:ext cx="1759010" cy="476440"/>
            </a:xfrm>
            <a:prstGeom prst="roundRect">
              <a:avLst>
                <a:gd fmla="val 5642" name="adj"/>
              </a:avLst>
            </a:prstGeom>
            <a:solidFill>
              <a:srgbClr val="e6d8b9">
                <a:alpha val="100000"/>
              </a:srgbClr>
            </a:solidFill>
            <a:ln cap="flat" w="57150">
              <a:solidFill>
                <a:srgbClr val="e6d8b9">
                  <a:alpha val="44000"/>
                </a:srgb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4" name="">
              <a:extLst>
                <a:ext uri="{2E5C86AA-CA64-4549-BB80-2CDF442141A1}">
                  <a16:creationId xmlns:a16="http://schemas.microsoft.com/office/drawing/2010/main" id="{357D8BF5-3F45-44B6-8DFA-827990ABCD98}"/>
                </a:ext>
              </a:extLst>
            </p:cNvPr>
            <p:cNvSpPr txBox="1"/>
            <p:nvPr/>
          </p:nvSpPr>
          <p:spPr>
            <a:xfrm flipH="false" flipV="false" rot="0">
              <a:off x="3703243" y="3438525"/>
              <a:ext cx="1379315" cy="24761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dirty="0" lang="en-US" sz="1000">
                  <a:latin typeface="Zoho Puvi-demi_bold"/>
                  <a:hlinkClick r:id="rId5"/>
                </a:rPr>
                <a:t>START FREE </a:t>
              </a:r>
              <a:r>
                <a:rPr dirty="0" lang="en-US" sz="1000">
                  <a:latin typeface="Zoho Puvi-demi_bold"/>
                  <a:hlinkClick r:id="rId6"/>
                </a:rPr>
                <a:t>TRIAL</a:t>
              </a:r>
              <a:endParaRPr dirty="0" lang="en-US" sz="1000">
                <a:latin typeface="Zoho Puvi-demi_bold"/>
                <a:hlinkClick r:id="rId7"/>
              </a:endParaRPr>
            </a:p>
          </p:txBody>
        </p:sp>
        <p:pic>
          <p:nvPicPr>
            <p:cNvPr id="15" name="">
              <a:extLst>
                <a:ext uri="{85C35B39-9ECE-4F9F-B9FA-62A1F7FC74E8}">
                  <a16:creationId xmlns:a16="http://schemas.microsoft.com/office/drawing/2010/main" id="{E5170CDD-5DA6-43E3-91DC-B10C947C3016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false" flipV="false" rot="0">
              <a:off x="5024009" y="3467100"/>
              <a:ext cx="194148" cy="194148"/>
            </a:xfrm>
            <a:prstGeom prst="rect">
              <a:avLst/>
            </a:prstGeom>
            <a:noFill/>
          </p:spPr>
        </p:pic>
      </p:grpSp>
    </p:spTree>
    <p:extLst>
      <p:ext uri="{F776809D-E505-4C3F-80E1-DA96B1725062}">
        <p14:creationId xmlns:p14="http://schemas.microsoft.com/office/powerpoint/2010/main" val="1742208157399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7211031-FC9F-4945-8994-AF6BAA29F716}">
                <a16:creationId xmlns:a16="http://schemas.microsoft.com/office/drawing/2010/main" id="{870F635D-1971-437A-BD93-4606DFC2469C}"/>
              </a:ext>
            </a:extLst>
          </p:cNvPr>
          <p:cNvSpPr/>
          <p:nvPr/>
        </p:nvSpPr>
        <p:spPr>
          <a:xfrm flipH="false" flipV="false" rot="0">
            <a:off x="0" y="0"/>
            <a:ext cx="3406997" cy="5145147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248CA659-8B30-47C3-807A-549E936D5F99}">
                <a16:creationId xmlns:a16="http://schemas.microsoft.com/office/drawing/2010/main" id="{BB164CCA-288A-49CC-A20F-2725F733546D}"/>
              </a:ext>
            </a:extLst>
          </p:cNvPr>
          <p:cNvSpPr txBox="1"/>
          <p:nvPr/>
        </p:nvSpPr>
        <p:spPr>
          <a:xfrm flipH="false" flipV="false" rot="0">
            <a:off x="4305300" y="516921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Zoho Puvi"/>
              </a:rPr>
              <a:t>Universal Directory</a:t>
            </a:r>
            <a:endParaRPr b="0" dirty="0" lang="en-US" sz="1200">
              <a:solidFill>
                <a:schemeClr val="tx1"/>
              </a:solidFill>
              <a:latin typeface="Zoho Puvi"/>
            </a:endParaRPr>
          </a:p>
        </p:txBody>
      </p:sp>
      <p:cxnSp>
        <p:nvCxnSpPr>
          <p:cNvPr id="4" name="">
            <a:extLst>
              <a:ext uri="{5DA1B143-65CC-4F5D-82AA-F4518318680F}">
                <a16:creationId xmlns:a16="http://schemas.microsoft.com/office/drawing/2010/main" id="{62AA4A1E-600E-4A9A-9530-A20C1B6760DA}"/>
              </a:ext>
            </a:extLst>
          </p:cNvPr>
          <p:cNvCxnSpPr/>
          <p:nvPr/>
        </p:nvCxnSpPr>
        <p:spPr>
          <a:xfrm flipH="false" flipV="true" rot="10800000">
            <a:off x="4371079" y="906989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5" name="">
            <a:extLst>
              <a:ext uri="{B109A58B-7130-473E-9A81-49372695369D}">
                <a16:creationId xmlns:a16="http://schemas.microsoft.com/office/drawing/2010/main" id="{0804B2C6-C27D-4279-A217-AEF5DF47A160}"/>
              </a:ext>
            </a:extLst>
          </p:cNvPr>
          <p:cNvCxnSpPr/>
          <p:nvPr/>
        </p:nvCxnSpPr>
        <p:spPr>
          <a:xfrm flipH="false" flipV="true" rot="10800000">
            <a:off x="4371079" y="1546221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6" name="">
            <a:extLst>
              <a:ext uri="{C0C7410B-4A6D-45F4-BE64-33D939B88B5B}">
                <a16:creationId xmlns:a16="http://schemas.microsoft.com/office/drawing/2010/main" id="{2AAE28A2-5478-4C8C-81E7-F463D635742D}"/>
              </a:ext>
            </a:extLst>
          </p:cNvPr>
          <p:cNvCxnSpPr/>
          <p:nvPr/>
        </p:nvCxnSpPr>
        <p:spPr>
          <a:xfrm flipH="false" flipV="true" rot="10800000">
            <a:off x="4371079" y="2185454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">
            <a:extLst>
              <a:ext uri="{E1AF8839-2B96-4F90-B9D4-B45E6CCFC932}">
                <a16:creationId xmlns:a16="http://schemas.microsoft.com/office/drawing/2010/main" id="{C3B34E80-9EC6-42E7-ABE1-67747213C1AD}"/>
              </a:ext>
            </a:extLst>
          </p:cNvPr>
          <p:cNvCxnSpPr/>
          <p:nvPr/>
        </p:nvCxnSpPr>
        <p:spPr>
          <a:xfrm flipH="false" flipV="true" rot="10800000">
            <a:off x="4371079" y="2824686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">
            <a:extLst>
              <a:ext uri="{02BC7736-DD47-4AFF-A3A1-D3575B8A8FAE}">
                <a16:creationId xmlns:a16="http://schemas.microsoft.com/office/drawing/2010/main" id="{C24F8652-9B4D-4BC6-8347-69FD95007067}"/>
              </a:ext>
            </a:extLst>
          </p:cNvPr>
          <p:cNvCxnSpPr/>
          <p:nvPr/>
        </p:nvCxnSpPr>
        <p:spPr>
          <a:xfrm flipH="false" flipV="true" rot="10800000">
            <a:off x="4371079" y="3463918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9" name="">
            <a:extLst>
              <a:ext uri="{0B5FD418-E330-4907-B815-FC1131F5F662}">
                <a16:creationId xmlns:a16="http://schemas.microsoft.com/office/drawing/2010/main" id="{6B653C64-A2DA-457D-BBC7-D9419A342E97}"/>
              </a:ext>
            </a:extLst>
          </p:cNvPr>
          <p:cNvCxnSpPr/>
          <p:nvPr/>
        </p:nvCxnSpPr>
        <p:spPr>
          <a:xfrm flipH="false" flipV="true" rot="10800000">
            <a:off x="4371079" y="4103151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0" name="">
            <a:extLst>
              <a:ext uri="{388E6DD9-799B-41BF-A99A-A1701B7062D8}">
                <a16:creationId xmlns:a16="http://schemas.microsoft.com/office/drawing/2010/main" id="{1F036969-B0FA-426B-BC46-9507AA622E56}"/>
              </a:ext>
            </a:extLst>
          </p:cNvPr>
          <p:cNvSpPr txBox="1"/>
          <p:nvPr/>
        </p:nvSpPr>
        <p:spPr>
          <a:xfrm flipH="false" flipV="false" rot="0">
            <a:off x="4305300" y="1094565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Zoho Puvi"/>
              </a:rPr>
              <a:t>Life cycle management</a:t>
            </a:r>
            <a:endParaRPr b="0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1" name="">
            <a:extLst>
              <a:ext uri="{9F2B6E32-D407-4118-A03C-22C5751C0AEA}">
                <a16:creationId xmlns:a16="http://schemas.microsoft.com/office/drawing/2010/main" id="{967A5731-0F51-4324-AA3A-7228600DAF35}"/>
              </a:ext>
            </a:extLst>
          </p:cNvPr>
          <p:cNvSpPr txBox="1"/>
          <p:nvPr/>
        </p:nvSpPr>
        <p:spPr>
          <a:xfrm flipH="false" flipV="false" rot="0">
            <a:off x="4305300" y="1719186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Zoho Puvi"/>
              </a:rPr>
              <a:t>Single sign-on (</a:t>
            </a:r>
            <a:r>
              <a:rPr b="0" dirty="0" err="1" lang="en-US" sz="1200">
                <a:solidFill>
                  <a:schemeClr val="tx1"/>
                </a:solidFill>
                <a:latin typeface="Zoho Puvi"/>
              </a:rPr>
              <a:t>SSO</a:t>
            </a:r>
            <a:r>
              <a:rPr b="0" dirty="0" lang="en-US" sz="1200">
                <a:solidFill>
                  <a:schemeClr val="tx1"/>
                </a:solidFill>
                <a:latin typeface="Zoho Puvi"/>
              </a:rPr>
              <a:t>)</a:t>
            </a:r>
            <a:endParaRPr b="0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2" name="">
            <a:extLst>
              <a:ext uri="{80C59F04-470D-462A-80D0-A7574344EE41}">
                <a16:creationId xmlns:a16="http://schemas.microsoft.com/office/drawing/2010/main" id="{D964E116-6378-4908-AF17-B0A88D3CCFE0}"/>
              </a:ext>
            </a:extLst>
          </p:cNvPr>
          <p:cNvSpPr txBox="1"/>
          <p:nvPr/>
        </p:nvSpPr>
        <p:spPr>
          <a:xfrm flipH="false" flipV="false" rot="0">
            <a:off x="4305300" y="2396518"/>
            <a:ext cx="38561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Zoho Puvi"/>
              </a:rPr>
              <a:t>Multi-factor authentication (MFA)</a:t>
            </a:r>
            <a:endParaRPr b="0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3" name="">
            <a:extLst>
              <a:ext uri="{866123F2-56DB-421A-B72E-9E4BA39EADF4}">
                <a16:creationId xmlns:a16="http://schemas.microsoft.com/office/drawing/2010/main" id="{5595C724-2842-4DB8-82D5-A7FF02BDD8DB}"/>
              </a:ext>
            </a:extLst>
          </p:cNvPr>
          <p:cNvSpPr txBox="1"/>
          <p:nvPr/>
        </p:nvSpPr>
        <p:spPr>
          <a:xfrm flipH="false" flipV="false" rot="0">
            <a:off x="4305300" y="3021139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Zoho Puvi"/>
              </a:rPr>
              <a:t>Access management</a:t>
            </a:r>
            <a:endParaRPr b="0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4" name="">
            <a:extLst>
              <a:ext uri="{2FA77111-658D-4058-BBE5-4A4C1FAD726F}">
                <a16:creationId xmlns:a16="http://schemas.microsoft.com/office/drawing/2010/main" id="{F0819681-E392-4BF8-B539-FFE9C91D42C2}"/>
              </a:ext>
            </a:extLst>
          </p:cNvPr>
          <p:cNvSpPr txBox="1"/>
          <p:nvPr/>
        </p:nvSpPr>
        <p:spPr>
          <a:xfrm flipH="false" flipV="false" rot="0">
            <a:off x="4305300" y="3667677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Zoho Puvi"/>
              </a:rPr>
              <a:t>Delegation</a:t>
            </a:r>
            <a:endParaRPr b="0" dirty="0" lang="en-US" sz="12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15" name="">
            <a:extLst>
              <a:ext uri="{FE07A70A-D30A-412B-A8F8-A8273F0678EA}">
                <a16:creationId xmlns:a16="http://schemas.microsoft.com/office/drawing/2010/main" id="{5CAD71CF-0CA5-4644-B2F2-0C0AE2C234F7}"/>
              </a:ext>
            </a:extLst>
          </p:cNvPr>
          <p:cNvSpPr txBox="1"/>
          <p:nvPr/>
        </p:nvSpPr>
        <p:spPr>
          <a:xfrm flipH="false" flipV="false" rot="0">
            <a:off x="4305300" y="4276115"/>
            <a:ext cx="433241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Zoho Puvi"/>
              </a:rPr>
              <a:t>Reports and identity analytics</a:t>
            </a:r>
            <a:endParaRPr b="0" dirty="0" lang="en-US" sz="12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16" name="">
            <a:extLst>
              <a:ext uri="{E3C30DD3-18D3-4F52-ADB9-0983A8CE47AF}">
                <a16:creationId xmlns:a16="http://schemas.microsoft.com/office/drawing/2010/main" id="{F4A6ABA5-40E7-43F2-9CA2-4A6371DA82A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69080" t="0"/>
          <a:stretch>
            <a:fillRect/>
          </a:stretch>
        </p:blipFill>
        <p:spPr>
          <a:xfrm flipH="false" flipV="false" rot="0">
            <a:off x="0" y="9525"/>
            <a:ext cx="3406992" cy="5129927"/>
          </a:xfrm>
          <a:prstGeom prst="rect">
            <a:avLst/>
          </a:prstGeom>
          <a:noFill/>
        </p:spPr>
      </p:pic>
      <p:sp>
        <p:nvSpPr>
          <p:cNvPr id="17" name="">
            <a:extLst>
              <a:ext uri="{0E1A3C4A-5721-4534-81BB-7FEA84851C0B}">
                <a16:creationId xmlns:a16="http://schemas.microsoft.com/office/drawing/2010/main" id="{48EC4B3A-58BB-4ACD-A83A-32768312082B}"/>
              </a:ext>
            </a:extLst>
          </p:cNvPr>
          <p:cNvSpPr txBox="1"/>
          <p:nvPr/>
        </p:nvSpPr>
        <p:spPr>
          <a:xfrm flipH="false" flipV="false" rot="0">
            <a:off x="371475" y="2025386"/>
            <a:ext cx="1827009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1800">
                <a:solidFill>
                  <a:schemeClr val="bg1"/>
                </a:solidFill>
                <a:latin typeface="Zoho Puvi-light"/>
              </a:rPr>
              <a:t>Identity360</a:t>
            </a:r>
            <a:endParaRPr b="1" dirty="0" i="0" lang="en-US" sz="1800">
              <a:solidFill>
                <a:schemeClr val="bg1"/>
              </a:solidFill>
              <a:latin typeface="Zoho Puvi-light"/>
            </a:endParaRPr>
          </a:p>
        </p:txBody>
      </p:sp>
      <p:sp>
        <p:nvSpPr>
          <p:cNvPr id="18" name="">
            <a:extLst>
              <a:ext uri="{AF0348FB-9406-4456-9557-CD6E563AE8B3}">
                <a16:creationId xmlns:a16="http://schemas.microsoft.com/office/drawing/2010/main" id="{CFA52885-5E30-4293-8201-DBB78A7EDE9D}"/>
              </a:ext>
            </a:extLst>
          </p:cNvPr>
          <p:cNvSpPr txBox="1"/>
          <p:nvPr/>
        </p:nvSpPr>
        <p:spPr>
          <a:xfrm flipH="false" flipV="false" rot="0">
            <a:off x="257175" y="2293181"/>
            <a:ext cx="2836373" cy="82658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r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0" dirty="0" i="0" lang="en-US" sz="4800">
                <a:solidFill>
                  <a:srgbClr val="e6d8b9"/>
                </a:solidFill>
                <a:latin typeface="Zoho Puvi"/>
              </a:rPr>
              <a:t>solutions</a:t>
            </a:r>
            <a:endParaRPr b="0" dirty="0" i="0" lang="en-US" sz="4800">
              <a:solidFill>
                <a:srgbClr val="e6d8b9"/>
              </a:solidFill>
              <a:latin typeface="Zoho Puvi"/>
            </a:endParaRPr>
          </a:p>
        </p:txBody>
      </p:sp>
      <p:pic>
        <p:nvPicPr>
          <p:cNvPr id="19" name="">
            <a:extLst>
              <a:ext uri="{1DB55F2D-3399-4552-9489-30BCF3A34273}">
                <a16:creationId xmlns:a16="http://schemas.microsoft.com/office/drawing/2010/main" id="{E22913FA-D885-4217-BBA9-B2A78DE170F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905250" y="1761134"/>
            <a:ext cx="264709" cy="219494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3A26E098-44B1-40F3-8686-57F5EDB535B7}">
                <a16:creationId xmlns:a16="http://schemas.microsoft.com/office/drawing/2010/main" id="{D858E028-8447-4C1E-8A4C-50D7732BAB41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905250" y="2427341"/>
            <a:ext cx="269452" cy="208921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E80AA055-B145-44F5-B5FF-56ED7803D495}">
                <a16:creationId xmlns:a16="http://schemas.microsoft.com/office/drawing/2010/main" id="{3CA77D03-CFB0-4A14-9D1A-6FAA86FF2C0C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3914775" y="1141933"/>
            <a:ext cx="253965" cy="201139"/>
          </a:xfrm>
          <a:prstGeom prst="rect">
            <a:avLst/>
          </a:prstGeom>
          <a:noFill/>
        </p:spPr>
      </p:pic>
      <p:pic>
        <p:nvPicPr>
          <p:cNvPr id="22" name="">
            <a:extLst>
              <a:ext uri="{9352C983-C0A6-433A-B0CE-42C84D8C56BE}">
                <a16:creationId xmlns:a16="http://schemas.microsoft.com/office/drawing/2010/main" id="{A34CA597-CED8-4A60-9D86-D73BC0D31D2A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3895725" y="3078604"/>
            <a:ext cx="282806" cy="213769"/>
          </a:xfrm>
          <a:prstGeom prst="rect">
            <a:avLst/>
          </a:prstGeom>
          <a:noFill/>
        </p:spPr>
      </p:pic>
      <p:pic>
        <p:nvPicPr>
          <p:cNvPr id="23" name="">
            <a:extLst>
              <a:ext uri="{E5B3DAA8-919B-45BB-9E65-527B0BCF5D7C}">
                <a16:creationId xmlns:a16="http://schemas.microsoft.com/office/drawing/2010/main" id="{D44E84DF-AAF3-4967-90D0-D819B5354D33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3886200" y="4303061"/>
            <a:ext cx="309171" cy="211302"/>
          </a:xfrm>
          <a:prstGeom prst="rect">
            <a:avLst/>
          </a:prstGeom>
          <a:noFill/>
        </p:spPr>
      </p:pic>
      <p:pic>
        <p:nvPicPr>
          <p:cNvPr id="24" name="">
            <a:extLst>
              <a:ext uri="{06FC0EBF-6167-422E-8957-243336E13163}">
                <a16:creationId xmlns:a16="http://schemas.microsoft.com/office/drawing/2010/main" id="{F4C4758A-C322-4FA0-A107-1D8487AAE548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3905250" y="3680679"/>
            <a:ext cx="280273" cy="272900"/>
          </a:xfrm>
          <a:prstGeom prst="rect">
            <a:avLst/>
          </a:prstGeom>
          <a:noFill/>
        </p:spPr>
      </p:pic>
      <p:pic>
        <p:nvPicPr>
          <p:cNvPr id="25" name="">
            <a:extLst>
              <a:ext uri="{6DA33D65-448E-4DD6-AC10-F9234ADC1980}">
                <a16:creationId xmlns:a16="http://schemas.microsoft.com/office/drawing/2010/main" id="{94C7D8C8-D5C3-48E2-9B8C-B1308CFE4A98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3922071" y="567518"/>
            <a:ext cx="247545" cy="210721"/>
          </a:xfrm>
          <a:prstGeom prst="rect">
            <a:avLst/>
          </a:prstGeom>
          <a:noFill/>
        </p:spPr>
      </p:pic>
      <p:pic>
        <p:nvPicPr>
          <p:cNvPr id="26" name="">
            <a:extLst>
              <a:ext uri="{0D8DF8EF-FE85-40E1-AC2C-3E4F5623472E}">
                <a16:creationId xmlns:a16="http://schemas.microsoft.com/office/drawing/2010/main" id="{5FBEC806-20E7-4799-A883-47E7503D84E4}"/>
              </a:ext>
            </a:extLst>
          </p:cNvPr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AAF0B8B1-5AE8-4A34-A4FD-2B5ECC3B96C5}">
        <p14:creationId xmlns:p14="http://schemas.microsoft.com/office/powerpoint/2010/main" val="1742208157321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285903FA-E1E1-4A51-A5A7-B9A01F580998}">
                <a16:creationId xmlns:a16="http://schemas.microsoft.com/office/drawing/2010/main" id="{C8732FBC-B825-4E36-8664-6995EA5E4399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036473"/>
            <a:ext cx="7620000" cy="2236698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Zoho Puvi-light"/>
              </a:rPr>
              <a:t>Consolidate identity silos into a single source of truth and enable centralized identity management with our cloud directory</a:t>
            </a:r>
            <a:endParaRPr dirty="0" lang="en-US" sz="3200">
              <a:solidFill>
                <a:srgbClr val="00212b"/>
              </a:solidFill>
              <a:latin typeface="Zoho Puvi-light"/>
            </a:endParaRPr>
          </a:p>
        </p:txBody>
      </p:sp>
      <p:sp>
        <p:nvSpPr>
          <p:cNvPr id="3" name="Content Placeholder 2">
            <a:extLst>
              <a:ext uri="{51EFE691-A040-4E45-B183-6A9C6EACA6B0}">
                <a16:creationId xmlns:a16="http://schemas.microsoft.com/office/drawing/2010/main" id="{EA315808-AC01-41E0-9E33-E637AD4B6509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4652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200">
                <a:solidFill>
                  <a:srgbClr val="00212b"/>
                </a:solidFill>
                <a:latin typeface="Zoho Puvi-medium"/>
              </a:rPr>
              <a:t>Universal Directory</a:t>
            </a:r>
            <a:endParaRPr dirty="0" lang="en-US" sz="3200">
              <a:solidFill>
                <a:srgbClr val="00212b"/>
              </a:solidFill>
              <a:latin typeface="Zoho Puvi-medium"/>
            </a:endParaRPr>
          </a:p>
        </p:txBody>
      </p:sp>
      <p:grpSp>
        <p:nvGrpSpPr>
          <p:cNvPr id="4" name="">
            <a:extLst>
              <a:ext uri="{2A866CF2-47B7-4606-A387-A2DA09F9C6EE}">
                <a16:creationId xmlns:a16="http://schemas.microsoft.com/office/drawing/2010/main" id="{98C1E1D3-DBD2-4AA7-A9B6-0B936CB629E9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9710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1F5FCF0A-4E14-4301-981D-8E1BB0396F17}">
                  <a16:creationId xmlns:a16="http://schemas.microsoft.com/office/drawing/2010/main" id="{42627A38-2353-42D1-A32D-DA32684DE9CE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DDE91C0E-AF4C-43F4-9181-494C0E049022}">
                  <a16:creationId xmlns:a16="http://schemas.microsoft.com/office/drawing/2010/main" id="{C273AE69-4094-4F85-9C55-8630692346A8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Zoho Puvi-demi_bold"/>
              </a:endParaRPr>
            </a:p>
          </p:txBody>
        </p:sp>
      </p:grpSp>
      <p:pic>
        <p:nvPicPr>
          <p:cNvPr id="7" name="">
            <a:extLst>
              <a:ext uri="{20558EE0-0CE8-4E03-AC62-9E8501CEB71B}">
                <a16:creationId xmlns:a16="http://schemas.microsoft.com/office/drawing/2010/main" id="{28959B7C-0E2F-4F6D-94C5-2DC34972AD7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BC543C57-0703-4005-85D9-D797FDC6E1E7}">
        <p14:creationId xmlns:p14="http://schemas.microsoft.com/office/powerpoint/2010/main" val="1742208157323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4274C1E-7D76-4587-A238-16615B007AB8}">
                <a16:creationId xmlns:a16="http://schemas.microsoft.com/office/drawing/2010/main" id="{216B45B4-A8AE-4A9F-9489-636CD412DEB9}"/>
              </a:ext>
            </a:extLst>
          </p:cNvPr>
          <p:cNvSpPr txBox="1"/>
          <p:nvPr/>
        </p:nvSpPr>
        <p:spPr>
          <a:xfrm flipH="false" flipV="false" rot="0">
            <a:off x="2171700" y="1085840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Zoho Puvi"/>
              </a:rPr>
              <a:t>How does Universal Directory work?</a:t>
            </a:r>
            <a:endParaRPr b="0" dirty="0" lang="en-US" sz="2000">
              <a:latin typeface="Zoho Puvi"/>
            </a:endParaRPr>
          </a:p>
        </p:txBody>
      </p:sp>
      <p:sp>
        <p:nvSpPr>
          <p:cNvPr id="3" name="">
            <a:extLst>
              <a:ext uri="{0D6E7F26-1E6E-4613-9E6F-12A00A527AA7}">
                <a16:creationId xmlns:a16="http://schemas.microsoft.com/office/drawing/2010/main" id="{062E364D-E2D2-4452-AA9A-DCA7CC5352DA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A826150D-D7EA-46D5-AE8D-78B755C31FFB}">
                <a16:creationId xmlns:a16="http://schemas.microsoft.com/office/drawing/2010/main" id="{1F612B02-1D58-4C5E-ACFD-8CDCEC7D583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19050"/>
            <a:ext cx="9164607" cy="845203"/>
          </a:xfrm>
          <a:prstGeom prst="rect">
            <a:avLst/>
          </a:prstGeom>
          <a:noFill/>
        </p:spPr>
      </p:pic>
      <p:sp>
        <p:nvSpPr>
          <p:cNvPr id="5" name="">
            <a:extLst>
              <a:ext uri="{1ECD744E-1284-49EA-9834-ACF707A9B412}">
                <a16:creationId xmlns:a16="http://schemas.microsoft.com/office/drawing/2010/main" id="{FCBC15A5-E2D1-4495-96E5-B703DFB61A66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C224886B-D81A-4326-B90C-F83173FAA86F}">
                <a16:creationId xmlns:a16="http://schemas.microsoft.com/office/drawing/2010/main" id="{286791AF-2B2C-4494-83C3-72F30B28FB48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7" name="">
            <a:extLst>
              <a:ext uri="{61057C18-2A09-4163-9C98-37131AC9EC81}">
                <a16:creationId xmlns:a16="http://schemas.microsoft.com/office/drawing/2010/main" id="{D82A759C-59A7-4B35-89C9-54DC877EEB8C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0B2B385F-EA8B-479C-925C-AE45B0CA2E2A}">
                <a16:creationId xmlns:a16="http://schemas.microsoft.com/office/drawing/2010/main" id="{A272D70A-8FDC-405C-9A81-10C4EC3C9511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257300" y="2074449"/>
            <a:ext cx="6543265" cy="2248242"/>
          </a:xfrm>
          <a:prstGeom prst="rect">
            <a:avLst/>
          </a:prstGeom>
          <a:noFill/>
        </p:spPr>
      </p:pic>
    </p:spTree>
    <p:extLst>
      <p:ext uri="{C40D1523-6BD1-415C-B4DB-C9D68C32E1A2}">
        <p14:creationId xmlns:p14="http://schemas.microsoft.com/office/powerpoint/2010/main" val="174220815732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F14F658-ED8E-49A5-AE54-4DD54C0A4A95}">
                <a16:creationId xmlns:a16="http://schemas.microsoft.com/office/drawing/2010/main" id="{279A80FA-699A-4C35-9551-2C5840616405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989A20B8-5689-4756-AC37-5AC44226A29D}">
                <a16:creationId xmlns:a16="http://schemas.microsoft.com/office/drawing/2010/main" id="{F24F498C-C35D-484C-9821-FC675273E9F1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59F87CD8-38D5-4DAB-A460-D99AF897BDD2}">
                <a16:creationId xmlns:a16="http://schemas.microsoft.com/office/drawing/2010/main" id="{B5D998D1-449B-4C0B-A35E-B265A36BBD3D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F395D018-73C5-4766-93E9-3BBC3296D2D0}">
                <a16:creationId xmlns:a16="http://schemas.microsoft.com/office/drawing/2010/main" id="{F74A05E6-03FC-4D78-98AD-AC28301615B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8F4BEF0F-FB15-44B9-9B22-F63B8E12FAA6}">
                <a16:creationId xmlns:a16="http://schemas.microsoft.com/office/drawing/2010/main" id="{1482F23E-E71F-4D5F-BE5A-DD9F45EB9014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9AE833B7-5939-4406-BC2B-625FAA8A9CB4}">
                <a16:creationId xmlns:a16="http://schemas.microsoft.com/office/drawing/2010/main" id="{3301A5F3-A9F4-4605-89A5-5401291AC7AA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BA3B5E79-686D-462E-B405-94563C7EB533}">
                <a16:creationId xmlns:a16="http://schemas.microsoft.com/office/drawing/2010/main" id="{60A0F23A-9B2B-4B9E-B3CA-081C40BFAF42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8028E3B7-E5ED-47E0-8180-1853C2FA94DF}">
                <a16:creationId xmlns:a16="http://schemas.microsoft.com/office/drawing/2010/main" id="{3D6D76F3-6695-4E96-8542-9FE248483CA4}"/>
              </a:ext>
            </a:extLst>
          </p:cNvPr>
          <p:cNvSpPr txBox="1"/>
          <p:nvPr/>
        </p:nvSpPr>
        <p:spPr>
          <a:xfrm flipH="false" flipV="false" rot="0">
            <a:off x="5013874" y="725271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Unified solution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509CBF71-FE6E-4A0A-97A9-30BD96C922C0}">
                <a16:creationId xmlns:a16="http://schemas.microsoft.com/office/drawing/2010/main" id="{037FDE21-5718-4C38-8659-C933D22C1DB9}"/>
              </a:ext>
            </a:extLst>
          </p:cNvPr>
          <p:cNvSpPr txBox="1"/>
          <p:nvPr/>
        </p:nvSpPr>
        <p:spPr>
          <a:xfrm flipH="false" flipV="false" rot="0">
            <a:off x="5013874" y="990314"/>
            <a:ext cx="3354390" cy="460914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Leverage Universal Directory to consolidate identities from multiple platforms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1" name="">
            <a:extLst>
              <a:ext uri="{C337FF6B-AC72-4261-9BDF-6EC48C05B7B1}">
                <a16:creationId xmlns:a16="http://schemas.microsoft.com/office/drawing/2010/main" id="{6AD52CB1-05D8-4757-8618-69A332C34C78}"/>
              </a:ext>
            </a:extLst>
          </p:cNvPr>
          <p:cNvSpPr txBox="1"/>
          <p:nvPr/>
        </p:nvSpPr>
        <p:spPr>
          <a:xfrm flipH="false" flipV="false" rot="0">
            <a:off x="5391588" y="20116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Cost saving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C06D8E52-970C-4E61-A597-202DBFCDDF49}">
                <a16:creationId xmlns:a16="http://schemas.microsoft.com/office/drawing/2010/main" id="{CE66778D-4332-4303-A9F7-6BC2D8DC3859}"/>
              </a:ext>
            </a:extLst>
          </p:cNvPr>
          <p:cNvSpPr txBox="1"/>
          <p:nvPr/>
        </p:nvSpPr>
        <p:spPr>
          <a:xfrm flipH="false" flipV="false" rot="0">
            <a:off x="5391588" y="2263787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Centralize identity management and streamline access control to achieve significant cost savings by reducing manual processes and errors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3" name="">
            <a:extLst>
              <a:ext uri="{7E0A98FB-7E83-4B26-9BA6-059180766751}">
                <a16:creationId xmlns:a16="http://schemas.microsoft.com/office/drawing/2010/main" id="{EA34F87B-244B-4A4F-A531-834F3BBBF7C4}"/>
              </a:ext>
            </a:extLst>
          </p:cNvPr>
          <p:cNvSpPr txBox="1"/>
          <p:nvPr/>
        </p:nvSpPr>
        <p:spPr>
          <a:xfrm flipH="false" flipV="false" rot="0">
            <a:off x="5045343" y="36211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Zoho Puvi-demi_bold"/>
              </a:rPr>
              <a:t>Efficiency gains </a:t>
            </a:r>
            <a:endParaRPr dirty="0" lang="en-US" sz="12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14" name="">
            <a:extLst>
              <a:ext uri="{673079A8-0EEF-4A78-A4E8-AC4E61E2DE75}">
                <a16:creationId xmlns:a16="http://schemas.microsoft.com/office/drawing/2010/main" id="{F4E782B3-EB1C-47A8-BAD7-1DBC2A2BCF73}"/>
              </a:ext>
            </a:extLst>
          </p:cNvPr>
          <p:cNvSpPr txBox="1"/>
          <p:nvPr/>
        </p:nvSpPr>
        <p:spPr>
          <a:xfrm flipH="false" flipV="false" rot="0">
            <a:off x="5045343" y="3886170"/>
            <a:ext cx="3354390" cy="460914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Zoho Puvi"/>
              </a:rPr>
              <a:t>Effortlessly gather precise information from all your integrated directories with preconfigured reports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Zoho Puvi"/>
            </a:endParaRPr>
          </a:p>
        </p:txBody>
      </p:sp>
      <p:sp>
        <p:nvSpPr>
          <p:cNvPr id="15" name="">
            <a:extLst>
              <a:ext uri="{7D096526-FDFA-4618-B12C-10435EE80863}">
                <a16:creationId xmlns:a16="http://schemas.microsoft.com/office/drawing/2010/main" id="{B0CCC1CC-7D30-44B0-80C7-A700E2243AA6}"/>
              </a:ext>
            </a:extLst>
          </p:cNvPr>
          <p:cNvSpPr txBox="1"/>
          <p:nvPr/>
        </p:nvSpPr>
        <p:spPr>
          <a:xfrm flipH="false" flipV="false" rot="0">
            <a:off x="592616" y="1666875"/>
            <a:ext cx="3262274" cy="18017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Zoho Puvi"/>
              </a:rPr>
              <a:t>Unlock efficient directory services with</a:t>
            </a:r>
            <a:r>
              <a:rPr b="0" dirty="0" lang="en-US" sz="28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2800">
                <a:solidFill>
                  <a:srgbClr val="e6d8b9"/>
                </a:solidFill>
                <a:latin typeface="Zoho Puvi"/>
              </a:rPr>
              <a:t>Universal Directory</a:t>
            </a:r>
            <a:endParaRPr b="0" dirty="0" lang="en-US" sz="2800">
              <a:solidFill>
                <a:srgbClr val="e6d8b9"/>
              </a:solidFill>
              <a:latin typeface="Zoho Puvi"/>
            </a:endParaRPr>
          </a:p>
        </p:txBody>
      </p:sp>
      <p:pic>
        <p:nvPicPr>
          <p:cNvPr id="16" name="">
            <a:extLst>
              <a:ext uri="{465DE6FB-33F1-4237-B788-6A99C08A85A0}">
                <a16:creationId xmlns:a16="http://schemas.microsoft.com/office/drawing/2010/main" id="{FB4BF8D6-61DF-4AE1-A8B3-AEBBA0B6A8E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968716" y="2437838"/>
            <a:ext cx="290903" cy="25065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E7722D30-8A69-4EDA-9B63-E00ADD2C5399}">
                <a16:creationId xmlns:a16="http://schemas.microsoft.com/office/drawing/2010/main" id="{6CAB77CF-343D-4B1F-877F-93148447D51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627978" y="1008259"/>
            <a:ext cx="242782" cy="274681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64E0C4AD-8EFB-4E7E-A286-35F78BAE837C}">
                <a16:creationId xmlns:a16="http://schemas.microsoft.com/office/drawing/2010/main" id="{E1B3ADE0-EBF1-4463-BEC7-018413DE6858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656229" y="3862978"/>
            <a:ext cx="236439" cy="269700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5BCA8C64-D4F9-4317-98CA-3F59BF18B5BE}">
                <a16:creationId xmlns:a16="http://schemas.microsoft.com/office/drawing/2010/main" id="{CB99D08B-7A6C-43DF-90E5-11191AF3EB2A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DC6B9A56-133C-4098-AF78-086FAC379A9C}">
        <p14:creationId xmlns:p14="http://schemas.microsoft.com/office/powerpoint/2010/main" val="1742208157327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29908323-E1F0-4EC9-88FA-0A5A255B2F5C}">
                <a16:creationId xmlns:a16="http://schemas.microsoft.com/office/drawing/2010/main" id="{455E6045-EC1F-4170-942F-BCB819E9D767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13FD2B9E-0B43-4632-88F4-B5C093E3DF4A}">
                <a16:creationId xmlns:a16="http://schemas.microsoft.com/office/drawing/2010/main" id="{6D4D20E3-72EC-462C-BE3D-AC9CA6C93F6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19050"/>
            <a:ext cx="9164607" cy="845203"/>
          </a:xfrm>
          <a:prstGeom prst="rect">
            <a:avLst/>
          </a:prstGeom>
          <a:noFill/>
        </p:spPr>
      </p:pic>
      <p:sp>
        <p:nvSpPr>
          <p:cNvPr id="4" name="">
            <a:extLst>
              <a:ext uri="{A33974F7-7662-4E7E-B3D6-9A8F4791F9DE}">
                <a16:creationId xmlns:a16="http://schemas.microsoft.com/office/drawing/2010/main" id="{A0B68083-D4A7-41CD-A603-20A4CBD5960C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0EF805C4-DA1A-4CC0-9F8A-FC051757A7C3}">
                <a16:creationId xmlns:a16="http://schemas.microsoft.com/office/drawing/2010/main" id="{2367ED5C-1D28-41F0-9837-6BBC933C07A2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6" name="">
            <a:extLst>
              <a:ext uri="{1D204B24-365F-4377-9436-47F92622D041}">
                <a16:creationId xmlns:a16="http://schemas.microsoft.com/office/drawing/2010/main" id="{C27C2834-DD33-4AB8-A769-D75615226CF6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A33227C9-F296-472F-AC18-8460E6EE49C6}">
                <a16:creationId xmlns:a16="http://schemas.microsoft.com/office/drawing/2010/main" id="{420C6456-098F-4DFC-83B7-C417F51440E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375591" y="1073619"/>
            <a:ext cx="4505801" cy="3777357"/>
          </a:xfrm>
          <a:prstGeom prst="rect">
            <a:avLst/>
          </a:prstGeom>
          <a:noFill/>
        </p:spPr>
      </p:pic>
      <p:sp>
        <p:nvSpPr>
          <p:cNvPr id="8" name="">
            <a:extLst>
              <a:ext uri="{057D2531-FD4F-4A41-AD75-3C3976936379}">
                <a16:creationId xmlns:a16="http://schemas.microsoft.com/office/drawing/2010/main" id="{066B2BAB-E967-40EB-96C0-404BD08D7228}"/>
              </a:ext>
            </a:extLst>
          </p:cNvPr>
          <p:cNvSpPr/>
          <p:nvPr/>
        </p:nvSpPr>
        <p:spPr>
          <a:xfrm flipH="false" flipV="false" rot="0">
            <a:off x="223618" y="1838325"/>
            <a:ext cx="1418024" cy="666330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9CC4D3E0-6B3D-418B-9DA0-46E0C425F398}">
                <a16:creationId xmlns:a16="http://schemas.microsoft.com/office/drawing/2010/main" id="{DD9805F6-F601-4581-B24E-54A88E695DEE}"/>
              </a:ext>
            </a:extLst>
          </p:cNvPr>
          <p:cNvSpPr txBox="1"/>
          <p:nvPr/>
        </p:nvSpPr>
        <p:spPr>
          <a:xfrm flipH="false" flipV="false" rot="0">
            <a:off x="245525" y="1910115"/>
            <a:ext cx="1461849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Unify users from multiple directories and applications, providing a single point of access management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55170C25-72D3-4E70-9999-6D639FDC8B5A}">
                <a16:creationId xmlns:a16="http://schemas.microsoft.com/office/drawing/2010/main" id="{3EB00FFA-07D1-4684-BD83-B4309A4AE649}"/>
              </a:ext>
            </a:extLst>
          </p:cNvPr>
          <p:cNvSpPr/>
          <p:nvPr/>
        </p:nvSpPr>
        <p:spPr>
          <a:xfrm flipH="false" flipV="false" rot="5400000">
            <a:off x="1562795" y="2123284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1" name="">
            <a:extLst>
              <a:ext uri="{B70F1C08-5FCD-4AB5-B854-97E1862EE9D5}">
                <a16:creationId xmlns:a16="http://schemas.microsoft.com/office/drawing/2010/main" id="{A38071E6-6136-4692-AD15-0DAB413A3D83}"/>
              </a:ext>
            </a:extLst>
          </p:cNvPr>
          <p:cNvPicPr>
            <a:picLocks noChangeAspect="true"/>
          </p:cNvPicPr>
          <p:nvPr/>
        </p:nvPicPr>
        <p:blipFill>
          <a:blip r:embed="rId4"/>
          <a:srcRect b="26380" l="2530" r="2650" t="33380"/>
          <a:stretch>
            <a:fillRect/>
          </a:stretch>
        </p:blipFill>
        <p:spPr>
          <a:xfrm flipH="false" flipV="false" rot="0">
            <a:off x="6085694" y="2458916"/>
            <a:ext cx="2819152" cy="869119"/>
          </a:xfrm>
          <a:prstGeom prst="rect">
            <a:avLst/>
          </a:prstGeom>
          <a:noFill/>
        </p:spPr>
      </p:pic>
      <p:sp>
        <p:nvSpPr>
          <p:cNvPr id="12" name="">
            <a:extLst>
              <a:ext uri="{2122C7AA-CB3C-46D2-8A58-74E13E16082B}">
                <a16:creationId xmlns:a16="http://schemas.microsoft.com/office/drawing/2010/main" id="{814BA3C0-C4B6-4F4D-A0AA-4FBD2BA58AE2}"/>
              </a:ext>
            </a:extLst>
          </p:cNvPr>
          <p:cNvSpPr/>
          <p:nvPr/>
        </p:nvSpPr>
        <p:spPr>
          <a:xfrm flipH="false" flipV="false" rot="0">
            <a:off x="6662813" y="1738636"/>
            <a:ext cx="1418024" cy="666330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5138E195-1F17-4FF0-94ED-BCAE7CA6A0E0}">
                <a16:creationId xmlns:a16="http://schemas.microsoft.com/office/drawing/2010/main" id="{60EEC2F9-1A75-4A3B-9D1B-B19572445253}"/>
              </a:ext>
            </a:extLst>
          </p:cNvPr>
          <p:cNvSpPr txBox="1"/>
          <p:nvPr/>
        </p:nvSpPr>
        <p:spPr>
          <a:xfrm flipH="false" flipV="false" rot="0">
            <a:off x="6643763" y="1810426"/>
            <a:ext cx="1461849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Zoho Puvi"/>
              </a:rPr>
              <a:t>Integrate with our roster of applications including Slack, Zendesk, Google Workspace, Jira, Zoho People, and more</a:t>
            </a:r>
            <a:endParaRPr b="0" dirty="0" lang="en-US" sz="7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4" name="">
            <a:extLst>
              <a:ext uri="{BC717A8E-C8D6-4D26-8D80-424C14CE1D00}">
                <a16:creationId xmlns:a16="http://schemas.microsoft.com/office/drawing/2010/main" id="{627F6E79-CBCB-4CBE-B7F4-141EAFDB7A0C}"/>
              </a:ext>
            </a:extLst>
          </p:cNvPr>
          <p:cNvSpPr/>
          <p:nvPr/>
        </p:nvSpPr>
        <p:spPr>
          <a:xfrm flipH="false" flipV="false" rot="10800000">
            <a:off x="7272413" y="2374154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4CEFE63C-1BD7-4C81-9771-16ABCFC65B7D}">
        <p14:creationId xmlns:p14="http://schemas.microsoft.com/office/powerpoint/2010/main" val="1742208157329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fontWeight:10:0:1" val="5"/>
  <p:tag name="fontWeight:10:0:0" val="5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fontWeight:3:0:0" val="6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fontWeight:4:0:0" val="6"/>
  <p:tag name="fontWeight:5:0:0" val="2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" val="Zoho Puvi-light"/>
  <p:tag name="webfont8" val="Open Sans-medium"/>
  <p:tag name="webfont9" val="Open Sans-demi_bold"/>
  <p:tag name="webfont4" val="Zoho Puvi-demi_bold"/>
  <p:tag name="webfont3" val="Zoho Puvi-medium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000000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e6d8b9">
            <a:alpha val="13000"/>
          </a:srgbClr>
        </a:solidFill>
      </a:spPr>
      <a:bodyPr anchor="ctr" rtlCol="0"/>
      <a:lstStyle>
        <a:lvl1pPr algn="ctr" lvl="0"/>
      </a:lstStyle>
      <a:style>
        <a:lnRef idx="1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rgbClr val="ffffff"/>
        </a:fontRef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000000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e6d8b9">
            <a:alpha val="13000"/>
          </a:srgbClr>
        </a:solidFill>
      </a:spPr>
      <a:bodyPr anchor="ctr" rtlCol="0"/>
      <a:lstStyle>
        <a:lvl1pPr algn="ctr" lvl="0"/>
      </a:lstStyle>
      <a:style>
        <a:lnRef idx="1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rgbClr val="ffffff"/>
        </a:fontRef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2025-03-13T23:10:08Z</dcterms:created>
  <dcterms:modified xsi:type="dcterms:W3CDTF">2025-03-14T05:57:07Z</dcterms:modified>
</cp:coreProperties>
</file>