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75.png" ContentType="image/png"/>
  <Override PartName="/ppt/media/image9.png" ContentType="image/pn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01.jpeg" ContentType="image/jpe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5143500"/>
  <p:notesSz cx="9144000" cy="51435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1FEEF97-0610-4271-8DB0-18CF088344B4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way representation-with out details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way representation-with out details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way representation-with out details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2701440" y="1203480"/>
            <a:ext cx="37404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894960" y="1322640"/>
            <a:ext cx="736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tx1">
                <a:lumMod val="85000"/>
                <a:lumOff val="1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800" y="3600"/>
            <a:ext cx="9144360" cy="5142240"/>
          </a:xfrm>
          <a:prstGeom prst="rect">
            <a:avLst/>
          </a:prstGeom>
          <a:solidFill>
            <a:schemeClr val="tx1">
              <a:alpha val="100000"/>
              <a:lumMod val="85000"/>
              <a:lumOff val="1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351800" y="3182400"/>
            <a:ext cx="6434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bg1">
                <a:lumMod val="6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2"/>
          <a:srcRect l="0" t="3497" r="0" b="0"/>
          <a:stretch/>
        </p:blipFill>
        <p:spPr>
          <a:xfrm>
            <a:off x="2819520" y="4035600"/>
            <a:ext cx="3502080" cy="106992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3"/>
          <a:stretch/>
        </p:blipFill>
        <p:spPr>
          <a:xfrm>
            <a:off x="0" y="5035320"/>
            <a:ext cx="9142560" cy="10836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 hidden="1"/>
          <p:cNvSpPr/>
          <p:nvPr/>
        </p:nvSpPr>
        <p:spPr>
          <a:xfrm>
            <a:off x="894960" y="1322640"/>
            <a:ext cx="736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tx1">
                <a:lumMod val="85000"/>
                <a:lumOff val="1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 hidden="1"/>
          <p:cNvSpPr/>
          <p:nvPr/>
        </p:nvSpPr>
        <p:spPr>
          <a:xfrm>
            <a:off x="894960" y="1322640"/>
            <a:ext cx="7360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chemeClr val="tx1">
                <a:lumMod val="85000"/>
                <a:lumOff val="1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jpeg"/><Relationship Id="rId3" Type="http://schemas.openxmlformats.org/officeDocument/2006/relationships/image" Target="../media/image102.png"/><Relationship Id="rId4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741600"/>
            <a:ext cx="9145800" cy="22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n-US" sz="3600" spc="140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-demi_bold"/>
                <a:ea typeface="DejaVu Sans"/>
              </a:rPr>
              <a:t>IT Management, Simplified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0" y="3486960"/>
            <a:ext cx="914256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36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Real-time IT management solutions for the new speed of business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3" descr=""/>
          <p:cNvPicPr/>
          <p:nvPr/>
        </p:nvPicPr>
        <p:blipFill>
          <a:blip r:embed="rId1"/>
          <a:stretch/>
        </p:blipFill>
        <p:spPr>
          <a:xfrm>
            <a:off x="2619360" y="1555200"/>
            <a:ext cx="3911400" cy="10378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120420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68" name="Picture 3" descr=""/>
          <p:cNvPicPr/>
          <p:nvPr/>
        </p:nvPicPr>
        <p:blipFill>
          <a:blip r:embed="rId2"/>
          <a:stretch/>
        </p:blipFill>
        <p:spPr>
          <a:xfrm>
            <a:off x="148824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69" name="Picture 4" descr=""/>
          <p:cNvPicPr/>
          <p:nvPr/>
        </p:nvPicPr>
        <p:blipFill>
          <a:blip r:embed="rId3"/>
          <a:stretch/>
        </p:blipFill>
        <p:spPr>
          <a:xfrm>
            <a:off x="177192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70" name="Picture 5" descr=""/>
          <p:cNvPicPr/>
          <p:nvPr/>
        </p:nvPicPr>
        <p:blipFill>
          <a:blip r:embed="rId4"/>
          <a:srcRect l="6269" t="43510" r="6452" b="15990"/>
          <a:stretch/>
        </p:blipFill>
        <p:spPr>
          <a:xfrm rot="5400000">
            <a:off x="2008440" y="2284200"/>
            <a:ext cx="1238040" cy="573840"/>
          </a:xfrm>
          <a:prstGeom prst="rect">
            <a:avLst/>
          </a:prstGeom>
          <a:ln>
            <a:noFill/>
          </a:ln>
        </p:spPr>
      </p:pic>
      <p:pic>
        <p:nvPicPr>
          <p:cNvPr id="271" name="Picture 6" descr=""/>
          <p:cNvPicPr/>
          <p:nvPr/>
        </p:nvPicPr>
        <p:blipFill>
          <a:blip r:embed="rId5"/>
          <a:srcRect l="15342" t="3021" r="38200" b="54749"/>
          <a:stretch/>
        </p:blipFill>
        <p:spPr>
          <a:xfrm rot="5400000">
            <a:off x="3462840" y="2286360"/>
            <a:ext cx="626400" cy="569160"/>
          </a:xfrm>
          <a:prstGeom prst="rect">
            <a:avLst/>
          </a:prstGeom>
          <a:ln>
            <a:noFill/>
          </a:ln>
        </p:spPr>
      </p:pic>
      <p:pic>
        <p:nvPicPr>
          <p:cNvPr id="272" name="Picture 7" descr=""/>
          <p:cNvPicPr/>
          <p:nvPr/>
        </p:nvPicPr>
        <p:blipFill>
          <a:blip r:embed="rId6"/>
          <a:srcRect l="16561" t="4261" r="14540" b="55231"/>
          <a:stretch/>
        </p:blipFill>
        <p:spPr>
          <a:xfrm rot="5400000">
            <a:off x="2714400" y="2284200"/>
            <a:ext cx="977040" cy="574200"/>
          </a:xfrm>
          <a:prstGeom prst="rect">
            <a:avLst/>
          </a:prstGeom>
          <a:ln>
            <a:noFill/>
          </a:ln>
        </p:spPr>
      </p:pic>
      <p:pic>
        <p:nvPicPr>
          <p:cNvPr id="273" name="Picture 8" descr=""/>
          <p:cNvPicPr/>
          <p:nvPr/>
        </p:nvPicPr>
        <p:blipFill>
          <a:blip r:embed="rId7"/>
          <a:srcRect l="16998" t="4690" r="59459" b="56280"/>
          <a:stretch/>
        </p:blipFill>
        <p:spPr>
          <a:xfrm rot="5400000">
            <a:off x="4172400" y="2294640"/>
            <a:ext cx="333000" cy="552960"/>
          </a:xfrm>
          <a:prstGeom prst="rect">
            <a:avLst/>
          </a:prstGeom>
          <a:ln>
            <a:noFill/>
          </a:ln>
        </p:spPr>
      </p:pic>
      <p:pic>
        <p:nvPicPr>
          <p:cNvPr id="274" name="Picture 9" descr=""/>
          <p:cNvPicPr/>
          <p:nvPr/>
        </p:nvPicPr>
        <p:blipFill>
          <a:blip r:embed="rId8"/>
          <a:stretch/>
        </p:blipFill>
        <p:spPr>
          <a:xfrm>
            <a:off x="205560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75" name="Picture 10" descr=""/>
          <p:cNvPicPr/>
          <p:nvPr/>
        </p:nvPicPr>
        <p:blipFill>
          <a:blip r:embed="rId9"/>
          <a:stretch/>
        </p:blipFill>
        <p:spPr>
          <a:xfrm>
            <a:off x="920520" y="243000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76" name="Picture 11" descr=""/>
          <p:cNvPicPr/>
          <p:nvPr/>
        </p:nvPicPr>
        <p:blipFill>
          <a:blip r:embed="rId10"/>
          <a:stretch/>
        </p:blipFill>
        <p:spPr>
          <a:xfrm rot="10800000">
            <a:off x="1010160" y="3009600"/>
            <a:ext cx="21600" cy="22320"/>
          </a:xfrm>
          <a:prstGeom prst="rect">
            <a:avLst/>
          </a:prstGeom>
          <a:ln>
            <a:noFill/>
          </a:ln>
        </p:spPr>
      </p:pic>
      <p:pic>
        <p:nvPicPr>
          <p:cNvPr id="277" name="Picture 12" descr=""/>
          <p:cNvPicPr/>
          <p:nvPr/>
        </p:nvPicPr>
        <p:blipFill>
          <a:blip r:embed="rId11"/>
          <a:srcRect l="111940" t="1490" r="-28751" b="14268"/>
          <a:stretch/>
        </p:blipFill>
        <p:spPr>
          <a:xfrm rot="5400000">
            <a:off x="2729880" y="1973160"/>
            <a:ext cx="237240" cy="119520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0" y="84600"/>
            <a:ext cx="9141480" cy="7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Meanwhile, it's the weekend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14" descr=""/>
          <p:cNvPicPr/>
          <p:nvPr/>
        </p:nvPicPr>
        <p:blipFill>
          <a:blip r:embed="rId12"/>
          <a:srcRect l="10858" t="770" r="6820" b="13969"/>
          <a:stretch/>
        </p:blipFill>
        <p:spPr>
          <a:xfrm>
            <a:off x="6529680" y="1145880"/>
            <a:ext cx="676440" cy="700920"/>
          </a:xfrm>
          <a:prstGeom prst="rect">
            <a:avLst/>
          </a:prstGeom>
          <a:ln>
            <a:noFill/>
          </a:ln>
        </p:spPr>
      </p:pic>
      <p:pic>
        <p:nvPicPr>
          <p:cNvPr id="280" name="Picture 15" descr=""/>
          <p:cNvPicPr/>
          <p:nvPr/>
        </p:nvPicPr>
        <p:blipFill>
          <a:blip r:embed="rId13"/>
          <a:srcRect l="0" t="5941" r="213" b="0"/>
          <a:stretch/>
        </p:blipFill>
        <p:spPr>
          <a:xfrm>
            <a:off x="6529680" y="2625480"/>
            <a:ext cx="673200" cy="634320"/>
          </a:xfrm>
          <a:prstGeom prst="rect">
            <a:avLst/>
          </a:prstGeom>
          <a:ln>
            <a:noFill/>
          </a:ln>
        </p:spPr>
      </p:pic>
      <p:pic>
        <p:nvPicPr>
          <p:cNvPr id="281" name="Picture 16" descr=""/>
          <p:cNvPicPr/>
          <p:nvPr/>
        </p:nvPicPr>
        <p:blipFill>
          <a:blip r:embed="rId14"/>
          <a:srcRect l="0" t="19300" r="579" b="13605"/>
          <a:stretch/>
        </p:blipFill>
        <p:spPr>
          <a:xfrm>
            <a:off x="6454080" y="4052880"/>
            <a:ext cx="760320" cy="512640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6302160" y="978120"/>
            <a:ext cx="1077120" cy="1072800"/>
          </a:xfrm>
          <a:prstGeom prst="cloudCallout">
            <a:avLst>
              <a:gd name="adj1" fmla="val -77188"/>
              <a:gd name="adj2" fmla="val -31029"/>
            </a:avLst>
          </a:prstGeom>
          <a:noFill/>
          <a:ln w="936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CustomShape 3"/>
          <p:cNvSpPr/>
          <p:nvPr/>
        </p:nvSpPr>
        <p:spPr>
          <a:xfrm>
            <a:off x="6329520" y="2452320"/>
            <a:ext cx="1077120" cy="1072800"/>
          </a:xfrm>
          <a:prstGeom prst="cloudCallout">
            <a:avLst>
              <a:gd name="adj1" fmla="val -77188"/>
              <a:gd name="adj2" fmla="val -31029"/>
            </a:avLst>
          </a:prstGeom>
          <a:noFill/>
          <a:ln w="936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4" name="CustomShape 4"/>
          <p:cNvSpPr/>
          <p:nvPr/>
        </p:nvSpPr>
        <p:spPr>
          <a:xfrm>
            <a:off x="6329520" y="3795840"/>
            <a:ext cx="1077120" cy="1072800"/>
          </a:xfrm>
          <a:prstGeom prst="cloudCallout">
            <a:avLst>
              <a:gd name="adj1" fmla="val -77188"/>
              <a:gd name="adj2" fmla="val -31029"/>
            </a:avLst>
          </a:prstGeom>
          <a:noFill/>
          <a:ln w="936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85" name="Picture 20" descr=""/>
          <p:cNvPicPr/>
          <p:nvPr/>
        </p:nvPicPr>
        <p:blipFill>
          <a:blip r:embed="rId15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pic>
        <p:nvPicPr>
          <p:cNvPr id="286" name="Picture 21" descr=""/>
          <p:cNvPicPr/>
          <p:nvPr/>
        </p:nvPicPr>
        <p:blipFill>
          <a:blip r:embed="rId16"/>
          <a:stretch/>
        </p:blipFill>
        <p:spPr>
          <a:xfrm>
            <a:off x="5018400" y="855360"/>
            <a:ext cx="962280" cy="962280"/>
          </a:xfrm>
          <a:prstGeom prst="rect">
            <a:avLst/>
          </a:prstGeom>
          <a:ln>
            <a:noFill/>
          </a:ln>
        </p:spPr>
      </p:pic>
      <p:sp>
        <p:nvSpPr>
          <p:cNvPr id="287" name="CustomShape 5"/>
          <p:cNvSpPr/>
          <p:nvPr/>
        </p:nvSpPr>
        <p:spPr>
          <a:xfrm>
            <a:off x="5050440" y="1863360"/>
            <a:ext cx="950040" cy="20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JASON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Picture 23" descr=""/>
          <p:cNvPicPr/>
          <p:nvPr/>
        </p:nvPicPr>
        <p:blipFill>
          <a:blip r:embed="rId17"/>
          <a:stretch/>
        </p:blipFill>
        <p:spPr>
          <a:xfrm>
            <a:off x="5026680" y="2096280"/>
            <a:ext cx="945360" cy="945360"/>
          </a:xfrm>
          <a:prstGeom prst="rect">
            <a:avLst/>
          </a:prstGeom>
          <a:ln>
            <a:noFill/>
          </a:ln>
        </p:spPr>
      </p:pic>
      <p:sp>
        <p:nvSpPr>
          <p:cNvPr id="289" name="CustomShape 6"/>
          <p:cNvSpPr/>
          <p:nvPr/>
        </p:nvSpPr>
        <p:spPr>
          <a:xfrm>
            <a:off x="5050440" y="3040560"/>
            <a:ext cx="897840" cy="30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SCOTT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Picture 25" descr=""/>
          <p:cNvPicPr/>
          <p:nvPr/>
        </p:nvPicPr>
        <p:blipFill>
          <a:blip r:embed="rId18"/>
          <a:stretch/>
        </p:blipFill>
        <p:spPr>
          <a:xfrm>
            <a:off x="5022360" y="3324600"/>
            <a:ext cx="954000" cy="954000"/>
          </a:xfrm>
          <a:prstGeom prst="rect">
            <a:avLst/>
          </a:prstGeom>
          <a:ln>
            <a:noFill/>
          </a:ln>
        </p:spPr>
      </p:pic>
      <p:sp>
        <p:nvSpPr>
          <p:cNvPr id="291" name="CustomShape 7"/>
          <p:cNvSpPr/>
          <p:nvPr/>
        </p:nvSpPr>
        <p:spPr>
          <a:xfrm>
            <a:off x="5050440" y="4280040"/>
            <a:ext cx="897840" cy="20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ADAM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80880" y="345240"/>
            <a:ext cx="11644920" cy="109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3" name="Picture 2" descr=""/>
          <p:cNvPicPr/>
          <p:nvPr/>
        </p:nvPicPr>
        <p:blipFill>
          <a:blip r:embed="rId1"/>
          <a:stretch/>
        </p:blipFill>
        <p:spPr>
          <a:xfrm>
            <a:off x="1249200" y="2021760"/>
            <a:ext cx="1427400" cy="1427400"/>
          </a:xfrm>
          <a:prstGeom prst="rect">
            <a:avLst/>
          </a:prstGeom>
          <a:ln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2678400" y="1042920"/>
            <a:ext cx="1820880" cy="1279800"/>
          </a:xfrm>
          <a:prstGeom prst="wedgeEllipseCallout">
            <a:avLst>
              <a:gd name="adj1" fmla="val -55219"/>
              <a:gd name="adj2" fmla="val 47970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5" name="CustomShape 3"/>
          <p:cNvSpPr/>
          <p:nvPr/>
        </p:nvSpPr>
        <p:spPr>
          <a:xfrm>
            <a:off x="3742200" y="3011040"/>
            <a:ext cx="2683800" cy="1756080"/>
          </a:xfrm>
          <a:prstGeom prst="wedgeEllipseCallout">
            <a:avLst>
              <a:gd name="adj1" fmla="val 60185"/>
              <a:gd name="adj2" fmla="val -37473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6" name="Picture 5" descr=""/>
          <p:cNvPicPr/>
          <p:nvPr/>
        </p:nvPicPr>
        <p:blipFill>
          <a:blip r:embed="rId2"/>
          <a:stretch/>
        </p:blipFill>
        <p:spPr>
          <a:xfrm>
            <a:off x="6498000" y="2013480"/>
            <a:ext cx="1443600" cy="1443600"/>
          </a:xfrm>
          <a:prstGeom prst="rect">
            <a:avLst/>
          </a:prstGeom>
          <a:ln>
            <a:noFill/>
          </a:ln>
        </p:spPr>
      </p:pic>
      <p:sp>
        <p:nvSpPr>
          <p:cNvPr id="297" name="CustomShape 4"/>
          <p:cNvSpPr/>
          <p:nvPr/>
        </p:nvSpPr>
        <p:spPr>
          <a:xfrm>
            <a:off x="2678400" y="1293120"/>
            <a:ext cx="1820880" cy="6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Hey Marcus,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we need more people.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3852720" y="3466440"/>
            <a:ext cx="2462760" cy="82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What’s that gibberish?!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More people for what? Don't tell me you are all overworked.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0" y="10656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The classic </a:t>
            </a:r>
            <a:r>
              <a:rPr b="0" i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Dilbert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request. .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Picture 9" descr=""/>
          <p:cNvPicPr/>
          <p:nvPr/>
        </p:nvPicPr>
        <p:blipFill>
          <a:blip r:embed="rId3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80880" y="345240"/>
            <a:ext cx="11644920" cy="109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2" name="Picture 2" descr=""/>
          <p:cNvPicPr/>
          <p:nvPr/>
        </p:nvPicPr>
        <p:blipFill>
          <a:blip r:embed="rId1"/>
          <a:stretch/>
        </p:blipFill>
        <p:spPr>
          <a:xfrm>
            <a:off x="1270080" y="2171880"/>
            <a:ext cx="1418040" cy="141804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2599200" y="1042920"/>
            <a:ext cx="1979280" cy="1474920"/>
          </a:xfrm>
          <a:prstGeom prst="wedgeEllipseCallout">
            <a:avLst>
              <a:gd name="adj1" fmla="val -55219"/>
              <a:gd name="adj2" fmla="val 47970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4" name="CustomShape 3"/>
          <p:cNvSpPr/>
          <p:nvPr/>
        </p:nvSpPr>
        <p:spPr>
          <a:xfrm>
            <a:off x="3812760" y="3213720"/>
            <a:ext cx="2683800" cy="1387080"/>
          </a:xfrm>
          <a:prstGeom prst="wedgeEllipseCallout">
            <a:avLst>
              <a:gd name="adj1" fmla="val 57538"/>
              <a:gd name="adj2" fmla="val -42122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05" name="Picture 5" descr=""/>
          <p:cNvPicPr/>
          <p:nvPr/>
        </p:nvPicPr>
        <p:blipFill>
          <a:blip r:embed="rId2"/>
          <a:stretch/>
        </p:blipFill>
        <p:spPr>
          <a:xfrm>
            <a:off x="6725160" y="2162520"/>
            <a:ext cx="1436760" cy="1436760"/>
          </a:xfrm>
          <a:prstGeom prst="rect">
            <a:avLst/>
          </a:prstGeom>
          <a:ln>
            <a:noFill/>
          </a:ln>
        </p:spPr>
      </p:pic>
      <p:sp>
        <p:nvSpPr>
          <p:cNvPr id="306" name="CustomShape 4"/>
          <p:cNvSpPr/>
          <p:nvPr/>
        </p:nvSpPr>
        <p:spPr>
          <a:xfrm>
            <a:off x="2599200" y="1368000"/>
            <a:ext cx="1979280" cy="82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Well, we already are! My technicians are working weekends to clear the backlog.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3965040" y="3403440"/>
            <a:ext cx="2347560" cy="10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Get me information. What’s the ticket load your team is handling, the backlog levels, end-user satisfaction levels? Then, we’ll talk!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0" y="-227520"/>
            <a:ext cx="9142560" cy="14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. . .that evokes the classic response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9" descr=""/>
          <p:cNvPicPr/>
          <p:nvPr/>
        </p:nvPicPr>
        <p:blipFill>
          <a:blip r:embed="rId3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1" descr=""/>
          <p:cNvPicPr/>
          <p:nvPr/>
        </p:nvPicPr>
        <p:blipFill>
          <a:blip r:embed="rId1"/>
          <a:srcRect l="6102" t="0" r="5866" b="0"/>
          <a:stretch/>
        </p:blipFill>
        <p:spPr>
          <a:xfrm>
            <a:off x="5870520" y="1264680"/>
            <a:ext cx="815760" cy="926640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380880" y="345240"/>
            <a:ext cx="11644920" cy="109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Picture 3" descr=""/>
          <p:cNvPicPr/>
          <p:nvPr/>
        </p:nvPicPr>
        <p:blipFill>
          <a:blip r:embed="rId2"/>
          <a:stretch/>
        </p:blipFill>
        <p:spPr>
          <a:xfrm>
            <a:off x="4500000" y="2265480"/>
            <a:ext cx="1064160" cy="1064160"/>
          </a:xfrm>
          <a:prstGeom prst="rect">
            <a:avLst/>
          </a:prstGeom>
          <a:ln>
            <a:noFill/>
          </a:ln>
        </p:spPr>
      </p:pic>
      <p:sp>
        <p:nvSpPr>
          <p:cNvPr id="313" name="CustomShape 2"/>
          <p:cNvSpPr/>
          <p:nvPr/>
        </p:nvSpPr>
        <p:spPr>
          <a:xfrm>
            <a:off x="3033720" y="1312920"/>
            <a:ext cx="2138760" cy="82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I need to do more with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less or come up with the reports. I'm joining you this weekend!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Picture 5" descr=""/>
          <p:cNvPicPr/>
          <p:nvPr/>
        </p:nvPicPr>
        <p:blipFill>
          <a:blip r:embed="rId3"/>
          <a:stretch/>
        </p:blipFill>
        <p:spPr>
          <a:xfrm>
            <a:off x="7535520" y="851760"/>
            <a:ext cx="1064880" cy="1064880"/>
          </a:xfrm>
          <a:prstGeom prst="rect">
            <a:avLst/>
          </a:prstGeom>
          <a:ln>
            <a:noFill/>
          </a:ln>
        </p:spPr>
      </p:pic>
      <p:pic>
        <p:nvPicPr>
          <p:cNvPr id="315" name="Picture 6" descr=""/>
          <p:cNvPicPr/>
          <p:nvPr/>
        </p:nvPicPr>
        <p:blipFill>
          <a:blip r:embed="rId4"/>
          <a:stretch/>
        </p:blipFill>
        <p:spPr>
          <a:xfrm>
            <a:off x="7572960" y="2266920"/>
            <a:ext cx="1061640" cy="1061640"/>
          </a:xfrm>
          <a:prstGeom prst="rect">
            <a:avLst/>
          </a:prstGeom>
          <a:ln>
            <a:noFill/>
          </a:ln>
        </p:spPr>
      </p:pic>
      <p:pic>
        <p:nvPicPr>
          <p:cNvPr id="316" name="Picture 7" descr=""/>
          <p:cNvPicPr/>
          <p:nvPr/>
        </p:nvPicPr>
        <p:blipFill>
          <a:blip r:embed="rId5"/>
          <a:stretch/>
        </p:blipFill>
        <p:spPr>
          <a:xfrm>
            <a:off x="7590960" y="3645000"/>
            <a:ext cx="1041480" cy="1041480"/>
          </a:xfrm>
          <a:prstGeom prst="rect">
            <a:avLst/>
          </a:prstGeom>
          <a:ln>
            <a:noFill/>
          </a:ln>
        </p:spPr>
      </p:pic>
      <p:sp>
        <p:nvSpPr>
          <p:cNvPr id="317" name="CustomShape 3"/>
          <p:cNvSpPr/>
          <p:nvPr/>
        </p:nvSpPr>
        <p:spPr>
          <a:xfrm>
            <a:off x="3033720" y="1087920"/>
            <a:ext cx="2138760" cy="1165680"/>
          </a:xfrm>
          <a:prstGeom prst="wedgeEllipseCallout">
            <a:avLst>
              <a:gd name="adj1" fmla="val 22911"/>
              <a:gd name="adj2" fmla="val 63431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8" name="CustomShape 4"/>
          <p:cNvSpPr/>
          <p:nvPr/>
        </p:nvSpPr>
        <p:spPr>
          <a:xfrm>
            <a:off x="5429520" y="1052280"/>
            <a:ext cx="1722240" cy="1343160"/>
          </a:xfrm>
          <a:prstGeom prst="cloudCallout">
            <a:avLst>
              <a:gd name="adj1" fmla="val -43471"/>
              <a:gd name="adj2" fmla="val 57959"/>
            </a:avLst>
          </a:prstGeom>
          <a:noFill/>
          <a:ln w="28440">
            <a:solidFill>
              <a:schemeClr val="bg2">
                <a:lumMod val="75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" name="CustomShape 5"/>
          <p:cNvSpPr/>
          <p:nvPr/>
        </p:nvSpPr>
        <p:spPr>
          <a:xfrm>
            <a:off x="0" y="7056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And poor Catrin. .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Picture 12" descr=""/>
          <p:cNvPicPr/>
          <p:nvPr/>
        </p:nvPicPr>
        <p:blipFill>
          <a:blip r:embed="rId6"/>
          <a:stretch/>
        </p:blipFill>
        <p:spPr>
          <a:xfrm>
            <a:off x="66456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1" name="Picture 13" descr=""/>
          <p:cNvPicPr/>
          <p:nvPr/>
        </p:nvPicPr>
        <p:blipFill>
          <a:blip r:embed="rId7"/>
          <a:stretch/>
        </p:blipFill>
        <p:spPr>
          <a:xfrm>
            <a:off x="94860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2" name="Picture 14" descr=""/>
          <p:cNvPicPr/>
          <p:nvPr/>
        </p:nvPicPr>
        <p:blipFill>
          <a:blip r:embed="rId8"/>
          <a:stretch/>
        </p:blipFill>
        <p:spPr>
          <a:xfrm>
            <a:off x="123228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3" name="Picture 15" descr=""/>
          <p:cNvPicPr/>
          <p:nvPr/>
        </p:nvPicPr>
        <p:blipFill>
          <a:blip r:embed="rId9"/>
          <a:srcRect l="6269" t="43510" r="6452" b="15990"/>
          <a:stretch/>
        </p:blipFill>
        <p:spPr>
          <a:xfrm rot="5400000">
            <a:off x="1468800" y="2510640"/>
            <a:ext cx="1238040" cy="573840"/>
          </a:xfrm>
          <a:prstGeom prst="rect">
            <a:avLst/>
          </a:prstGeom>
          <a:ln>
            <a:noFill/>
          </a:ln>
        </p:spPr>
      </p:pic>
      <p:pic>
        <p:nvPicPr>
          <p:cNvPr id="324" name="Picture 16" descr=""/>
          <p:cNvPicPr/>
          <p:nvPr/>
        </p:nvPicPr>
        <p:blipFill>
          <a:blip r:embed="rId10"/>
          <a:srcRect l="15342" t="3021" r="38200" b="54749"/>
          <a:stretch/>
        </p:blipFill>
        <p:spPr>
          <a:xfrm rot="5400000">
            <a:off x="2923200" y="2512800"/>
            <a:ext cx="626400" cy="569160"/>
          </a:xfrm>
          <a:prstGeom prst="rect">
            <a:avLst/>
          </a:prstGeom>
          <a:ln>
            <a:noFill/>
          </a:ln>
        </p:spPr>
      </p:pic>
      <p:pic>
        <p:nvPicPr>
          <p:cNvPr id="325" name="Picture 17" descr=""/>
          <p:cNvPicPr/>
          <p:nvPr/>
        </p:nvPicPr>
        <p:blipFill>
          <a:blip r:embed="rId11"/>
          <a:srcRect l="16561" t="4261" r="14540" b="55231"/>
          <a:stretch/>
        </p:blipFill>
        <p:spPr>
          <a:xfrm rot="5400000">
            <a:off x="2174760" y="2510280"/>
            <a:ext cx="977040" cy="574200"/>
          </a:xfrm>
          <a:prstGeom prst="rect">
            <a:avLst/>
          </a:prstGeom>
          <a:ln>
            <a:noFill/>
          </a:ln>
        </p:spPr>
      </p:pic>
      <p:pic>
        <p:nvPicPr>
          <p:cNvPr id="326" name="Picture 18" descr=""/>
          <p:cNvPicPr/>
          <p:nvPr/>
        </p:nvPicPr>
        <p:blipFill>
          <a:blip r:embed="rId12"/>
          <a:srcRect l="16998" t="4690" r="59459" b="56280"/>
          <a:stretch/>
        </p:blipFill>
        <p:spPr>
          <a:xfrm rot="5400000">
            <a:off x="3632760" y="2521080"/>
            <a:ext cx="333000" cy="552960"/>
          </a:xfrm>
          <a:prstGeom prst="rect">
            <a:avLst/>
          </a:prstGeom>
          <a:ln>
            <a:noFill/>
          </a:ln>
        </p:spPr>
      </p:pic>
      <p:pic>
        <p:nvPicPr>
          <p:cNvPr id="327" name="Picture 19" descr=""/>
          <p:cNvPicPr/>
          <p:nvPr/>
        </p:nvPicPr>
        <p:blipFill>
          <a:blip r:embed="rId13"/>
          <a:stretch/>
        </p:blipFill>
        <p:spPr>
          <a:xfrm>
            <a:off x="151596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8" name="Picture 20" descr=""/>
          <p:cNvPicPr/>
          <p:nvPr/>
        </p:nvPicPr>
        <p:blipFill>
          <a:blip r:embed="rId14"/>
          <a:stretch/>
        </p:blipFill>
        <p:spPr>
          <a:xfrm>
            <a:off x="380880" y="26564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329" name="Picture 21" descr=""/>
          <p:cNvPicPr/>
          <p:nvPr/>
        </p:nvPicPr>
        <p:blipFill>
          <a:blip r:embed="rId15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-35280" y="1607400"/>
            <a:ext cx="9202680" cy="17438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31" name="Picture 4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13760" y="331956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-1463040" y="1571400"/>
            <a:ext cx="11704320" cy="1683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3600" bIns="45000" anchor="ctr"/>
          <a:p>
            <a:pPr algn="ctr">
              <a:lnSpc>
                <a:spcPct val="50000"/>
              </a:lnSpc>
            </a:pPr>
            <a:r>
              <a:rPr b="0" lang="en-US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Business intelligence and advanced analytics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50000"/>
              </a:lnSpc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With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ServiceDesk Plus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0" y="0"/>
            <a:ext cx="3198960" cy="520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shade val="50000"/>
                <a:satMod val="104999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34" name="Picture 4" descr=""/>
          <p:cNvPicPr/>
          <p:nvPr/>
        </p:nvPicPr>
        <p:blipFill>
          <a:blip r:embed="rId1"/>
          <a:stretch/>
        </p:blipFill>
        <p:spPr>
          <a:xfrm>
            <a:off x="2133720" y="133200"/>
            <a:ext cx="1017000" cy="101700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3200400" y="180000"/>
            <a:ext cx="594216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Catrin integrates ServiceDesk Plus with Analytics Plus, the advanced analytics and business intelligence software from ManageEngine.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6" name="Picture 3" descr=""/>
          <p:cNvPicPr/>
          <p:nvPr/>
        </p:nvPicPr>
        <p:blipFill>
          <a:blip r:embed="rId2"/>
          <a:stretch/>
        </p:blipFill>
        <p:spPr>
          <a:xfrm>
            <a:off x="1236240" y="1497600"/>
            <a:ext cx="7910280" cy="3637080"/>
          </a:xfrm>
          <a:prstGeom prst="rect">
            <a:avLst/>
          </a:prstGeom>
          <a:ln>
            <a:noFill/>
          </a:ln>
        </p:spPr>
      </p:pic>
      <p:pic>
        <p:nvPicPr>
          <p:cNvPr id="337" name="Picture 5" descr=""/>
          <p:cNvPicPr/>
          <p:nvPr/>
        </p:nvPicPr>
        <p:blipFill>
          <a:blip r:embed="rId3"/>
          <a:srcRect l="36670" t="51012" r="2373" b="0"/>
          <a:stretch/>
        </p:blipFill>
        <p:spPr>
          <a:xfrm rot="10800000">
            <a:off x="37793160" y="5570280"/>
            <a:ext cx="9447480" cy="101160"/>
          </a:xfrm>
          <a:prstGeom prst="rect">
            <a:avLst/>
          </a:prstGeom>
          <a:ln>
            <a:noFill/>
          </a:ln>
          <a:effectLst>
            <a:outerShdw blurRad="177800" dir="2700000" dist="38100">
              <a:srgbClr val="3f3f3f">
                <a:alpha val="50000"/>
              </a:srgbClr>
            </a:outerShdw>
          </a:effectLst>
        </p:spPr>
      </p:pic>
    </p:spTree>
  </p:cSld>
  <p:transition spd="slow">
    <p:fade/>
  </p:transition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0" y="-64080"/>
            <a:ext cx="3198960" cy="5206320"/>
          </a:xfrm>
          <a:prstGeom prst="rect">
            <a:avLst/>
          </a:prstGeom>
          <a:solidFill>
            <a:srgbClr val="404040"/>
          </a:solidFill>
          <a:ln>
            <a:solidFill>
              <a:schemeClr val="accent1">
                <a:shade val="50000"/>
                <a:satMod val="104999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39" name="Picture 4" descr=""/>
          <p:cNvPicPr/>
          <p:nvPr/>
        </p:nvPicPr>
        <p:blipFill>
          <a:blip r:embed="rId1"/>
          <a:stretch/>
        </p:blipFill>
        <p:spPr>
          <a:xfrm>
            <a:off x="2133720" y="133200"/>
            <a:ext cx="1017000" cy="1017000"/>
          </a:xfrm>
          <a:prstGeom prst="rect">
            <a:avLst/>
          </a:prstGeom>
          <a:ln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3200400" y="144000"/>
            <a:ext cx="5942160" cy="11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She generates and assembles all the right information on a custom dashboard over a drag-and-drop interface and shares it with the CIO within an hour.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Picture 3" descr=""/>
          <p:cNvPicPr/>
          <p:nvPr/>
        </p:nvPicPr>
        <p:blipFill>
          <a:blip r:embed="rId2"/>
          <a:stretch/>
        </p:blipFill>
        <p:spPr>
          <a:xfrm>
            <a:off x="1219320" y="1495800"/>
            <a:ext cx="7944480" cy="3652920"/>
          </a:xfrm>
          <a:prstGeom prst="rect">
            <a:avLst/>
          </a:prstGeom>
          <a:ln>
            <a:noFill/>
          </a:ln>
        </p:spPr>
      </p:pic>
      <p:pic>
        <p:nvPicPr>
          <p:cNvPr id="342" name="Picture 5" descr=""/>
          <p:cNvPicPr/>
          <p:nvPr/>
        </p:nvPicPr>
        <p:blipFill>
          <a:blip r:embed="rId3"/>
          <a:srcRect l="36670" t="51012" r="2373" b="0"/>
          <a:stretch/>
        </p:blipFill>
        <p:spPr>
          <a:xfrm rot="10800000">
            <a:off x="37793160" y="5570280"/>
            <a:ext cx="9447480" cy="101160"/>
          </a:xfrm>
          <a:prstGeom prst="rect">
            <a:avLst/>
          </a:prstGeom>
          <a:ln>
            <a:noFill/>
          </a:ln>
          <a:effectLst>
            <a:outerShdw blurRad="177800" dir="2700000" dist="38100">
              <a:srgbClr val="3f3f3f">
                <a:alpha val="50000"/>
              </a:srgbClr>
            </a:outerShdw>
          </a:effectLst>
        </p:spPr>
      </p:pic>
    </p:spTree>
  </p:cSld>
  <p:transition spd="slow">
    <p:fade/>
  </p:transition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0"/>
            <a:ext cx="9142560" cy="51422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CustomShape 2"/>
          <p:cNvSpPr/>
          <p:nvPr/>
        </p:nvSpPr>
        <p:spPr>
          <a:xfrm>
            <a:off x="6553080" y="0"/>
            <a:ext cx="2602440" cy="5142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45" name="Picture 4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346" name="CustomShape 3"/>
          <p:cNvSpPr/>
          <p:nvPr/>
        </p:nvSpPr>
        <p:spPr>
          <a:xfrm>
            <a:off x="6566400" y="3027240"/>
            <a:ext cx="2589480" cy="21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Building 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centralized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service desk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with</a:t>
            </a:r>
            <a:r>
              <a:rPr b="0" lang="en-US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ServiceDesk Plus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Picture 6" descr=""/>
          <p:cNvPicPr/>
          <p:nvPr/>
        </p:nvPicPr>
        <p:blipFill>
          <a:blip r:embed="rId2"/>
          <a:stretch/>
        </p:blipFill>
        <p:spPr>
          <a:xfrm>
            <a:off x="-1800" y="133200"/>
            <a:ext cx="6482160" cy="4856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352680" y="2266920"/>
            <a:ext cx="1446480" cy="608040"/>
          </a:xfrm>
          <a:prstGeom prst="rect">
            <a:avLst/>
          </a:prstGeom>
          <a:ln>
            <a:solidFill>
              <a:srgbClr val="9dc94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9" name="CustomShape 2"/>
          <p:cNvSpPr/>
          <p:nvPr/>
        </p:nvSpPr>
        <p:spPr>
          <a:xfrm>
            <a:off x="2819520" y="1657440"/>
            <a:ext cx="6323040" cy="1751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0" name="CustomShape 3"/>
          <p:cNvSpPr/>
          <p:nvPr/>
        </p:nvSpPr>
        <p:spPr>
          <a:xfrm>
            <a:off x="0" y="1657440"/>
            <a:ext cx="2818080" cy="17510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1" name="CustomShape 4"/>
          <p:cNvSpPr/>
          <p:nvPr/>
        </p:nvSpPr>
        <p:spPr>
          <a:xfrm>
            <a:off x="18720" y="1657440"/>
            <a:ext cx="304668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Join the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100,000+</a:t>
            </a:r>
            <a:r>
              <a:rPr b="0" lang="en-US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happy service desks worldwide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3" descr=""/>
          <p:cNvPicPr/>
          <p:nvPr/>
        </p:nvPicPr>
        <p:blipFill>
          <a:blip r:embed="rId1"/>
          <a:srcRect l="36670" t="51012" r="2373" b="0"/>
          <a:stretch/>
        </p:blipFill>
        <p:spPr>
          <a:xfrm rot="10800000">
            <a:off x="37793160" y="5570280"/>
            <a:ext cx="9447480" cy="101160"/>
          </a:xfrm>
          <a:prstGeom prst="rect">
            <a:avLst/>
          </a:prstGeom>
          <a:ln>
            <a:noFill/>
          </a:ln>
          <a:effectLst>
            <a:outerShdw blurRad="177800" dir="2700000" dist="38100">
              <a:srgbClr val="3f3f3f">
                <a:alpha val="50000"/>
              </a:srgbClr>
            </a:outerShdw>
          </a:effectLst>
        </p:spPr>
      </p:pic>
      <p:sp>
        <p:nvSpPr>
          <p:cNvPr id="353" name="CustomShape 5"/>
          <p:cNvSpPr/>
          <p:nvPr/>
        </p:nvSpPr>
        <p:spPr>
          <a:xfrm>
            <a:off x="2819520" y="2153880"/>
            <a:ext cx="632304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 u="sng">
                <a:solidFill>
                  <a:srgbClr val="842a4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Sign up</a:t>
            </a:r>
            <a:r>
              <a:rPr b="0" lang="en-US" sz="2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for a 30-day free trial now.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3109680" y="285840"/>
            <a:ext cx="580356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ServiceDesk Plus has been a great decision both functionally and financially.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7"/>
          <p:cNvSpPr/>
          <p:nvPr/>
        </p:nvSpPr>
        <p:spPr>
          <a:xfrm>
            <a:off x="6145560" y="611280"/>
            <a:ext cx="1938960" cy="7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US" sz="105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</a:t>
            </a:r>
            <a:r>
              <a:rPr b="0" lang="en-US" sz="105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James Arnold                                    service desk manager</a:t>
            </a:r>
            <a:r>
              <a:rPr b="0" lang="en-US" sz="105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	</a:t>
            </a:r>
            <a:r>
              <a:rPr b="0" lang="en-US" sz="105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                  Manhattan Associates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Picture 4" descr=""/>
          <p:cNvPicPr/>
          <p:nvPr/>
        </p:nvPicPr>
        <p:blipFill>
          <a:blip r:embed="rId2"/>
          <a:stretch/>
        </p:blipFill>
        <p:spPr>
          <a:xfrm>
            <a:off x="8102160" y="611280"/>
            <a:ext cx="505800" cy="454320"/>
          </a:xfrm>
          <a:prstGeom prst="rect">
            <a:avLst/>
          </a:prstGeom>
          <a:ln>
            <a:noFill/>
          </a:ln>
        </p:spPr>
      </p:pic>
      <p:sp>
        <p:nvSpPr>
          <p:cNvPr id="357" name="CustomShape 8"/>
          <p:cNvSpPr/>
          <p:nvPr/>
        </p:nvSpPr>
        <p:spPr>
          <a:xfrm>
            <a:off x="2743200" y="-171360"/>
            <a:ext cx="6780240" cy="19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Rockwell"/>
                <a:ea typeface="DejaVu Sans"/>
              </a:rPr>
              <a:t>“                            ”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9"/>
          <p:cNvSpPr/>
          <p:nvPr/>
        </p:nvSpPr>
        <p:spPr>
          <a:xfrm>
            <a:off x="3352680" y="2266920"/>
            <a:ext cx="1446480" cy="53208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59" name="" descr=""/>
          <p:cNvPicPr/>
          <p:nvPr/>
        </p:nvPicPr>
        <p:blipFill>
          <a:blip r:embed="rId3"/>
          <a:stretch/>
        </p:blipFill>
        <p:spPr>
          <a:xfrm>
            <a:off x="264960" y="4139640"/>
            <a:ext cx="2350440" cy="5475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351800" y="342720"/>
            <a:ext cx="6434640" cy="25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en-US" sz="4400" spc="140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Thank </a:t>
            </a:r>
            <a:r>
              <a:rPr b="1" lang="en-US" sz="4400" spc="140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you</a:t>
            </a:r>
            <a:r>
              <a:rPr b="1" lang="en-US" sz="4400" spc="140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140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hello</a:t>
            </a:r>
            <a:r>
              <a:rPr b="0" lang="en-US" sz="2400" spc="140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@</a:t>
            </a:r>
            <a:r>
              <a:rPr b="0" lang="en-US" sz="2400" spc="140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servicedeskplus.com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1" name="Picture 2" descr=""/>
          <p:cNvPicPr/>
          <p:nvPr/>
        </p:nvPicPr>
        <p:blipFill>
          <a:blip r:embed="rId1"/>
          <a:stretch/>
        </p:blipFill>
        <p:spPr>
          <a:xfrm>
            <a:off x="3562200" y="3325320"/>
            <a:ext cx="2020680" cy="6724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-35280" y="1607400"/>
            <a:ext cx="9202680" cy="17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0" name="Picture 4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13760" y="331956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-9360" y="1607400"/>
            <a:ext cx="9141480" cy="16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3600" bIns="450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Envisioning the service desk as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the control center of IT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Generating insightful reports and dashboards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82400" y="3165480"/>
            <a:ext cx="781560" cy="776520"/>
          </a:xfrm>
          <a:prstGeom prst="ellipse">
            <a:avLst/>
          </a:prstGeom>
          <a:solidFill>
            <a:schemeClr val="bg2">
              <a:alpha val="100000"/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3" name="Picture 14" descr=""/>
          <p:cNvPicPr/>
          <p:nvPr/>
        </p:nvPicPr>
        <p:blipFill>
          <a:blip r:embed="rId1"/>
          <a:stretch/>
        </p:blipFill>
        <p:spPr>
          <a:xfrm>
            <a:off x="543960" y="319212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113400" y="2714040"/>
            <a:ext cx="171396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Active Directory 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331800" y="2158920"/>
            <a:ext cx="781560" cy="776520"/>
          </a:xfrm>
          <a:prstGeom prst="ellipse">
            <a:avLst/>
          </a:prstGeom>
          <a:solidFill>
            <a:schemeClr val="accent1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6" name="Picture 15" descr=""/>
          <p:cNvPicPr/>
          <p:nvPr/>
        </p:nvPicPr>
        <p:blipFill>
          <a:blip r:embed="rId2"/>
          <a:stretch/>
        </p:blipFill>
        <p:spPr>
          <a:xfrm>
            <a:off x="3314880" y="210564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3330000" y="166248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service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1198080" y="101268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20000"/>
              <a:lumOff val="8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69" name="Picture 16" descr=""/>
          <p:cNvPicPr/>
          <p:nvPr/>
        </p:nvPicPr>
        <p:blipFill>
          <a:blip r:embed="rId3"/>
          <a:stretch/>
        </p:blipFill>
        <p:spPr>
          <a:xfrm>
            <a:off x="1190160" y="1067760"/>
            <a:ext cx="740520" cy="740520"/>
          </a:xfrm>
          <a:prstGeom prst="rect">
            <a:avLst/>
          </a:prstGeom>
          <a:ln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1037880" y="57636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Device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5426640" y="1470960"/>
            <a:ext cx="781560" cy="776520"/>
          </a:xfrm>
          <a:prstGeom prst="ellipse">
            <a:avLst/>
          </a:prstGeom>
          <a:solidFill>
            <a:srgbClr val="eddfa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2" name="Picture 8" descr=""/>
          <p:cNvPicPr/>
          <p:nvPr/>
        </p:nvPicPr>
        <p:blipFill>
          <a:blip r:embed="rId4"/>
          <a:stretch/>
        </p:blipFill>
        <p:spPr>
          <a:xfrm>
            <a:off x="5416920" y="145188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173" name="CustomShape 8"/>
          <p:cNvSpPr/>
          <p:nvPr/>
        </p:nvSpPr>
        <p:spPr>
          <a:xfrm>
            <a:off x="5298840" y="1019160"/>
            <a:ext cx="105012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operations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9"/>
          <p:cNvSpPr/>
          <p:nvPr/>
        </p:nvSpPr>
        <p:spPr>
          <a:xfrm>
            <a:off x="7914960" y="122472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5" name="Picture 11" descr=""/>
          <p:cNvPicPr/>
          <p:nvPr/>
        </p:nvPicPr>
        <p:blipFill>
          <a:blip r:embed="rId5"/>
          <a:stretch/>
        </p:blipFill>
        <p:spPr>
          <a:xfrm>
            <a:off x="7968960" y="126108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176" name="CustomShape 10"/>
          <p:cNvSpPr/>
          <p:nvPr/>
        </p:nvSpPr>
        <p:spPr>
          <a:xfrm>
            <a:off x="7899120" y="974880"/>
            <a:ext cx="8139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security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1"/>
          <p:cNvSpPr/>
          <p:nvPr/>
        </p:nvSpPr>
        <p:spPr>
          <a:xfrm>
            <a:off x="6672240" y="3018960"/>
            <a:ext cx="781560" cy="776520"/>
          </a:xfrm>
          <a:prstGeom prst="ellipse">
            <a:avLst/>
          </a:prstGeom>
          <a:solidFill>
            <a:srgbClr val="c3b0d9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8" name="Picture 18" descr=""/>
          <p:cNvPicPr/>
          <p:nvPr/>
        </p:nvPicPr>
        <p:blipFill>
          <a:blip r:embed="rId6"/>
          <a:stretch/>
        </p:blipFill>
        <p:spPr>
          <a:xfrm>
            <a:off x="6728760" y="3070800"/>
            <a:ext cx="668160" cy="668160"/>
          </a:xfrm>
          <a:prstGeom prst="rect">
            <a:avLst/>
          </a:prstGeom>
          <a:ln>
            <a:noFill/>
          </a:ln>
        </p:spPr>
      </p:pic>
      <p:sp>
        <p:nvSpPr>
          <p:cNvPr id="179" name="CustomShape 12"/>
          <p:cNvSpPr/>
          <p:nvPr/>
        </p:nvSpPr>
        <p:spPr>
          <a:xfrm>
            <a:off x="6623640" y="2728080"/>
            <a:ext cx="86904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analytics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13"/>
          <p:cNvSpPr/>
          <p:nvPr/>
        </p:nvSpPr>
        <p:spPr>
          <a:xfrm>
            <a:off x="1080" y="0"/>
            <a:ext cx="9218880" cy="52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Functions of a centralized IT service desk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Picture 28" descr=""/>
          <p:cNvPicPr/>
          <p:nvPr/>
        </p:nvPicPr>
        <p:blipFill>
          <a:blip r:embed="rId7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82" name="CustomShape 14"/>
          <p:cNvSpPr/>
          <p:nvPr/>
        </p:nvSpPr>
        <p:spPr>
          <a:xfrm>
            <a:off x="0" y="4192920"/>
            <a:ext cx="9218880" cy="58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The problem: </a:t>
            </a:r>
            <a:r>
              <a:rPr b="0" lang="en-US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They all work in silos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"/>
          <p:cNvPicPr/>
          <p:nvPr/>
        </p:nvPicPr>
        <p:blipFill>
          <a:blip r:embed=""/>
          <a:stretch/>
        </p:blipFill>
        <p:spPr>
          <a:xfrm>
            <a:off x="0" y="1200240"/>
            <a:ext cx="2887920" cy="2887920"/>
          </a:xfrm>
          <a:prstGeom prst="rect">
            <a:avLst/>
          </a:prstGeom>
          <a:ln>
            <a:noFill/>
          </a:ln>
        </p:spPr>
      </p:pic>
      <p:pic>
        <p:nvPicPr>
          <p:cNvPr id="184" name="Picture 10" descr=""/>
          <p:cNvPicPr/>
          <p:nvPr/>
        </p:nvPicPr>
        <p:blipFill>
          <a:blip r:embed=""/>
          <a:stretch/>
        </p:blipFill>
        <p:spPr>
          <a:xfrm>
            <a:off x="3143160" y="1276200"/>
            <a:ext cx="2874960" cy="287496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0" y="-19080"/>
            <a:ext cx="9218880" cy="52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The implications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28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2895480" y="3943440"/>
            <a:ext cx="32752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Lack of control and visibility over the IT environment.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6172200" y="3943440"/>
            <a:ext cx="297036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Inability to gain insights from the help desk data to support decisions.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0" y="3943440"/>
            <a:ext cx="289404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No proper streamlined IT service desk processes, and reduced productivity.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Line 5"/>
          <p:cNvSpPr/>
          <p:nvPr/>
        </p:nvSpPr>
        <p:spPr>
          <a:xfrm>
            <a:off x="6172200" y="1199880"/>
            <a:ext cx="360" cy="28195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1" name="Line 6"/>
          <p:cNvSpPr/>
          <p:nvPr/>
        </p:nvSpPr>
        <p:spPr>
          <a:xfrm>
            <a:off x="2895480" y="1199880"/>
            <a:ext cx="360" cy="28195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92" name="Picture 9" descr=""/>
          <p:cNvPicPr/>
          <p:nvPr/>
        </p:nvPicPr>
        <p:blipFill>
          <a:blip r:embed=""/>
          <a:stretch/>
        </p:blipFill>
        <p:spPr>
          <a:xfrm>
            <a:off x="6248520" y="1200240"/>
            <a:ext cx="2874960" cy="2874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8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-61920" y="11880"/>
            <a:ext cx="9218880" cy="52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How centralized IT service desks should work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950920" y="416196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20000"/>
              <a:lumOff val="8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6" name="Picture 16" descr=""/>
          <p:cNvPicPr/>
          <p:nvPr/>
        </p:nvPicPr>
        <p:blipFill>
          <a:blip r:embed="rId2"/>
          <a:stretch/>
        </p:blipFill>
        <p:spPr>
          <a:xfrm>
            <a:off x="2958120" y="4197960"/>
            <a:ext cx="740520" cy="74052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2805840" y="370656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Device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5502600" y="4177440"/>
            <a:ext cx="781560" cy="776520"/>
          </a:xfrm>
          <a:prstGeom prst="ellipse">
            <a:avLst/>
          </a:prstGeom>
          <a:solidFill>
            <a:srgbClr val="eddfa1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9" name="Picture 8" descr=""/>
          <p:cNvPicPr/>
          <p:nvPr/>
        </p:nvPicPr>
        <p:blipFill>
          <a:blip r:embed="rId3"/>
          <a:stretch/>
        </p:blipFill>
        <p:spPr>
          <a:xfrm>
            <a:off x="5493240" y="415836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5375160" y="3725640"/>
            <a:ext cx="105012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operations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2341080" y="2256120"/>
            <a:ext cx="781560" cy="776520"/>
          </a:xfrm>
          <a:prstGeom prst="ellipse">
            <a:avLst/>
          </a:prstGeom>
          <a:solidFill>
            <a:schemeClr val="bg2">
              <a:alpha val="100000"/>
              <a:lumMod val="8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2" name="Picture 14" descr=""/>
          <p:cNvPicPr/>
          <p:nvPr/>
        </p:nvPicPr>
        <p:blipFill>
          <a:blip r:embed="rId4"/>
          <a:stretch/>
        </p:blipFill>
        <p:spPr>
          <a:xfrm>
            <a:off x="2365200" y="228276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203" name="CustomShape 7"/>
          <p:cNvSpPr/>
          <p:nvPr/>
        </p:nvSpPr>
        <p:spPr>
          <a:xfrm>
            <a:off x="1942200" y="1779840"/>
            <a:ext cx="171396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Active Directory 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4238640" y="2664000"/>
            <a:ext cx="781560" cy="776520"/>
          </a:xfrm>
          <a:prstGeom prst="ellipse">
            <a:avLst/>
          </a:prstGeom>
          <a:solidFill>
            <a:schemeClr val="accent1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5" name="Picture 15" descr=""/>
          <p:cNvPicPr/>
          <p:nvPr/>
        </p:nvPicPr>
        <p:blipFill>
          <a:blip r:embed="rId5"/>
          <a:stretch/>
        </p:blipFill>
        <p:spPr>
          <a:xfrm>
            <a:off x="4229280" y="2644920"/>
            <a:ext cx="813600" cy="813600"/>
          </a:xfrm>
          <a:prstGeom prst="rect">
            <a:avLst/>
          </a:prstGeom>
          <a:ln>
            <a:noFill/>
          </a:ln>
        </p:spPr>
      </p:pic>
      <p:sp>
        <p:nvSpPr>
          <p:cNvPr id="206" name="CustomShape 9"/>
          <p:cNvSpPr/>
          <p:nvPr/>
        </p:nvSpPr>
        <p:spPr>
          <a:xfrm>
            <a:off x="4091760" y="2201760"/>
            <a:ext cx="102600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service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management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0"/>
          <p:cNvSpPr/>
          <p:nvPr/>
        </p:nvSpPr>
        <p:spPr>
          <a:xfrm>
            <a:off x="6008760" y="2256840"/>
            <a:ext cx="781560" cy="776520"/>
          </a:xfrm>
          <a:prstGeom prst="ellipse">
            <a:avLst/>
          </a:prstGeom>
          <a:solidFill>
            <a:schemeClr val="accent4">
              <a:alpha val="100000"/>
              <a:lumMod val="60000"/>
              <a:lumOff val="40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8" name="Picture 11" descr=""/>
          <p:cNvPicPr/>
          <p:nvPr/>
        </p:nvPicPr>
        <p:blipFill>
          <a:blip r:embed="rId6"/>
          <a:stretch/>
        </p:blipFill>
        <p:spPr>
          <a:xfrm>
            <a:off x="6062760" y="2293200"/>
            <a:ext cx="673560" cy="673560"/>
          </a:xfrm>
          <a:prstGeom prst="rect">
            <a:avLst/>
          </a:prstGeom>
          <a:ln>
            <a:noFill/>
          </a:ln>
        </p:spPr>
      </p:pic>
      <p:sp>
        <p:nvSpPr>
          <p:cNvPr id="209" name="CustomShape 11"/>
          <p:cNvSpPr/>
          <p:nvPr/>
        </p:nvSpPr>
        <p:spPr>
          <a:xfrm>
            <a:off x="5992920" y="2007000"/>
            <a:ext cx="8139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security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2"/>
          <p:cNvSpPr/>
          <p:nvPr/>
        </p:nvSpPr>
        <p:spPr>
          <a:xfrm>
            <a:off x="4213080" y="961560"/>
            <a:ext cx="781560" cy="776520"/>
          </a:xfrm>
          <a:prstGeom prst="ellipse">
            <a:avLst/>
          </a:prstGeom>
          <a:solidFill>
            <a:srgbClr val="c3b0d9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1" name="Picture 18" descr=""/>
          <p:cNvPicPr/>
          <p:nvPr/>
        </p:nvPicPr>
        <p:blipFill>
          <a:blip r:embed="rId7"/>
          <a:stretch/>
        </p:blipFill>
        <p:spPr>
          <a:xfrm>
            <a:off x="4269600" y="1013400"/>
            <a:ext cx="668160" cy="668160"/>
          </a:xfrm>
          <a:prstGeom prst="rect">
            <a:avLst/>
          </a:prstGeom>
          <a:ln>
            <a:noFill/>
          </a:ln>
        </p:spPr>
      </p:pic>
      <p:sp>
        <p:nvSpPr>
          <p:cNvPr id="212" name="CustomShape 13"/>
          <p:cNvSpPr/>
          <p:nvPr/>
        </p:nvSpPr>
        <p:spPr>
          <a:xfrm>
            <a:off x="4164480" y="670680"/>
            <a:ext cx="86904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IT analytics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4"/>
          <p:cNvSpPr/>
          <p:nvPr/>
        </p:nvSpPr>
        <p:spPr>
          <a:xfrm flipH="1" flipV="1" rot="5400000">
            <a:off x="4484520" y="1955160"/>
            <a:ext cx="280440" cy="4428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15"/>
          <p:cNvSpPr/>
          <p:nvPr/>
        </p:nvSpPr>
        <p:spPr>
          <a:xfrm flipH="1" flipV="1" rot="9798000">
            <a:off x="5367600" y="2847240"/>
            <a:ext cx="280440" cy="4392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16"/>
          <p:cNvSpPr/>
          <p:nvPr/>
        </p:nvSpPr>
        <p:spPr>
          <a:xfrm flipH="1" flipV="1" rot="12469200">
            <a:off x="3608640" y="2849040"/>
            <a:ext cx="280440" cy="4428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17"/>
          <p:cNvSpPr/>
          <p:nvPr/>
        </p:nvSpPr>
        <p:spPr>
          <a:xfrm flipH="1" flipV="1" rot="9004800">
            <a:off x="3937320" y="3759120"/>
            <a:ext cx="280440" cy="4500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7" name="CustomShape 18"/>
          <p:cNvSpPr/>
          <p:nvPr/>
        </p:nvSpPr>
        <p:spPr>
          <a:xfrm flipH="1" flipV="1" rot="12456000">
            <a:off x="4986360" y="3750480"/>
            <a:ext cx="280440" cy="44280"/>
          </a:xfrm>
          <a:prstGeom prst="leftRightArrow">
            <a:avLst>
              <a:gd name="adj1" fmla="val 2973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med">
    <p:fade/>
  </p:transition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35280" y="1607400"/>
            <a:ext cx="9202680" cy="1743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19" name="Picture 4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13760" y="331956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-9360" y="1607400"/>
            <a:ext cx="9141480" cy="16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3600" bIns="450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Story time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DejaVu Sans"/>
              </a:rPr>
              <a:t>The tale of Zylker and its IT team.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-972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Say hello to Zylker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84680" y="1056960"/>
            <a:ext cx="1629000" cy="27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Business users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3" descr=""/>
          <p:cNvPicPr/>
          <p:nvPr/>
        </p:nvPicPr>
        <p:blipFill>
          <a:blip r:embed=""/>
          <a:stretch/>
        </p:blipFill>
        <p:spPr>
          <a:xfrm>
            <a:off x="1875960" y="1552320"/>
            <a:ext cx="893520" cy="893520"/>
          </a:xfrm>
          <a:prstGeom prst="rect">
            <a:avLst/>
          </a:prstGeom>
          <a:ln>
            <a:noFill/>
          </a:ln>
        </p:spPr>
      </p:pic>
      <p:pic>
        <p:nvPicPr>
          <p:cNvPr id="224" name="Picture 4" descr=""/>
          <p:cNvPicPr/>
          <p:nvPr/>
        </p:nvPicPr>
        <p:blipFill>
          <a:blip r:embed=""/>
          <a:stretch/>
        </p:blipFill>
        <p:spPr>
          <a:xfrm>
            <a:off x="621360" y="3289320"/>
            <a:ext cx="889920" cy="868320"/>
          </a:xfrm>
          <a:prstGeom prst="rect">
            <a:avLst/>
          </a:prstGeom>
          <a:ln>
            <a:noFill/>
          </a:ln>
        </p:spPr>
      </p:pic>
      <p:pic>
        <p:nvPicPr>
          <p:cNvPr id="225" name="Picture 5" descr=""/>
          <p:cNvPicPr/>
          <p:nvPr/>
        </p:nvPicPr>
        <p:blipFill>
          <a:blip r:embed=""/>
          <a:stretch/>
        </p:blipFill>
        <p:spPr>
          <a:xfrm>
            <a:off x="3188880" y="3288600"/>
            <a:ext cx="891000" cy="86940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815120" y="2458800"/>
            <a:ext cx="101556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WENDY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HR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435240" y="4156920"/>
            <a:ext cx="142524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DAVE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HIRING MANAGER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2962440" y="4155480"/>
            <a:ext cx="133884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JOHN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END USER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Picture 9" descr=""/>
          <p:cNvPicPr/>
          <p:nvPr/>
        </p:nvPicPr>
        <p:blipFill>
          <a:blip r:embed="rId1"/>
          <a:stretch/>
        </p:blipFill>
        <p:spPr>
          <a:xfrm>
            <a:off x="6274080" y="973080"/>
            <a:ext cx="897120" cy="897120"/>
          </a:xfrm>
          <a:prstGeom prst="rect">
            <a:avLst/>
          </a:prstGeom>
          <a:ln>
            <a:noFill/>
          </a:ln>
        </p:spPr>
      </p:pic>
      <p:sp>
        <p:nvSpPr>
          <p:cNvPr id="230" name="CustomShape 6"/>
          <p:cNvSpPr/>
          <p:nvPr/>
        </p:nvSpPr>
        <p:spPr>
          <a:xfrm>
            <a:off x="7589520" y="1056960"/>
            <a:ext cx="1229400" cy="27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r"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folks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7"/>
          <p:cNvSpPr/>
          <p:nvPr/>
        </p:nvSpPr>
        <p:spPr>
          <a:xfrm>
            <a:off x="6237000" y="1869840"/>
            <a:ext cx="97128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MARCUS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CIO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Picture 12" descr=""/>
          <p:cNvPicPr/>
          <p:nvPr/>
        </p:nvPicPr>
        <p:blipFill>
          <a:blip r:embed="rId2"/>
          <a:stretch/>
        </p:blipFill>
        <p:spPr>
          <a:xfrm>
            <a:off x="6294240" y="2295000"/>
            <a:ext cx="864360" cy="864360"/>
          </a:xfrm>
          <a:prstGeom prst="rect">
            <a:avLst/>
          </a:prstGeom>
          <a:ln>
            <a:noFill/>
          </a:ln>
        </p:spPr>
      </p:pic>
      <p:sp>
        <p:nvSpPr>
          <p:cNvPr id="233" name="CustomShape 8"/>
          <p:cNvSpPr/>
          <p:nvPr/>
        </p:nvSpPr>
        <p:spPr>
          <a:xfrm>
            <a:off x="5593680" y="3153240"/>
            <a:ext cx="225756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CATRIN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SERVICE DESK MANAGER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Picture 14" descr=""/>
          <p:cNvPicPr/>
          <p:nvPr/>
        </p:nvPicPr>
        <p:blipFill>
          <a:blip r:embed="rId3"/>
          <a:stretch/>
        </p:blipFill>
        <p:spPr>
          <a:xfrm>
            <a:off x="6288120" y="3646440"/>
            <a:ext cx="869400" cy="869400"/>
          </a:xfrm>
          <a:prstGeom prst="rect">
            <a:avLst/>
          </a:prstGeom>
          <a:ln>
            <a:noFill/>
          </a:ln>
        </p:spPr>
      </p:pic>
      <p:pic>
        <p:nvPicPr>
          <p:cNvPr id="235" name="Picture 15" descr=""/>
          <p:cNvPicPr/>
          <p:nvPr/>
        </p:nvPicPr>
        <p:blipFill>
          <a:blip r:embed="rId4"/>
          <a:stretch/>
        </p:blipFill>
        <p:spPr>
          <a:xfrm>
            <a:off x="4894560" y="3646800"/>
            <a:ext cx="868320" cy="868320"/>
          </a:xfrm>
          <a:prstGeom prst="rect">
            <a:avLst/>
          </a:prstGeom>
          <a:ln>
            <a:noFill/>
          </a:ln>
        </p:spPr>
      </p:pic>
      <p:sp>
        <p:nvSpPr>
          <p:cNvPr id="236" name="CustomShape 9"/>
          <p:cNvSpPr/>
          <p:nvPr/>
        </p:nvSpPr>
        <p:spPr>
          <a:xfrm>
            <a:off x="4552560" y="4517280"/>
            <a:ext cx="155196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JASON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TECHNICIAN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0"/>
          <p:cNvSpPr/>
          <p:nvPr/>
        </p:nvSpPr>
        <p:spPr>
          <a:xfrm>
            <a:off x="6007680" y="4517280"/>
            <a:ext cx="153936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SCOTT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TECHNICIAN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Picture 18" descr=""/>
          <p:cNvPicPr/>
          <p:nvPr/>
        </p:nvPicPr>
        <p:blipFill>
          <a:blip r:embed="rId5"/>
          <a:stretch/>
        </p:blipFill>
        <p:spPr>
          <a:xfrm>
            <a:off x="7772400" y="3649680"/>
            <a:ext cx="863280" cy="863280"/>
          </a:xfrm>
          <a:prstGeom prst="rect">
            <a:avLst/>
          </a:prstGeom>
          <a:ln>
            <a:noFill/>
          </a:ln>
        </p:spPr>
      </p:pic>
      <p:sp>
        <p:nvSpPr>
          <p:cNvPr id="239" name="CustomShape 11"/>
          <p:cNvSpPr/>
          <p:nvPr/>
        </p:nvSpPr>
        <p:spPr>
          <a:xfrm>
            <a:off x="7379640" y="4517280"/>
            <a:ext cx="1648800" cy="36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ADAM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aleway Light"/>
                <a:ea typeface="DejaVu Sans"/>
              </a:rPr>
              <a:t>IT TECHNICIAN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Picture 20" descr=""/>
          <p:cNvPicPr/>
          <p:nvPr/>
        </p:nvPicPr>
        <p:blipFill>
          <a:blip r:embed="rId6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sp>
        <p:nvSpPr>
          <p:cNvPr id="241" name="CustomShape 12"/>
          <p:cNvSpPr/>
          <p:nvPr/>
        </p:nvSpPr>
        <p:spPr>
          <a:xfrm flipH="1" flipV="1" rot="10800000">
            <a:off x="4570200" y="12122280"/>
            <a:ext cx="360" cy="263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9080">
            <a:solidFill>
              <a:schemeClr val="bg1">
                <a:lumMod val="9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</p:spTree>
  </p:cSld>
  <p:transition spd="slow">
    <p:fade/>
  </p:transition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-25560" y="1893240"/>
            <a:ext cx="9202680" cy="121032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0" y="1893240"/>
            <a:ext cx="9141480" cy="117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3600" bIns="450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Zylker IT needs more hands.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venir Light"/>
                <a:ea typeface="DejaVu Sans"/>
              </a:rPr>
              <a:t>IT challenge: Establishing the value of IT to the top level management through insightful reports.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Picture 3" descr=""/>
          <p:cNvPicPr/>
          <p:nvPr/>
        </p:nvPicPr>
        <p:blipFill>
          <a:blip r:embed="rId1"/>
          <a:srcRect l="892" t="51012" r="2373" b="0"/>
          <a:stretch/>
        </p:blipFill>
        <p:spPr>
          <a:xfrm>
            <a:off x="-104400" y="3071880"/>
            <a:ext cx="9377280" cy="622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 rot="21540000">
            <a:off x="7317720" y="973800"/>
            <a:ext cx="1592640" cy="13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More assets, more users, and more tickets. Everything is MORE! So yes, we need more hands. . 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5802840" y="1819080"/>
            <a:ext cx="1504080" cy="1504080"/>
          </a:xfrm>
          <a:prstGeom prst="rect">
            <a:avLst/>
          </a:prstGeom>
          <a:ln>
            <a:noFill/>
          </a:ln>
        </p:spPr>
      </p:pic>
      <p:pic>
        <p:nvPicPr>
          <p:cNvPr id="247" name="Picture 3" descr=""/>
          <p:cNvPicPr/>
          <p:nvPr/>
        </p:nvPicPr>
        <p:blipFill>
          <a:blip r:embed="rId2"/>
          <a:stretch/>
        </p:blipFill>
        <p:spPr>
          <a:xfrm>
            <a:off x="539280" y="2429640"/>
            <a:ext cx="282240" cy="28224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7168320" y="839880"/>
            <a:ext cx="1882800" cy="1434240"/>
          </a:xfrm>
          <a:prstGeom prst="wedgeEllipseCallout">
            <a:avLst>
              <a:gd name="adj1" fmla="val -54451"/>
              <a:gd name="adj2" fmla="val 37201"/>
            </a:avLst>
          </a:prstGeom>
          <a:noFill/>
          <a:ln w="9360">
            <a:solidFill>
              <a:schemeClr val="tx1">
                <a:lumMod val="50000"/>
                <a:lumOff val="50000"/>
              </a:schemeClr>
            </a:solidFill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9" name="Picture 5" descr=""/>
          <p:cNvPicPr/>
          <p:nvPr/>
        </p:nvPicPr>
        <p:blipFill>
          <a:blip r:embed="rId3"/>
          <a:stretch/>
        </p:blipFill>
        <p:spPr>
          <a:xfrm rot="10800000">
            <a:off x="1010160" y="3009600"/>
            <a:ext cx="21600" cy="22320"/>
          </a:xfrm>
          <a:prstGeom prst="rect">
            <a:avLst/>
          </a:prstGeom>
          <a:ln>
            <a:noFill/>
          </a:ln>
        </p:spPr>
      </p:pic>
      <p:pic>
        <p:nvPicPr>
          <p:cNvPr id="250" name="Picture 6" descr=""/>
          <p:cNvPicPr/>
          <p:nvPr/>
        </p:nvPicPr>
        <p:blipFill>
          <a:blip r:embed="rId4"/>
          <a:stretch/>
        </p:blipFill>
        <p:spPr>
          <a:xfrm>
            <a:off x="823320" y="24296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51" name="Picture 7" descr=""/>
          <p:cNvPicPr/>
          <p:nvPr/>
        </p:nvPicPr>
        <p:blipFill>
          <a:blip r:embed="rId5"/>
          <a:stretch/>
        </p:blipFill>
        <p:spPr>
          <a:xfrm>
            <a:off x="1107000" y="24296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52" name="Picture 8" descr=""/>
          <p:cNvPicPr/>
          <p:nvPr/>
        </p:nvPicPr>
        <p:blipFill>
          <a:blip r:embed="rId6"/>
          <a:srcRect l="6269" t="43510" r="6452" b="15990"/>
          <a:stretch/>
        </p:blipFill>
        <p:spPr>
          <a:xfrm rot="5400000">
            <a:off x="1343520" y="2283480"/>
            <a:ext cx="1238040" cy="573840"/>
          </a:xfrm>
          <a:prstGeom prst="rect">
            <a:avLst/>
          </a:prstGeom>
          <a:ln>
            <a:noFill/>
          </a:ln>
        </p:spPr>
      </p:pic>
      <p:pic>
        <p:nvPicPr>
          <p:cNvPr id="253" name="Picture 9" descr=""/>
          <p:cNvPicPr/>
          <p:nvPr/>
        </p:nvPicPr>
        <p:blipFill>
          <a:blip r:embed="rId7"/>
          <a:srcRect l="15342" t="3021" r="38200" b="54749"/>
          <a:stretch/>
        </p:blipFill>
        <p:spPr>
          <a:xfrm rot="5400000">
            <a:off x="2797920" y="2286000"/>
            <a:ext cx="626400" cy="569160"/>
          </a:xfrm>
          <a:prstGeom prst="rect">
            <a:avLst/>
          </a:prstGeom>
          <a:ln>
            <a:noFill/>
          </a:ln>
        </p:spPr>
      </p:pic>
      <p:pic>
        <p:nvPicPr>
          <p:cNvPr id="254" name="Picture 10" descr=""/>
          <p:cNvPicPr/>
          <p:nvPr/>
        </p:nvPicPr>
        <p:blipFill>
          <a:blip r:embed="rId8"/>
          <a:srcRect l="16561" t="4261" r="14540" b="55231"/>
          <a:stretch/>
        </p:blipFill>
        <p:spPr>
          <a:xfrm rot="5400000">
            <a:off x="2049480" y="2283480"/>
            <a:ext cx="977040" cy="574200"/>
          </a:xfrm>
          <a:prstGeom prst="rect">
            <a:avLst/>
          </a:prstGeom>
          <a:ln>
            <a:noFill/>
          </a:ln>
        </p:spPr>
      </p:pic>
      <p:pic>
        <p:nvPicPr>
          <p:cNvPr id="255" name="Picture 11" descr=""/>
          <p:cNvPicPr/>
          <p:nvPr/>
        </p:nvPicPr>
        <p:blipFill>
          <a:blip r:embed="rId9"/>
          <a:srcRect l="111940" t="1490" r="-28751" b="14268"/>
          <a:stretch/>
        </p:blipFill>
        <p:spPr>
          <a:xfrm rot="5400000">
            <a:off x="2729880" y="1973160"/>
            <a:ext cx="237240" cy="1195200"/>
          </a:xfrm>
          <a:prstGeom prst="rect">
            <a:avLst/>
          </a:prstGeom>
          <a:ln>
            <a:noFill/>
          </a:ln>
        </p:spPr>
      </p:pic>
      <p:pic>
        <p:nvPicPr>
          <p:cNvPr id="256" name="Picture 12" descr=""/>
          <p:cNvPicPr/>
          <p:nvPr/>
        </p:nvPicPr>
        <p:blipFill>
          <a:blip r:embed="rId10"/>
          <a:srcRect l="16998" t="4690" r="59459" b="56280"/>
          <a:stretch/>
        </p:blipFill>
        <p:spPr>
          <a:xfrm rot="5400000">
            <a:off x="3507120" y="2294280"/>
            <a:ext cx="333000" cy="552960"/>
          </a:xfrm>
          <a:prstGeom prst="rect">
            <a:avLst/>
          </a:prstGeom>
          <a:ln>
            <a:noFill/>
          </a:ln>
        </p:spPr>
      </p:pic>
      <p:pic>
        <p:nvPicPr>
          <p:cNvPr id="257" name="Picture 13" descr=""/>
          <p:cNvPicPr/>
          <p:nvPr/>
        </p:nvPicPr>
        <p:blipFill>
          <a:blip r:embed="rId11"/>
          <a:stretch/>
        </p:blipFill>
        <p:spPr>
          <a:xfrm>
            <a:off x="1390680" y="2429640"/>
            <a:ext cx="282240" cy="282240"/>
          </a:xfrm>
          <a:prstGeom prst="rect">
            <a:avLst/>
          </a:prstGeom>
          <a:ln>
            <a:noFill/>
          </a:ln>
        </p:spPr>
      </p:pic>
      <p:pic>
        <p:nvPicPr>
          <p:cNvPr id="258" name="Picture 14" descr=""/>
          <p:cNvPicPr/>
          <p:nvPr/>
        </p:nvPicPr>
        <p:blipFill>
          <a:blip r:embed="rId12"/>
          <a:stretch/>
        </p:blipFill>
        <p:spPr>
          <a:xfrm>
            <a:off x="255600" y="2429640"/>
            <a:ext cx="282240" cy="282240"/>
          </a:xfrm>
          <a:prstGeom prst="rect">
            <a:avLst/>
          </a:prstGeom>
          <a:ln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0" y="70560"/>
            <a:ext cx="9142560" cy="7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venir Next Regular"/>
                <a:ea typeface="DejaVu Sans"/>
              </a:rPr>
              <a:t>We need help!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Picture 16" descr=""/>
          <p:cNvPicPr/>
          <p:nvPr/>
        </p:nvPicPr>
        <p:blipFill>
          <a:blip r:embed="rId13"/>
          <a:srcRect l="892" t="51012" r="2373" b="0"/>
          <a:stretch/>
        </p:blipFill>
        <p:spPr>
          <a:xfrm>
            <a:off x="-104400" y="5091120"/>
            <a:ext cx="9377280" cy="62280"/>
          </a:xfrm>
          <a:prstGeom prst="rect">
            <a:avLst/>
          </a:prstGeom>
          <a:ln>
            <a:noFill/>
          </a:ln>
        </p:spPr>
      </p:pic>
      <p:pic>
        <p:nvPicPr>
          <p:cNvPr id="261" name="Picture 17" descr=""/>
          <p:cNvPicPr/>
          <p:nvPr/>
        </p:nvPicPr>
        <p:blipFill>
          <a:blip r:embed="rId14"/>
          <a:stretch/>
        </p:blipFill>
        <p:spPr>
          <a:xfrm>
            <a:off x="4332600" y="855360"/>
            <a:ext cx="962280" cy="96228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4364640" y="1863360"/>
            <a:ext cx="950040" cy="20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JASON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Picture 19" descr=""/>
          <p:cNvPicPr/>
          <p:nvPr/>
        </p:nvPicPr>
        <p:blipFill>
          <a:blip r:embed="rId15"/>
          <a:stretch/>
        </p:blipFill>
        <p:spPr>
          <a:xfrm>
            <a:off x="4340880" y="2096280"/>
            <a:ext cx="945360" cy="945360"/>
          </a:xfrm>
          <a:prstGeom prst="rect">
            <a:avLst/>
          </a:prstGeom>
          <a:ln>
            <a:noFill/>
          </a:ln>
        </p:spPr>
      </p:pic>
      <p:sp>
        <p:nvSpPr>
          <p:cNvPr id="264" name="CustomShape 5"/>
          <p:cNvSpPr/>
          <p:nvPr/>
        </p:nvSpPr>
        <p:spPr>
          <a:xfrm>
            <a:off x="4364640" y="3040560"/>
            <a:ext cx="897840" cy="30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SCOTT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5" name="Picture 21" descr=""/>
          <p:cNvPicPr/>
          <p:nvPr/>
        </p:nvPicPr>
        <p:blipFill>
          <a:blip r:embed="rId16"/>
          <a:stretch/>
        </p:blipFill>
        <p:spPr>
          <a:xfrm>
            <a:off x="4336560" y="3324600"/>
            <a:ext cx="954000" cy="954000"/>
          </a:xfrm>
          <a:prstGeom prst="rect">
            <a:avLst/>
          </a:prstGeom>
          <a:ln>
            <a:noFill/>
          </a:ln>
        </p:spPr>
      </p:pic>
      <p:sp>
        <p:nvSpPr>
          <p:cNvPr id="266" name="CustomShape 6"/>
          <p:cNvSpPr/>
          <p:nvPr/>
        </p:nvSpPr>
        <p:spPr>
          <a:xfrm>
            <a:off x="4364640" y="4280040"/>
            <a:ext cx="897840" cy="20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/>
          <a:p>
            <a:pPr algn="ctr">
              <a:lnSpc>
                <a:spcPct val="100000"/>
              </a:lnSpc>
            </a:pPr>
            <a:r>
              <a:rPr b="0" lang="en-US" sz="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Quicksand"/>
                <a:ea typeface="DejaVu Sans"/>
              </a:rPr>
              <a:t>ADAM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11018</TotalTime>
  <Application>LibreOffice/5.1.1.3$Windows_X86_64 LibreOffice_project/89f508ef3ecebd2cfb8e1def0f0ba9a803b88a6d</Application>
  <Words>467</Words>
  <Paragraphs>96</Paragraphs>
  <Company>Zoho Corp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2010-03-09T10:03:29Z</dcterms:created>
  <dc:creator>ASHWIN</dc:creator>
  <dc:description/>
  <dc:language>en-US</dc:language>
  <cp:lastModifiedBy/>
  <dcterms:modified xsi:type="dcterms:W3CDTF">2017-03-09T18:03:37Z</dcterms:modified>
  <cp:revision>39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Zoho Corp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